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7" r:id="rId3"/>
    <p:sldId id="269" r:id="rId4"/>
    <p:sldId id="258" r:id="rId5"/>
    <p:sldId id="259" r:id="rId6"/>
    <p:sldId id="260" r:id="rId7"/>
    <p:sldId id="270" r:id="rId8"/>
    <p:sldId id="264" r:id="rId9"/>
    <p:sldId id="265" r:id="rId10"/>
    <p:sldId id="266" r:id="rId11"/>
    <p:sldId id="267" r:id="rId12"/>
    <p:sldId id="268" r:id="rId13"/>
    <p:sldId id="263"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6"/>
    <p:restoredTop sz="94758"/>
  </p:normalViewPr>
  <p:slideViewPr>
    <p:cSldViewPr snapToGrid="0" snapToObjects="1">
      <p:cViewPr varScale="1">
        <p:scale>
          <a:sx n="115" d="100"/>
          <a:sy n="115" d="100"/>
        </p:scale>
        <p:origin x="192"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628AA-7EE6-DA40-AD4C-8957C320B7FA}" type="datetimeFigureOut">
              <a:rPr kumimoji="1" lang="ja-JP" altLang="en-US" smtClean="0"/>
              <a:t>2016/6/30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9381B-2B87-774E-8407-293720C787B6}" type="slidenum">
              <a:rPr kumimoji="1" lang="ja-JP" altLang="en-US" smtClean="0"/>
              <a:t>‹#›</a:t>
            </a:fld>
            <a:endParaRPr kumimoji="1" lang="ja-JP" altLang="en-US"/>
          </a:p>
        </p:txBody>
      </p:sp>
    </p:spTree>
    <p:extLst>
      <p:ext uri="{BB962C8B-B14F-4D97-AF65-F5344CB8AC3E}">
        <p14:creationId xmlns:p14="http://schemas.microsoft.com/office/powerpoint/2010/main" val="10270367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重点課題消す</a:t>
            </a:r>
            <a:endParaRPr kumimoji="1" lang="en-US" altLang="ja-JP" dirty="0" smtClean="0"/>
          </a:p>
          <a:p>
            <a:r>
              <a:rPr kumimoji="1" lang="ja-JP" altLang="en-US" dirty="0" smtClean="0"/>
              <a:t>詳しい分類消す</a:t>
            </a:r>
            <a:endParaRPr kumimoji="1" lang="ja-JP" altLang="en-US" dirty="0"/>
          </a:p>
        </p:txBody>
      </p:sp>
      <p:sp>
        <p:nvSpPr>
          <p:cNvPr id="4" name="スライド番号プレースホルダー 3"/>
          <p:cNvSpPr>
            <a:spLocks noGrp="1"/>
          </p:cNvSpPr>
          <p:nvPr>
            <p:ph type="sldNum" sz="quarter" idx="10"/>
          </p:nvPr>
        </p:nvSpPr>
        <p:spPr/>
        <p:txBody>
          <a:bodyPr/>
          <a:lstStyle/>
          <a:p>
            <a:fld id="{0739381B-2B87-774E-8407-293720C787B6}" type="slidenum">
              <a:rPr kumimoji="1" lang="ja-JP" altLang="en-US" smtClean="0"/>
              <a:t>2</a:t>
            </a:fld>
            <a:endParaRPr kumimoji="1" lang="ja-JP" altLang="en-US"/>
          </a:p>
        </p:txBody>
      </p:sp>
    </p:spTree>
    <p:extLst>
      <p:ext uri="{BB962C8B-B14F-4D97-AF65-F5344CB8AC3E}">
        <p14:creationId xmlns:p14="http://schemas.microsoft.com/office/powerpoint/2010/main" val="136892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739381B-2B87-774E-8407-293720C787B6}" type="slidenum">
              <a:rPr kumimoji="1" lang="ja-JP" altLang="en-US" smtClean="0"/>
              <a:t>4</a:t>
            </a:fld>
            <a:endParaRPr kumimoji="1" lang="ja-JP" altLang="en-US"/>
          </a:p>
        </p:txBody>
      </p:sp>
    </p:spTree>
    <p:extLst>
      <p:ext uri="{BB962C8B-B14F-4D97-AF65-F5344CB8AC3E}">
        <p14:creationId xmlns:p14="http://schemas.microsoft.com/office/powerpoint/2010/main" val="208021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まずバージョンがあるということを説明</a:t>
            </a:r>
            <a:endParaRPr kumimoji="1" lang="en-US" altLang="ja-JP" dirty="0" smtClean="0"/>
          </a:p>
          <a:p>
            <a:r>
              <a:rPr kumimoji="1" lang="en-US" altLang="ja-JP" dirty="0" smtClean="0"/>
              <a:t>FDPS</a:t>
            </a:r>
            <a:r>
              <a:rPr kumimoji="1" lang="ja-JP" altLang="en-US" dirty="0" smtClean="0"/>
              <a:t>の説明と</a:t>
            </a:r>
            <a:r>
              <a:rPr kumimoji="1" lang="en-US" altLang="ja-JP" dirty="0" smtClean="0"/>
              <a:t>C++</a:t>
            </a:r>
            <a:r>
              <a:rPr kumimoji="1" lang="ja-JP" altLang="en-US" dirty="0" smtClean="0"/>
              <a:t>の説明が混ざっている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0739381B-2B87-774E-8407-293720C787B6}" type="slidenum">
              <a:rPr kumimoji="1" lang="ja-JP" altLang="en-US" smtClean="0"/>
              <a:t>6</a:t>
            </a:fld>
            <a:endParaRPr kumimoji="1" lang="ja-JP" altLang="en-US"/>
          </a:p>
        </p:txBody>
      </p:sp>
    </p:spTree>
    <p:extLst>
      <p:ext uri="{BB962C8B-B14F-4D97-AF65-F5344CB8AC3E}">
        <p14:creationId xmlns:p14="http://schemas.microsoft.com/office/powerpoint/2010/main" val="85849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このスライド必要？　</a:t>
            </a:r>
            <a:endParaRPr kumimoji="1" lang="ja-JP" altLang="en-US" dirty="0"/>
          </a:p>
        </p:txBody>
      </p:sp>
      <p:sp>
        <p:nvSpPr>
          <p:cNvPr id="4" name="スライド番号プレースホルダー 3"/>
          <p:cNvSpPr>
            <a:spLocks noGrp="1"/>
          </p:cNvSpPr>
          <p:nvPr>
            <p:ph type="sldNum" sz="quarter" idx="10"/>
          </p:nvPr>
        </p:nvSpPr>
        <p:spPr/>
        <p:txBody>
          <a:bodyPr/>
          <a:lstStyle/>
          <a:p>
            <a:fld id="{0739381B-2B87-774E-8407-293720C787B6}" type="slidenum">
              <a:rPr kumimoji="1" lang="ja-JP" altLang="en-US" smtClean="0"/>
              <a:t>9</a:t>
            </a:fld>
            <a:endParaRPr kumimoji="1" lang="ja-JP" altLang="en-US"/>
          </a:p>
        </p:txBody>
      </p:sp>
    </p:spTree>
    <p:extLst>
      <p:ext uri="{BB962C8B-B14F-4D97-AF65-F5344CB8AC3E}">
        <p14:creationId xmlns:p14="http://schemas.microsoft.com/office/powerpoint/2010/main" val="784562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これが最初</a:t>
            </a:r>
            <a:endParaRPr kumimoji="1" lang="en-US" altLang="ja-JP" dirty="0" smtClean="0"/>
          </a:p>
          <a:p>
            <a:r>
              <a:rPr kumimoji="1" lang="en-US" altLang="ja-JP" dirty="0" err="1" smtClean="0"/>
              <a:t>getPos</a:t>
            </a:r>
            <a:r>
              <a:rPr kumimoji="1" lang="en-US" altLang="ja-JP" dirty="0" smtClean="0"/>
              <a:t>()</a:t>
            </a:r>
            <a:r>
              <a:rPr kumimoji="1" lang="ja-JP" altLang="en-US" dirty="0" smtClean="0"/>
              <a:t>とかは後のトークで</a:t>
            </a:r>
            <a:endParaRPr kumimoji="1" lang="ja-JP" altLang="en-US" dirty="0"/>
          </a:p>
        </p:txBody>
      </p:sp>
      <p:sp>
        <p:nvSpPr>
          <p:cNvPr id="4" name="スライド番号プレースホルダー 3"/>
          <p:cNvSpPr>
            <a:spLocks noGrp="1"/>
          </p:cNvSpPr>
          <p:nvPr>
            <p:ph type="sldNum" sz="quarter" idx="10"/>
          </p:nvPr>
        </p:nvSpPr>
        <p:spPr/>
        <p:txBody>
          <a:bodyPr/>
          <a:lstStyle/>
          <a:p>
            <a:fld id="{0739381B-2B87-774E-8407-293720C787B6}" type="slidenum">
              <a:rPr kumimoji="1" lang="ja-JP" altLang="en-US" smtClean="0"/>
              <a:t>13</a:t>
            </a:fld>
            <a:endParaRPr kumimoji="1" lang="ja-JP" altLang="en-US"/>
          </a:p>
        </p:txBody>
      </p:sp>
    </p:spTree>
    <p:extLst>
      <p:ext uri="{BB962C8B-B14F-4D97-AF65-F5344CB8AC3E}">
        <p14:creationId xmlns:p14="http://schemas.microsoft.com/office/powerpoint/2010/main" val="1456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74056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144084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120135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208746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59467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23720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103779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36865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46305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4777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D4B1130-88E7-DA4C-9D66-CE57FA989E38}" type="datetimeFigureOut">
              <a:rPr kumimoji="1" lang="ja-JP" altLang="en-US" smtClean="0"/>
              <a:t>2016/6/30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19214108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D4B1130-88E7-DA4C-9D66-CE57FA989E38}" type="datetimeFigureOut">
              <a:rPr kumimoji="1" lang="ja-JP" altLang="en-US" smtClean="0"/>
              <a:t>2016/6/30</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2D07F0-B8BF-6645-BE59-DB930C6961DF}" type="slidenum">
              <a:rPr kumimoji="1" lang="ja-JP" altLang="en-US" smtClean="0"/>
              <a:t>‹#›</a:t>
            </a:fld>
            <a:endParaRPr kumimoji="1" lang="ja-JP" altLang="en-US"/>
          </a:p>
        </p:txBody>
      </p:sp>
    </p:spTree>
    <p:extLst>
      <p:ext uri="{BB962C8B-B14F-4D97-AF65-F5344CB8AC3E}">
        <p14:creationId xmlns:p14="http://schemas.microsoft.com/office/powerpoint/2010/main" val="1952034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C++</a:t>
            </a:r>
            <a:r>
              <a:rPr kumimoji="1" lang="ja-JP" altLang="en-US" dirty="0" smtClean="0"/>
              <a:t>について</a:t>
            </a:r>
            <a:endParaRPr kumimoji="1" lang="ja-JP" altLang="en-US" dirty="0"/>
          </a:p>
        </p:txBody>
      </p:sp>
      <p:sp>
        <p:nvSpPr>
          <p:cNvPr id="5" name="サブタイトル 4"/>
          <p:cNvSpPr>
            <a:spLocks noGrp="1"/>
          </p:cNvSpPr>
          <p:nvPr>
            <p:ph type="subTitle" idx="1"/>
          </p:nvPr>
        </p:nvSpPr>
        <p:spPr/>
        <p:txBody>
          <a:bodyPr/>
          <a:lstStyle/>
          <a:p>
            <a:r>
              <a:rPr kumimoji="1" lang="ja-JP" altLang="en-US" dirty="0" smtClean="0"/>
              <a:t>似鳥啓吾</a:t>
            </a:r>
            <a:endParaRPr kumimoji="1" lang="ja-JP" altLang="en-US" dirty="0"/>
          </a:p>
        </p:txBody>
      </p:sp>
    </p:spTree>
    <p:extLst>
      <p:ext uri="{BB962C8B-B14F-4D97-AF65-F5344CB8AC3E}">
        <p14:creationId xmlns:p14="http://schemas.microsoft.com/office/powerpoint/2010/main" val="85990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テンプレート</a:t>
            </a:r>
            <a:r>
              <a:rPr kumimoji="1" lang="en-US" altLang="ja-JP" dirty="0" smtClean="0"/>
              <a:t> (template)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クラスまたは関数の「雛形」</a:t>
            </a:r>
            <a:endParaRPr kumimoji="1" lang="en-US" altLang="ja-JP" dirty="0" smtClean="0"/>
          </a:p>
          <a:p>
            <a:r>
              <a:rPr lang="ja-JP" altLang="en-US" dirty="0" smtClean="0"/>
              <a:t>「クラステンプレート」と「関数テンプレート」とある</a:t>
            </a:r>
            <a:endParaRPr lang="en-US" altLang="ja-JP" dirty="0" smtClean="0"/>
          </a:p>
          <a:p>
            <a:pPr lvl="1"/>
            <a:r>
              <a:rPr kumimoji="1" lang="ja-JP" altLang="en-US" i="1" dirty="0" smtClean="0"/>
              <a:t>テンプレート名</a:t>
            </a:r>
            <a:r>
              <a:rPr kumimoji="1" lang="en-US" altLang="ja-JP" dirty="0" smtClean="0"/>
              <a:t> </a:t>
            </a:r>
            <a:r>
              <a:rPr kumimoji="1" lang="en-US" altLang="ja-JP" dirty="0" smtClean="0"/>
              <a:t>&lt;</a:t>
            </a:r>
            <a:r>
              <a:rPr kumimoji="1" lang="ja-JP" altLang="en-US" i="1" dirty="0" smtClean="0"/>
              <a:t>型名</a:t>
            </a:r>
            <a:r>
              <a:rPr kumimoji="1" lang="en-US" altLang="ja-JP" dirty="0" smtClean="0"/>
              <a:t>&gt;</a:t>
            </a:r>
            <a:br>
              <a:rPr kumimoji="1" lang="en-US" altLang="ja-JP" dirty="0" smtClean="0"/>
            </a:br>
            <a:r>
              <a:rPr kumimoji="1" lang="ja-JP" altLang="en-US" dirty="0" smtClean="0"/>
              <a:t>のように</a:t>
            </a:r>
            <a:r>
              <a:rPr lang="en-US" altLang="ja-JP" dirty="0" smtClean="0"/>
              <a:t>&lt;&gt;</a:t>
            </a:r>
            <a:r>
              <a:rPr lang="ja-JP" altLang="en-US" dirty="0" smtClean="0"/>
              <a:t>で「テンプレート引数」を渡すことで、「実体化」したクラスや関数が得られる。</a:t>
            </a:r>
            <a:endParaRPr lang="en-US" altLang="ja-JP" dirty="0" smtClean="0"/>
          </a:p>
          <a:p>
            <a:r>
              <a:rPr lang="en-US" altLang="ja-JP" dirty="0" smtClean="0"/>
              <a:t>FDPS</a:t>
            </a:r>
            <a:r>
              <a:rPr lang="ja-JP" altLang="en-US" dirty="0" smtClean="0"/>
              <a:t>では以下のように変数宣言する</a:t>
            </a:r>
            <a:endParaRPr lang="en-US" altLang="ja-JP" dirty="0" smtClean="0"/>
          </a:p>
          <a:p>
            <a:pPr lvl="1"/>
            <a:r>
              <a:rPr lang="en-US" altLang="ja-JP" sz="1400" dirty="0">
                <a:latin typeface="Consolas" charset="0"/>
                <a:ea typeface="Consolas" charset="0"/>
                <a:cs typeface="Consolas" charset="0"/>
              </a:rPr>
              <a:t>PS::</a:t>
            </a:r>
            <a:r>
              <a:rPr lang="en-US" altLang="ja-JP" sz="1400" dirty="0" err="1" smtClean="0">
                <a:latin typeface="Consolas" charset="0"/>
                <a:ea typeface="Consolas" charset="0"/>
                <a:cs typeface="Consolas" charset="0"/>
              </a:rPr>
              <a:t>ParticleSystem</a:t>
            </a:r>
            <a:r>
              <a:rPr lang="en-US" altLang="ja-JP" sz="1400" dirty="0" smtClean="0">
                <a:latin typeface="Consolas" charset="0"/>
                <a:ea typeface="Consolas" charset="0"/>
                <a:cs typeface="Consolas" charset="0"/>
              </a:rPr>
              <a:t>&lt;</a:t>
            </a:r>
            <a:r>
              <a:rPr lang="en-US" altLang="ja-JP" sz="1400" dirty="0" err="1" smtClean="0">
                <a:latin typeface="Consolas" charset="0"/>
                <a:ea typeface="Consolas" charset="0"/>
                <a:cs typeface="Consolas" charset="0"/>
              </a:rPr>
              <a:t>FPGrav</a:t>
            </a:r>
            <a:r>
              <a:rPr lang="en-US" altLang="ja-JP" sz="1400" dirty="0">
                <a:latin typeface="Consolas" charset="0"/>
                <a:ea typeface="Consolas" charset="0"/>
                <a:cs typeface="Consolas" charset="0"/>
              </a:rPr>
              <a:t>&gt; </a:t>
            </a:r>
            <a:r>
              <a:rPr lang="en-US" altLang="ja-JP" sz="1400" dirty="0" err="1">
                <a:solidFill>
                  <a:schemeClr val="accent2"/>
                </a:solidFill>
                <a:latin typeface="Consolas" charset="0"/>
                <a:ea typeface="Consolas" charset="0"/>
                <a:cs typeface="Consolas" charset="0"/>
              </a:rPr>
              <a:t>system_grav</a:t>
            </a:r>
            <a:r>
              <a:rPr lang="en-US" altLang="ja-JP" sz="1400" dirty="0" smtClean="0">
                <a:latin typeface="Consolas" charset="0"/>
                <a:ea typeface="Consolas" charset="0"/>
                <a:cs typeface="Consolas" charset="0"/>
              </a:rPr>
              <a:t>;</a:t>
            </a:r>
          </a:p>
          <a:p>
            <a:pPr lvl="1"/>
            <a:r>
              <a:rPr lang="en-US" altLang="ja-JP" sz="1400" dirty="0">
                <a:latin typeface="Consolas" charset="0"/>
                <a:ea typeface="Consolas" charset="0"/>
                <a:cs typeface="Consolas" charset="0"/>
              </a:rPr>
              <a:t>PS::</a:t>
            </a:r>
            <a:r>
              <a:rPr lang="en-US" altLang="ja-JP" sz="1400" dirty="0" err="1">
                <a:latin typeface="Consolas" charset="0"/>
                <a:ea typeface="Consolas" charset="0"/>
                <a:cs typeface="Consolas" charset="0"/>
              </a:rPr>
              <a:t>TreeForForceLong</a:t>
            </a:r>
            <a:r>
              <a:rPr lang="en-US" altLang="ja-JP" sz="1400" dirty="0">
                <a:latin typeface="Consolas" charset="0"/>
                <a:ea typeface="Consolas" charset="0"/>
                <a:cs typeface="Consolas" charset="0"/>
              </a:rPr>
              <a:t>&lt;</a:t>
            </a:r>
            <a:r>
              <a:rPr lang="en-US" altLang="ja-JP" sz="1400" dirty="0" err="1">
                <a:latin typeface="Consolas" charset="0"/>
                <a:ea typeface="Consolas" charset="0"/>
                <a:cs typeface="Consolas" charset="0"/>
              </a:rPr>
              <a:t>FPGrav</a:t>
            </a:r>
            <a:r>
              <a:rPr lang="en-US" altLang="ja-JP" sz="1400" dirty="0">
                <a:latin typeface="Consolas" charset="0"/>
                <a:ea typeface="Consolas" charset="0"/>
                <a:cs typeface="Consolas" charset="0"/>
              </a:rPr>
              <a:t>, </a:t>
            </a:r>
            <a:r>
              <a:rPr lang="en-US" altLang="ja-JP" sz="1400" dirty="0" err="1">
                <a:latin typeface="Consolas" charset="0"/>
                <a:ea typeface="Consolas" charset="0"/>
                <a:cs typeface="Consolas" charset="0"/>
              </a:rPr>
              <a:t>FPGrav</a:t>
            </a:r>
            <a:r>
              <a:rPr lang="en-US" altLang="ja-JP" sz="1400" dirty="0">
                <a:latin typeface="Consolas" charset="0"/>
                <a:ea typeface="Consolas" charset="0"/>
                <a:cs typeface="Consolas" charset="0"/>
              </a:rPr>
              <a:t>, </a:t>
            </a:r>
            <a:r>
              <a:rPr lang="en-US" altLang="ja-JP" sz="1400" dirty="0" err="1">
                <a:latin typeface="Consolas" charset="0"/>
                <a:ea typeface="Consolas" charset="0"/>
                <a:cs typeface="Consolas" charset="0"/>
              </a:rPr>
              <a:t>FPGrav</a:t>
            </a:r>
            <a:r>
              <a:rPr lang="en-US" altLang="ja-JP" sz="1400" dirty="0">
                <a:latin typeface="Consolas" charset="0"/>
                <a:ea typeface="Consolas" charset="0"/>
                <a:cs typeface="Consolas" charset="0"/>
              </a:rPr>
              <a:t>&gt;::Monopole </a:t>
            </a:r>
            <a:r>
              <a:rPr lang="en-US" altLang="ja-JP" sz="1400" dirty="0" err="1">
                <a:solidFill>
                  <a:schemeClr val="accent2"/>
                </a:solidFill>
                <a:latin typeface="Consolas" charset="0"/>
                <a:ea typeface="Consolas" charset="0"/>
                <a:cs typeface="Consolas" charset="0"/>
              </a:rPr>
              <a:t>tree_grav</a:t>
            </a:r>
            <a:r>
              <a:rPr lang="en-US" altLang="ja-JP" sz="1400" dirty="0" smtClean="0">
                <a:latin typeface="Consolas" charset="0"/>
                <a:ea typeface="Consolas" charset="0"/>
                <a:cs typeface="Consolas" charset="0"/>
              </a:rPr>
              <a:t>;</a:t>
            </a:r>
          </a:p>
          <a:p>
            <a:pPr lvl="1"/>
            <a:r>
              <a:rPr kumimoji="1" lang="ja-JP" altLang="en-US" dirty="0" smtClean="0">
                <a:solidFill>
                  <a:schemeClr val="accent2"/>
                </a:solidFill>
                <a:latin typeface="Consolas" charset="0"/>
                <a:ea typeface="Consolas" charset="0"/>
                <a:cs typeface="Consolas" charset="0"/>
              </a:rPr>
              <a:t>色付き文字</a:t>
            </a:r>
            <a:r>
              <a:rPr kumimoji="1" lang="ja-JP" altLang="en-US" dirty="0" smtClean="0">
                <a:latin typeface="Consolas" charset="0"/>
                <a:ea typeface="Consolas" charset="0"/>
                <a:cs typeface="Consolas" charset="0"/>
              </a:rPr>
              <a:t>で書かれた部分が変数名</a:t>
            </a:r>
            <a:endParaRPr kumimoji="1" lang="en-US" altLang="ja-JP" dirty="0" smtClean="0">
              <a:latin typeface="Consolas" charset="0"/>
              <a:ea typeface="Consolas" charset="0"/>
              <a:cs typeface="Consolas" charset="0"/>
            </a:endParaRPr>
          </a:p>
          <a:p>
            <a:pPr lvl="1"/>
            <a:r>
              <a:rPr lang="ja-JP" altLang="en-US" dirty="0" smtClean="0">
                <a:latin typeface="Consolas" charset="0"/>
                <a:ea typeface="Consolas" charset="0"/>
                <a:cs typeface="Consolas" charset="0"/>
              </a:rPr>
              <a:t>クラスの中にはメンバ変数、メンバ関数だけでなく「メンバ形名」も持てる、</a:t>
            </a:r>
            <a:r>
              <a:rPr lang="en-US" altLang="ja-JP" dirty="0" smtClean="0">
                <a:latin typeface="Consolas" charset="0"/>
                <a:ea typeface="Consolas" charset="0"/>
                <a:cs typeface="Consolas" charset="0"/>
              </a:rPr>
              <a:t>::Monopole</a:t>
            </a:r>
            <a:r>
              <a:rPr lang="ja-JP" altLang="en-US" dirty="0" smtClean="0">
                <a:latin typeface="Consolas" charset="0"/>
                <a:ea typeface="Consolas" charset="0"/>
                <a:cs typeface="Consolas" charset="0"/>
              </a:rPr>
              <a:t>がその例</a:t>
            </a:r>
            <a:endParaRPr kumimoji="1" lang="en-US" altLang="ja-JP" dirty="0">
              <a:latin typeface="Consolas" charset="0"/>
              <a:ea typeface="Consolas" charset="0"/>
              <a:cs typeface="Consolas" charset="0"/>
            </a:endParaRPr>
          </a:p>
        </p:txBody>
      </p:sp>
    </p:spTree>
    <p:extLst>
      <p:ext uri="{BB962C8B-B14F-4D97-AF65-F5344CB8AC3E}">
        <p14:creationId xmlns:p14="http://schemas.microsoft.com/office/powerpoint/2010/main" val="655126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STL (Standard Template Library)</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とりあえず</a:t>
            </a:r>
            <a:r>
              <a:rPr lang="en-US" altLang="ja-JP" dirty="0" err="1" smtClean="0"/>
              <a:t>iostream</a:t>
            </a:r>
            <a:r>
              <a:rPr lang="ja-JP" altLang="en-US" dirty="0" smtClean="0"/>
              <a:t>（入出力）と</a:t>
            </a:r>
            <a:r>
              <a:rPr lang="en-US" altLang="ja-JP" dirty="0" smtClean="0"/>
              <a:t>vector</a:t>
            </a:r>
            <a:r>
              <a:rPr lang="ja-JP" altLang="en-US" dirty="0" smtClean="0"/>
              <a:t>（可変長配列）ぐらいを押さえておけば大概のことができる</a:t>
            </a:r>
            <a:endParaRPr lang="en-US" altLang="ja-JP" dirty="0" smtClean="0"/>
          </a:p>
          <a:p>
            <a:pPr lvl="1"/>
            <a:r>
              <a:rPr kumimoji="1" lang="ja-JP" altLang="en-US" dirty="0" smtClean="0"/>
              <a:t>入出力に関しては</a:t>
            </a:r>
            <a:r>
              <a:rPr kumimoji="1" lang="en-US" altLang="ja-JP" dirty="0" smtClean="0"/>
              <a:t>C</a:t>
            </a:r>
            <a:r>
              <a:rPr kumimoji="1" lang="ja-JP" altLang="en-US" dirty="0" smtClean="0"/>
              <a:t>言語のもの</a:t>
            </a:r>
            <a:r>
              <a:rPr kumimoji="1" lang="en-US" altLang="ja-JP" dirty="0" smtClean="0"/>
              <a:t>(</a:t>
            </a:r>
            <a:r>
              <a:rPr kumimoji="1" lang="en-US" altLang="ja-JP" dirty="0" err="1" smtClean="0"/>
              <a:t>cstdio</a:t>
            </a:r>
            <a:r>
              <a:rPr kumimoji="1" lang="en-US" altLang="ja-JP" dirty="0" smtClean="0"/>
              <a:t>)</a:t>
            </a:r>
            <a:r>
              <a:rPr kumimoji="1" lang="ja-JP" altLang="en-US" dirty="0" smtClean="0"/>
              <a:t>を使ってもいい</a:t>
            </a:r>
            <a:r>
              <a:rPr kumimoji="1" lang="en-US" altLang="ja-JP" dirty="0" smtClean="0"/>
              <a:t/>
            </a:r>
            <a:br>
              <a:rPr kumimoji="1" lang="en-US" altLang="ja-JP" dirty="0" smtClean="0"/>
            </a:br>
            <a:r>
              <a:rPr lang="ja-JP" altLang="en-US" dirty="0" smtClean="0"/>
              <a:t>（</a:t>
            </a:r>
            <a:r>
              <a:rPr lang="en-US" altLang="ja-JP" dirty="0" smtClean="0"/>
              <a:t>FDPS</a:t>
            </a:r>
            <a:r>
              <a:rPr lang="ja-JP" altLang="en-US" dirty="0" smtClean="0"/>
              <a:t>を使う分にはどちらでも可能）</a:t>
            </a:r>
            <a:endParaRPr kumimoji="1" lang="ja-JP" altLang="en-US" dirty="0"/>
          </a:p>
        </p:txBody>
      </p:sp>
      <p:sp>
        <p:nvSpPr>
          <p:cNvPr id="4" name="正方形/長方形 3"/>
          <p:cNvSpPr/>
          <p:nvPr/>
        </p:nvSpPr>
        <p:spPr>
          <a:xfrm>
            <a:off x="2453268" y="3591640"/>
            <a:ext cx="4003288"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en-US" altLang="ja-JP" kern="100" dirty="0" smtClean="0">
                <a:effectLst/>
                <a:latin typeface="Consolas" charset="0"/>
                <a:ea typeface="Consolas" charset="0"/>
                <a:cs typeface="Consolas" charset="0"/>
              </a:rPr>
              <a:t>#include &lt;vector&gt;</a:t>
            </a:r>
            <a:endParaRPr lang="ja-JP" altLang="ja-JP" kern="100" dirty="0" smtClean="0">
              <a:effectLst/>
              <a:latin typeface="Consolas" charset="0"/>
              <a:ea typeface="Consolas" charset="0"/>
              <a:cs typeface="Consolas" charset="0"/>
            </a:endParaRPr>
          </a:p>
          <a:p>
            <a:pPr algn="just">
              <a:spcAft>
                <a:spcPts val="0"/>
              </a:spcAft>
            </a:pPr>
            <a:r>
              <a:rPr lang="en-US" altLang="ja-JP" kern="100" dirty="0" err="1" smtClean="0">
                <a:effectLst/>
                <a:latin typeface="Consolas" charset="0"/>
                <a:ea typeface="Consolas" charset="0"/>
                <a:cs typeface="Consolas" charset="0"/>
              </a:rPr>
              <a:t>int</a:t>
            </a:r>
            <a:r>
              <a:rPr lang="en-US" altLang="ja-JP" kern="100" dirty="0" smtClean="0">
                <a:effectLst/>
                <a:latin typeface="Consolas" charset="0"/>
                <a:ea typeface="Consolas" charset="0"/>
                <a:cs typeface="Consolas" charset="0"/>
              </a:rPr>
              <a:t> main(){</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t>
            </a:r>
            <a:r>
              <a:rPr lang="en-US" altLang="ja-JP" kern="100" dirty="0" err="1" smtClean="0">
                <a:effectLst/>
                <a:latin typeface="Consolas" charset="0"/>
                <a:ea typeface="Consolas" charset="0"/>
                <a:cs typeface="Consolas" charset="0"/>
              </a:rPr>
              <a:t>std</a:t>
            </a:r>
            <a:r>
              <a:rPr lang="en-US" altLang="ja-JP" kern="100" dirty="0" smtClean="0">
                <a:effectLst/>
                <a:latin typeface="Consolas" charset="0"/>
                <a:ea typeface="Consolas" charset="0"/>
                <a:cs typeface="Consolas" charset="0"/>
              </a:rPr>
              <a:t>::vector&lt;</a:t>
            </a:r>
            <a:r>
              <a:rPr lang="en-US" altLang="ja-JP" kern="100" dirty="0" err="1" smtClean="0">
                <a:effectLst/>
                <a:latin typeface="Consolas" charset="0"/>
                <a:ea typeface="Consolas" charset="0"/>
                <a:cs typeface="Consolas" charset="0"/>
              </a:rPr>
              <a:t>int</a:t>
            </a:r>
            <a:r>
              <a:rPr lang="en-US" altLang="ja-JP" kern="100" dirty="0" smtClean="0">
                <a:effectLst/>
                <a:latin typeface="Consolas" charset="0"/>
                <a:ea typeface="Consolas" charset="0"/>
                <a:cs typeface="Consolas" charset="0"/>
              </a:rPr>
              <a:t>&gt; array;</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t>
            </a:r>
            <a:r>
              <a:rPr lang="en-US" altLang="ja-JP" kern="100" dirty="0" err="1" smtClean="0">
                <a:effectLst/>
                <a:latin typeface="Consolas" charset="0"/>
                <a:ea typeface="Consolas" charset="0"/>
                <a:cs typeface="Consolas" charset="0"/>
              </a:rPr>
              <a:t>array.resize</a:t>
            </a:r>
            <a:r>
              <a:rPr lang="en-US" altLang="ja-JP" kern="100" dirty="0" smtClean="0">
                <a:effectLst/>
                <a:latin typeface="Consolas" charset="0"/>
                <a:ea typeface="Consolas" charset="0"/>
                <a:cs typeface="Consolas" charset="0"/>
              </a:rPr>
              <a:t>(10);</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for(</a:t>
            </a:r>
            <a:r>
              <a:rPr lang="en-US" altLang="ja-JP" kern="100" dirty="0" err="1" smtClean="0">
                <a:effectLst/>
                <a:latin typeface="Consolas" charset="0"/>
                <a:ea typeface="Consolas" charset="0"/>
                <a:cs typeface="Consolas" charset="0"/>
              </a:rPr>
              <a:t>int</a:t>
            </a:r>
            <a:r>
              <a:rPr lang="en-US" altLang="ja-JP" kern="100" dirty="0" smtClean="0">
                <a:effectLst/>
                <a:latin typeface="Consolas" charset="0"/>
                <a:ea typeface="Consolas" charset="0"/>
                <a:cs typeface="Consolas" charset="0"/>
              </a:rPr>
              <a:t>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=0;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&lt;10;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array[</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 = </a:t>
            </a:r>
            <a:r>
              <a:rPr lang="en-US" altLang="ja-JP" kern="100" dirty="0" err="1" smtClean="0">
                <a:effectLst/>
                <a:latin typeface="Consolas" charset="0"/>
                <a:ea typeface="Consolas" charset="0"/>
                <a:cs typeface="Consolas" charset="0"/>
              </a:rPr>
              <a:t>i</a:t>
            </a:r>
            <a:r>
              <a:rPr lang="en-US" altLang="ja-JP" kern="100" dirty="0" smtClean="0">
                <a:effectLst/>
                <a:latin typeface="Consolas" charset="0"/>
                <a:ea typeface="Consolas" charset="0"/>
                <a:cs typeface="Consolas" charset="0"/>
              </a:rPr>
              <a:t>;</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    return 0;</a:t>
            </a:r>
            <a:endParaRPr lang="ja-JP" altLang="ja-JP" kern="100" dirty="0" smtClean="0">
              <a:effectLst/>
              <a:latin typeface="Consolas" charset="0"/>
              <a:ea typeface="Consolas" charset="0"/>
              <a:cs typeface="Consolas" charset="0"/>
            </a:endParaRPr>
          </a:p>
          <a:p>
            <a:pPr algn="just">
              <a:spcAft>
                <a:spcPts val="0"/>
              </a:spcAft>
            </a:pPr>
            <a:r>
              <a:rPr lang="en-US" altLang="ja-JP" kern="100" dirty="0" smtClean="0">
                <a:effectLst/>
                <a:latin typeface="Consolas" charset="0"/>
                <a:ea typeface="Consolas" charset="0"/>
                <a:cs typeface="Consolas" charset="0"/>
              </a:rPr>
              <a:t>}</a:t>
            </a:r>
            <a:endParaRPr lang="ja-JP" altLang="ja-JP" kern="100" dirty="0">
              <a:effectLst/>
              <a:latin typeface="Consolas" charset="0"/>
              <a:ea typeface="Consolas" charset="0"/>
              <a:cs typeface="Consolas" charset="0"/>
            </a:endParaRPr>
          </a:p>
        </p:txBody>
      </p:sp>
    </p:spTree>
    <p:extLst>
      <p:ext uri="{BB962C8B-B14F-4D97-AF65-F5344CB8AC3E}">
        <p14:creationId xmlns:p14="http://schemas.microsoft.com/office/powerpoint/2010/main" val="1330001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参照渡し</a:t>
            </a:r>
            <a:endParaRPr kumimoji="1" lang="ja-JP" altLang="en-US" dirty="0"/>
          </a:p>
        </p:txBody>
      </p:sp>
      <p:sp>
        <p:nvSpPr>
          <p:cNvPr id="3" name="コンテンツ プレースホルダー 2"/>
          <p:cNvSpPr>
            <a:spLocks noGrp="1"/>
          </p:cNvSpPr>
          <p:nvPr>
            <p:ph sz="half" idx="1"/>
          </p:nvPr>
        </p:nvSpPr>
        <p:spPr>
          <a:xfrm>
            <a:off x="628650" y="1825625"/>
            <a:ext cx="3698023" cy="4351338"/>
          </a:xfrm>
        </p:spPr>
        <p:txBody>
          <a:bodyPr>
            <a:normAutofit/>
          </a:bodyPr>
          <a:lstStyle/>
          <a:p>
            <a:r>
              <a:rPr kumimoji="1" lang="en-US" altLang="ja-JP" sz="2000" dirty="0" smtClean="0"/>
              <a:t>C</a:t>
            </a:r>
            <a:r>
              <a:rPr kumimoji="1" lang="ja-JP" altLang="en-US" sz="2000" dirty="0" smtClean="0"/>
              <a:t>言語では関数に渡した値を書き換えて欲しいときはポインタを渡す必要があった</a:t>
            </a:r>
            <a:endParaRPr kumimoji="1" lang="en-US" altLang="ja-JP" sz="2000" dirty="0" smtClean="0"/>
          </a:p>
          <a:p>
            <a:r>
              <a:rPr lang="en-US" altLang="ja-JP" sz="2000" dirty="0" smtClean="0"/>
              <a:t>C++</a:t>
            </a:r>
            <a:r>
              <a:rPr lang="ja-JP" altLang="en-US" sz="2000" dirty="0" smtClean="0"/>
              <a:t>では参照渡しという機能が追加された、</a:t>
            </a:r>
            <a:r>
              <a:rPr lang="en-US" altLang="ja-JP" sz="2000" dirty="0" smtClean="0"/>
              <a:t>FORTRAN</a:t>
            </a:r>
            <a:r>
              <a:rPr lang="ja-JP" altLang="en-US" sz="2000" dirty="0" smtClean="0"/>
              <a:t>に近い書き方になった</a:t>
            </a:r>
            <a:endParaRPr lang="en-US" altLang="ja-JP" sz="2000" dirty="0" smtClean="0"/>
          </a:p>
          <a:p>
            <a:r>
              <a:rPr lang="ja-JP" altLang="en-US" sz="2000" dirty="0" smtClean="0"/>
              <a:t>配列も</a:t>
            </a:r>
            <a:r>
              <a:rPr lang="en-US" altLang="ja-JP" sz="2000" dirty="0" smtClean="0"/>
              <a:t>vector</a:t>
            </a:r>
            <a:r>
              <a:rPr lang="ja-JP" altLang="en-US" sz="2000" dirty="0" smtClean="0"/>
              <a:t>の</a:t>
            </a:r>
            <a:r>
              <a:rPr lang="en-US" altLang="ja-JP" sz="2000" dirty="0" smtClean="0"/>
              <a:t>(</a:t>
            </a:r>
            <a:r>
              <a:rPr lang="en-US" altLang="ja-JP" sz="2000" dirty="0" err="1" smtClean="0"/>
              <a:t>const</a:t>
            </a:r>
            <a:r>
              <a:rPr lang="ja-JP" altLang="en-US" sz="2000" dirty="0" smtClean="0"/>
              <a:t>な</a:t>
            </a:r>
            <a:r>
              <a:rPr lang="en-US" altLang="ja-JP" sz="2000" dirty="0" smtClean="0"/>
              <a:t>)</a:t>
            </a:r>
            <a:r>
              <a:rPr lang="ja-JP" altLang="en-US" sz="2000" dirty="0" smtClean="0"/>
              <a:t>参照で渡せばいいので、ポインタ渡しを使う機会は少ない</a:t>
            </a:r>
            <a:endParaRPr kumimoji="1" lang="ja-JP" altLang="en-US" sz="2000" dirty="0"/>
          </a:p>
        </p:txBody>
      </p:sp>
      <p:sp>
        <p:nvSpPr>
          <p:cNvPr id="4" name="正方形/長方形 3"/>
          <p:cNvSpPr/>
          <p:nvPr/>
        </p:nvSpPr>
        <p:spPr>
          <a:xfrm>
            <a:off x="4415883" y="1824501"/>
            <a:ext cx="4572000" cy="35394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Aft>
                <a:spcPts val="0"/>
              </a:spcAft>
            </a:pPr>
            <a:r>
              <a:rPr lang="en-US" altLang="ja-JP" sz="1400" kern="100" dirty="0" smtClean="0">
                <a:effectLst/>
                <a:latin typeface="Consolas" charset="0"/>
                <a:ea typeface="Consolas" charset="0"/>
                <a:cs typeface="Consolas" charset="0"/>
              </a:rPr>
              <a:t>// </a:t>
            </a:r>
            <a:r>
              <a:rPr lang="ja-JP" altLang="ja-JP" sz="1400" kern="100" dirty="0" smtClean="0">
                <a:effectLst/>
                <a:latin typeface="Consolas" charset="0"/>
                <a:ea typeface="Consolas" charset="0"/>
                <a:cs typeface="Consolas" charset="0"/>
              </a:rPr>
              <a:t>ポインタ版</a:t>
            </a:r>
          </a:p>
          <a:p>
            <a:pPr algn="just">
              <a:spcAft>
                <a:spcPts val="0"/>
              </a:spcAft>
            </a:pPr>
            <a:r>
              <a:rPr lang="en-US" altLang="ja-JP" sz="1400" kern="100" dirty="0" smtClean="0">
                <a:effectLst/>
                <a:latin typeface="Consolas" charset="0"/>
                <a:ea typeface="Consolas" charset="0"/>
                <a:cs typeface="Consolas" charset="0"/>
              </a:rPr>
              <a:t>void copy(double *</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const</a:t>
            </a:r>
            <a:r>
              <a:rPr lang="en-US" altLang="ja-JP" sz="1400" kern="100" dirty="0" smtClean="0">
                <a:effectLst/>
                <a:latin typeface="Consolas" charset="0"/>
                <a:ea typeface="Consolas" charset="0"/>
                <a:cs typeface="Consolas" charset="0"/>
              </a:rPr>
              <a:t> double *</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 = *</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ja-JP" altLang="ja-JP" sz="1400" kern="100" dirty="0" smtClean="0">
                <a:effectLst/>
                <a:latin typeface="Consolas" charset="0"/>
                <a:ea typeface="Consolas" charset="0"/>
                <a:cs typeface="Consolas" charset="0"/>
              </a:rPr>
              <a:t>参照版</a:t>
            </a:r>
          </a:p>
          <a:p>
            <a:pPr algn="just">
              <a:spcAft>
                <a:spcPts val="0"/>
              </a:spcAft>
            </a:pPr>
            <a:r>
              <a:rPr lang="en-US" altLang="ja-JP" sz="1400" kern="100" dirty="0" smtClean="0">
                <a:effectLst/>
                <a:latin typeface="Consolas" charset="0"/>
                <a:ea typeface="Consolas" charset="0"/>
                <a:cs typeface="Consolas" charset="0"/>
              </a:rPr>
              <a:t>void copy(double &amp;</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const</a:t>
            </a:r>
            <a:r>
              <a:rPr lang="en-US" altLang="ja-JP" sz="1400" kern="100" dirty="0" smtClean="0">
                <a:effectLst/>
                <a:latin typeface="Consolas" charset="0"/>
                <a:ea typeface="Consolas" charset="0"/>
                <a:cs typeface="Consolas" charset="0"/>
              </a:rPr>
              <a:t> double &amp;</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 = </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err="1" smtClean="0">
                <a:effectLst/>
                <a:latin typeface="Consolas" charset="0"/>
                <a:ea typeface="Consolas" charset="0"/>
                <a:cs typeface="Consolas" charset="0"/>
              </a:rPr>
              <a:t>int</a:t>
            </a:r>
            <a:r>
              <a:rPr lang="en-US" altLang="ja-JP" sz="1400" kern="100" dirty="0" smtClean="0">
                <a:effectLst/>
                <a:latin typeface="Consolas" charset="0"/>
                <a:ea typeface="Consolas" charset="0"/>
                <a:cs typeface="Consolas" charset="0"/>
              </a:rPr>
              <a:t> main(){</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const</a:t>
            </a:r>
            <a:r>
              <a:rPr lang="en-US" altLang="ja-JP" sz="1400" kern="100" dirty="0" smtClean="0">
                <a:effectLst/>
                <a:latin typeface="Consolas" charset="0"/>
                <a:ea typeface="Consolas" charset="0"/>
                <a:cs typeface="Consolas" charset="0"/>
              </a:rPr>
              <a:t> double </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=0.0;</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double </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copy(&amp;</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 &amp;</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 // </a:t>
            </a:r>
            <a:r>
              <a:rPr lang="ja-JP" altLang="ja-JP" sz="1400" kern="100" dirty="0" smtClean="0">
                <a:effectLst/>
                <a:latin typeface="Consolas" charset="0"/>
                <a:ea typeface="Consolas" charset="0"/>
                <a:cs typeface="Consolas" charset="0"/>
              </a:rPr>
              <a:t>ポインタ版</a:t>
            </a:r>
          </a:p>
          <a:p>
            <a:pPr algn="just">
              <a:spcAft>
                <a:spcPts val="0"/>
              </a:spcAft>
            </a:pPr>
            <a:r>
              <a:rPr lang="en-US" altLang="ja-JP" sz="1400" kern="100" dirty="0" smtClean="0">
                <a:effectLst/>
                <a:latin typeface="Consolas" charset="0"/>
                <a:ea typeface="Consolas" charset="0"/>
                <a:cs typeface="Consolas" charset="0"/>
              </a:rPr>
              <a:t>    copy(</a:t>
            </a:r>
            <a:r>
              <a:rPr lang="en-US" altLang="ja-JP" sz="1400" kern="100" dirty="0" err="1" smtClean="0">
                <a:effectLst/>
                <a:latin typeface="Consolas" charset="0"/>
                <a:ea typeface="Consolas" charset="0"/>
                <a:cs typeface="Consolas" charset="0"/>
              </a:rPr>
              <a:t>dst</a:t>
            </a: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src</a:t>
            </a:r>
            <a:r>
              <a:rPr lang="en-US" altLang="ja-JP" sz="1400" kern="100" dirty="0" smtClean="0">
                <a:effectLst/>
                <a:latin typeface="Consolas" charset="0"/>
                <a:ea typeface="Consolas" charset="0"/>
                <a:cs typeface="Consolas" charset="0"/>
              </a:rPr>
              <a:t>);   // </a:t>
            </a:r>
            <a:r>
              <a:rPr lang="ja-JP" altLang="ja-JP" sz="1400" kern="100" dirty="0" smtClean="0">
                <a:effectLst/>
                <a:latin typeface="Consolas" charset="0"/>
                <a:ea typeface="Consolas" charset="0"/>
                <a:cs typeface="Consolas" charset="0"/>
              </a:rPr>
              <a:t>参照版</a:t>
            </a:r>
          </a:p>
          <a:p>
            <a:pPr algn="just">
              <a:spcAft>
                <a:spcPts val="0"/>
              </a:spcAft>
            </a:pPr>
            <a:r>
              <a:rPr lang="en-US" altLang="ja-JP" sz="1400" kern="100" dirty="0" smtClean="0">
                <a:effectLst/>
                <a:latin typeface="Consolas" charset="0"/>
                <a:ea typeface="Consolas" charset="0"/>
                <a:cs typeface="Consolas" charset="0"/>
              </a:rPr>
              <a:t>    return 0;</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a:t>
            </a:r>
            <a:endParaRPr lang="ja-JP" altLang="ja-JP" sz="1400" kern="100" dirty="0">
              <a:effectLst/>
              <a:latin typeface="Consolas" charset="0"/>
              <a:ea typeface="Consolas" charset="0"/>
              <a:cs typeface="Consolas" charset="0"/>
            </a:endParaRPr>
          </a:p>
        </p:txBody>
      </p:sp>
    </p:spTree>
    <p:extLst>
      <p:ext uri="{BB962C8B-B14F-4D97-AF65-F5344CB8AC3E}">
        <p14:creationId xmlns:p14="http://schemas.microsoft.com/office/powerpoint/2010/main" val="211917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FDPS</a:t>
            </a:r>
            <a:r>
              <a:rPr kumimoji="1" lang="ja-JP" altLang="en-US" dirty="0" smtClean="0"/>
              <a:t>を利用するにあたって抑えておきたい</a:t>
            </a:r>
            <a:r>
              <a:rPr kumimoji="1" lang="en-US" altLang="ja-JP" dirty="0" smtClean="0"/>
              <a:t>C++</a:t>
            </a:r>
            <a:r>
              <a:rPr kumimoji="1" lang="ja-JP" altLang="en-US" dirty="0" smtClean="0"/>
              <a:t>の機能</a:t>
            </a:r>
            <a:endParaRPr kumimoji="1" lang="en-US" altLang="ja-JP" dirty="0" smtClean="0"/>
          </a:p>
          <a:p>
            <a:pPr lvl="1"/>
            <a:r>
              <a:rPr lang="ja-JP" altLang="en-US" dirty="0" smtClean="0"/>
              <a:t>メンバ関数を持ったクラス（構造体</a:t>
            </a:r>
            <a:r>
              <a:rPr lang="ja-JP" altLang="en-US" dirty="0" smtClean="0"/>
              <a:t>）</a:t>
            </a:r>
            <a:endParaRPr lang="en-US" altLang="ja-JP" dirty="0" smtClean="0"/>
          </a:p>
          <a:p>
            <a:pPr lvl="2"/>
            <a:r>
              <a:rPr lang="ja-JP" altLang="en-US" dirty="0" smtClean="0"/>
              <a:t>粒子クラス（構造体）はユーザー定義</a:t>
            </a:r>
            <a:endParaRPr lang="en-US" altLang="ja-JP" dirty="0" smtClean="0"/>
          </a:p>
          <a:p>
            <a:pPr lvl="2"/>
            <a:r>
              <a:rPr lang="en-US" altLang="ja-JP" dirty="0" smtClean="0"/>
              <a:t>FDPS</a:t>
            </a:r>
            <a:r>
              <a:rPr lang="ja-JP" altLang="en-US" dirty="0" smtClean="0"/>
              <a:t>提供クラスのメンバ関数をユーザーが呼び出す</a:t>
            </a:r>
            <a:endParaRPr lang="en-US" altLang="ja-JP" dirty="0" smtClean="0"/>
          </a:p>
          <a:p>
            <a:pPr lvl="1"/>
            <a:r>
              <a:rPr kumimoji="1" lang="ja-JP" altLang="en-US" dirty="0" smtClean="0"/>
              <a:t>テンプレート</a:t>
            </a:r>
            <a:endParaRPr kumimoji="1" lang="en-US" altLang="ja-JP" dirty="0" smtClean="0"/>
          </a:p>
          <a:p>
            <a:pPr lvl="2"/>
            <a:r>
              <a:rPr kumimoji="1" lang="ja-JP" altLang="en-US" dirty="0" smtClean="0"/>
              <a:t>用意されたものを使うことができれば十分</a:t>
            </a:r>
            <a:endParaRPr kumimoji="1" lang="en-US" altLang="ja-JP" dirty="0" smtClean="0"/>
          </a:p>
          <a:p>
            <a:pPr lvl="2"/>
            <a:r>
              <a:rPr lang="en-US" altLang="ja-JP" dirty="0" smtClean="0"/>
              <a:t>FDPS</a:t>
            </a:r>
            <a:r>
              <a:rPr lang="ja-JP" altLang="en-US" dirty="0" smtClean="0"/>
              <a:t>提供のクラステンプレートに</a:t>
            </a:r>
            <a:r>
              <a:rPr lang="en-US" altLang="ja-JP" dirty="0" smtClean="0"/>
              <a:t>&lt;&gt;</a:t>
            </a:r>
            <a:r>
              <a:rPr lang="ja-JP" altLang="en-US" dirty="0" smtClean="0"/>
              <a:t>でユーザー定義の</a:t>
            </a:r>
            <a:r>
              <a:rPr lang="ja-JP" altLang="en-US" dirty="0" smtClean="0"/>
              <a:t>粒子クラス（構造体）を渡して実体化</a:t>
            </a:r>
            <a:endParaRPr lang="en-US" altLang="ja-JP" dirty="0" smtClean="0"/>
          </a:p>
          <a:p>
            <a:pPr lvl="1"/>
            <a:r>
              <a:rPr lang="ja-JP" altLang="en-US" dirty="0" smtClean="0"/>
              <a:t>標準ライブラリ（</a:t>
            </a:r>
            <a:r>
              <a:rPr lang="en-US" altLang="ja-JP" dirty="0" smtClean="0"/>
              <a:t>STL</a:t>
            </a:r>
            <a:r>
              <a:rPr lang="ja-JP" altLang="en-US" dirty="0" smtClean="0"/>
              <a:t>）</a:t>
            </a:r>
            <a:endParaRPr lang="en-US" altLang="ja-JP" dirty="0" smtClean="0"/>
          </a:p>
          <a:p>
            <a:pPr lvl="2"/>
            <a:r>
              <a:rPr lang="en-US" altLang="ja-JP" dirty="0" smtClean="0"/>
              <a:t>IO</a:t>
            </a:r>
            <a:r>
              <a:rPr lang="ja-JP" altLang="en-US" dirty="0" smtClean="0"/>
              <a:t>は</a:t>
            </a:r>
            <a:r>
              <a:rPr lang="en-US" altLang="ja-JP" dirty="0" smtClean="0"/>
              <a:t>C</a:t>
            </a:r>
            <a:r>
              <a:rPr lang="ja-JP" altLang="en-US" dirty="0" smtClean="0"/>
              <a:t>のものか</a:t>
            </a:r>
            <a:r>
              <a:rPr lang="en-US" altLang="ja-JP" dirty="0" smtClean="0"/>
              <a:t>C++</a:t>
            </a:r>
            <a:r>
              <a:rPr lang="ja-JP" altLang="en-US" dirty="0" smtClean="0"/>
              <a:t>のもの（あるいは混在）</a:t>
            </a:r>
            <a:endParaRPr lang="en-US" altLang="ja-JP" dirty="0" smtClean="0"/>
          </a:p>
          <a:p>
            <a:pPr lvl="2"/>
            <a:r>
              <a:rPr kumimoji="1" lang="en-US" altLang="ja-JP" dirty="0" err="1" smtClean="0"/>
              <a:t>std</a:t>
            </a:r>
            <a:r>
              <a:rPr kumimoji="1" lang="en-US" altLang="ja-JP" dirty="0" smtClean="0"/>
              <a:t>::vector</a:t>
            </a:r>
            <a:r>
              <a:rPr lang="ja-JP" altLang="en-US" dirty="0" smtClean="0"/>
              <a:t>を可変長配列として使えるぐらいで十分</a:t>
            </a:r>
            <a:endParaRPr lang="en-US" altLang="ja-JP" dirty="0" smtClean="0"/>
          </a:p>
          <a:p>
            <a:r>
              <a:rPr lang="en-US" altLang="ja-JP" dirty="0" smtClean="0"/>
              <a:t>C</a:t>
            </a:r>
            <a:r>
              <a:rPr lang="en-US" altLang="ja-JP" dirty="0" smtClean="0"/>
              <a:t>++</a:t>
            </a:r>
            <a:r>
              <a:rPr lang="ja-JP" altLang="en-US" dirty="0" smtClean="0"/>
              <a:t>の全て</a:t>
            </a:r>
            <a:r>
              <a:rPr lang="ja-JP" altLang="en-US" dirty="0" smtClean="0"/>
              <a:t>の</a:t>
            </a:r>
            <a:r>
              <a:rPr lang="ja-JP" altLang="en-US" dirty="0" smtClean="0"/>
              <a:t>言語</a:t>
            </a:r>
            <a:r>
              <a:rPr lang="ja-JP" altLang="en-US" dirty="0" smtClean="0"/>
              <a:t>機能</a:t>
            </a:r>
            <a:r>
              <a:rPr lang="ja-JP" altLang="en-US" dirty="0" smtClean="0"/>
              <a:t>を使おうとはしないこと</a:t>
            </a:r>
            <a:endParaRPr kumimoji="1" lang="ja-JP" altLang="en-US" dirty="0"/>
          </a:p>
        </p:txBody>
      </p:sp>
    </p:spTree>
    <p:extLst>
      <p:ext uri="{BB962C8B-B14F-4D97-AF65-F5344CB8AC3E}">
        <p14:creationId xmlns:p14="http://schemas.microsoft.com/office/powerpoint/2010/main" val="1135902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背景（なんでこんな話をするか）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最近の計算機センター事情</a:t>
            </a:r>
            <a:endParaRPr kumimoji="1" lang="en-US" altLang="ja-JP" dirty="0" smtClean="0"/>
          </a:p>
          <a:p>
            <a:pPr lvl="1"/>
            <a:r>
              <a:rPr lang="ja-JP" altLang="en-US" dirty="0" smtClean="0"/>
              <a:t>言語としては</a:t>
            </a:r>
            <a:r>
              <a:rPr lang="en-US" altLang="ja-JP" dirty="0" smtClean="0"/>
              <a:t>Fortran/C</a:t>
            </a:r>
            <a:r>
              <a:rPr lang="en-US" altLang="ja-JP" dirty="0" smtClean="0"/>
              <a:t>++</a:t>
            </a:r>
            <a:r>
              <a:rPr lang="ja-JP" altLang="en-US" dirty="0" smtClean="0"/>
              <a:t>の実質</a:t>
            </a:r>
            <a:r>
              <a:rPr lang="en-US" altLang="ja-JP" dirty="0" smtClean="0"/>
              <a:t>2</a:t>
            </a:r>
            <a:r>
              <a:rPr lang="ja-JP" altLang="en-US" dirty="0" smtClean="0"/>
              <a:t>択</a:t>
            </a:r>
            <a:endParaRPr lang="en-US" altLang="ja-JP" dirty="0" smtClean="0"/>
          </a:p>
          <a:p>
            <a:pPr lvl="2"/>
            <a:r>
              <a:rPr lang="ja-JP" altLang="en-US" dirty="0" smtClean="0"/>
              <a:t>プラス並列化として</a:t>
            </a:r>
            <a:r>
              <a:rPr lang="en-US" altLang="ja-JP" dirty="0" smtClean="0"/>
              <a:t>MPI</a:t>
            </a:r>
            <a:r>
              <a:rPr lang="ja-JP" altLang="en-US" dirty="0" smtClean="0"/>
              <a:t>と</a:t>
            </a:r>
            <a:r>
              <a:rPr lang="en-US" altLang="ja-JP" dirty="0" err="1" smtClean="0"/>
              <a:t>OpenMP</a:t>
            </a:r>
            <a:endParaRPr lang="en-US" altLang="ja-JP" dirty="0" smtClean="0"/>
          </a:p>
          <a:p>
            <a:pPr lvl="1"/>
            <a:r>
              <a:rPr lang="ja-JP" altLang="en-US" dirty="0" smtClean="0"/>
              <a:t>数値</a:t>
            </a:r>
            <a:r>
              <a:rPr lang="ja-JP" altLang="en-US" dirty="0" smtClean="0"/>
              <a:t>計算業界ではやはり</a:t>
            </a:r>
            <a:r>
              <a:rPr lang="en-US" altLang="ja-JP" dirty="0" smtClean="0"/>
              <a:t>Fortran</a:t>
            </a:r>
            <a:r>
              <a:rPr lang="ja-JP" altLang="en-US" dirty="0" smtClean="0"/>
              <a:t>のシェアが大きい</a:t>
            </a:r>
            <a:endParaRPr kumimoji="1" lang="en-US" altLang="ja-JP" dirty="0" smtClean="0"/>
          </a:p>
          <a:p>
            <a:r>
              <a:rPr lang="en-US" altLang="ja-JP" dirty="0" smtClean="0"/>
              <a:t>FDPS (Framework for Developing Particle Simulators)</a:t>
            </a:r>
          </a:p>
          <a:p>
            <a:pPr lvl="1"/>
            <a:r>
              <a:rPr kumimoji="1" lang="en-US" altLang="ja-JP" dirty="0" smtClean="0"/>
              <a:t>C++</a:t>
            </a:r>
            <a:r>
              <a:rPr kumimoji="1" lang="ja-JP" altLang="en-US" dirty="0" smtClean="0"/>
              <a:t>で書かれている</a:t>
            </a:r>
            <a:endParaRPr kumimoji="1" lang="en-US" altLang="ja-JP" dirty="0" smtClean="0"/>
          </a:p>
          <a:p>
            <a:pPr lvl="1"/>
            <a:r>
              <a:rPr kumimoji="1" lang="ja-JP" altLang="en-US" dirty="0" smtClean="0"/>
              <a:t>ユーザーコードも</a:t>
            </a:r>
            <a:r>
              <a:rPr kumimoji="1" lang="en-US" altLang="ja-JP" dirty="0" smtClean="0"/>
              <a:t>C++</a:t>
            </a:r>
            <a:r>
              <a:rPr kumimoji="1" lang="ja-JP" altLang="en-US" dirty="0" smtClean="0"/>
              <a:t>で書くことを当面</a:t>
            </a:r>
            <a:r>
              <a:rPr lang="ja-JP" altLang="en-US" dirty="0" smtClean="0"/>
              <a:t>は想定</a:t>
            </a:r>
            <a:endParaRPr lang="en-US" altLang="ja-JP" dirty="0" smtClean="0"/>
          </a:p>
          <a:p>
            <a:pPr lvl="1"/>
            <a:r>
              <a:rPr kumimoji="1" lang="ja-JP" altLang="en-US" dirty="0" smtClean="0"/>
              <a:t>ユーザーに</a:t>
            </a:r>
            <a:r>
              <a:rPr kumimoji="1" lang="en-US" altLang="ja-JP" dirty="0" smtClean="0"/>
              <a:t>C++</a:t>
            </a:r>
            <a:r>
              <a:rPr kumimoji="1" lang="ja-JP" altLang="en-US" dirty="0" smtClean="0"/>
              <a:t>の高度な知識は要求</a:t>
            </a:r>
            <a:r>
              <a:rPr kumimoji="1" lang="ja-JP" altLang="en-US" dirty="0" smtClean="0"/>
              <a:t>しない</a:t>
            </a:r>
            <a:endParaRPr kumimoji="1" lang="en-US" altLang="ja-JP" dirty="0" smtClean="0"/>
          </a:p>
          <a:p>
            <a:pPr lvl="2"/>
            <a:r>
              <a:rPr lang="en-US" altLang="ja-JP" dirty="0" smtClean="0"/>
              <a:t>MPI</a:t>
            </a:r>
            <a:r>
              <a:rPr lang="ja-JP" altLang="en-US" dirty="0" smtClean="0"/>
              <a:t>と</a:t>
            </a:r>
            <a:r>
              <a:rPr lang="en-US" altLang="ja-JP" dirty="0" err="1" smtClean="0"/>
              <a:t>OpenMP</a:t>
            </a:r>
            <a:r>
              <a:rPr lang="ja-JP" altLang="en-US" dirty="0" smtClean="0"/>
              <a:t>による並列化は</a:t>
            </a:r>
            <a:r>
              <a:rPr lang="en-US" altLang="ja-JP" dirty="0" smtClean="0"/>
              <a:t>FDPS</a:t>
            </a:r>
            <a:r>
              <a:rPr lang="ja-JP" altLang="en-US" dirty="0" smtClean="0"/>
              <a:t>側で面倒を見る</a:t>
            </a:r>
            <a:endParaRPr kumimoji="1" lang="en-US" altLang="ja-JP" dirty="0" smtClean="0"/>
          </a:p>
          <a:p>
            <a:pPr lvl="1"/>
            <a:r>
              <a:rPr lang="ja-JP" altLang="en-US" dirty="0" smtClean="0"/>
              <a:t>が</a:t>
            </a:r>
            <a:r>
              <a:rPr lang="ja-JP" altLang="en-US" dirty="0" smtClean="0"/>
              <a:t>、</a:t>
            </a:r>
            <a:r>
              <a:rPr lang="en-US" altLang="ja-JP" dirty="0" smtClean="0"/>
              <a:t>C++</a:t>
            </a:r>
            <a:r>
              <a:rPr lang="ja-JP" altLang="en-US" dirty="0" smtClean="0"/>
              <a:t>の最低限</a:t>
            </a:r>
            <a:r>
              <a:rPr lang="ja-JP" altLang="en-US" dirty="0" smtClean="0"/>
              <a:t>の書き方は知っておく必要がある</a:t>
            </a:r>
            <a:endParaRPr kumimoji="1" lang="ja-JP" altLang="en-US" dirty="0"/>
          </a:p>
        </p:txBody>
      </p:sp>
    </p:spTree>
    <p:extLst>
      <p:ext uri="{BB962C8B-B14F-4D97-AF65-F5344CB8AC3E}">
        <p14:creationId xmlns:p14="http://schemas.microsoft.com/office/powerpoint/2010/main" val="12967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習得しておきたい</a:t>
            </a:r>
            <a:r>
              <a:rPr kumimoji="1" lang="en-US" altLang="ja-JP" dirty="0" smtClean="0"/>
              <a:t>C++</a:t>
            </a:r>
            <a:r>
              <a:rPr kumimoji="1" lang="ja-JP" altLang="en-US" dirty="0" smtClean="0"/>
              <a:t>の機能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クラス（構造体）</a:t>
            </a:r>
            <a:r>
              <a:rPr kumimoji="1" lang="en-US" altLang="ja-JP" dirty="0" smtClean="0"/>
              <a:t> with </a:t>
            </a:r>
            <a:r>
              <a:rPr kumimoji="1" lang="ja-JP" altLang="en-US" dirty="0" smtClean="0"/>
              <a:t>メンバ関数</a:t>
            </a:r>
            <a:endParaRPr kumimoji="1" lang="en-US" altLang="ja-JP" dirty="0" smtClean="0"/>
          </a:p>
          <a:p>
            <a:pPr lvl="1"/>
            <a:r>
              <a:rPr kumimoji="1" lang="ja-JP" altLang="en-US" dirty="0" smtClean="0"/>
              <a:t>「継承」や「仮想関数」といったオブジェクト指向機能は</a:t>
            </a:r>
            <a:r>
              <a:rPr kumimoji="1" lang="en-US" altLang="ja-JP" dirty="0" smtClean="0"/>
              <a:t>FDPS</a:t>
            </a:r>
            <a:r>
              <a:rPr kumimoji="1" lang="ja-JP" altLang="en-US" dirty="0" smtClean="0"/>
              <a:t>を使う分には不要</a:t>
            </a:r>
            <a:endParaRPr kumimoji="1" lang="en-US" altLang="ja-JP" dirty="0" smtClean="0"/>
          </a:p>
          <a:p>
            <a:r>
              <a:rPr lang="ja-JP" altLang="en-US" dirty="0"/>
              <a:t>テンプレート</a:t>
            </a:r>
            <a:endParaRPr lang="en-US" altLang="ja-JP" dirty="0"/>
          </a:p>
          <a:p>
            <a:pPr lvl="1"/>
            <a:r>
              <a:rPr lang="ja-JP" altLang="en-US" dirty="0"/>
              <a:t>用意されたものを使うことができれば十分</a:t>
            </a:r>
            <a:endParaRPr lang="en-US" altLang="ja-JP" dirty="0"/>
          </a:p>
          <a:p>
            <a:pPr lvl="1"/>
            <a:r>
              <a:rPr lang="en-US" altLang="ja-JP" dirty="0" smtClean="0"/>
              <a:t>FDPS</a:t>
            </a:r>
            <a:r>
              <a:rPr lang="ja-JP" altLang="en-US" dirty="0" smtClean="0"/>
              <a:t>提供はクラステンプレートを提供、ユーザーはこれを実体化</a:t>
            </a:r>
            <a:endParaRPr lang="en-US" altLang="ja-JP" dirty="0" smtClean="0"/>
          </a:p>
          <a:p>
            <a:pPr lvl="1"/>
            <a:r>
              <a:rPr lang="ja-JP" altLang="en-US" dirty="0" smtClean="0"/>
              <a:t>メタプログラミング</a:t>
            </a:r>
            <a:r>
              <a:rPr lang="ja-JP" altLang="en-US" dirty="0"/>
              <a:t>とかはユーザー側では不要</a:t>
            </a:r>
            <a:endParaRPr lang="en-US" altLang="ja-JP" dirty="0"/>
          </a:p>
          <a:p>
            <a:r>
              <a:rPr lang="ja-JP" altLang="en-US" dirty="0" smtClean="0"/>
              <a:t>標準ライブラリ</a:t>
            </a:r>
            <a:r>
              <a:rPr lang="en-US" altLang="ja-JP" dirty="0" smtClean="0"/>
              <a:t>STL</a:t>
            </a:r>
          </a:p>
          <a:p>
            <a:pPr lvl="1"/>
            <a:r>
              <a:rPr lang="ja-JP" altLang="en-US" dirty="0"/>
              <a:t>とりあえず</a:t>
            </a:r>
            <a:r>
              <a:rPr lang="en-US" altLang="ja-JP" dirty="0" err="1"/>
              <a:t>std</a:t>
            </a:r>
            <a:r>
              <a:rPr lang="en-US" altLang="ja-JP" dirty="0"/>
              <a:t>::vector</a:t>
            </a:r>
            <a:r>
              <a:rPr lang="ja-JP" altLang="en-US" dirty="0" smtClean="0"/>
              <a:t>を可変長配列として使えるぐらいで十分</a:t>
            </a:r>
            <a:endParaRPr lang="en-US" altLang="ja-JP" dirty="0" smtClean="0"/>
          </a:p>
          <a:p>
            <a:pPr lvl="1"/>
            <a:r>
              <a:rPr lang="ja-JP" altLang="en-US" dirty="0"/>
              <a:t>あとは簡単な</a:t>
            </a:r>
            <a:r>
              <a:rPr lang="en-US" altLang="ja-JP" dirty="0"/>
              <a:t>IO</a:t>
            </a:r>
            <a:r>
              <a:rPr lang="ja-JP" altLang="en-US" dirty="0"/>
              <a:t>（</a:t>
            </a:r>
            <a:r>
              <a:rPr lang="en-US" altLang="ja-JP" dirty="0"/>
              <a:t>C</a:t>
            </a:r>
            <a:r>
              <a:rPr lang="ja-JP" altLang="en-US" dirty="0"/>
              <a:t>言語のものを使ってもいい</a:t>
            </a:r>
            <a:r>
              <a:rPr lang="ja-JP" altLang="en-US" dirty="0" smtClean="0"/>
              <a:t>）</a:t>
            </a:r>
            <a:endParaRPr lang="en-US" altLang="ja-JP" dirty="0" smtClean="0"/>
          </a:p>
          <a:p>
            <a:endParaRPr lang="en-US" altLang="ja-JP" dirty="0"/>
          </a:p>
          <a:p>
            <a:r>
              <a:rPr lang="en-US" altLang="ja-JP" dirty="0" smtClean="0"/>
              <a:t>C++</a:t>
            </a:r>
            <a:r>
              <a:rPr lang="ja-JP" altLang="en-US" dirty="0" smtClean="0"/>
              <a:t>の全ての言語機能を使おうとはしないこと</a:t>
            </a:r>
            <a:endParaRPr lang="en-US" altLang="ja-JP" dirty="0" smtClean="0"/>
          </a:p>
          <a:p>
            <a:pPr lvl="1"/>
            <a:r>
              <a:rPr lang="ja-JP" altLang="en-US" dirty="0" smtClean="0"/>
              <a:t>どんな上級者でも迷宮入りします</a:t>
            </a:r>
            <a:endParaRPr lang="en-US" altLang="ja-JP" dirty="0"/>
          </a:p>
        </p:txBody>
      </p:sp>
    </p:spTree>
    <p:extLst>
      <p:ext uri="{BB962C8B-B14F-4D97-AF65-F5344CB8AC3E}">
        <p14:creationId xmlns:p14="http://schemas.microsoft.com/office/powerpoint/2010/main" val="331616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教科書とか</a:t>
            </a:r>
            <a:endParaRPr kumimoji="1" lang="ja-JP" altLang="en-US" dirty="0"/>
          </a:p>
        </p:txBody>
      </p:sp>
      <p:sp>
        <p:nvSpPr>
          <p:cNvPr id="3" name="コンテンツ プレースホルダー 2"/>
          <p:cNvSpPr>
            <a:spLocks noGrp="1"/>
          </p:cNvSpPr>
          <p:nvPr>
            <p:ph idx="1"/>
          </p:nvPr>
        </p:nvSpPr>
        <p:spPr>
          <a:xfrm>
            <a:off x="628650" y="1825625"/>
            <a:ext cx="7886700" cy="1441682"/>
          </a:xfrm>
        </p:spPr>
        <p:txBody>
          <a:bodyPr/>
          <a:lstStyle/>
          <a:p>
            <a:r>
              <a:rPr lang="ja-JP" altLang="en-US" dirty="0" smtClean="0"/>
              <a:t>何が「良書」かというのは非常に難しい</a:t>
            </a:r>
            <a:endParaRPr lang="en-US" altLang="ja-JP" dirty="0" smtClean="0"/>
          </a:p>
          <a:p>
            <a:pPr lvl="1"/>
            <a:r>
              <a:rPr kumimoji="1" lang="ja-JP" altLang="en-US" dirty="0" smtClean="0"/>
              <a:t>言語機能が多すぎてコーディングスタイルが多様</a:t>
            </a:r>
            <a:endParaRPr kumimoji="1" lang="en-US" altLang="ja-JP" dirty="0" smtClean="0"/>
          </a:p>
          <a:p>
            <a:r>
              <a:rPr lang="en-US" altLang="ja-JP" dirty="0" smtClean="0"/>
              <a:t>C</a:t>
            </a:r>
            <a:r>
              <a:rPr lang="ja-JP" altLang="en-US" dirty="0" smtClean="0"/>
              <a:t>言語を経由して</a:t>
            </a:r>
            <a:r>
              <a:rPr lang="en-US" altLang="ja-JP" dirty="0" smtClean="0"/>
              <a:t>C++</a:t>
            </a:r>
            <a:r>
              <a:rPr lang="ja-JP" altLang="en-US" dirty="0" smtClean="0"/>
              <a:t>を知りたいひとには以下が名著</a:t>
            </a:r>
            <a:endParaRPr kumimoji="1" lang="ja-JP" altLang="en-US" dirty="0"/>
          </a:p>
        </p:txBody>
      </p:sp>
      <p:pic>
        <p:nvPicPr>
          <p:cNvPr id="4" name="図 3"/>
          <p:cNvPicPr>
            <a:picLocks noChangeAspect="1"/>
          </p:cNvPicPr>
          <p:nvPr/>
        </p:nvPicPr>
        <p:blipFill>
          <a:blip r:embed="rId3"/>
          <a:stretch>
            <a:fillRect/>
          </a:stretch>
        </p:blipFill>
        <p:spPr>
          <a:xfrm rot="10800000">
            <a:off x="3791415" y="3350560"/>
            <a:ext cx="4905452" cy="3010436"/>
          </a:xfrm>
          <a:prstGeom prst="rect">
            <a:avLst/>
          </a:prstGeom>
        </p:spPr>
      </p:pic>
      <p:pic>
        <p:nvPicPr>
          <p:cNvPr id="5" name="図 4"/>
          <p:cNvPicPr>
            <a:picLocks noChangeAspect="1"/>
          </p:cNvPicPr>
          <p:nvPr/>
        </p:nvPicPr>
        <p:blipFill>
          <a:blip r:embed="rId4"/>
          <a:stretch>
            <a:fillRect/>
          </a:stretch>
        </p:blipFill>
        <p:spPr>
          <a:xfrm>
            <a:off x="979604" y="2910467"/>
            <a:ext cx="2607279" cy="3664879"/>
          </a:xfrm>
          <a:prstGeom prst="rect">
            <a:avLst/>
          </a:prstGeom>
        </p:spPr>
      </p:pic>
      <p:sp>
        <p:nvSpPr>
          <p:cNvPr id="9" name="フレーム 8"/>
          <p:cNvSpPr/>
          <p:nvPr/>
        </p:nvSpPr>
        <p:spPr>
          <a:xfrm>
            <a:off x="3925229" y="4014439"/>
            <a:ext cx="1683834" cy="301083"/>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214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一緒に</a:t>
            </a:r>
            <a:r>
              <a:rPr kumimoji="1" lang="en-US" altLang="ja-JP" dirty="0" smtClean="0"/>
              <a:t>FDPS</a:t>
            </a:r>
            <a:r>
              <a:rPr kumimoji="1" lang="ja-JP" altLang="en-US" dirty="0" smtClean="0"/>
              <a:t>を開発したい人向け</a:t>
            </a:r>
            <a:endParaRPr kumimoji="1" lang="ja-JP" altLang="en-US" dirty="0"/>
          </a:p>
        </p:txBody>
      </p:sp>
      <p:sp>
        <p:nvSpPr>
          <p:cNvPr id="3" name="コンテンツ プレースホルダー 2"/>
          <p:cNvSpPr>
            <a:spLocks noGrp="1"/>
          </p:cNvSpPr>
          <p:nvPr>
            <p:ph idx="1"/>
          </p:nvPr>
        </p:nvSpPr>
        <p:spPr>
          <a:xfrm>
            <a:off x="4538546" y="1825625"/>
            <a:ext cx="3976804" cy="4351338"/>
          </a:xfrm>
        </p:spPr>
        <p:txBody>
          <a:bodyPr/>
          <a:lstStyle/>
          <a:p>
            <a:r>
              <a:rPr kumimoji="1" lang="ja-JP" altLang="en-US" dirty="0" smtClean="0"/>
              <a:t>ユーザーには不要です</a:t>
            </a:r>
            <a:endParaRPr kumimoji="1" lang="en-US" altLang="ja-JP" dirty="0" smtClean="0"/>
          </a:p>
          <a:p>
            <a:r>
              <a:rPr lang="en-US" altLang="ja-JP" dirty="0" smtClean="0"/>
              <a:t>FDPS</a:t>
            </a:r>
            <a:r>
              <a:rPr lang="ja-JP" altLang="en-US" dirty="0" smtClean="0"/>
              <a:t>の実装にはとても役立ちました</a:t>
            </a:r>
            <a:endParaRPr lang="en-US" altLang="ja-JP" dirty="0" smtClean="0"/>
          </a:p>
          <a:p>
            <a:r>
              <a:rPr kumimoji="1" lang="ja-JP" altLang="en-US" dirty="0" smtClean="0"/>
              <a:t>興味本位で閲覧してみるのも、、、</a:t>
            </a:r>
            <a:endParaRPr kumimoji="1" lang="ja-JP" altLang="en-US" dirty="0"/>
          </a:p>
        </p:txBody>
      </p:sp>
      <p:pic>
        <p:nvPicPr>
          <p:cNvPr id="4" name="図 3"/>
          <p:cNvPicPr>
            <a:picLocks noChangeAspect="1"/>
          </p:cNvPicPr>
          <p:nvPr/>
        </p:nvPicPr>
        <p:blipFill>
          <a:blip r:embed="rId2"/>
          <a:stretch>
            <a:fillRect/>
          </a:stretch>
        </p:blipFill>
        <p:spPr>
          <a:xfrm>
            <a:off x="776258" y="1690690"/>
            <a:ext cx="3113592" cy="4576296"/>
          </a:xfrm>
          <a:prstGeom prst="rect">
            <a:avLst/>
          </a:prstGeom>
        </p:spPr>
      </p:pic>
    </p:spTree>
    <p:extLst>
      <p:ext uri="{BB962C8B-B14F-4D97-AF65-F5344CB8AC3E}">
        <p14:creationId xmlns:p14="http://schemas.microsoft.com/office/powerpoint/2010/main" val="1217805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言語のバージョン等</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多くのプログラミング言語にはバージョンがあります</a:t>
            </a:r>
            <a:endParaRPr kumimoji="1" lang="en-US" altLang="ja-JP" dirty="0" smtClean="0"/>
          </a:p>
          <a:p>
            <a:pPr lvl="1"/>
            <a:r>
              <a:rPr lang="en-US" altLang="ja-JP" dirty="0" smtClean="0"/>
              <a:t>FORTRAN/Fortran</a:t>
            </a:r>
            <a:r>
              <a:rPr lang="ja-JP" altLang="en-US" dirty="0" smtClean="0"/>
              <a:t>だと</a:t>
            </a:r>
            <a:r>
              <a:rPr lang="en-US" altLang="ja-JP" dirty="0" smtClean="0"/>
              <a:t>66, 77, 90, 95, 2003, 2008</a:t>
            </a:r>
            <a:r>
              <a:rPr lang="ja-JP" altLang="en-US" dirty="0" smtClean="0"/>
              <a:t>等</a:t>
            </a:r>
            <a:endParaRPr lang="en-US" altLang="ja-JP" dirty="0" smtClean="0"/>
          </a:p>
          <a:p>
            <a:pPr lvl="1"/>
            <a:r>
              <a:rPr kumimoji="1" lang="en-US" altLang="ja-JP" dirty="0" smtClean="0"/>
              <a:t>C++</a:t>
            </a:r>
            <a:r>
              <a:rPr kumimoji="1" lang="ja-JP" altLang="en-US" dirty="0" smtClean="0"/>
              <a:t>には</a:t>
            </a:r>
            <a:r>
              <a:rPr kumimoji="1" lang="en-US" altLang="ja-JP" dirty="0" smtClean="0"/>
              <a:t>98, 03, 11, 14</a:t>
            </a:r>
          </a:p>
          <a:p>
            <a:pPr lvl="1"/>
            <a:r>
              <a:rPr lang="ja-JP" altLang="en-US" dirty="0" smtClean="0"/>
              <a:t>便利な新機能が増えることもありますが、新しすぎるとコンパイラの対応が追いつかないことも</a:t>
            </a:r>
            <a:endParaRPr kumimoji="1" lang="en-US" altLang="ja-JP" dirty="0" smtClean="0"/>
          </a:p>
          <a:p>
            <a:endParaRPr lang="en-US" altLang="ja-JP" dirty="0"/>
          </a:p>
          <a:p>
            <a:r>
              <a:rPr kumimoji="1" lang="en-US" altLang="ja-JP" dirty="0" smtClean="0"/>
              <a:t>FDPS</a:t>
            </a:r>
            <a:r>
              <a:rPr kumimoji="1" lang="ja-JP" altLang="en-US" dirty="0" smtClean="0"/>
              <a:t>は</a:t>
            </a:r>
            <a:r>
              <a:rPr kumimoji="1" lang="en-US" altLang="ja-JP" dirty="0" smtClean="0"/>
              <a:t>C++03</a:t>
            </a:r>
            <a:r>
              <a:rPr kumimoji="1" lang="ja-JP" altLang="en-US" dirty="0" smtClean="0"/>
              <a:t>で実装してあります</a:t>
            </a:r>
            <a:endParaRPr kumimoji="1" lang="en-US" altLang="ja-JP" dirty="0" smtClean="0"/>
          </a:p>
          <a:p>
            <a:pPr lvl="1"/>
            <a:r>
              <a:rPr lang="ja-JP" altLang="en-US" dirty="0" smtClean="0"/>
              <a:t>「京」で</a:t>
            </a:r>
            <a:r>
              <a:rPr lang="en-US" altLang="ja-JP" dirty="0" smtClean="0"/>
              <a:t>C++11</a:t>
            </a:r>
            <a:r>
              <a:rPr lang="ja-JP" altLang="en-US" dirty="0" smtClean="0"/>
              <a:t>はまだのようなので</a:t>
            </a:r>
            <a:endParaRPr lang="en-US" altLang="ja-JP" dirty="0" smtClean="0"/>
          </a:p>
          <a:p>
            <a:r>
              <a:rPr kumimoji="1" lang="ja-JP" altLang="en-US" dirty="0" smtClean="0"/>
              <a:t>ユーザーコードは</a:t>
            </a:r>
            <a:r>
              <a:rPr kumimoji="1" lang="en-US" altLang="ja-JP" dirty="0" smtClean="0"/>
              <a:t>C++11/14</a:t>
            </a:r>
            <a:r>
              <a:rPr kumimoji="1" lang="ja-JP" altLang="en-US" dirty="0" smtClean="0"/>
              <a:t>で、というのも可能です</a:t>
            </a:r>
            <a:endParaRPr kumimoji="1" lang="en-US" altLang="ja-JP" dirty="0" smtClean="0"/>
          </a:p>
          <a:p>
            <a:pPr lvl="1"/>
            <a:r>
              <a:rPr lang="ja-JP" altLang="en-US" dirty="0" smtClean="0"/>
              <a:t>「京」での使用も考えている方は</a:t>
            </a:r>
            <a:r>
              <a:rPr lang="en-US" altLang="ja-JP" dirty="0" smtClean="0"/>
              <a:t>03</a:t>
            </a:r>
            <a:r>
              <a:rPr lang="ja-JP" altLang="en-US" dirty="0" smtClean="0"/>
              <a:t>に留めるのが無難です</a:t>
            </a:r>
            <a:endParaRPr lang="en-US" altLang="ja-JP" dirty="0" smtClean="0"/>
          </a:p>
          <a:p>
            <a:endParaRPr lang="en-US" altLang="ja-JP" dirty="0"/>
          </a:p>
          <a:p>
            <a:r>
              <a:rPr lang="en-US" altLang="ja-JP" dirty="0" smtClean="0"/>
              <a:t>GNU</a:t>
            </a:r>
            <a:r>
              <a:rPr lang="ja-JP" altLang="en-US" dirty="0" smtClean="0"/>
              <a:t>、</a:t>
            </a:r>
            <a:r>
              <a:rPr lang="en-US" altLang="ja-JP" dirty="0" smtClean="0"/>
              <a:t>Fujitsu</a:t>
            </a:r>
            <a:r>
              <a:rPr lang="ja-JP" altLang="en-US" dirty="0" smtClean="0"/>
              <a:t>、</a:t>
            </a:r>
            <a:r>
              <a:rPr lang="en-US" altLang="ja-JP" dirty="0" smtClean="0"/>
              <a:t>Clang</a:t>
            </a:r>
            <a:r>
              <a:rPr lang="ja-JP" altLang="en-US" dirty="0" smtClean="0"/>
              <a:t>ぐらいの環境ではサンプルコードが通ることを確認するようにしていますが、中でテンプレートを多用しているので環境やバージョンによっては問題が発生するかもしれません。</a:t>
            </a:r>
            <a:endParaRPr lang="en-US" altLang="ja-JP" dirty="0" smtClean="0"/>
          </a:p>
          <a:p>
            <a:pPr lvl="1"/>
            <a:r>
              <a:rPr lang="ja-JP" altLang="en-US" dirty="0" smtClean="0"/>
              <a:t>環境やバージョン等でコンパイルに問題が発生したときはサポートまでご一報お願いします</a:t>
            </a:r>
            <a:endParaRPr lang="en-US" altLang="ja-JP" dirty="0" smtClean="0"/>
          </a:p>
          <a:p>
            <a:pPr lvl="1"/>
            <a:endParaRPr lang="en-US" altLang="ja-JP" dirty="0" smtClean="0"/>
          </a:p>
        </p:txBody>
      </p:sp>
    </p:spTree>
    <p:extLst>
      <p:ext uri="{BB962C8B-B14F-4D97-AF65-F5344CB8AC3E}">
        <p14:creationId xmlns:p14="http://schemas.microsoft.com/office/powerpoint/2010/main" val="1516032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クラス（構造体）</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lang="ja-JP" altLang="en-US" dirty="0" smtClean="0"/>
              <a:t>言語の構造体</a:t>
            </a:r>
            <a:endParaRPr lang="en-US" altLang="ja-JP" dirty="0" smtClean="0"/>
          </a:p>
          <a:p>
            <a:pPr lvl="1"/>
            <a:r>
              <a:rPr lang="en-US" altLang="ja-JP" dirty="0" err="1" smtClean="0">
                <a:latin typeface="Consolas" charset="0"/>
                <a:ea typeface="Consolas" charset="0"/>
                <a:cs typeface="Consolas" charset="0"/>
              </a:rPr>
              <a:t>struct</a:t>
            </a:r>
            <a:r>
              <a:rPr lang="en-US" altLang="ja-JP" dirty="0" smtClean="0">
                <a:latin typeface="Consolas" charset="0"/>
                <a:ea typeface="Consolas" charset="0"/>
                <a:cs typeface="Consolas" charset="0"/>
              </a:rPr>
              <a:t> Vector3{</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double x, y, z;</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a:t>
            </a:r>
          </a:p>
          <a:p>
            <a:pPr lvl="1"/>
            <a:r>
              <a:rPr lang="ja-JP" altLang="en-US" dirty="0" smtClean="0"/>
              <a:t>データをパックして新しい型を</a:t>
            </a:r>
            <a:r>
              <a:rPr lang="ja-JP" altLang="en-US" dirty="0" smtClean="0"/>
              <a:t>作る</a:t>
            </a:r>
            <a:endParaRPr lang="en-US" altLang="ja-JP" dirty="0" smtClean="0"/>
          </a:p>
          <a:p>
            <a:pPr lvl="1"/>
            <a:r>
              <a:rPr lang="ja-JP" altLang="en-US" dirty="0" smtClean="0"/>
              <a:t>複数の型を混在させることもできる</a:t>
            </a:r>
            <a:endParaRPr lang="en-US" altLang="ja-JP" dirty="0" smtClean="0"/>
          </a:p>
          <a:p>
            <a:r>
              <a:rPr kumimoji="1" lang="en-US" altLang="ja-JP" dirty="0" smtClean="0"/>
              <a:t>C++</a:t>
            </a:r>
            <a:r>
              <a:rPr kumimoji="1" lang="ja-JP" altLang="en-US" dirty="0" smtClean="0"/>
              <a:t>での拡張</a:t>
            </a:r>
            <a:endParaRPr kumimoji="1" lang="en-US" altLang="ja-JP" dirty="0" smtClean="0"/>
          </a:p>
          <a:p>
            <a:pPr lvl="1"/>
            <a:r>
              <a:rPr lang="en-US" altLang="ja-JP" dirty="0" err="1" smtClean="0">
                <a:latin typeface="Consolas" charset="0"/>
                <a:ea typeface="Consolas" charset="0"/>
                <a:cs typeface="Consolas" charset="0"/>
              </a:rPr>
              <a:t>struct</a:t>
            </a:r>
            <a:r>
              <a:rPr lang="en-US" altLang="ja-JP" dirty="0" smtClean="0">
                <a:latin typeface="Consolas" charset="0"/>
                <a:ea typeface="Consolas" charset="0"/>
                <a:cs typeface="Consolas" charset="0"/>
              </a:rPr>
              <a:t> Vector3{</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double x, y, z;</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double norm() </a:t>
            </a:r>
            <a:r>
              <a:rPr lang="en-US" altLang="ja-JP" dirty="0" err="1" smtClean="0">
                <a:latin typeface="Consolas" charset="0"/>
                <a:ea typeface="Consolas" charset="0"/>
                <a:cs typeface="Consolas" charset="0"/>
              </a:rPr>
              <a:t>const</a:t>
            </a:r>
            <a:r>
              <a:rPr lang="en-US" altLang="ja-JP" dirty="0" smtClean="0">
                <a:latin typeface="Consolas" charset="0"/>
                <a:ea typeface="Consolas" charset="0"/>
                <a:cs typeface="Consolas" charset="0"/>
              </a:rPr>
              <a:t> {</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return </a:t>
            </a:r>
            <a:r>
              <a:rPr lang="en-US" altLang="ja-JP" dirty="0" err="1" smtClean="0">
                <a:latin typeface="Consolas" charset="0"/>
                <a:ea typeface="Consolas" charset="0"/>
                <a:cs typeface="Consolas" charset="0"/>
              </a:rPr>
              <a:t>sqrt</a:t>
            </a:r>
            <a:r>
              <a:rPr lang="en-US" altLang="ja-JP" dirty="0" smtClean="0">
                <a:latin typeface="Consolas" charset="0"/>
                <a:ea typeface="Consolas" charset="0"/>
                <a:cs typeface="Consolas" charset="0"/>
              </a:rPr>
              <a:t>(x*x + y*y + z*z);</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    }</a:t>
            </a:r>
            <a:br>
              <a:rPr lang="en-US" altLang="ja-JP" dirty="0" smtClean="0">
                <a:latin typeface="Consolas" charset="0"/>
                <a:ea typeface="Consolas" charset="0"/>
                <a:cs typeface="Consolas" charset="0"/>
              </a:rPr>
            </a:br>
            <a:r>
              <a:rPr lang="en-US" altLang="ja-JP" dirty="0" smtClean="0">
                <a:latin typeface="Consolas" charset="0"/>
                <a:ea typeface="Consolas" charset="0"/>
                <a:cs typeface="Consolas" charset="0"/>
              </a:rPr>
              <a:t>};</a:t>
            </a:r>
          </a:p>
          <a:p>
            <a:pPr lvl="1"/>
            <a:r>
              <a:rPr kumimoji="1" lang="ja-JP" altLang="en-US" dirty="0" smtClean="0"/>
              <a:t>「メンバ変数」に加えて「メンバ関数」も書けるようになった</a:t>
            </a:r>
            <a:endParaRPr kumimoji="1" lang="en-US" altLang="ja-JP" dirty="0" smtClean="0"/>
          </a:p>
          <a:p>
            <a:pPr lvl="1"/>
            <a:r>
              <a:rPr kumimoji="1" lang="en-US" altLang="ja-JP" dirty="0" smtClean="0"/>
              <a:t>C++</a:t>
            </a:r>
            <a:r>
              <a:rPr kumimoji="1" lang="ja-JP" altLang="en-US" dirty="0" smtClean="0"/>
              <a:t>での</a:t>
            </a:r>
            <a:r>
              <a:rPr kumimoji="1" lang="en-US" altLang="ja-JP" dirty="0" smtClean="0"/>
              <a:t>class</a:t>
            </a:r>
            <a:r>
              <a:rPr kumimoji="1" lang="ja-JP" altLang="en-US" dirty="0" smtClean="0"/>
              <a:t>と</a:t>
            </a:r>
            <a:r>
              <a:rPr kumimoji="1" lang="en-US" altLang="ja-JP" dirty="0" err="1" smtClean="0"/>
              <a:t>struct</a:t>
            </a:r>
            <a:r>
              <a:rPr kumimoji="1" lang="ja-JP" altLang="en-US" dirty="0" smtClean="0"/>
              <a:t>は実質的に同じもの</a:t>
            </a:r>
            <a:endParaRPr kumimoji="1" lang="ja-JP" altLang="en-US" dirty="0"/>
          </a:p>
        </p:txBody>
      </p:sp>
    </p:spTree>
    <p:extLst>
      <p:ext uri="{BB962C8B-B14F-4D97-AF65-F5344CB8AC3E}">
        <p14:creationId xmlns:p14="http://schemas.microsoft.com/office/powerpoint/2010/main" val="836966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クラス（構造体）の使用例</a:t>
            </a:r>
            <a:endParaRPr kumimoji="1" lang="ja-JP" altLang="en-US" dirty="0"/>
          </a:p>
        </p:txBody>
      </p:sp>
      <p:sp>
        <p:nvSpPr>
          <p:cNvPr id="7" name="正方形/長方形 6"/>
          <p:cNvSpPr/>
          <p:nvPr/>
        </p:nvSpPr>
        <p:spPr>
          <a:xfrm>
            <a:off x="628650" y="1248936"/>
            <a:ext cx="6724185" cy="5632311"/>
          </a:xfrm>
          <a:prstGeom prst="rect">
            <a:avLst/>
          </a:prstGeom>
        </p:spPr>
        <p:txBody>
          <a:bodyPr wrap="square">
            <a:spAutoFit/>
          </a:bodyPr>
          <a:lstStyle/>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template &lt;</a:t>
            </a:r>
            <a:r>
              <a:rPr lang="en-US" altLang="ja-JP" sz="1200" kern="100" dirty="0" err="1" smtClean="0">
                <a:solidFill>
                  <a:schemeClr val="bg1">
                    <a:lumMod val="50000"/>
                  </a:schemeClr>
                </a:solidFill>
                <a:effectLst/>
                <a:latin typeface="Consolas" charset="0"/>
                <a:ea typeface="Consolas" charset="0"/>
                <a:cs typeface="Consolas" charset="0"/>
              </a:rPr>
              <a:t>typename</a:t>
            </a:r>
            <a:r>
              <a:rPr lang="en-US" altLang="ja-JP" sz="1200" kern="100" dirty="0" smtClean="0">
                <a:solidFill>
                  <a:schemeClr val="bg1">
                    <a:lumMod val="50000"/>
                  </a:schemeClr>
                </a:solidFill>
                <a:effectLst/>
                <a:latin typeface="Consolas" charset="0"/>
                <a:ea typeface="Consolas" charset="0"/>
                <a:cs typeface="Consolas" charset="0"/>
              </a:rPr>
              <a:t> T&gt;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err="1" smtClean="0">
                <a:solidFill>
                  <a:schemeClr val="bg1">
                    <a:lumMod val="50000"/>
                  </a:schemeClr>
                </a:solidFill>
                <a:effectLst/>
                <a:latin typeface="Consolas" charset="0"/>
                <a:ea typeface="Consolas" charset="0"/>
                <a:cs typeface="Consolas" charset="0"/>
              </a:rPr>
              <a:t>struct</a:t>
            </a:r>
            <a:r>
              <a:rPr lang="en-US" altLang="ja-JP" sz="1200" kern="100" dirty="0" smtClean="0">
                <a:solidFill>
                  <a:schemeClr val="bg1">
                    <a:lumMod val="50000"/>
                  </a:schemeClr>
                </a:solidFill>
                <a:effectLst/>
                <a:latin typeface="Consolas" charset="0"/>
                <a:ea typeface="Consolas" charset="0"/>
                <a:cs typeface="Consolas" charset="0"/>
              </a:rPr>
              <a:t> Vector3{</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T x, y, z;</a:t>
            </a:r>
            <a:endParaRPr lang="en-US" altLang="ja-JP" sz="1200" kern="100" dirty="0">
              <a:solidFill>
                <a:schemeClr val="bg1">
                  <a:lumMod val="50000"/>
                </a:schemeClr>
              </a:solidFill>
              <a:latin typeface="Consolas" charset="0"/>
              <a:ea typeface="Consolas" charset="0"/>
              <a:cs typeface="Consolas" charset="0"/>
            </a:endParaRPr>
          </a:p>
          <a:p>
            <a:pPr algn="just">
              <a:spcAft>
                <a:spcPts val="0"/>
              </a:spcAft>
            </a:pP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Vector3 &amp;operator+=(</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Vector3 &amp;</a:t>
            </a:r>
            <a:r>
              <a:rPr lang="en-US" altLang="ja-JP" sz="1200" kern="100" dirty="0" err="1" smtClean="0">
                <a:solidFill>
                  <a:schemeClr val="bg1">
                    <a:lumMod val="50000"/>
                  </a:schemeClr>
                </a:solidFill>
                <a:effectLst/>
                <a:latin typeface="Consolas" charset="0"/>
                <a:ea typeface="Consolas" charset="0"/>
                <a:cs typeface="Consolas" charset="0"/>
              </a:rPr>
              <a:t>rhs</a:t>
            </a: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x += </a:t>
            </a:r>
            <a:r>
              <a:rPr lang="en-US" altLang="ja-JP" sz="1200" kern="100" dirty="0" err="1" smtClean="0">
                <a:solidFill>
                  <a:schemeClr val="bg1">
                    <a:lumMod val="50000"/>
                  </a:schemeClr>
                </a:solidFill>
                <a:effectLst/>
                <a:latin typeface="Consolas" charset="0"/>
                <a:ea typeface="Consolas" charset="0"/>
                <a:cs typeface="Consolas" charset="0"/>
              </a:rPr>
              <a:t>rhs.x</a:t>
            </a:r>
            <a:r>
              <a:rPr lang="en-US" altLang="ja-JP" sz="1200" kern="100" dirty="0" smtClean="0">
                <a:solidFill>
                  <a:schemeClr val="bg1">
                    <a:lumMod val="50000"/>
                  </a:schemeClr>
                </a:solidFill>
                <a:effectLst/>
                <a:latin typeface="Consolas" charset="0"/>
                <a:ea typeface="Consolas" charset="0"/>
                <a:cs typeface="Consolas" charset="0"/>
              </a:rPr>
              <a:t>; y += </a:t>
            </a:r>
            <a:r>
              <a:rPr lang="en-US" altLang="ja-JP" sz="1200" kern="100" dirty="0" err="1" smtClean="0">
                <a:solidFill>
                  <a:schemeClr val="bg1">
                    <a:lumMod val="50000"/>
                  </a:schemeClr>
                </a:solidFill>
                <a:effectLst/>
                <a:latin typeface="Consolas" charset="0"/>
                <a:ea typeface="Consolas" charset="0"/>
                <a:cs typeface="Consolas" charset="0"/>
              </a:rPr>
              <a:t>rhs.y</a:t>
            </a:r>
            <a:r>
              <a:rPr lang="en-US" altLang="ja-JP" sz="1200" kern="100" dirty="0" smtClean="0">
                <a:solidFill>
                  <a:schemeClr val="bg1">
                    <a:lumMod val="50000"/>
                  </a:schemeClr>
                </a:solidFill>
                <a:effectLst/>
                <a:latin typeface="Consolas" charset="0"/>
                <a:ea typeface="Consolas" charset="0"/>
                <a:cs typeface="Consolas" charset="0"/>
              </a:rPr>
              <a:t>; z += </a:t>
            </a:r>
            <a:r>
              <a:rPr lang="en-US" altLang="ja-JP" sz="1200" kern="100" dirty="0" err="1" smtClean="0">
                <a:solidFill>
                  <a:schemeClr val="bg1">
                    <a:lumMod val="50000"/>
                  </a:schemeClr>
                </a:solidFill>
                <a:effectLst/>
                <a:latin typeface="Consolas" charset="0"/>
                <a:ea typeface="Consolas" charset="0"/>
                <a:cs typeface="Consolas" charset="0"/>
              </a:rPr>
              <a:t>rhs.z</a:t>
            </a: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return (*this);</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friend Vector3 operator*(</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T &amp;s, </a:t>
            </a:r>
            <a:r>
              <a:rPr lang="en-US" altLang="ja-JP" sz="1200" kern="100" dirty="0" err="1" smtClean="0">
                <a:solidFill>
                  <a:schemeClr val="bg1">
                    <a:lumMod val="50000"/>
                  </a:schemeClr>
                </a:solidFill>
                <a:effectLst/>
                <a:latin typeface="Consolas" charset="0"/>
                <a:ea typeface="Consolas" charset="0"/>
                <a:cs typeface="Consolas" charset="0"/>
              </a:rPr>
              <a:t>const</a:t>
            </a:r>
            <a:r>
              <a:rPr lang="en-US" altLang="ja-JP" sz="1200" kern="100" dirty="0" smtClean="0">
                <a:solidFill>
                  <a:schemeClr val="bg1">
                    <a:lumMod val="50000"/>
                  </a:schemeClr>
                </a:solidFill>
                <a:effectLst/>
                <a:latin typeface="Consolas" charset="0"/>
                <a:ea typeface="Consolas" charset="0"/>
                <a:cs typeface="Consolas" charset="0"/>
              </a:rPr>
              <a:t> Vector3 &amp;v){</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Vector3 t = {s*</a:t>
            </a:r>
            <a:r>
              <a:rPr lang="en-US" altLang="ja-JP" sz="1200" kern="100" dirty="0" err="1" smtClean="0">
                <a:solidFill>
                  <a:schemeClr val="bg1">
                    <a:lumMod val="50000"/>
                  </a:schemeClr>
                </a:solidFill>
                <a:effectLst/>
                <a:latin typeface="Consolas" charset="0"/>
                <a:ea typeface="Consolas" charset="0"/>
                <a:cs typeface="Consolas" charset="0"/>
              </a:rPr>
              <a:t>v.x</a:t>
            </a:r>
            <a:r>
              <a:rPr lang="en-US" altLang="ja-JP" sz="1200" kern="100" dirty="0" smtClean="0">
                <a:solidFill>
                  <a:schemeClr val="bg1">
                    <a:lumMod val="50000"/>
                  </a:schemeClr>
                </a:solidFill>
                <a:effectLst/>
                <a:latin typeface="Consolas" charset="0"/>
                <a:ea typeface="Consolas" charset="0"/>
                <a:cs typeface="Consolas" charset="0"/>
              </a:rPr>
              <a:t>, s*</a:t>
            </a:r>
            <a:r>
              <a:rPr lang="en-US" altLang="ja-JP" sz="1200" kern="100" dirty="0" err="1" smtClean="0">
                <a:solidFill>
                  <a:schemeClr val="bg1">
                    <a:lumMod val="50000"/>
                  </a:schemeClr>
                </a:solidFill>
                <a:effectLst/>
                <a:latin typeface="Consolas" charset="0"/>
                <a:ea typeface="Consolas" charset="0"/>
                <a:cs typeface="Consolas" charset="0"/>
              </a:rPr>
              <a:t>v.y</a:t>
            </a:r>
            <a:r>
              <a:rPr lang="en-US" altLang="ja-JP" sz="1200" kern="100" dirty="0" smtClean="0">
                <a:solidFill>
                  <a:schemeClr val="bg1">
                    <a:lumMod val="50000"/>
                  </a:schemeClr>
                </a:solidFill>
                <a:effectLst/>
                <a:latin typeface="Consolas" charset="0"/>
                <a:ea typeface="Consolas" charset="0"/>
                <a:cs typeface="Consolas" charset="0"/>
              </a:rPr>
              <a:t>, s*</a:t>
            </a:r>
            <a:r>
              <a:rPr lang="en-US" altLang="ja-JP" sz="1200" kern="100" dirty="0" err="1" smtClean="0">
                <a:solidFill>
                  <a:schemeClr val="bg1">
                    <a:lumMod val="50000"/>
                  </a:schemeClr>
                </a:solidFill>
                <a:effectLst/>
                <a:latin typeface="Consolas" charset="0"/>
                <a:ea typeface="Consolas" charset="0"/>
                <a:cs typeface="Consolas" charset="0"/>
              </a:rPr>
              <a:t>v.z</a:t>
            </a: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return 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    }</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solidFill>
                  <a:schemeClr val="bg1">
                    <a:lumMod val="50000"/>
                  </a:schemeClr>
                </a:solidFill>
                <a:effectLst/>
                <a:latin typeface="Consolas" charset="0"/>
                <a:ea typeface="Consolas" charset="0"/>
                <a:cs typeface="Consolas" charset="0"/>
              </a:rPr>
              <a:t>};</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err="1" smtClean="0">
                <a:solidFill>
                  <a:schemeClr val="bg1">
                    <a:lumMod val="50000"/>
                  </a:schemeClr>
                </a:solidFill>
                <a:effectLst/>
                <a:latin typeface="Consolas" charset="0"/>
                <a:ea typeface="Consolas" charset="0"/>
                <a:cs typeface="Consolas" charset="0"/>
              </a:rPr>
              <a:t>typedef</a:t>
            </a:r>
            <a:r>
              <a:rPr lang="en-US" altLang="ja-JP" sz="1200" kern="100" dirty="0" smtClean="0">
                <a:solidFill>
                  <a:schemeClr val="bg1">
                    <a:lumMod val="50000"/>
                  </a:schemeClr>
                </a:solidFill>
                <a:effectLst/>
                <a:latin typeface="Consolas" charset="0"/>
                <a:ea typeface="Consolas" charset="0"/>
                <a:cs typeface="Consolas" charset="0"/>
              </a:rPr>
              <a:t> Vector3&lt;double&gt; F64vec;</a:t>
            </a:r>
            <a:endParaRPr lang="ja-JP" altLang="ja-JP" sz="1200" kern="100" dirty="0" smtClean="0">
              <a:solidFill>
                <a:schemeClr val="bg1">
                  <a:lumMod val="50000"/>
                </a:schemeClr>
              </a:solidFill>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err="1" smtClean="0">
                <a:effectLst/>
                <a:latin typeface="Consolas" charset="0"/>
                <a:ea typeface="Consolas" charset="0"/>
                <a:cs typeface="Consolas" charset="0"/>
              </a:rPr>
              <a:t>struct</a:t>
            </a:r>
            <a:r>
              <a:rPr lang="en-US" altLang="ja-JP" sz="1200" kern="100" dirty="0" smtClean="0">
                <a:effectLst/>
                <a:latin typeface="Consolas" charset="0"/>
                <a:ea typeface="Consolas" charset="0"/>
                <a:cs typeface="Consolas" charset="0"/>
              </a:rPr>
              <a:t> Particle{</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F64vec </a:t>
            </a:r>
            <a:r>
              <a:rPr lang="en-US" altLang="ja-JP" sz="1200" kern="100" dirty="0" err="1" smtClean="0">
                <a:effectLst/>
                <a:latin typeface="Consolas" charset="0"/>
                <a:ea typeface="Consolas" charset="0"/>
                <a:cs typeface="Consolas" charset="0"/>
              </a:rPr>
              <a:t>pos</a:t>
            </a: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vel</a:t>
            </a: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acc</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void kick(</a:t>
            </a:r>
            <a:r>
              <a:rPr lang="en-US" altLang="ja-JP" sz="1200" kern="100" dirty="0" err="1" smtClean="0">
                <a:effectLst/>
                <a:latin typeface="Consolas" charset="0"/>
                <a:ea typeface="Consolas" charset="0"/>
                <a:cs typeface="Consolas" charset="0"/>
              </a:rPr>
              <a:t>const</a:t>
            </a:r>
            <a:r>
              <a:rPr lang="en-US" altLang="ja-JP" sz="1200" kern="100" dirty="0" smtClean="0">
                <a:effectLst/>
                <a:latin typeface="Consolas" charset="0"/>
                <a:ea typeface="Consolas" charset="0"/>
                <a:cs typeface="Consolas" charset="0"/>
              </a:rPr>
              <a:t> double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vel</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acc</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void drift(</a:t>
            </a:r>
            <a:r>
              <a:rPr lang="en-US" altLang="ja-JP" sz="1200" kern="100" dirty="0" err="1" smtClean="0">
                <a:effectLst/>
                <a:latin typeface="Consolas" charset="0"/>
                <a:ea typeface="Consolas" charset="0"/>
                <a:cs typeface="Consolas" charset="0"/>
              </a:rPr>
              <a:t>const</a:t>
            </a:r>
            <a:r>
              <a:rPr lang="en-US" altLang="ja-JP" sz="1200" kern="100" dirty="0" smtClean="0">
                <a:effectLst/>
                <a:latin typeface="Consolas" charset="0"/>
                <a:ea typeface="Consolas" charset="0"/>
                <a:cs typeface="Consolas" charset="0"/>
              </a:rPr>
              <a:t> double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pos</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 * </a:t>
            </a:r>
            <a:r>
              <a:rPr lang="en-US" altLang="ja-JP" sz="1200" kern="100" dirty="0" err="1" smtClean="0">
                <a:effectLst/>
                <a:latin typeface="Consolas" charset="0"/>
                <a:ea typeface="Consolas" charset="0"/>
                <a:cs typeface="Consolas" charset="0"/>
              </a:rPr>
              <a:t>vel</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void integrate(Particle &amp;p, </a:t>
            </a:r>
            <a:r>
              <a:rPr lang="en-US" altLang="ja-JP" sz="1200" kern="100" dirty="0" err="1" smtClean="0">
                <a:effectLst/>
                <a:latin typeface="Consolas" charset="0"/>
                <a:ea typeface="Consolas" charset="0"/>
                <a:cs typeface="Consolas" charset="0"/>
              </a:rPr>
              <a:t>const</a:t>
            </a:r>
            <a:r>
              <a:rPr lang="en-US" altLang="ja-JP" sz="1200" kern="100" dirty="0" smtClean="0">
                <a:effectLst/>
                <a:latin typeface="Consolas" charset="0"/>
                <a:ea typeface="Consolas" charset="0"/>
                <a:cs typeface="Consolas" charset="0"/>
              </a:rPr>
              <a:t> double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p.kick</a:t>
            </a: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    </a:t>
            </a:r>
            <a:r>
              <a:rPr lang="en-US" altLang="ja-JP" sz="1200" kern="100" dirty="0" err="1" smtClean="0">
                <a:effectLst/>
                <a:latin typeface="Consolas" charset="0"/>
                <a:ea typeface="Consolas" charset="0"/>
                <a:cs typeface="Consolas" charset="0"/>
              </a:rPr>
              <a:t>p.drift</a:t>
            </a:r>
            <a:r>
              <a:rPr lang="en-US" altLang="ja-JP" sz="1200" kern="100" dirty="0" smtClean="0">
                <a:effectLst/>
                <a:latin typeface="Consolas" charset="0"/>
                <a:ea typeface="Consolas" charset="0"/>
                <a:cs typeface="Consolas" charset="0"/>
              </a:rPr>
              <a:t>(</a:t>
            </a:r>
            <a:r>
              <a:rPr lang="en-US" altLang="ja-JP" sz="1200" kern="100" dirty="0" err="1" smtClean="0">
                <a:effectLst/>
                <a:latin typeface="Consolas" charset="0"/>
                <a:ea typeface="Consolas" charset="0"/>
                <a:cs typeface="Consolas" charset="0"/>
              </a:rPr>
              <a:t>dt</a:t>
            </a:r>
            <a:r>
              <a:rPr lang="en-US" altLang="ja-JP" sz="1200" kern="100" dirty="0" smtClean="0">
                <a:effectLst/>
                <a:latin typeface="Consolas" charset="0"/>
                <a:ea typeface="Consolas" charset="0"/>
                <a:cs typeface="Consolas" charset="0"/>
              </a:rPr>
              <a:t>);</a:t>
            </a:r>
            <a:endParaRPr lang="ja-JP" altLang="ja-JP" sz="1200" kern="100" dirty="0" smtClean="0">
              <a:effectLst/>
              <a:latin typeface="Consolas" charset="0"/>
              <a:ea typeface="Consolas" charset="0"/>
              <a:cs typeface="Consolas" charset="0"/>
            </a:endParaRPr>
          </a:p>
          <a:p>
            <a:pPr algn="just">
              <a:spcAft>
                <a:spcPts val="0"/>
              </a:spcAft>
            </a:pPr>
            <a:r>
              <a:rPr lang="en-US" altLang="ja-JP" sz="1200" kern="100" dirty="0" smtClean="0">
                <a:effectLst/>
                <a:latin typeface="Consolas" charset="0"/>
                <a:ea typeface="Consolas" charset="0"/>
                <a:cs typeface="Consolas" charset="0"/>
              </a:rPr>
              <a:t>}</a:t>
            </a:r>
            <a:endParaRPr lang="ja-JP" altLang="ja-JP" sz="1200" kern="100" dirty="0">
              <a:effectLst/>
              <a:latin typeface="Consolas" charset="0"/>
              <a:ea typeface="Consolas" charset="0"/>
              <a:cs typeface="Consolas" charset="0"/>
            </a:endParaRPr>
          </a:p>
        </p:txBody>
      </p:sp>
      <p:sp>
        <p:nvSpPr>
          <p:cNvPr id="8" name="テキスト ボックス 7"/>
          <p:cNvSpPr txBox="1"/>
          <p:nvPr/>
        </p:nvSpPr>
        <p:spPr>
          <a:xfrm>
            <a:off x="4721149" y="5813903"/>
            <a:ext cx="335651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smtClean="0"/>
              <a:t>メンバ関数をグローバル関数から呼び出してみるテスト</a:t>
            </a:r>
            <a:endParaRPr kumimoji="1" lang="ja-JP" altLang="en-US" dirty="0"/>
          </a:p>
        </p:txBody>
      </p:sp>
      <p:sp>
        <p:nvSpPr>
          <p:cNvPr id="9" name="テキスト ボックス 8"/>
          <p:cNvSpPr txBox="1"/>
          <p:nvPr/>
        </p:nvSpPr>
        <p:spPr>
          <a:xfrm>
            <a:off x="5267558" y="1326993"/>
            <a:ext cx="3497301"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smtClean="0"/>
              <a:t>空間ベクトル型と演算子の定義</a:t>
            </a:r>
            <a:r>
              <a:rPr kumimoji="1" lang="en-US" altLang="ja-JP" dirty="0" smtClean="0"/>
              <a:t/>
            </a:r>
            <a:br>
              <a:rPr kumimoji="1" lang="en-US" altLang="ja-JP" dirty="0" smtClean="0"/>
            </a:br>
            <a:endParaRPr kumimoji="1" lang="en-US" altLang="ja-JP" dirty="0" smtClean="0"/>
          </a:p>
          <a:p>
            <a:endParaRPr lang="en-US" altLang="ja-JP" dirty="0"/>
          </a:p>
          <a:p>
            <a:r>
              <a:rPr kumimoji="1" lang="ja-JP" altLang="en-US" dirty="0" smtClean="0"/>
              <a:t>ここは</a:t>
            </a:r>
            <a:r>
              <a:rPr kumimoji="1" lang="en-US" altLang="ja-JP" dirty="0" smtClean="0"/>
              <a:t>FDPS</a:t>
            </a:r>
            <a:r>
              <a:rPr kumimoji="1" lang="ja-JP" altLang="en-US" dirty="0" smtClean="0"/>
              <a:t>側が提供</a:t>
            </a:r>
            <a:endParaRPr kumimoji="1" lang="ja-JP" altLang="en-US" dirty="0"/>
          </a:p>
        </p:txBody>
      </p:sp>
      <p:sp>
        <p:nvSpPr>
          <p:cNvPr id="10" name="テキスト ボックス 9"/>
          <p:cNvSpPr txBox="1"/>
          <p:nvPr/>
        </p:nvSpPr>
        <p:spPr>
          <a:xfrm>
            <a:off x="3750993" y="4131997"/>
            <a:ext cx="335651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smtClean="0"/>
              <a:t>ユーザー定義の粒子構造体</a:t>
            </a:r>
            <a:endParaRPr kumimoji="1" lang="en-US" altLang="ja-JP" dirty="0" smtClean="0"/>
          </a:p>
          <a:p>
            <a:endParaRPr lang="en-US" altLang="ja-JP" dirty="0"/>
          </a:p>
          <a:p>
            <a:r>
              <a:rPr kumimoji="1" lang="ja-JP" altLang="en-US" dirty="0" smtClean="0"/>
              <a:t>メンバ関数で数値積分</a:t>
            </a:r>
            <a:endParaRPr kumimoji="1" lang="ja-JP" altLang="en-US" dirty="0"/>
          </a:p>
        </p:txBody>
      </p:sp>
    </p:spTree>
    <p:extLst>
      <p:ext uri="{BB962C8B-B14F-4D97-AF65-F5344CB8AC3E}">
        <p14:creationId xmlns:p14="http://schemas.microsoft.com/office/powerpoint/2010/main" val="1361503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76277"/>
            <a:ext cx="7886700" cy="738845"/>
          </a:xfrm>
        </p:spPr>
        <p:txBody>
          <a:bodyPr>
            <a:normAutofit/>
          </a:bodyPr>
          <a:lstStyle/>
          <a:p>
            <a:r>
              <a:rPr kumimoji="1" lang="ja-JP" altLang="en-US" sz="2800" dirty="0" smtClean="0"/>
              <a:t>コンストラクタ／</a:t>
            </a:r>
            <a:r>
              <a:rPr kumimoji="1" lang="ja-JP" altLang="en-US" sz="2800" smtClean="0"/>
              <a:t>デストラクタ</a:t>
            </a:r>
            <a:r>
              <a:rPr kumimoji="1" lang="ja-JP" altLang="en-US" sz="2800" smtClean="0"/>
              <a:t>と変数</a:t>
            </a:r>
            <a:r>
              <a:rPr kumimoji="1" lang="ja-JP" altLang="en-US" sz="2800" dirty="0" smtClean="0"/>
              <a:t>の寿命</a:t>
            </a:r>
            <a:endParaRPr kumimoji="1" lang="ja-JP" altLang="en-US" sz="2800" dirty="0"/>
          </a:p>
        </p:txBody>
      </p:sp>
      <p:sp>
        <p:nvSpPr>
          <p:cNvPr id="3" name="正方形/長方形 2"/>
          <p:cNvSpPr/>
          <p:nvPr/>
        </p:nvSpPr>
        <p:spPr>
          <a:xfrm>
            <a:off x="628650" y="1621797"/>
            <a:ext cx="5459916" cy="5262979"/>
          </a:xfrm>
          <a:prstGeom prst="rect">
            <a:avLst/>
          </a:prstGeom>
        </p:spPr>
        <p:txBody>
          <a:bodyPr wrap="square">
            <a:spAutoFit/>
          </a:bodyPr>
          <a:lstStyle/>
          <a:p>
            <a:pPr algn="just">
              <a:spcAft>
                <a:spcPts val="0"/>
              </a:spcAft>
            </a:pPr>
            <a:r>
              <a:rPr lang="en-US" altLang="ja-JP" sz="1400" kern="100" dirty="0" smtClean="0">
                <a:effectLst/>
                <a:latin typeface="Consolas" charset="0"/>
                <a:ea typeface="Consolas" charset="0"/>
                <a:cs typeface="Consolas" charset="0"/>
              </a:rPr>
              <a:t>#include &lt;</a:t>
            </a:r>
            <a:r>
              <a:rPr lang="en-US" altLang="ja-JP" sz="1400" kern="100" dirty="0" err="1" smtClean="0">
                <a:effectLst/>
                <a:latin typeface="Consolas" charset="0"/>
                <a:ea typeface="Consolas" charset="0"/>
                <a:cs typeface="Consolas" charset="0"/>
              </a:rPr>
              <a:t>iostream</a:t>
            </a:r>
            <a:r>
              <a:rPr lang="en-US" altLang="ja-JP" sz="1400" kern="100" dirty="0" smtClean="0">
                <a:effectLst/>
                <a:latin typeface="Consolas" charset="0"/>
                <a:ea typeface="Consolas" charset="0"/>
                <a:cs typeface="Consolas" charset="0"/>
              </a:rPr>
              <a:t>&gt;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err="1" smtClean="0">
                <a:effectLst/>
                <a:latin typeface="Consolas" charset="0"/>
                <a:ea typeface="Consolas" charset="0"/>
                <a:cs typeface="Consolas" charset="0"/>
              </a:rPr>
              <a:t>struct</a:t>
            </a:r>
            <a:r>
              <a:rPr lang="en-US" altLang="ja-JP" sz="1400" kern="100" dirty="0" smtClean="0">
                <a:effectLst/>
                <a:latin typeface="Consolas" charset="0"/>
                <a:ea typeface="Consolas" charset="0"/>
                <a:cs typeface="Consolas" charset="0"/>
              </a:rPr>
              <a:t> Life{</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const</a:t>
            </a:r>
            <a:r>
              <a:rPr lang="en-US" altLang="ja-JP" sz="1400" kern="100" dirty="0" smtClean="0">
                <a:effectLst/>
                <a:latin typeface="Consolas" charset="0"/>
                <a:ea typeface="Consolas" charset="0"/>
                <a:cs typeface="Consolas" charset="0"/>
              </a:rPr>
              <a:t> char *name;</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Life(</a:t>
            </a:r>
            <a:r>
              <a:rPr lang="en-US" altLang="ja-JP" sz="1400" kern="100" dirty="0" err="1" smtClean="0">
                <a:effectLst/>
                <a:latin typeface="Consolas" charset="0"/>
                <a:ea typeface="Consolas" charset="0"/>
                <a:cs typeface="Consolas" charset="0"/>
              </a:rPr>
              <a:t>const</a:t>
            </a:r>
            <a:r>
              <a:rPr lang="en-US" altLang="ja-JP" sz="1400" kern="100" dirty="0" smtClean="0">
                <a:effectLst/>
                <a:latin typeface="Consolas" charset="0"/>
                <a:ea typeface="Consolas" charset="0"/>
                <a:cs typeface="Consolas" charset="0"/>
              </a:rPr>
              <a:t> char *_name) : name(_name){</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std</a:t>
            </a:r>
            <a:r>
              <a:rPr lang="en-US" altLang="ja-JP" sz="1400" kern="100" dirty="0" smtClean="0">
                <a:effectLst/>
                <a:latin typeface="Consolas" charset="0"/>
                <a:ea typeface="Consolas" charset="0"/>
                <a:cs typeface="Consolas" charset="0"/>
              </a:rPr>
              <a:t>::</a:t>
            </a:r>
            <a:r>
              <a:rPr lang="en-US" altLang="ja-JP" sz="1400" kern="100" dirty="0" err="1" smtClean="0">
                <a:effectLst/>
                <a:latin typeface="Consolas" charset="0"/>
                <a:ea typeface="Consolas" charset="0"/>
                <a:cs typeface="Consolas" charset="0"/>
              </a:rPr>
              <a:t>cout</a:t>
            </a:r>
            <a:r>
              <a:rPr lang="en-US" altLang="ja-JP" sz="1400" kern="100" dirty="0" smtClean="0">
                <a:effectLst/>
                <a:latin typeface="Consolas" charset="0"/>
                <a:ea typeface="Consolas" charset="0"/>
                <a:cs typeface="Consolas" charset="0"/>
              </a:rPr>
              <a:t> &lt;&lt; "begin " &lt;&lt; name &lt;&lt; </a:t>
            </a:r>
            <a:r>
              <a:rPr lang="en-US" altLang="ja-JP" sz="1400" kern="100" dirty="0" err="1" smtClean="0">
                <a:effectLst/>
                <a:latin typeface="Consolas" charset="0"/>
                <a:ea typeface="Consolas" charset="0"/>
                <a:cs typeface="Consolas" charset="0"/>
              </a:rPr>
              <a:t>std</a:t>
            </a:r>
            <a:r>
              <a:rPr lang="en-US" altLang="ja-JP" sz="1400" kern="100" dirty="0" smtClean="0">
                <a:effectLst/>
                <a:latin typeface="Consolas" charset="0"/>
                <a:ea typeface="Consolas" charset="0"/>
                <a:cs typeface="Consolas" charset="0"/>
              </a:rPr>
              <a:t>::</a:t>
            </a:r>
            <a:r>
              <a:rPr lang="en-US" altLang="ja-JP" sz="1400" kern="100" dirty="0" err="1" smtClean="0">
                <a:effectLst/>
                <a:latin typeface="Consolas" charset="0"/>
                <a:ea typeface="Consolas" charset="0"/>
                <a:cs typeface="Consolas" charset="0"/>
              </a:rPr>
              <a:t>endl</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~Life(){</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r>
              <a:rPr lang="en-US" altLang="ja-JP" sz="1400" kern="100" dirty="0" err="1" smtClean="0">
                <a:effectLst/>
                <a:latin typeface="Consolas" charset="0"/>
                <a:ea typeface="Consolas" charset="0"/>
                <a:cs typeface="Consolas" charset="0"/>
              </a:rPr>
              <a:t>std</a:t>
            </a:r>
            <a:r>
              <a:rPr lang="en-US" altLang="ja-JP" sz="1400" kern="100" dirty="0" smtClean="0">
                <a:effectLst/>
                <a:latin typeface="Consolas" charset="0"/>
                <a:ea typeface="Consolas" charset="0"/>
                <a:cs typeface="Consolas" charset="0"/>
              </a:rPr>
              <a:t>::</a:t>
            </a:r>
            <a:r>
              <a:rPr lang="en-US" altLang="ja-JP" sz="1400" kern="100" dirty="0" err="1" smtClean="0">
                <a:effectLst/>
                <a:latin typeface="Consolas" charset="0"/>
                <a:ea typeface="Consolas" charset="0"/>
                <a:cs typeface="Consolas" charset="0"/>
              </a:rPr>
              <a:t>cout</a:t>
            </a:r>
            <a:r>
              <a:rPr lang="en-US" altLang="ja-JP" sz="1400" kern="100" dirty="0" smtClean="0">
                <a:effectLst/>
                <a:latin typeface="Consolas" charset="0"/>
                <a:ea typeface="Consolas" charset="0"/>
                <a:cs typeface="Consolas" charset="0"/>
              </a:rPr>
              <a:t> &lt;&lt; "end   " &lt;&lt; name &lt;&lt; </a:t>
            </a:r>
            <a:r>
              <a:rPr lang="en-US" altLang="ja-JP" sz="1400" kern="100" dirty="0" err="1" smtClean="0">
                <a:effectLst/>
                <a:latin typeface="Consolas" charset="0"/>
                <a:ea typeface="Consolas" charset="0"/>
                <a:cs typeface="Consolas" charset="0"/>
              </a:rPr>
              <a:t>std</a:t>
            </a:r>
            <a:r>
              <a:rPr lang="en-US" altLang="ja-JP" sz="1400" kern="100" dirty="0" smtClean="0">
                <a:effectLst/>
                <a:latin typeface="Consolas" charset="0"/>
                <a:ea typeface="Consolas" charset="0"/>
                <a:cs typeface="Consolas" charset="0"/>
              </a:rPr>
              <a:t>::</a:t>
            </a:r>
            <a:r>
              <a:rPr lang="en-US" altLang="ja-JP" sz="1400" kern="100" dirty="0" err="1" smtClean="0">
                <a:effectLst/>
                <a:latin typeface="Consolas" charset="0"/>
                <a:ea typeface="Consolas" charset="0"/>
                <a:cs typeface="Consolas" charset="0"/>
              </a:rPr>
              <a:t>endl</a:t>
            </a: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static Life global("global");</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err="1" smtClean="0">
                <a:effectLst/>
                <a:latin typeface="Consolas" charset="0"/>
                <a:ea typeface="Consolas" charset="0"/>
                <a:cs typeface="Consolas" charset="0"/>
              </a:rPr>
              <a:t>int</a:t>
            </a:r>
            <a:r>
              <a:rPr lang="en-US" altLang="ja-JP" sz="1400" kern="100" dirty="0" smtClean="0">
                <a:effectLst/>
                <a:latin typeface="Consolas" charset="0"/>
                <a:ea typeface="Consolas" charset="0"/>
                <a:cs typeface="Consolas" charset="0"/>
              </a:rPr>
              <a:t> main(){</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Life("immediate");</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Life outer ("outer");</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Life inner("inner");</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    return 0;</a:t>
            </a:r>
            <a:endParaRPr lang="ja-JP" altLang="ja-JP" sz="1400" kern="100" dirty="0" smtClean="0">
              <a:effectLst/>
              <a:latin typeface="Consolas" charset="0"/>
              <a:ea typeface="Consolas" charset="0"/>
              <a:cs typeface="Consolas" charset="0"/>
            </a:endParaRPr>
          </a:p>
          <a:p>
            <a:pPr algn="just">
              <a:spcAft>
                <a:spcPts val="0"/>
              </a:spcAft>
            </a:pPr>
            <a:r>
              <a:rPr lang="en-US" altLang="ja-JP" sz="1400" kern="100" dirty="0" smtClean="0">
                <a:effectLst/>
                <a:latin typeface="Consolas" charset="0"/>
                <a:ea typeface="Consolas" charset="0"/>
                <a:cs typeface="Consolas" charset="0"/>
              </a:rPr>
              <a:t>}</a:t>
            </a:r>
            <a:endParaRPr lang="ja-JP" altLang="ja-JP" sz="1400" kern="100" dirty="0">
              <a:effectLst/>
              <a:latin typeface="Consolas" charset="0"/>
              <a:ea typeface="Consolas" charset="0"/>
              <a:cs typeface="Consolas" charset="0"/>
            </a:endParaRPr>
          </a:p>
        </p:txBody>
      </p:sp>
      <p:sp>
        <p:nvSpPr>
          <p:cNvPr id="5" name="正方形/長方形 4"/>
          <p:cNvSpPr/>
          <p:nvPr/>
        </p:nvSpPr>
        <p:spPr>
          <a:xfrm>
            <a:off x="6088566" y="4282057"/>
            <a:ext cx="237521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ja-JP" altLang="en-US" sz="1600" kern="100" dirty="0" smtClean="0">
                <a:effectLst/>
                <a:latin typeface="Consolas" charset="0"/>
                <a:ea typeface="Consolas" charset="0"/>
                <a:cs typeface="Consolas" charset="0"/>
              </a:rPr>
              <a:t>実行結果</a:t>
            </a:r>
            <a:endParaRPr lang="en-US"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begin global</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begin immediate</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end   immediate</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begin outer</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begin inner</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end   inner</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end   outer</a:t>
            </a:r>
            <a:endParaRPr lang="ja-JP" altLang="ja-JP" sz="1600" kern="100" dirty="0" smtClean="0">
              <a:effectLst/>
              <a:latin typeface="Consolas" charset="0"/>
              <a:ea typeface="Consolas" charset="0"/>
              <a:cs typeface="Consolas" charset="0"/>
            </a:endParaRPr>
          </a:p>
          <a:p>
            <a:pPr algn="just">
              <a:spcAft>
                <a:spcPts val="0"/>
              </a:spcAft>
            </a:pPr>
            <a:r>
              <a:rPr lang="en-US" altLang="ja-JP" sz="1600" kern="100" dirty="0" smtClean="0">
                <a:effectLst/>
                <a:latin typeface="Consolas" charset="0"/>
                <a:ea typeface="Consolas" charset="0"/>
                <a:cs typeface="Consolas" charset="0"/>
              </a:rPr>
              <a:t>end   global</a:t>
            </a:r>
            <a:endParaRPr lang="ja-JP" altLang="ja-JP" sz="1600" kern="100" dirty="0">
              <a:effectLst/>
              <a:latin typeface="Consolas" charset="0"/>
              <a:ea typeface="Consolas" charset="0"/>
              <a:cs typeface="Consolas" charset="0"/>
            </a:endParaRPr>
          </a:p>
        </p:txBody>
      </p:sp>
      <p:sp>
        <p:nvSpPr>
          <p:cNvPr id="6" name="テキスト ボックス 5"/>
          <p:cNvSpPr txBox="1"/>
          <p:nvPr/>
        </p:nvSpPr>
        <p:spPr>
          <a:xfrm>
            <a:off x="5921297" y="2656958"/>
            <a:ext cx="3057247"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1600" smtClean="0"/>
              <a:t>コンストラクタで文字列を表示</a:t>
            </a:r>
            <a:endParaRPr kumimoji="1" lang="ja-JP" altLang="en-US" sz="1600" dirty="0"/>
          </a:p>
        </p:txBody>
      </p:sp>
      <p:sp>
        <p:nvSpPr>
          <p:cNvPr id="7" name="テキスト ボックス 6"/>
          <p:cNvSpPr txBox="1"/>
          <p:nvPr/>
        </p:nvSpPr>
        <p:spPr>
          <a:xfrm>
            <a:off x="5921297" y="3317056"/>
            <a:ext cx="2852063" cy="33855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1600" dirty="0" smtClean="0"/>
              <a:t>デストラクタで文字列を表示</a:t>
            </a:r>
            <a:endParaRPr kumimoji="1" lang="ja-JP" altLang="en-US" sz="1600" dirty="0"/>
          </a:p>
        </p:txBody>
      </p:sp>
      <p:sp>
        <p:nvSpPr>
          <p:cNvPr id="4" name="テキスト ボックス 3"/>
          <p:cNvSpPr txBox="1"/>
          <p:nvPr/>
        </p:nvSpPr>
        <p:spPr>
          <a:xfrm>
            <a:off x="2985070" y="1065280"/>
            <a:ext cx="5505788"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2000" dirty="0" smtClean="0"/>
              <a:t>特別なメンバ関数：</a:t>
            </a:r>
            <a:endParaRPr lang="en-US" altLang="ja-JP" sz="2000" dirty="0" smtClean="0"/>
          </a:p>
          <a:p>
            <a:pPr marL="285750" indent="-285750">
              <a:buFont typeface="Arial" charset="0"/>
              <a:buChar char="•"/>
            </a:pPr>
            <a:r>
              <a:rPr kumimoji="1" lang="ja-JP" altLang="en-US" sz="2000" dirty="0" smtClean="0"/>
              <a:t>コンストラクタ：変数の生成時に呼ばれる</a:t>
            </a:r>
            <a:endParaRPr kumimoji="1" lang="en-US" altLang="ja-JP" sz="2000" dirty="0" smtClean="0"/>
          </a:p>
          <a:p>
            <a:pPr marL="285750" indent="-285750">
              <a:buFont typeface="Arial" charset="0"/>
              <a:buChar char="•"/>
            </a:pPr>
            <a:r>
              <a:rPr lang="ja-JP" altLang="en-US" sz="2000" dirty="0" smtClean="0"/>
              <a:t>デストラクタ　：変数の消滅時に呼ばれる</a:t>
            </a:r>
            <a:endParaRPr kumimoji="1" lang="ja-JP" altLang="en-US" sz="2000" dirty="0"/>
          </a:p>
        </p:txBody>
      </p:sp>
    </p:spTree>
    <p:extLst>
      <p:ext uri="{BB962C8B-B14F-4D97-AF65-F5344CB8AC3E}">
        <p14:creationId xmlns:p14="http://schemas.microsoft.com/office/powerpoint/2010/main" val="1672894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13730</TotalTime>
  <Words>1001</Words>
  <Application>Microsoft Macintosh PowerPoint</Application>
  <PresentationFormat>画面に合わせる (4:3)</PresentationFormat>
  <Paragraphs>197</Paragraphs>
  <Slides>13</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Consolas</vt:lpstr>
      <vt:lpstr>Yu Gothic</vt:lpstr>
      <vt:lpstr>Yu Gothic Light</vt:lpstr>
      <vt:lpstr>Arial</vt:lpstr>
      <vt:lpstr>ホワイト</vt:lpstr>
      <vt:lpstr>C++について</vt:lpstr>
      <vt:lpstr>背景（なんでこんな話をするか）</vt:lpstr>
      <vt:lpstr>習得しておきたいC++の機能</vt:lpstr>
      <vt:lpstr>教科書とか</vt:lpstr>
      <vt:lpstr>一緒にFDPSを開発したい人向け</vt:lpstr>
      <vt:lpstr>言語のバージョン等</vt:lpstr>
      <vt:lpstr>クラス（構造体）</vt:lpstr>
      <vt:lpstr>クラス（構造体）の使用例</vt:lpstr>
      <vt:lpstr>コンストラクタ／デストラクタと変数の寿命</vt:lpstr>
      <vt:lpstr>テンプレート (template)</vt:lpstr>
      <vt:lpstr>STL (Standard Template Library)</vt:lpstr>
      <vt:lpstr>参照渡し</vt:lpstr>
      <vt:lpstr>まとめ</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似鳥啓吾</dc:creator>
  <cp:lastModifiedBy>似鳥啓吾</cp:lastModifiedBy>
  <cp:revision>77</cp:revision>
  <cp:lastPrinted>2016-06-29T04:29:35Z</cp:lastPrinted>
  <dcterms:created xsi:type="dcterms:W3CDTF">2016-06-21T00:58:52Z</dcterms:created>
  <dcterms:modified xsi:type="dcterms:W3CDTF">2016-07-01T05:50:39Z</dcterms:modified>
</cp:coreProperties>
</file>