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1400">
        <a:latin typeface="Helvetica Neue"/>
        <a:ea typeface="Helvetica Neue"/>
        <a:cs typeface="Helvetica Neue"/>
        <a:sym typeface="Helvetica Neue"/>
      </a:defRPr>
    </a:lvl1pPr>
    <a:lvl2pPr indent="228600" defTabSz="457200" latinLnBrk="0">
      <a:lnSpc>
        <a:spcPct val="117999"/>
      </a:lnSpc>
      <a:defRPr sz="1400">
        <a:latin typeface="Helvetica Neue"/>
        <a:ea typeface="Helvetica Neue"/>
        <a:cs typeface="Helvetica Neue"/>
        <a:sym typeface="Helvetica Neue"/>
      </a:defRPr>
    </a:lvl2pPr>
    <a:lvl3pPr indent="457200" defTabSz="457200" latinLnBrk="0">
      <a:lnSpc>
        <a:spcPct val="117999"/>
      </a:lnSpc>
      <a:defRPr sz="1400">
        <a:latin typeface="Helvetica Neue"/>
        <a:ea typeface="Helvetica Neue"/>
        <a:cs typeface="Helvetica Neue"/>
        <a:sym typeface="Helvetica Neue"/>
      </a:defRPr>
    </a:lvl3pPr>
    <a:lvl4pPr indent="685800" defTabSz="457200" latinLnBrk="0">
      <a:lnSpc>
        <a:spcPct val="117999"/>
      </a:lnSpc>
      <a:defRPr sz="1400">
        <a:latin typeface="Helvetica Neue"/>
        <a:ea typeface="Helvetica Neue"/>
        <a:cs typeface="Helvetica Neue"/>
        <a:sym typeface="Helvetica Neue"/>
      </a:defRPr>
    </a:lvl4pPr>
    <a:lvl5pPr indent="914400" defTabSz="457200" latinLnBrk="0">
      <a:lnSpc>
        <a:spcPct val="117999"/>
      </a:lnSpc>
      <a:defRPr sz="1400">
        <a:latin typeface="Helvetica Neue"/>
        <a:ea typeface="Helvetica Neue"/>
        <a:cs typeface="Helvetica Neue"/>
        <a:sym typeface="Helvetica Neue"/>
      </a:defRPr>
    </a:lvl5pPr>
    <a:lvl6pPr indent="1143000" defTabSz="457200" latinLnBrk="0">
      <a:lnSpc>
        <a:spcPct val="117999"/>
      </a:lnSpc>
      <a:defRPr sz="1400">
        <a:latin typeface="Helvetica Neue"/>
        <a:ea typeface="Helvetica Neue"/>
        <a:cs typeface="Helvetica Neue"/>
        <a:sym typeface="Helvetica Neue"/>
      </a:defRPr>
    </a:lvl6pPr>
    <a:lvl7pPr indent="1371600" defTabSz="457200" latinLnBrk="0">
      <a:lnSpc>
        <a:spcPct val="117999"/>
      </a:lnSpc>
      <a:defRPr sz="1400">
        <a:latin typeface="Helvetica Neue"/>
        <a:ea typeface="Helvetica Neue"/>
        <a:cs typeface="Helvetica Neue"/>
        <a:sym typeface="Helvetica Neue"/>
      </a:defRPr>
    </a:lvl7pPr>
    <a:lvl8pPr indent="1600200" defTabSz="457200" latinLnBrk="0">
      <a:lnSpc>
        <a:spcPct val="117999"/>
      </a:lnSpc>
      <a:defRPr sz="1400">
        <a:latin typeface="Helvetica Neue"/>
        <a:ea typeface="Helvetica Neue"/>
        <a:cs typeface="Helvetica Neue"/>
        <a:sym typeface="Helvetica Neue"/>
      </a:defRPr>
    </a:lvl8pPr>
    <a:lvl9pPr indent="1828800" defTabSz="457200" latinLnBrk="0">
      <a:lnSpc>
        <a:spcPct val="117999"/>
      </a:lnSpc>
      <a:defRPr sz="14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marL="168442" indent="-168442">
              <a:buSzPct val="75000"/>
              <a:buChar char="•"/>
            </a:pPr>
            <a:r>
              <a:t>まず、FDPSとは何かということについて説明します。</a:t>
            </a:r>
          </a:p>
          <a:p>
            <a:pPr marL="168442" indent="-168442">
              <a:buSzPct val="75000"/>
              <a:buChar char="•"/>
            </a:pPr>
            <a:r>
              <a:t>FDPSはFramework for Developing Particle Simulatorの頭文字を取ったもので、大規模並列粒子シミュレーションコードの開発を支援するフレームワークです。</a:t>
            </a:r>
          </a:p>
          <a:p>
            <a:pPr marL="168442" indent="-168442">
              <a:buSzPct val="75000"/>
              <a:buChar char="•"/>
            </a:pPr>
            <a:r>
              <a:t>粒子シミュレーションとしてどのようなものがあるかというと、例えば、重力N体、Smoothed Particle Hydrodynamics(SPH)、分子動力学、粉体計算等があります。</a:t>
            </a:r>
          </a:p>
          <a:p>
            <a:pPr marL="168442" indent="-168442">
              <a:buSzPct val="75000"/>
              <a:buChar char="•"/>
            </a:pPr>
            <a:r>
              <a:t>このような粒子シミュレーションの支配方程式は、一般的にはこのような形をしています。</a:t>
            </a:r>
          </a:p>
          <a:p>
            <a:pPr marL="168442" indent="-168442">
              <a:buSzPct val="75000"/>
              <a:buChar char="•"/>
            </a:pPr>
            <a:r>
              <a:t>つまり、粒子の物理量の時間発展を記述する導関数は、(i)粒子の物理量と、(ii)2粒子間相互作用を表す関数の和、の関数になっている。</a:t>
            </a:r>
          </a:p>
          <a:p>
            <a:pPr marL="168442" indent="-168442">
              <a:buSzPct val="75000"/>
              <a:buChar char="•"/>
            </a:pPr>
            <a:r>
              <a:t>FDPSは粒子シミュレーションの中でも、このような形の支配方程式を解くコードの開発を支援するフレームワークです。</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lvl1pPr marL="168442" indent="-168442">
              <a:buSzPct val="75000"/>
              <a:buChar char="•"/>
            </a:lvl1pPr>
          </a:lstStyle>
          <a:p>
            <a:pPr/>
            <a:r>
              <a:t>上の図だけ説明.</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lvl1pPr marL="168442" indent="-168442">
              <a:buSzPct val="75000"/>
              <a:buChar char="•"/>
            </a:lvl1pPr>
          </a:lstStyle>
          <a:p>
            <a:pPr/>
            <a:r>
              <a:t>月形成に有力なシナリオである原始惑星と微惑星の衝突計算</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marL="168442" indent="-168442">
              <a:buSzPct val="75000"/>
              <a:buChar char="•"/>
            </a:pPr>
            <a:r>
              <a:t>次に、何故大規模並列計算が必要かについて説明します。</a:t>
            </a:r>
          </a:p>
          <a:p>
            <a:pPr marL="168442" indent="-168442">
              <a:buSzPct val="75000"/>
              <a:buChar char="•"/>
            </a:pPr>
            <a:r>
              <a:t>最初の理由は、大粒子数(=高い空間分解能 or 質量分解能)で積分時間の長いシミュレーションをしたいという要望がある.</a:t>
            </a:r>
          </a:p>
          <a:p>
            <a:pPr marL="168442" indent="-168442">
              <a:buSzPct val="75000"/>
              <a:buChar char="•"/>
            </a:pPr>
            <a:r>
              <a:t>何故並列計算が必要であるかというと、逐次計算の速度がもう速くはならないということがあります。</a:t>
            </a:r>
          </a:p>
          <a:p>
            <a:pPr marL="168442" indent="-168442">
              <a:buSzPct val="75000"/>
              <a:buChar char="•"/>
            </a:pPr>
            <a:r>
              <a:t>この図は横軸が西暦で縦軸がCPUの動作周波数を表していますが、2005年以降、動作周波数は頭打ちになっている。</a:t>
            </a:r>
          </a:p>
          <a:p>
            <a:pPr marL="168442" indent="-168442">
              <a:buSzPct val="75000"/>
              <a:buChar char="•"/>
            </a:pPr>
            <a:r>
              <a:t>したがって、計算を高速に実行したければ、複数のCPUを使った並列計算を行う必要があります。</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marL="168442" indent="-168442">
              <a:buSzPct val="75000"/>
              <a:buChar char="•"/>
            </a:pPr>
            <a:r>
              <a:t>大規模並列計算が必要とは言っても、効率の良い大規模並列計算コードを開発するのは非常に困難で、時間がかかります。これは並列化に伴う非常に面倒な作業があるためです。</a:t>
            </a:r>
          </a:p>
          <a:p>
            <a:pPr marL="168442" indent="-168442">
              <a:buSzPct val="75000"/>
              <a:buChar char="•"/>
            </a:pPr>
            <a:r>
              <a:t>例えば、分散メモリ環境での並列化を行うためには、計算領域…が必要になります。</a:t>
            </a:r>
          </a:p>
          <a:p>
            <a:pPr marL="168442" indent="-168442">
              <a:buSzPct val="75000"/>
              <a:buChar char="•"/>
            </a:pPr>
            <a:r>
              <a:t>また、相互作用計算を行う際にも、必要なデータを他のプロセスが持つ場合があるので、粒子データを集める/分配する作業が必要になります。</a:t>
            </a:r>
          </a:p>
          <a:p>
            <a:pPr marL="168442" indent="-168442">
              <a:buSzPct val="75000"/>
              <a:buChar char="•"/>
            </a:pPr>
            <a:r>
              <a:t>共有メモリ環境での並列化を考えても、ツリー構造(=粒子分布の空間構造の情報を持つデータ構造)を並列で走査しなければならないし、相互作用計算を並列に行わせる必要がある。</a:t>
            </a:r>
          </a:p>
          <a:p>
            <a:pPr marL="168442" indent="-168442">
              <a:buSzPct val="75000"/>
              <a:buChar char="•"/>
            </a:pPr>
            <a:r>
              <a:t>計算を効率的に実行しようとすれば、CPUコアのSIMD演算器を有効に利用する必要がある。</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marL="168442" indent="-168442">
              <a:buSzPct val="75000"/>
              <a:buChar char="•"/>
            </a:pPr>
            <a:r>
              <a:t>並列化に伴う作業の他に、キャッシュメモリの有効活用やツリー構造の構築という作業が必要になります。</a:t>
            </a:r>
          </a:p>
          <a:p>
            <a:pPr marL="168442" indent="-168442">
              <a:buSzPct val="75000"/>
              <a:buChar char="•"/>
            </a:pPr>
            <a:r>
              <a:t>ツリー構造は、粒子分布に合わせて、このように階層的に領域を切ったデータ構造です。</a:t>
            </a:r>
          </a:p>
          <a:p>
            <a:pPr marL="168442" indent="-168442">
              <a:buSzPct val="75000"/>
              <a:buChar char="•"/>
            </a:pPr>
            <a:r>
              <a:t>このデータ構造を使うことで、(i)近くの粒子を高速に探しだしたり、(ii)遠くの粒子をまとめることで相互作用計算のNを小さくすることができる。</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marL="168442" indent="-168442">
              <a:buSzPct val="75000"/>
              <a:buChar char="•"/>
            </a:pPr>
            <a:r>
              <a:t>次に、粒子シミュレーションを並列に行う一般的な手順について説明します。</a:t>
            </a:r>
          </a:p>
          <a:p>
            <a:pPr marL="168442" indent="-168442">
              <a:buSzPct val="75000"/>
              <a:buChar char="•"/>
            </a:pPr>
            <a:r>
              <a:t>まず、計算領域を分割します。例えば、粒子分布がこのようになっているとすれば、各領域の粒子数がほぼ同じになるように分割します。密度の高いところでは細かく分割し、逆に低いところでは大きな領域を取る。各プロセスは各領域を担当しますが、粒子数がほぼ同じなので、負荷分散される。</a:t>
            </a:r>
          </a:p>
          <a:p>
            <a:pPr marL="168442" indent="-168442">
              <a:buSzPct val="75000"/>
              <a:buChar char="•"/>
            </a:pPr>
            <a:r>
              <a:t>次に、分割された領域に合わせて、粒子をプロセス間で交換する必要がある。</a:t>
            </a:r>
          </a:p>
          <a:p>
            <a:pPr marL="168442" indent="-168442">
              <a:buSzPct val="75000"/>
              <a:buChar char="•"/>
            </a:pPr>
            <a:r>
              <a:t>基本的には、粒子の軌道積分以外の部分をFDPSが担当します。</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marL="168442" indent="-168442">
              <a:buSzPct val="75000"/>
              <a:buChar char="•"/>
            </a:pPr>
            <a:r>
              <a:t>FDPSの実装方針について簡単に説明します。</a:t>
            </a:r>
          </a:p>
          <a:p>
            <a:pPr marL="168442" indent="-168442">
              <a:buSzPct val="75000"/>
              <a:buChar char="•"/>
            </a:pPr>
            <a:r>
              <a:t>FDPSは内部実装としてC++言語を採用しました。その理由が「高い自由度が必要であること」と「高い性能を出しやすいこと」。</a:t>
            </a:r>
          </a:p>
          <a:p>
            <a:pPr marL="168442" indent="-168442">
              <a:buSzPct val="75000"/>
              <a:buChar char="•"/>
            </a:pPr>
            <a:r>
              <a:t>FDPSは一般的な粒子コードの開発を支援することを目的としている。シミュレーションのタイプによって、粒子が持つべきデータが異なります。クラスを利用することで、一般的な粒子データの定義や取り扱いが簡単になる。同様に、C++言語の関数ポインタ・関数オブジェクトを利用することで、一般的な相互作用の定義を簡単に行うことが可能になります。</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marL="168442" indent="-168442">
              <a:buSzPct val="75000"/>
              <a:buChar char="•"/>
            </a:pPr>
            <a:r>
              <a:t>FDPSの基本設計です。</a:t>
            </a:r>
          </a:p>
          <a:p>
            <a:pPr marL="168442" indent="-168442">
              <a:buSzPct val="75000"/>
              <a:buChar char="•"/>
            </a:pPr>
            <a:r>
              <a:t>これはユーザから見た時にFDPSを使ったコード書きがどのようになるのかを示しています。</a:t>
            </a:r>
          </a:p>
          <a:p>
            <a:pPr marL="168442" indent="-168442">
              <a:buSzPct val="75000"/>
              <a:buChar char="•"/>
            </a:pPr>
            <a:r>
              <a:t>こちらがユーザプログラムで、こちらがFDPSのライブラリみたいなものです。</a:t>
            </a:r>
          </a:p>
          <a:p>
            <a:pPr marL="168442" indent="-168442">
              <a:buSzPct val="75000"/>
              <a:buChar char="•"/>
            </a:pPr>
            <a:r>
              <a:t>まず、ユーザは粒子がどのようなデータを持つのかをクラスで定義しなければならない。また、粒子間相互作用がどのようなものであるのかも定義する必要があります。</a:t>
            </a:r>
          </a:p>
          <a:p>
            <a:pPr marL="168442" indent="-168442">
              <a:buSzPct val="75000"/>
              <a:buChar char="•"/>
            </a:pPr>
            <a:r>
              <a:t>これらを、FDPSに食わせると、カチャカチャカチャと並列化に必要なライブラリを作ってくれる。</a:t>
            </a:r>
          </a:p>
          <a:p>
            <a:pPr marL="168442" indent="-168442">
              <a:buSzPct val="75000"/>
              <a:buChar char="•"/>
            </a:pPr>
            <a:r>
              <a:t>ユーザ側はFDPSが提供するAPI(関数)を使って、領域分割したり、粒子交換したり、相互作用計算をする、というコードを書く。</a:t>
            </a:r>
          </a:p>
          <a:p>
            <a:pPr marL="168442" indent="-168442">
              <a:buSzPct val="75000"/>
              <a:buChar char="•"/>
            </a:pPr>
            <a:r>
              <a:t>これを見るとわかるように、ユーザは粒子データと相互作用の定義が必要なので、C++の一部の知識を必要とします。</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lvl1pPr marL="168442" indent="-168442">
              <a:buSzPct val="75000"/>
              <a:buChar char="•"/>
            </a:lvl1pPr>
          </a:lstStyle>
          <a:p>
            <a:pPr/>
            <a:r>
              <a:t>もう少し具体的な例で説明します。これは重力N体計算のサンプルコードです。</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marL="168442" indent="-168442">
              <a:buSzPct val="75000"/>
              <a:buChar char="•"/>
            </a:pPr>
            <a:r>
              <a:t>重要なポイントとしては、ユーザはMPIやOpenMPを考えなくてよいというメリットがあります。</a:t>
            </a:r>
          </a:p>
          <a:p>
            <a:pPr marL="168442" indent="-168442">
              <a:buSzPct val="75000"/>
              <a:buChar char="•"/>
            </a:pPr>
            <a:r>
              <a:t>下は注意点ですが、相互作用関数は複数の粒子に対する複数の粒子からの作用の計算となるように実装しなければなりません。</a:t>
            </a:r>
          </a:p>
          <a:p>
            <a:pPr marL="168442" indent="-168442">
              <a:buSzPct val="75000"/>
              <a:buChar char="•"/>
            </a:pPr>
            <a:r>
              <a:t>また、相互作用計算は一番計算時間がかかる部分ですが、ここはユーザがチューニングしなけれななりません。</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 &amp; 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270000" y="1638300"/>
            <a:ext cx="10464800" cy="3302000"/>
          </a:xfrm>
          <a:prstGeom prst="rect">
            <a:avLst/>
          </a:prstGeom>
        </p:spPr>
        <p:txBody>
          <a:bodyPr anchor="b"/>
          <a:lstStyle/>
          <a:p>
            <a:pPr/>
            <a:r>
              <a:t>タイトルテキスト</a:t>
            </a:r>
          </a:p>
        </p:txBody>
      </p:sp>
      <p:sp>
        <p:nvSpPr>
          <p:cNvPr id="12" name="本文レベル1…"/>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a:latin typeface="ヒラギノ角ゴ ProN W6"/>
                <a:ea typeface="ヒラギノ角ゴ ProN W6"/>
                <a:cs typeface="ヒラギノ角ゴ ProN W6"/>
                <a:sym typeface="ヒラギノ角ゴ ProN W6"/>
              </a:defRPr>
            </a:lvl1pPr>
          </a:lstStyle>
          <a:p>
            <a:pPr/>
            <a:r>
              <a:t>–Johnny Appleseed</a:t>
            </a:r>
          </a:p>
        </p:txBody>
      </p:sp>
      <p:sp>
        <p:nvSpPr>
          <p:cNvPr id="94" name="“ここに引用を入力してください。”"/>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“ここに引用を入力してください。”</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タイトルテキスト"/>
          <p:cNvSpPr txBox="1"/>
          <p:nvPr>
            <p:ph type="title"/>
          </p:nvPr>
        </p:nvSpPr>
        <p:spPr>
          <a:xfrm>
            <a:off x="1270000" y="6718300"/>
            <a:ext cx="10464800" cy="1422400"/>
          </a:xfrm>
          <a:prstGeom prst="rect">
            <a:avLst/>
          </a:prstGeom>
        </p:spPr>
        <p:txBody>
          <a:bodyPr anchor="b"/>
          <a:lstStyle/>
          <a:p>
            <a:pPr/>
            <a:r>
              <a:t>タイトルテキスト</a:t>
            </a:r>
          </a:p>
        </p:txBody>
      </p:sp>
      <p:sp>
        <p:nvSpPr>
          <p:cNvPr id="22" name="本文レベル1…"/>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270000" y="3225800"/>
            <a:ext cx="10464800" cy="3302000"/>
          </a:xfrm>
          <a:prstGeom prst="rect">
            <a:avLst/>
          </a:prstGeom>
        </p:spPr>
        <p:txBody>
          <a:bodyP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タイトルテキスト"/>
          <p:cNvSpPr txBox="1"/>
          <p:nvPr>
            <p:ph type="title"/>
          </p:nvPr>
        </p:nvSpPr>
        <p:spPr>
          <a:xfrm>
            <a:off x="952500" y="762000"/>
            <a:ext cx="5334000" cy="4000500"/>
          </a:xfrm>
          <a:prstGeom prst="rect">
            <a:avLst/>
          </a:prstGeom>
        </p:spPr>
        <p:txBody>
          <a:bodyPr anchor="b"/>
          <a:lstStyle>
            <a:lvl1pPr>
              <a:defRPr sz="6000"/>
            </a:lvl1pPr>
          </a:lstStyle>
          <a:p>
            <a:pPr/>
            <a:r>
              <a:t>タイトルテキスト</a:t>
            </a:r>
          </a:p>
        </p:txBody>
      </p:sp>
      <p:sp>
        <p:nvSpPr>
          <p:cNvPr id="40" name="本文レベル1…"/>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 &amp; 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p>
            <a:pPr/>
            <a:r>
              <a:t>タイトルテキスト</a:t>
            </a:r>
          </a:p>
        </p:txBody>
      </p:sp>
      <p:sp>
        <p:nvSpPr>
          <p:cNvPr id="57" name="本文レベル1…"/>
          <p:cNvSpPr txBox="1"/>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p>
            <a:pPr/>
            <a:r>
              <a:t>タイトルテキスト</a:t>
            </a:r>
          </a:p>
        </p:txBody>
      </p:sp>
      <p:sp>
        <p:nvSpPr>
          <p:cNvPr id="67" name="本文レベル1…"/>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xfrm>
            <a:off x="952500" y="1270000"/>
            <a:ext cx="11099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イメージ"/>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イメージ"/>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本文レベル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6288709" y="9245600"/>
            <a:ext cx="414682" cy="3302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ヒラギノ角ゴ ProN W3"/>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ヒラギノ角ゴ ProN W3"/>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ヒラギノ角ゴ ProN W3"/>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ヒラギノ角ゴ ProN W3"/>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ヒラギノ角ゴ ProN W3"/>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ヒラギノ角ゴ ProN W3"/>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ヒラギノ角ゴ ProN W3"/>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ヒラギノ角ゴ ProN W3"/>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ヒラギノ角ゴ ProN W3"/>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DPSの概要説明"/>
          <p:cNvSpPr txBox="1"/>
          <p:nvPr>
            <p:ph type="ctrTitle"/>
          </p:nvPr>
        </p:nvSpPr>
        <p:spPr>
          <a:xfrm>
            <a:off x="1270000" y="850900"/>
            <a:ext cx="10464800" cy="3302000"/>
          </a:xfrm>
          <a:prstGeom prst="rect">
            <a:avLst/>
          </a:prstGeom>
        </p:spPr>
        <p:txBody>
          <a:bodyPr/>
          <a:lstStyle/>
          <a:p>
            <a:pPr/>
            <a:r>
              <a:t>FDPSの概要説明</a:t>
            </a:r>
          </a:p>
        </p:txBody>
      </p:sp>
      <p:sp>
        <p:nvSpPr>
          <p:cNvPr id="120" name="岩澤全規…"/>
          <p:cNvSpPr txBox="1"/>
          <p:nvPr>
            <p:ph type="subTitle" sz="quarter" idx="1"/>
          </p:nvPr>
        </p:nvSpPr>
        <p:spPr>
          <a:xfrm>
            <a:off x="1270000" y="5029200"/>
            <a:ext cx="10464800" cy="2029470"/>
          </a:xfrm>
          <a:prstGeom prst="rect">
            <a:avLst/>
          </a:prstGeom>
        </p:spPr>
        <p:txBody>
          <a:bodyPr/>
          <a:lstStyle/>
          <a:p>
            <a:pPr defTabSz="461518">
              <a:defRPr sz="3160"/>
            </a:pPr>
            <a:r>
              <a:t>岩澤全規</a:t>
            </a:r>
          </a:p>
          <a:p>
            <a:pPr defTabSz="461518">
              <a:defRPr sz="2528"/>
            </a:pPr>
            <a:r>
              <a:t>理化学研究所 計算科学研究センター</a:t>
            </a:r>
          </a:p>
          <a:p>
            <a:pPr defTabSz="461518">
              <a:defRPr sz="2528"/>
            </a:pPr>
            <a:r>
              <a:t>粒子系シミュレータ研究チーム</a:t>
            </a:r>
          </a:p>
          <a:p>
            <a:pPr defTabSz="461518">
              <a:defRPr sz="2528"/>
            </a:pPr>
            <a:r>
              <a:t>エクサスケールコンピューティング開発プロジェクト コデザインチーム</a:t>
            </a:r>
          </a:p>
        </p:txBody>
      </p:sp>
      <p:sp>
        <p:nvSpPr>
          <p:cNvPr id="121" name="2018/08/03 FDPS 講習会"/>
          <p:cNvSpPr txBox="1"/>
          <p:nvPr/>
        </p:nvSpPr>
        <p:spPr>
          <a:xfrm>
            <a:off x="1282700" y="7147569"/>
            <a:ext cx="10464800" cy="4367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461518">
              <a:defRPr sz="2528"/>
            </a:lvl1pPr>
          </a:lstStyle>
          <a:p>
            <a:pPr/>
            <a:r>
              <a:t>2018/08/03 FDPS 講習会</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基本設計 (Fortranの場合)"/>
          <p:cNvSpPr txBox="1"/>
          <p:nvPr>
            <p:ph type="title"/>
          </p:nvPr>
        </p:nvSpPr>
        <p:spPr>
          <a:prstGeom prst="rect">
            <a:avLst/>
          </a:prstGeom>
        </p:spPr>
        <p:txBody>
          <a:bodyPr/>
          <a:lstStyle/>
          <a:p>
            <a:pPr/>
            <a:r>
              <a:t>基本設計 </a:t>
            </a:r>
            <a:r>
              <a:rPr sz="5000"/>
              <a:t>(Fortranの場合)</a:t>
            </a:r>
          </a:p>
        </p:txBody>
      </p:sp>
      <p:pic>
        <p:nvPicPr>
          <p:cNvPr id="222" name="FTN_IF_UI.pdf" descr="FTN_IF_UI.pdf"/>
          <p:cNvPicPr>
            <a:picLocks noChangeAspect="1"/>
          </p:cNvPicPr>
          <p:nvPr/>
        </p:nvPicPr>
        <p:blipFill>
          <a:blip r:embed="rId2">
            <a:extLst/>
          </a:blip>
          <a:stretch>
            <a:fillRect/>
          </a:stretch>
        </p:blipFill>
        <p:spPr>
          <a:xfrm>
            <a:off x="974635" y="2249585"/>
            <a:ext cx="11215515" cy="703243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4" name="f_main_bgwhite.pdf" descr="f_main_bgwhite.pdf"/>
          <p:cNvPicPr>
            <a:picLocks noChangeAspect="1"/>
          </p:cNvPicPr>
          <p:nvPr/>
        </p:nvPicPr>
        <p:blipFill>
          <a:blip r:embed="rId3">
            <a:extLst/>
          </a:blip>
          <a:stretch>
            <a:fillRect/>
          </a:stretch>
        </p:blipFill>
        <p:spPr>
          <a:xfrm>
            <a:off x="9160552" y="177800"/>
            <a:ext cx="3705498" cy="9398000"/>
          </a:xfrm>
          <a:prstGeom prst="rect">
            <a:avLst/>
          </a:prstGeom>
          <a:ln w="12700">
            <a:miter lim="400000"/>
          </a:ln>
        </p:spPr>
      </p:pic>
      <p:pic>
        <p:nvPicPr>
          <p:cNvPr id="225" name="user_defined_bg_white.pdf" descr="user_defined_bg_white.pdf"/>
          <p:cNvPicPr>
            <a:picLocks noChangeAspect="1"/>
          </p:cNvPicPr>
          <p:nvPr/>
        </p:nvPicPr>
        <p:blipFill>
          <a:blip r:embed="rId4">
            <a:extLst/>
          </a:blip>
          <a:stretch>
            <a:fillRect/>
          </a:stretch>
        </p:blipFill>
        <p:spPr>
          <a:xfrm>
            <a:off x="5598619" y="1869113"/>
            <a:ext cx="3529241" cy="7681287"/>
          </a:xfrm>
          <a:prstGeom prst="rect">
            <a:avLst/>
          </a:prstGeom>
          <a:ln w="12700">
            <a:miter lim="400000"/>
          </a:ln>
        </p:spPr>
      </p:pic>
      <p:sp>
        <p:nvSpPr>
          <p:cNvPr id="226" name="サンプルコード(N体)"/>
          <p:cNvSpPr txBox="1"/>
          <p:nvPr>
            <p:ph type="title"/>
          </p:nvPr>
        </p:nvSpPr>
        <p:spPr>
          <a:xfrm>
            <a:off x="268277" y="116571"/>
            <a:ext cx="11099801" cy="1561687"/>
          </a:xfrm>
          <a:prstGeom prst="rect">
            <a:avLst/>
          </a:prstGeom>
        </p:spPr>
        <p:txBody>
          <a:bodyPr/>
          <a:lstStyle/>
          <a:p>
            <a:pPr algn="l"/>
            <a:r>
              <a:t>サンプルコード</a:t>
            </a:r>
            <a:r>
              <a:rPr sz="5000"/>
              <a:t>(N体)</a:t>
            </a:r>
          </a:p>
        </p:txBody>
      </p:sp>
      <p:sp>
        <p:nvSpPr>
          <p:cNvPr id="227" name="四角形"/>
          <p:cNvSpPr/>
          <p:nvPr/>
        </p:nvSpPr>
        <p:spPr>
          <a:xfrm rot="21587062">
            <a:off x="9341007" y="266200"/>
            <a:ext cx="3073043" cy="9176287"/>
          </a:xfrm>
          <a:prstGeom prst="rect">
            <a:avLst/>
          </a:prstGeom>
          <a:ln w="25400">
            <a:solidFill>
              <a:srgbClr val="FF2609"/>
            </a:solidFill>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28" name="四角形"/>
          <p:cNvSpPr/>
          <p:nvPr/>
        </p:nvSpPr>
        <p:spPr>
          <a:xfrm>
            <a:off x="5785015" y="2379460"/>
            <a:ext cx="2908251" cy="1016001"/>
          </a:xfrm>
          <a:prstGeom prst="rect">
            <a:avLst/>
          </a:prstGeom>
          <a:ln w="25400">
            <a:solidFill>
              <a:srgbClr val="014AFF"/>
            </a:solidFill>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29" name="四角形"/>
          <p:cNvSpPr/>
          <p:nvPr/>
        </p:nvSpPr>
        <p:spPr>
          <a:xfrm>
            <a:off x="5810415" y="3555670"/>
            <a:ext cx="2908251" cy="5763044"/>
          </a:xfrm>
          <a:prstGeom prst="rect">
            <a:avLst/>
          </a:prstGeom>
          <a:ln w="25400">
            <a:solidFill>
              <a:srgbClr val="FF3EF2"/>
            </a:solidFill>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30" name="四角形"/>
          <p:cNvSpPr/>
          <p:nvPr/>
        </p:nvSpPr>
        <p:spPr>
          <a:xfrm>
            <a:off x="9419072" y="331431"/>
            <a:ext cx="789790" cy="126829"/>
          </a:xfrm>
          <a:prstGeom prst="rect">
            <a:avLst/>
          </a:prstGeom>
          <a:ln w="25400">
            <a:solidFill>
              <a:srgbClr val="00F94E"/>
            </a:solidFill>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31" name="FDPSモジュールをインクルード"/>
          <p:cNvSpPr txBox="1"/>
          <p:nvPr/>
        </p:nvSpPr>
        <p:spPr>
          <a:xfrm>
            <a:off x="373633" y="4557087"/>
            <a:ext cx="4551413"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FDPSモジュールをインクルード</a:t>
            </a:r>
          </a:p>
        </p:txBody>
      </p:sp>
      <p:sp>
        <p:nvSpPr>
          <p:cNvPr id="232" name="粒子型の定義…"/>
          <p:cNvSpPr txBox="1"/>
          <p:nvPr/>
        </p:nvSpPr>
        <p:spPr>
          <a:xfrm>
            <a:off x="1294082" y="1641722"/>
            <a:ext cx="2710515"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粒子型の定義</a:t>
            </a:r>
          </a:p>
          <a:p>
            <a:pPr algn="l">
              <a:defRPr sz="2400"/>
            </a:pPr>
            <a:r>
              <a:t>(Fortranのクラス)</a:t>
            </a:r>
          </a:p>
        </p:txBody>
      </p:sp>
      <p:sp>
        <p:nvSpPr>
          <p:cNvPr id="233" name="粒子間の相互作用の定義…"/>
          <p:cNvSpPr txBox="1"/>
          <p:nvPr/>
        </p:nvSpPr>
        <p:spPr>
          <a:xfrm>
            <a:off x="355482" y="2831649"/>
            <a:ext cx="3785550" cy="86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粒子間の相互作用の定義</a:t>
            </a:r>
          </a:p>
          <a:p>
            <a:pPr algn="l">
              <a:defRPr sz="2400"/>
            </a:pPr>
            <a:r>
              <a:t>(Fortranのサブルーチン)</a:t>
            </a:r>
          </a:p>
        </p:txBody>
      </p:sp>
      <p:sp>
        <p:nvSpPr>
          <p:cNvPr id="234" name="メインルーチン(メイン関数)の実装"/>
          <p:cNvSpPr txBox="1"/>
          <p:nvPr/>
        </p:nvSpPr>
        <p:spPr>
          <a:xfrm>
            <a:off x="442588" y="5552683"/>
            <a:ext cx="361133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メインルーチン(メイン関数)の実装</a:t>
            </a:r>
          </a:p>
        </p:txBody>
      </p:sp>
      <p:sp>
        <p:nvSpPr>
          <p:cNvPr id="235" name="線"/>
          <p:cNvSpPr/>
          <p:nvPr/>
        </p:nvSpPr>
        <p:spPr>
          <a:xfrm flipV="1">
            <a:off x="5019374" y="415530"/>
            <a:ext cx="4320402" cy="4362658"/>
          </a:xfrm>
          <a:prstGeom prst="line">
            <a:avLst/>
          </a:prstGeom>
          <a:ln w="25400">
            <a:solidFill>
              <a:srgbClr val="00F9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36" name="線"/>
          <p:cNvSpPr/>
          <p:nvPr/>
        </p:nvSpPr>
        <p:spPr>
          <a:xfrm>
            <a:off x="3704088" y="1936362"/>
            <a:ext cx="2058532" cy="842752"/>
          </a:xfrm>
          <a:prstGeom prst="line">
            <a:avLst/>
          </a:prstGeom>
          <a:ln w="25400">
            <a:solidFill>
              <a:srgbClr val="0057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37" name="線"/>
          <p:cNvSpPr/>
          <p:nvPr/>
        </p:nvSpPr>
        <p:spPr>
          <a:xfrm>
            <a:off x="3936761" y="3243170"/>
            <a:ext cx="1640587" cy="569547"/>
          </a:xfrm>
          <a:prstGeom prst="line">
            <a:avLst/>
          </a:prstGeom>
          <a:ln w="25400">
            <a:solidFill>
              <a:srgbClr val="FF3DED"/>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38" name="線"/>
          <p:cNvSpPr/>
          <p:nvPr/>
        </p:nvSpPr>
        <p:spPr>
          <a:xfrm flipV="1">
            <a:off x="4217227" y="3425325"/>
            <a:ext cx="5099383" cy="2433810"/>
          </a:xfrm>
          <a:prstGeom prst="line">
            <a:avLst/>
          </a:prstGeom>
          <a:ln w="25400">
            <a:solidFill>
              <a:srgbClr val="FF26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39" name="大規模並列N体コードが200行程度で書ける！"/>
          <p:cNvSpPr txBox="1"/>
          <p:nvPr/>
        </p:nvSpPr>
        <p:spPr>
          <a:xfrm>
            <a:off x="903320" y="7244431"/>
            <a:ext cx="4157670" cy="1016001"/>
          </a:xfrm>
          <a:prstGeom prst="rect">
            <a:avLst/>
          </a:prstGeom>
          <a:ln w="25400">
            <a:solidFill>
              <a:srgbClr val="F9FCF2"/>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大規模並列N体コードが200行程度で書ける！</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サンプルコード(N体)"/>
          <p:cNvSpPr txBox="1"/>
          <p:nvPr>
            <p:ph type="title"/>
          </p:nvPr>
        </p:nvSpPr>
        <p:spPr>
          <a:xfrm>
            <a:off x="952500" y="406400"/>
            <a:ext cx="11099800" cy="1561686"/>
          </a:xfrm>
          <a:prstGeom prst="rect">
            <a:avLst/>
          </a:prstGeom>
        </p:spPr>
        <p:txBody>
          <a:bodyPr/>
          <a:lstStyle/>
          <a:p>
            <a:pPr/>
            <a:r>
              <a:t>サンプルコード(N体)</a:t>
            </a:r>
          </a:p>
        </p:txBody>
      </p:sp>
      <p:pic>
        <p:nvPicPr>
          <p:cNvPr id="244" name="sc15_list01.png" descr="sc15_list01.png"/>
          <p:cNvPicPr>
            <a:picLocks noChangeAspect="1"/>
          </p:cNvPicPr>
          <p:nvPr/>
        </p:nvPicPr>
        <p:blipFill>
          <a:blip r:embed="rId2">
            <a:extLst/>
          </a:blip>
          <a:stretch>
            <a:fillRect/>
          </a:stretch>
        </p:blipFill>
        <p:spPr>
          <a:xfrm>
            <a:off x="6900352" y="1986801"/>
            <a:ext cx="5858453" cy="7507198"/>
          </a:xfrm>
          <a:prstGeom prst="rect">
            <a:avLst/>
          </a:prstGeom>
          <a:ln w="12700">
            <a:miter lim="400000"/>
          </a:ln>
        </p:spPr>
      </p:pic>
      <p:sp>
        <p:nvSpPr>
          <p:cNvPr id="245" name="四角形"/>
          <p:cNvSpPr/>
          <p:nvPr/>
        </p:nvSpPr>
        <p:spPr>
          <a:xfrm>
            <a:off x="9847266" y="3822856"/>
            <a:ext cx="2835223" cy="5547321"/>
          </a:xfrm>
          <a:prstGeom prst="rect">
            <a:avLst/>
          </a:prstGeom>
          <a:ln w="25400">
            <a:solidFill>
              <a:srgbClr val="FF2609"/>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46" name="四角形"/>
          <p:cNvSpPr/>
          <p:nvPr/>
        </p:nvSpPr>
        <p:spPr>
          <a:xfrm>
            <a:off x="6878637" y="3417051"/>
            <a:ext cx="2908251" cy="3804644"/>
          </a:xfrm>
          <a:prstGeom prst="rect">
            <a:avLst/>
          </a:prstGeom>
          <a:ln w="25400">
            <a:solidFill>
              <a:srgbClr val="014AFF"/>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47" name="四角形"/>
          <p:cNvSpPr/>
          <p:nvPr/>
        </p:nvSpPr>
        <p:spPr>
          <a:xfrm>
            <a:off x="6878637" y="7243869"/>
            <a:ext cx="2908251" cy="2225726"/>
          </a:xfrm>
          <a:prstGeom prst="rect">
            <a:avLst/>
          </a:prstGeom>
          <a:ln w="25400">
            <a:solidFill>
              <a:srgbClr val="FF3EF2"/>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48" name="四角形"/>
          <p:cNvSpPr/>
          <p:nvPr/>
        </p:nvSpPr>
        <p:spPr>
          <a:xfrm>
            <a:off x="9847266" y="2087669"/>
            <a:ext cx="2835223" cy="1684338"/>
          </a:xfrm>
          <a:prstGeom prst="rect">
            <a:avLst/>
          </a:prstGeom>
          <a:ln w="25400">
            <a:solidFill>
              <a:srgbClr val="FF3EF2"/>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49" name="四角形"/>
          <p:cNvSpPr/>
          <p:nvPr/>
        </p:nvSpPr>
        <p:spPr>
          <a:xfrm>
            <a:off x="6878637" y="2989613"/>
            <a:ext cx="2908251" cy="383630"/>
          </a:xfrm>
          <a:prstGeom prst="rect">
            <a:avLst/>
          </a:prstGeom>
          <a:ln w="25400">
            <a:solidFill>
              <a:srgbClr val="00F94E"/>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50" name="FDPSのインストール(ヘッダファイルをインクルードするだけ)"/>
          <p:cNvSpPr txBox="1"/>
          <p:nvPr/>
        </p:nvSpPr>
        <p:spPr>
          <a:xfrm>
            <a:off x="769264" y="2114550"/>
            <a:ext cx="5994656" cy="86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FDPSのインストール(ヘッダファイルをインクルードするだけ)</a:t>
            </a:r>
          </a:p>
        </p:txBody>
      </p:sp>
      <p:sp>
        <p:nvSpPr>
          <p:cNvPr id="251" name="粒子データの定義…"/>
          <p:cNvSpPr txBox="1"/>
          <p:nvPr/>
        </p:nvSpPr>
        <p:spPr>
          <a:xfrm>
            <a:off x="2795959" y="3414442"/>
            <a:ext cx="2710515"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粒子データの定義</a:t>
            </a:r>
          </a:p>
          <a:p>
            <a:pPr algn="l">
              <a:defRPr sz="2400"/>
            </a:pPr>
            <a:r>
              <a:t>(C++のクラス)</a:t>
            </a:r>
          </a:p>
        </p:txBody>
      </p:sp>
      <p:sp>
        <p:nvSpPr>
          <p:cNvPr id="252" name="粒子間の相互作用の定義…"/>
          <p:cNvSpPr txBox="1"/>
          <p:nvPr/>
        </p:nvSpPr>
        <p:spPr>
          <a:xfrm>
            <a:off x="756564" y="4572000"/>
            <a:ext cx="3785550" cy="132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粒子間の相互作用の定義</a:t>
            </a:r>
          </a:p>
          <a:p>
            <a:pPr algn="l">
              <a:defRPr sz="2400"/>
            </a:pPr>
            <a:r>
              <a:t>(C++の関数オブジェクト</a:t>
            </a:r>
          </a:p>
          <a:p>
            <a:pPr algn="l">
              <a:defRPr sz="2400"/>
            </a:pPr>
            <a:r>
              <a:t>または関数ポインタ)</a:t>
            </a:r>
          </a:p>
        </p:txBody>
      </p:sp>
      <p:sp>
        <p:nvSpPr>
          <p:cNvPr id="253" name="メインルーチン(メイン関数)の実装"/>
          <p:cNvSpPr txBox="1"/>
          <p:nvPr/>
        </p:nvSpPr>
        <p:spPr>
          <a:xfrm>
            <a:off x="1572911" y="6321891"/>
            <a:ext cx="3244163"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メインルーチン(メイン関数)の実装</a:t>
            </a:r>
          </a:p>
        </p:txBody>
      </p:sp>
      <p:sp>
        <p:nvSpPr>
          <p:cNvPr id="254" name="線"/>
          <p:cNvSpPr/>
          <p:nvPr/>
        </p:nvSpPr>
        <p:spPr>
          <a:xfrm>
            <a:off x="3879960" y="2785036"/>
            <a:ext cx="2931639" cy="479178"/>
          </a:xfrm>
          <a:prstGeom prst="line">
            <a:avLst/>
          </a:prstGeom>
          <a:ln w="25400">
            <a:solidFill>
              <a:srgbClr val="00F9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55" name="線"/>
          <p:cNvSpPr/>
          <p:nvPr/>
        </p:nvSpPr>
        <p:spPr>
          <a:xfrm>
            <a:off x="5579552" y="3693842"/>
            <a:ext cx="1184368" cy="1"/>
          </a:xfrm>
          <a:prstGeom prst="line">
            <a:avLst/>
          </a:prstGeom>
          <a:ln w="25400">
            <a:solidFill>
              <a:srgbClr val="0057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56" name="線"/>
          <p:cNvSpPr/>
          <p:nvPr/>
        </p:nvSpPr>
        <p:spPr>
          <a:xfrm>
            <a:off x="4410768" y="5158298"/>
            <a:ext cx="2420192" cy="2197877"/>
          </a:xfrm>
          <a:prstGeom prst="line">
            <a:avLst/>
          </a:prstGeom>
          <a:ln w="25400">
            <a:solidFill>
              <a:srgbClr val="FF3DED"/>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57" name="線"/>
          <p:cNvSpPr/>
          <p:nvPr/>
        </p:nvSpPr>
        <p:spPr>
          <a:xfrm>
            <a:off x="3614763" y="6719787"/>
            <a:ext cx="6889997" cy="1814613"/>
          </a:xfrm>
          <a:prstGeom prst="line">
            <a:avLst/>
          </a:prstGeom>
          <a:ln w="25400">
            <a:solidFill>
              <a:srgbClr val="FF26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258" name="大規模並列N体コードが117行で書ける！"/>
          <p:cNvSpPr txBox="1"/>
          <p:nvPr/>
        </p:nvSpPr>
        <p:spPr>
          <a:xfrm>
            <a:off x="1395558" y="7627283"/>
            <a:ext cx="4157670" cy="1016001"/>
          </a:xfrm>
          <a:prstGeom prst="rect">
            <a:avLst/>
          </a:prstGeom>
          <a:ln w="25400">
            <a:solidFill>
              <a:srgbClr val="F9FCF2"/>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大規模並列N体コードが117行で書ける！</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重要なポイント"/>
          <p:cNvSpPr txBox="1"/>
          <p:nvPr>
            <p:ph type="title"/>
          </p:nvPr>
        </p:nvSpPr>
        <p:spPr>
          <a:prstGeom prst="rect">
            <a:avLst/>
          </a:prstGeom>
        </p:spPr>
        <p:txBody>
          <a:bodyPr/>
          <a:lstStyle/>
          <a:p>
            <a:pPr/>
            <a:r>
              <a:t>重要なポイント</a:t>
            </a:r>
          </a:p>
        </p:txBody>
      </p:sp>
      <p:sp>
        <p:nvSpPr>
          <p:cNvPr id="261" name="ユーザーはMPIやOpenMPを考えなくてよい…"/>
          <p:cNvSpPr txBox="1"/>
          <p:nvPr>
            <p:ph type="body" idx="1"/>
          </p:nvPr>
        </p:nvSpPr>
        <p:spPr>
          <a:prstGeom prst="rect">
            <a:avLst/>
          </a:prstGeom>
        </p:spPr>
        <p:txBody>
          <a:bodyPr anchor="t"/>
          <a:lstStyle/>
          <a:p>
            <a:pPr marL="443484" indent="-443484" defTabSz="566674">
              <a:lnSpc>
                <a:spcPct val="60000"/>
              </a:lnSpc>
              <a:spcBef>
                <a:spcPts val="4000"/>
              </a:spcBef>
              <a:defRPr sz="3686"/>
            </a:pPr>
            <a:r>
              <a:t>ユーザーはMPIやOpenMPを考えなくてよい</a:t>
            </a:r>
          </a:p>
          <a:p>
            <a:pPr marL="443484" indent="-443484" defTabSz="566674">
              <a:lnSpc>
                <a:spcPct val="60000"/>
              </a:lnSpc>
              <a:spcBef>
                <a:spcPts val="4000"/>
              </a:spcBef>
              <a:defRPr sz="3686"/>
            </a:pPr>
            <a:r>
              <a:t>相互作用関数の実装について</a:t>
            </a:r>
          </a:p>
          <a:p>
            <a:pPr lvl="1" marL="886968" indent="-443484" defTabSz="566674">
              <a:lnSpc>
                <a:spcPct val="60000"/>
              </a:lnSpc>
              <a:spcBef>
                <a:spcPts val="4000"/>
              </a:spcBef>
              <a:defRPr sz="3686"/>
            </a:pPr>
            <a:r>
              <a:t>２重ループ：複数の粒子に対する複数の粒子からの作用の計算</a:t>
            </a:r>
          </a:p>
          <a:p>
            <a:pPr lvl="1" marL="886968" indent="-443484" defTabSz="566674">
              <a:lnSpc>
                <a:spcPct val="60000"/>
              </a:lnSpc>
              <a:spcBef>
                <a:spcPts val="4000"/>
              </a:spcBef>
              <a:defRPr sz="3686"/>
            </a:pPr>
            <a:r>
              <a:t>チューニングが必要(FDPSチームに相談可)</a:t>
            </a:r>
          </a:p>
          <a:p>
            <a:pPr lvl="2" marL="1330452" indent="-443484" defTabSz="566674">
              <a:lnSpc>
                <a:spcPct val="60000"/>
              </a:lnSpc>
              <a:spcBef>
                <a:spcPts val="4000"/>
              </a:spcBef>
              <a:defRPr sz="3686"/>
            </a:pPr>
            <a:r>
              <a:t>除算回数の最小化</a:t>
            </a:r>
          </a:p>
          <a:p>
            <a:pPr lvl="2" marL="1330452" indent="-443484" defTabSz="566674">
              <a:lnSpc>
                <a:spcPct val="60000"/>
              </a:lnSpc>
              <a:spcBef>
                <a:spcPts val="4000"/>
              </a:spcBef>
              <a:defRPr sz="3686"/>
            </a:pPr>
            <a:r>
              <a:t>SIMD演算器の有効利用</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性能(N体)"/>
          <p:cNvSpPr txBox="1"/>
          <p:nvPr>
            <p:ph type="title"/>
          </p:nvPr>
        </p:nvSpPr>
        <p:spPr>
          <a:prstGeom prst="rect">
            <a:avLst/>
          </a:prstGeom>
        </p:spPr>
        <p:txBody>
          <a:bodyPr/>
          <a:lstStyle/>
          <a:p>
            <a:pPr/>
            <a:r>
              <a:t>性能(N体)</a:t>
            </a:r>
          </a:p>
        </p:txBody>
      </p:sp>
      <p:sp>
        <p:nvSpPr>
          <p:cNvPr id="266" name="円盤銀河…"/>
          <p:cNvSpPr txBox="1"/>
          <p:nvPr>
            <p:ph type="body" sz="quarter" idx="1"/>
          </p:nvPr>
        </p:nvSpPr>
        <p:spPr>
          <a:xfrm>
            <a:off x="990600" y="2425700"/>
            <a:ext cx="5517258" cy="2945244"/>
          </a:xfrm>
          <a:prstGeom prst="rect">
            <a:avLst/>
          </a:prstGeom>
        </p:spPr>
        <p:txBody>
          <a:bodyPr anchor="t"/>
          <a:lstStyle/>
          <a:p>
            <a:pPr>
              <a:lnSpc>
                <a:spcPct val="10000"/>
              </a:lnSpc>
              <a:defRPr sz="3200"/>
            </a:pPr>
            <a:r>
              <a:t>円盤銀河</a:t>
            </a:r>
          </a:p>
          <a:p>
            <a:pPr>
              <a:lnSpc>
                <a:spcPct val="10000"/>
              </a:lnSpc>
              <a:defRPr sz="3200"/>
            </a:pPr>
            <a:r>
              <a:t>粒子数: 2.7x10</a:t>
            </a:r>
            <a:r>
              <a:rPr baseline="31999"/>
              <a:t>5</a:t>
            </a:r>
            <a:r>
              <a:t>/core</a:t>
            </a:r>
          </a:p>
          <a:p>
            <a:pPr>
              <a:lnSpc>
                <a:spcPct val="10000"/>
              </a:lnSpc>
              <a:defRPr sz="3200"/>
            </a:pPr>
            <a:r>
              <a:t>精度: Θ=0.4 四重極</a:t>
            </a:r>
          </a:p>
          <a:p>
            <a:pPr>
              <a:defRPr sz="3200"/>
            </a:pPr>
            <a:r>
              <a:t>京コンピュータ, XC30</a:t>
            </a:r>
          </a:p>
        </p:txBody>
      </p:sp>
      <p:pic>
        <p:nvPicPr>
          <p:cNvPr id="267" name="sc15_fig05.png" descr="sc15_fig05.png"/>
          <p:cNvPicPr>
            <a:picLocks noChangeAspect="1"/>
          </p:cNvPicPr>
          <p:nvPr/>
        </p:nvPicPr>
        <p:blipFill>
          <a:blip r:embed="rId3">
            <a:extLst/>
          </a:blip>
          <a:stretch>
            <a:fillRect/>
          </a:stretch>
        </p:blipFill>
        <p:spPr>
          <a:xfrm>
            <a:off x="1756391" y="5434443"/>
            <a:ext cx="3985675" cy="4030796"/>
          </a:xfrm>
          <a:prstGeom prst="rect">
            <a:avLst/>
          </a:prstGeom>
          <a:ln w="12700">
            <a:miter lim="400000"/>
          </a:ln>
        </p:spPr>
      </p:pic>
      <p:pic>
        <p:nvPicPr>
          <p:cNvPr id="268" name="disk_weak.png" descr="disk_weak.png"/>
          <p:cNvPicPr>
            <a:picLocks noChangeAspect="1"/>
          </p:cNvPicPr>
          <p:nvPr/>
        </p:nvPicPr>
        <p:blipFill>
          <a:blip r:embed="rId4">
            <a:extLst/>
          </a:blip>
          <a:stretch>
            <a:fillRect/>
          </a:stretch>
        </p:blipFill>
        <p:spPr>
          <a:xfrm>
            <a:off x="6840580" y="2292250"/>
            <a:ext cx="5351777" cy="6896300"/>
          </a:xfrm>
          <a:prstGeom prst="rect">
            <a:avLst/>
          </a:prstGeom>
          <a:ln w="12700">
            <a:miter lim="400000"/>
          </a:ln>
        </p:spPr>
      </p:pic>
      <p:sp>
        <p:nvSpPr>
          <p:cNvPr id="269" name="Iwasawa et al. (2016)"/>
          <p:cNvSpPr txBox="1"/>
          <p:nvPr/>
        </p:nvSpPr>
        <p:spPr>
          <a:xfrm>
            <a:off x="6957441" y="9220200"/>
            <a:ext cx="2760219" cy="35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Iwasawa et al. (2016)</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性能(SPH)"/>
          <p:cNvSpPr txBox="1"/>
          <p:nvPr>
            <p:ph type="title"/>
          </p:nvPr>
        </p:nvSpPr>
        <p:spPr>
          <a:xfrm>
            <a:off x="952500" y="412750"/>
            <a:ext cx="11099800" cy="2120900"/>
          </a:xfrm>
          <a:prstGeom prst="rect">
            <a:avLst/>
          </a:prstGeom>
        </p:spPr>
        <p:txBody>
          <a:bodyPr/>
          <a:lstStyle/>
          <a:p>
            <a:pPr/>
            <a:r>
              <a:t>性能(SPH)</a:t>
            </a:r>
          </a:p>
        </p:txBody>
      </p:sp>
      <p:sp>
        <p:nvSpPr>
          <p:cNvPr id="274" name="巨大衝突シミュレーション…"/>
          <p:cNvSpPr txBox="1"/>
          <p:nvPr>
            <p:ph type="body" sz="quarter" idx="1"/>
          </p:nvPr>
        </p:nvSpPr>
        <p:spPr>
          <a:xfrm>
            <a:off x="1193800" y="2159000"/>
            <a:ext cx="5517258" cy="2214811"/>
          </a:xfrm>
          <a:prstGeom prst="rect">
            <a:avLst/>
          </a:prstGeom>
        </p:spPr>
        <p:txBody>
          <a:bodyPr anchor="t"/>
          <a:lstStyle/>
          <a:p>
            <a:pPr>
              <a:lnSpc>
                <a:spcPct val="10000"/>
              </a:lnSpc>
              <a:defRPr sz="3200"/>
            </a:pPr>
            <a:r>
              <a:t>巨大衝突シミュレーション</a:t>
            </a:r>
          </a:p>
          <a:p>
            <a:pPr>
              <a:lnSpc>
                <a:spcPct val="10000"/>
              </a:lnSpc>
              <a:defRPr sz="3200"/>
            </a:pPr>
            <a:r>
              <a:t>粒子数: 2.0x10</a:t>
            </a:r>
            <a:r>
              <a:rPr baseline="31999"/>
              <a:t>4</a:t>
            </a:r>
            <a:r>
              <a:t>/core</a:t>
            </a:r>
          </a:p>
          <a:p>
            <a:pPr>
              <a:lnSpc>
                <a:spcPct val="10000"/>
              </a:lnSpc>
              <a:defRPr sz="3200"/>
            </a:pPr>
            <a:r>
              <a:t>京コンピュータ</a:t>
            </a:r>
          </a:p>
        </p:txBody>
      </p:sp>
      <p:pic>
        <p:nvPicPr>
          <p:cNvPr id="275" name="fdps_fig07.png" descr="fdps_fig07.png"/>
          <p:cNvPicPr>
            <a:picLocks noChangeAspect="1"/>
          </p:cNvPicPr>
          <p:nvPr/>
        </p:nvPicPr>
        <p:blipFill>
          <a:blip r:embed="rId3">
            <a:extLst/>
          </a:blip>
          <a:stretch>
            <a:fillRect/>
          </a:stretch>
        </p:blipFill>
        <p:spPr>
          <a:xfrm>
            <a:off x="1479550" y="4460883"/>
            <a:ext cx="4737980" cy="4772017"/>
          </a:xfrm>
          <a:prstGeom prst="rect">
            <a:avLst/>
          </a:prstGeom>
          <a:ln w="12700">
            <a:miter lim="400000"/>
          </a:ln>
        </p:spPr>
      </p:pic>
      <p:pic>
        <p:nvPicPr>
          <p:cNvPr id="276" name="gi_weak.png" descr="gi_weak.png"/>
          <p:cNvPicPr>
            <a:picLocks noChangeAspect="1"/>
          </p:cNvPicPr>
          <p:nvPr/>
        </p:nvPicPr>
        <p:blipFill>
          <a:blip r:embed="rId4">
            <a:extLst/>
          </a:blip>
          <a:stretch>
            <a:fillRect/>
          </a:stretch>
        </p:blipFill>
        <p:spPr>
          <a:xfrm>
            <a:off x="7033417" y="2214447"/>
            <a:ext cx="5295129" cy="6823306"/>
          </a:xfrm>
          <a:prstGeom prst="rect">
            <a:avLst/>
          </a:prstGeom>
          <a:ln w="12700">
            <a:miter lim="400000"/>
          </a:ln>
        </p:spPr>
      </p:pic>
      <p:sp>
        <p:nvSpPr>
          <p:cNvPr id="277" name="Iwasawa et al. (2016)"/>
          <p:cNvSpPr txBox="1"/>
          <p:nvPr/>
        </p:nvSpPr>
        <p:spPr>
          <a:xfrm>
            <a:off x="6995541" y="9105900"/>
            <a:ext cx="2760219" cy="35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Iwasawa et al. (2016)</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まとめ"/>
          <p:cNvSpPr txBox="1"/>
          <p:nvPr>
            <p:ph type="title"/>
          </p:nvPr>
        </p:nvSpPr>
        <p:spPr>
          <a:prstGeom prst="rect">
            <a:avLst/>
          </a:prstGeom>
        </p:spPr>
        <p:txBody>
          <a:bodyPr/>
          <a:lstStyle/>
          <a:p>
            <a:pPr/>
            <a:r>
              <a:t>まとめ</a:t>
            </a:r>
          </a:p>
        </p:txBody>
      </p:sp>
      <p:sp>
        <p:nvSpPr>
          <p:cNvPr id="282" name="FDPSは大規模並列粒子シミュレーションコードの開発を支援するフレームワーク…"/>
          <p:cNvSpPr txBox="1"/>
          <p:nvPr>
            <p:ph type="body" idx="1"/>
          </p:nvPr>
        </p:nvSpPr>
        <p:spPr>
          <a:prstGeom prst="rect">
            <a:avLst/>
          </a:prstGeom>
        </p:spPr>
        <p:txBody>
          <a:bodyPr anchor="t"/>
          <a:lstStyle/>
          <a:p>
            <a:pPr>
              <a:lnSpc>
                <a:spcPct val="60000"/>
              </a:lnSpc>
            </a:pPr>
            <a:r>
              <a:t>FDPSは大規模並列粒子シミュレーションコードの開発を支援するフレームワーク</a:t>
            </a:r>
          </a:p>
          <a:p>
            <a:pPr>
              <a:lnSpc>
                <a:spcPct val="60000"/>
              </a:lnSpc>
            </a:pPr>
            <a:r>
              <a:t>FDPSのAPIを呼び出すだけで粒子シミュレーションを並列化</a:t>
            </a:r>
          </a:p>
          <a:p>
            <a:pPr>
              <a:lnSpc>
                <a:spcPct val="60000"/>
              </a:lnSpc>
            </a:pPr>
            <a:r>
              <a:t>N体コードを200行で記述</a:t>
            </a:r>
          </a:p>
          <a:p>
            <a:pPr>
              <a:lnSpc>
                <a:spcPct val="60000"/>
              </a:lnSpc>
            </a:pPr>
            <a:r>
              <a:t>京コンピュータで理論ピーク性能の40、50%の性能を達成</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FDPSとは"/>
          <p:cNvSpPr txBox="1"/>
          <p:nvPr>
            <p:ph type="title"/>
          </p:nvPr>
        </p:nvSpPr>
        <p:spPr>
          <a:prstGeom prst="rect">
            <a:avLst/>
          </a:prstGeom>
        </p:spPr>
        <p:txBody>
          <a:bodyPr/>
          <a:lstStyle/>
          <a:p>
            <a:pPr/>
            <a:r>
              <a:t>FDPSとは</a:t>
            </a:r>
          </a:p>
        </p:txBody>
      </p:sp>
      <p:sp>
        <p:nvSpPr>
          <p:cNvPr id="124" name="Framework for Developing Particle Simulator…"/>
          <p:cNvSpPr txBox="1"/>
          <p:nvPr>
            <p:ph type="body" idx="1"/>
          </p:nvPr>
        </p:nvSpPr>
        <p:spPr>
          <a:prstGeom prst="rect">
            <a:avLst/>
          </a:prstGeom>
        </p:spPr>
        <p:txBody>
          <a:bodyPr anchor="t"/>
          <a:lstStyle/>
          <a:p>
            <a:pPr>
              <a:lnSpc>
                <a:spcPct val="60000"/>
              </a:lnSpc>
            </a:pPr>
            <a:r>
              <a:t>Framework for Developing Particle Simulator</a:t>
            </a:r>
          </a:p>
          <a:p>
            <a:pPr/>
            <a:r>
              <a:t>大規模並列粒子シミュレーションコードの開発を支援するフレームワーク</a:t>
            </a:r>
          </a:p>
          <a:p>
            <a:pPr/>
            <a:r>
              <a:t>重力N体、SPH、分子動力学、粉体、etc.</a:t>
            </a:r>
          </a:p>
          <a:p>
            <a:pPr/>
            <a:r>
              <a:t>支配方程式</a:t>
            </a:r>
          </a:p>
        </p:txBody>
      </p:sp>
      <p:pic>
        <p:nvPicPr>
          <p:cNvPr id="125" name="sc15_eq01.png" descr="sc15_eq01.png"/>
          <p:cNvPicPr>
            <a:picLocks noChangeAspect="1"/>
          </p:cNvPicPr>
          <p:nvPr/>
        </p:nvPicPr>
        <p:blipFill>
          <a:blip r:embed="rId3">
            <a:extLst/>
          </a:blip>
          <a:stretch>
            <a:fillRect/>
          </a:stretch>
        </p:blipFill>
        <p:spPr>
          <a:xfrm>
            <a:off x="4267200" y="6946900"/>
            <a:ext cx="4714102" cy="1417009"/>
          </a:xfrm>
          <a:prstGeom prst="rect">
            <a:avLst/>
          </a:prstGeom>
          <a:ln w="12700">
            <a:miter lim="400000"/>
          </a:ln>
        </p:spPr>
      </p:pic>
      <p:sp>
        <p:nvSpPr>
          <p:cNvPr id="126" name="楕円"/>
          <p:cNvSpPr/>
          <p:nvPr/>
        </p:nvSpPr>
        <p:spPr>
          <a:xfrm>
            <a:off x="6591300" y="7293578"/>
            <a:ext cx="392857" cy="723653"/>
          </a:xfrm>
          <a:prstGeom prst="ellipse">
            <a:avLst/>
          </a:prstGeom>
          <a:ln w="38100">
            <a:solidFill>
              <a:srgbClr val="FF2800"/>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27" name="線"/>
          <p:cNvSpPr/>
          <p:nvPr/>
        </p:nvSpPr>
        <p:spPr>
          <a:xfrm flipH="1" flipV="1">
            <a:off x="6832475" y="7995455"/>
            <a:ext cx="2730354" cy="503424"/>
          </a:xfrm>
          <a:prstGeom prst="line">
            <a:avLst/>
          </a:prstGeom>
          <a:ln w="38100">
            <a:solidFill>
              <a:srgbClr val="FF26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28" name="粒子間相互作用を表す関数"/>
          <p:cNvSpPr txBox="1"/>
          <p:nvPr/>
        </p:nvSpPr>
        <p:spPr>
          <a:xfrm>
            <a:off x="8452764" y="8540750"/>
            <a:ext cx="3849993" cy="40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粒子間相互作用を表す関数</a:t>
            </a:r>
          </a:p>
        </p:txBody>
      </p:sp>
      <p:sp>
        <p:nvSpPr>
          <p:cNvPr id="129" name="楕円"/>
          <p:cNvSpPr/>
          <p:nvPr/>
        </p:nvSpPr>
        <p:spPr>
          <a:xfrm>
            <a:off x="5410200" y="7293578"/>
            <a:ext cx="392857" cy="723653"/>
          </a:xfrm>
          <a:prstGeom prst="ellipse">
            <a:avLst/>
          </a:prstGeom>
          <a:ln w="38100">
            <a:solidFill>
              <a:srgbClr val="FF2800"/>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30" name="線"/>
          <p:cNvSpPr/>
          <p:nvPr/>
        </p:nvSpPr>
        <p:spPr>
          <a:xfrm flipV="1">
            <a:off x="4977498" y="8013699"/>
            <a:ext cx="637762" cy="637762"/>
          </a:xfrm>
          <a:prstGeom prst="line">
            <a:avLst/>
          </a:prstGeom>
          <a:ln w="38100">
            <a:solidFill>
              <a:srgbClr val="FF26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31" name="粒子の持つ物理量をその導関数に変換する関数"/>
          <p:cNvSpPr txBox="1"/>
          <p:nvPr/>
        </p:nvSpPr>
        <p:spPr>
          <a:xfrm>
            <a:off x="3194964" y="8642350"/>
            <a:ext cx="3849993" cy="86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粒子の持つ物理量をその導関数に変換する関数</a:t>
            </a:r>
          </a:p>
        </p:txBody>
      </p:sp>
      <p:sp>
        <p:nvSpPr>
          <p:cNvPr id="132" name="楕円"/>
          <p:cNvSpPr/>
          <p:nvPr/>
        </p:nvSpPr>
        <p:spPr>
          <a:xfrm>
            <a:off x="7023100" y="7402169"/>
            <a:ext cx="392857" cy="537265"/>
          </a:xfrm>
          <a:prstGeom prst="ellipse">
            <a:avLst/>
          </a:prstGeom>
          <a:ln w="38100">
            <a:solidFill>
              <a:srgbClr val="FF2800"/>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33" name="線"/>
          <p:cNvSpPr/>
          <p:nvPr/>
        </p:nvSpPr>
        <p:spPr>
          <a:xfrm flipH="1">
            <a:off x="7403976" y="7436655"/>
            <a:ext cx="2150352" cy="1"/>
          </a:xfrm>
          <a:prstGeom prst="line">
            <a:avLst/>
          </a:prstGeom>
          <a:ln w="38100">
            <a:solidFill>
              <a:srgbClr val="FF26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34" name="粒子データのベクトル"/>
          <p:cNvSpPr txBox="1"/>
          <p:nvPr/>
        </p:nvSpPr>
        <p:spPr>
          <a:xfrm>
            <a:off x="9633864" y="7233455"/>
            <a:ext cx="3189593"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粒子データのベクトル</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intel_freq.png" descr="intel_freq.png"/>
          <p:cNvPicPr>
            <a:picLocks noChangeAspect="1"/>
          </p:cNvPicPr>
          <p:nvPr/>
        </p:nvPicPr>
        <p:blipFill>
          <a:blip r:embed="rId3">
            <a:extLst/>
          </a:blip>
          <a:stretch>
            <a:fillRect/>
          </a:stretch>
        </p:blipFill>
        <p:spPr>
          <a:xfrm>
            <a:off x="3723544" y="4405877"/>
            <a:ext cx="5276102" cy="5341373"/>
          </a:xfrm>
          <a:prstGeom prst="rect">
            <a:avLst/>
          </a:prstGeom>
          <a:ln w="12700">
            <a:miter lim="400000"/>
          </a:ln>
        </p:spPr>
      </p:pic>
      <p:sp>
        <p:nvSpPr>
          <p:cNvPr id="139" name="大規模並列粒子…"/>
          <p:cNvSpPr txBox="1"/>
          <p:nvPr>
            <p:ph type="title"/>
          </p:nvPr>
        </p:nvSpPr>
        <p:spPr>
          <a:prstGeom prst="rect">
            <a:avLst/>
          </a:prstGeom>
        </p:spPr>
        <p:txBody>
          <a:bodyPr/>
          <a:lstStyle/>
          <a:p>
            <a:pPr defTabSz="455675">
              <a:defRPr sz="6240"/>
            </a:pPr>
            <a:r>
              <a:t>大規模並列粒子</a:t>
            </a:r>
          </a:p>
          <a:p>
            <a:pPr defTabSz="455675">
              <a:defRPr sz="6240"/>
            </a:pPr>
            <a:r>
              <a:t>シミュレーションの必要性</a:t>
            </a:r>
          </a:p>
        </p:txBody>
      </p:sp>
      <p:sp>
        <p:nvSpPr>
          <p:cNvPr id="140" name="大粒子数で積分時間の長いシミュレーション…"/>
          <p:cNvSpPr txBox="1"/>
          <p:nvPr>
            <p:ph type="body" idx="1"/>
          </p:nvPr>
        </p:nvSpPr>
        <p:spPr>
          <a:prstGeom prst="rect">
            <a:avLst/>
          </a:prstGeom>
        </p:spPr>
        <p:txBody>
          <a:bodyPr anchor="t"/>
          <a:lstStyle/>
          <a:p>
            <a:pPr/>
            <a:r>
              <a:t>大粒子数で積分時間の長いシミュレーション</a:t>
            </a:r>
          </a:p>
          <a:p>
            <a:pPr/>
            <a:r>
              <a:t>逐次計算の速度はもう速くならない</a:t>
            </a:r>
          </a:p>
        </p:txBody>
      </p:sp>
      <p:sp>
        <p:nvSpPr>
          <p:cNvPr id="141" name="西暦"/>
          <p:cNvSpPr txBox="1"/>
          <p:nvPr/>
        </p:nvSpPr>
        <p:spPr>
          <a:xfrm>
            <a:off x="8859164" y="9156700"/>
            <a:ext cx="823871" cy="4572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solidFill>
                  <a:srgbClr val="000000"/>
                </a:solidFill>
              </a:defRPr>
            </a:lvl1pPr>
          </a:lstStyle>
          <a:p>
            <a:pPr/>
            <a:r>
              <a:t>西暦</a:t>
            </a:r>
          </a:p>
        </p:txBody>
      </p:sp>
      <p:sp>
        <p:nvSpPr>
          <p:cNvPr id="142" name="動作周波数[MHz]"/>
          <p:cNvSpPr txBox="1"/>
          <p:nvPr/>
        </p:nvSpPr>
        <p:spPr>
          <a:xfrm>
            <a:off x="1937664" y="4438650"/>
            <a:ext cx="1975552" cy="9906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solidFill>
                  <a:srgbClr val="000000"/>
                </a:solidFill>
              </a:defRPr>
            </a:lvl1pPr>
          </a:lstStyle>
          <a:p>
            <a:pPr/>
            <a:r>
              <a:t>動作周波数[MHz]</a:t>
            </a:r>
          </a:p>
        </p:txBody>
      </p:sp>
      <p:sp>
        <p:nvSpPr>
          <p:cNvPr id="143" name="100"/>
          <p:cNvSpPr txBox="1"/>
          <p:nvPr/>
        </p:nvSpPr>
        <p:spPr>
          <a:xfrm>
            <a:off x="3309264" y="8432800"/>
            <a:ext cx="823871" cy="4572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defRPr>
            </a:pPr>
            <a:r>
              <a:t>10</a:t>
            </a:r>
            <a:r>
              <a:rPr baseline="31999"/>
              <a:t>0</a:t>
            </a:r>
          </a:p>
        </p:txBody>
      </p:sp>
      <p:sp>
        <p:nvSpPr>
          <p:cNvPr id="144" name="101"/>
          <p:cNvSpPr txBox="1"/>
          <p:nvPr/>
        </p:nvSpPr>
        <p:spPr>
          <a:xfrm>
            <a:off x="3309264" y="7340600"/>
            <a:ext cx="823871" cy="4572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defRPr>
            </a:pPr>
            <a:r>
              <a:t>10</a:t>
            </a:r>
            <a:r>
              <a:rPr baseline="31999"/>
              <a:t>1</a:t>
            </a:r>
          </a:p>
        </p:txBody>
      </p:sp>
      <p:sp>
        <p:nvSpPr>
          <p:cNvPr id="145" name="102"/>
          <p:cNvSpPr txBox="1"/>
          <p:nvPr/>
        </p:nvSpPr>
        <p:spPr>
          <a:xfrm>
            <a:off x="3309264" y="6248400"/>
            <a:ext cx="823871" cy="4572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defRPr>
            </a:pPr>
            <a:r>
              <a:t>10</a:t>
            </a:r>
            <a:r>
              <a:rPr baseline="31999"/>
              <a:t>2</a:t>
            </a:r>
          </a:p>
        </p:txBody>
      </p:sp>
      <p:sp>
        <p:nvSpPr>
          <p:cNvPr id="146" name="103"/>
          <p:cNvSpPr txBox="1"/>
          <p:nvPr/>
        </p:nvSpPr>
        <p:spPr>
          <a:xfrm>
            <a:off x="3309264" y="5156200"/>
            <a:ext cx="823871" cy="4572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defRPr>
            </a:pPr>
            <a:r>
              <a:t>10</a:t>
            </a:r>
            <a:r>
              <a:rPr baseline="31999"/>
              <a:t>3</a:t>
            </a:r>
          </a:p>
        </p:txBody>
      </p:sp>
      <p:sp>
        <p:nvSpPr>
          <p:cNvPr id="147" name="‘80"/>
          <p:cNvSpPr txBox="1"/>
          <p:nvPr/>
        </p:nvSpPr>
        <p:spPr>
          <a:xfrm>
            <a:off x="4452264" y="9347200"/>
            <a:ext cx="823871" cy="3556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solidFill>
                  <a:srgbClr val="000000"/>
                </a:solidFill>
              </a:defRPr>
            </a:lvl1pPr>
          </a:lstStyle>
          <a:p>
            <a:pPr/>
            <a:r>
              <a:t>‘80</a:t>
            </a:r>
          </a:p>
        </p:txBody>
      </p:sp>
      <p:sp>
        <p:nvSpPr>
          <p:cNvPr id="148" name="‘85"/>
          <p:cNvSpPr txBox="1"/>
          <p:nvPr/>
        </p:nvSpPr>
        <p:spPr>
          <a:xfrm>
            <a:off x="5087264" y="9347200"/>
            <a:ext cx="523982" cy="3556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solidFill>
                  <a:srgbClr val="000000"/>
                </a:solidFill>
              </a:defRPr>
            </a:lvl1pPr>
          </a:lstStyle>
          <a:p>
            <a:pPr/>
            <a:r>
              <a:t>‘85</a:t>
            </a:r>
          </a:p>
        </p:txBody>
      </p:sp>
      <p:sp>
        <p:nvSpPr>
          <p:cNvPr id="149" name="‘90"/>
          <p:cNvSpPr txBox="1"/>
          <p:nvPr/>
        </p:nvSpPr>
        <p:spPr>
          <a:xfrm>
            <a:off x="5722264" y="9347200"/>
            <a:ext cx="523982" cy="3556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solidFill>
                  <a:srgbClr val="000000"/>
                </a:solidFill>
              </a:defRPr>
            </a:lvl1pPr>
          </a:lstStyle>
          <a:p>
            <a:pPr/>
            <a:r>
              <a:t>‘90</a:t>
            </a:r>
          </a:p>
        </p:txBody>
      </p:sp>
      <p:sp>
        <p:nvSpPr>
          <p:cNvPr id="150" name="‘95"/>
          <p:cNvSpPr txBox="1"/>
          <p:nvPr/>
        </p:nvSpPr>
        <p:spPr>
          <a:xfrm>
            <a:off x="6357264" y="9347200"/>
            <a:ext cx="523982" cy="3556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solidFill>
                  <a:srgbClr val="000000"/>
                </a:solidFill>
              </a:defRPr>
            </a:lvl1pPr>
          </a:lstStyle>
          <a:p>
            <a:pPr/>
            <a:r>
              <a:t>‘95</a:t>
            </a:r>
          </a:p>
        </p:txBody>
      </p:sp>
      <p:sp>
        <p:nvSpPr>
          <p:cNvPr id="151" name="‘00"/>
          <p:cNvSpPr txBox="1"/>
          <p:nvPr/>
        </p:nvSpPr>
        <p:spPr>
          <a:xfrm>
            <a:off x="6992264" y="9347200"/>
            <a:ext cx="523982" cy="3556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solidFill>
                  <a:srgbClr val="000000"/>
                </a:solidFill>
              </a:defRPr>
            </a:lvl1pPr>
          </a:lstStyle>
          <a:p>
            <a:pPr/>
            <a:r>
              <a:t>‘00</a:t>
            </a:r>
          </a:p>
        </p:txBody>
      </p:sp>
      <p:sp>
        <p:nvSpPr>
          <p:cNvPr id="152" name="‘05"/>
          <p:cNvSpPr txBox="1"/>
          <p:nvPr/>
        </p:nvSpPr>
        <p:spPr>
          <a:xfrm>
            <a:off x="7627264" y="9347200"/>
            <a:ext cx="523982" cy="3556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solidFill>
                  <a:srgbClr val="000000"/>
                </a:solidFill>
              </a:defRPr>
            </a:lvl1pPr>
          </a:lstStyle>
          <a:p>
            <a:pPr/>
            <a:r>
              <a:t>‘05</a:t>
            </a:r>
          </a:p>
        </p:txBody>
      </p:sp>
      <p:sp>
        <p:nvSpPr>
          <p:cNvPr id="153" name="‘10"/>
          <p:cNvSpPr txBox="1"/>
          <p:nvPr/>
        </p:nvSpPr>
        <p:spPr>
          <a:xfrm>
            <a:off x="8363864" y="9347200"/>
            <a:ext cx="523982" cy="3556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solidFill>
                  <a:srgbClr val="000000"/>
                </a:solidFill>
              </a:defRPr>
            </a:lvl1pPr>
          </a:lstStyle>
          <a:p>
            <a:pPr/>
            <a:r>
              <a:t>‘10</a:t>
            </a:r>
          </a:p>
        </p:txBody>
      </p:sp>
      <p:sp>
        <p:nvSpPr>
          <p:cNvPr id="154" name="Intel CPU"/>
          <p:cNvSpPr txBox="1"/>
          <p:nvPr/>
        </p:nvSpPr>
        <p:spPr>
          <a:xfrm>
            <a:off x="4457895" y="4705350"/>
            <a:ext cx="1782720" cy="4572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solidFill>
                  <a:srgbClr val="000000"/>
                </a:solidFill>
              </a:defRPr>
            </a:lvl1pPr>
          </a:lstStyle>
          <a:p>
            <a:pPr/>
            <a:r>
              <a:t>Intel CPU</a:t>
            </a:r>
          </a:p>
        </p:txBody>
      </p:sp>
      <p:sp>
        <p:nvSpPr>
          <p:cNvPr id="155" name="3GHz前後で頭打ち"/>
          <p:cNvSpPr txBox="1"/>
          <p:nvPr/>
        </p:nvSpPr>
        <p:spPr>
          <a:xfrm>
            <a:off x="6997895" y="6965950"/>
            <a:ext cx="1782720" cy="990600"/>
          </a:xfrm>
          <a:prstGeom prst="rect">
            <a:avLst/>
          </a:prstGeom>
          <a:solidFill>
            <a:srgbClr val="FCFAF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solidFill>
                  <a:srgbClr val="FF2600"/>
                </a:solidFill>
              </a:defRPr>
            </a:lvl1pPr>
          </a:lstStyle>
          <a:p>
            <a:pPr/>
            <a:r>
              <a:t>3GHz前後で頭打ち</a:t>
            </a:r>
          </a:p>
        </p:txBody>
      </p:sp>
      <p:sp>
        <p:nvSpPr>
          <p:cNvPr id="156" name="線"/>
          <p:cNvSpPr/>
          <p:nvPr/>
        </p:nvSpPr>
        <p:spPr>
          <a:xfrm flipV="1">
            <a:off x="8070850" y="5183459"/>
            <a:ext cx="0" cy="1733111"/>
          </a:xfrm>
          <a:prstGeom prst="line">
            <a:avLst/>
          </a:prstGeom>
          <a:ln w="38100">
            <a:solidFill>
              <a:srgbClr val="FF26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57" name="四角形"/>
          <p:cNvSpPr/>
          <p:nvPr/>
        </p:nvSpPr>
        <p:spPr>
          <a:xfrm>
            <a:off x="4864100" y="6985942"/>
            <a:ext cx="467817" cy="537866"/>
          </a:xfrm>
          <a:prstGeom prst="rect">
            <a:avLst/>
          </a:prstGeom>
          <a:solidFill>
            <a:srgbClr val="FFFCFF"/>
          </a:solidFill>
          <a:ln w="12700">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58" name="四角形"/>
          <p:cNvSpPr/>
          <p:nvPr/>
        </p:nvSpPr>
        <p:spPr>
          <a:xfrm>
            <a:off x="4267200" y="7544742"/>
            <a:ext cx="376784" cy="537866"/>
          </a:xfrm>
          <a:prstGeom prst="rect">
            <a:avLst/>
          </a:prstGeom>
          <a:solidFill>
            <a:srgbClr val="FFFCFF"/>
          </a:solidFill>
          <a:ln w="12700">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59" name="四角形"/>
          <p:cNvSpPr/>
          <p:nvPr/>
        </p:nvSpPr>
        <p:spPr>
          <a:xfrm>
            <a:off x="4630191" y="8392467"/>
            <a:ext cx="467818" cy="537866"/>
          </a:xfrm>
          <a:prstGeom prst="rect">
            <a:avLst/>
          </a:prstGeom>
          <a:solidFill>
            <a:srgbClr val="FFFCFF"/>
          </a:solidFill>
          <a:ln w="12700">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60" name="四角形"/>
          <p:cNvSpPr/>
          <p:nvPr/>
        </p:nvSpPr>
        <p:spPr>
          <a:xfrm>
            <a:off x="4223987" y="8671867"/>
            <a:ext cx="467817" cy="537866"/>
          </a:xfrm>
          <a:prstGeom prst="rect">
            <a:avLst/>
          </a:prstGeom>
          <a:solidFill>
            <a:srgbClr val="FFFCFF"/>
          </a:solidFill>
          <a:ln w="12700">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大規模並列…"/>
          <p:cNvSpPr txBox="1"/>
          <p:nvPr>
            <p:ph type="title"/>
          </p:nvPr>
        </p:nvSpPr>
        <p:spPr>
          <a:prstGeom prst="rect">
            <a:avLst/>
          </a:prstGeom>
        </p:spPr>
        <p:txBody>
          <a:bodyPr/>
          <a:lstStyle/>
          <a:p>
            <a:pPr defTabSz="455675">
              <a:defRPr sz="6240"/>
            </a:pPr>
            <a:r>
              <a:t>大規模並列</a:t>
            </a:r>
          </a:p>
          <a:p>
            <a:pPr defTabSz="455675">
              <a:defRPr sz="6240"/>
            </a:pPr>
            <a:r>
              <a:t>粒子シミュレーションの困難</a:t>
            </a:r>
          </a:p>
        </p:txBody>
      </p:sp>
      <p:sp>
        <p:nvSpPr>
          <p:cNvPr id="165" name="分散メモリ環境での並列化…"/>
          <p:cNvSpPr txBox="1"/>
          <p:nvPr>
            <p:ph type="body" idx="1"/>
          </p:nvPr>
        </p:nvSpPr>
        <p:spPr>
          <a:prstGeom prst="rect">
            <a:avLst/>
          </a:prstGeom>
        </p:spPr>
        <p:txBody>
          <a:bodyPr anchor="t"/>
          <a:lstStyle/>
          <a:p>
            <a:pPr marL="448055" indent="-448055" defTabSz="572516">
              <a:lnSpc>
                <a:spcPct val="10000"/>
              </a:lnSpc>
              <a:spcBef>
                <a:spcPts val="4100"/>
              </a:spcBef>
              <a:defRPr sz="3724"/>
            </a:pPr>
            <a:r>
              <a:t>分散メモリ環境での並列化</a:t>
            </a:r>
          </a:p>
          <a:p>
            <a:pPr lvl="1" marL="896111" indent="-448055" defTabSz="572516">
              <a:lnSpc>
                <a:spcPct val="10000"/>
              </a:lnSpc>
              <a:spcBef>
                <a:spcPts val="4100"/>
              </a:spcBef>
              <a:defRPr sz="3724"/>
            </a:pPr>
            <a:r>
              <a:t>計算領域の分割と粒子データの交換</a:t>
            </a:r>
          </a:p>
          <a:p>
            <a:pPr lvl="1" marL="896111" indent="-448055" defTabSz="572516">
              <a:lnSpc>
                <a:spcPct val="10000"/>
              </a:lnSpc>
              <a:spcBef>
                <a:spcPts val="4100"/>
              </a:spcBef>
              <a:defRPr sz="3724"/>
            </a:pPr>
            <a:r>
              <a:t>相互作用計算のための粒子データの交換</a:t>
            </a:r>
          </a:p>
          <a:p>
            <a:pPr marL="448055" indent="-448055" defTabSz="572516">
              <a:lnSpc>
                <a:spcPct val="10000"/>
              </a:lnSpc>
              <a:spcBef>
                <a:spcPts val="4100"/>
              </a:spcBef>
              <a:defRPr sz="3724"/>
            </a:pPr>
            <a:r>
              <a:t>共有メモリ環境での並列化</a:t>
            </a:r>
          </a:p>
          <a:p>
            <a:pPr lvl="1" marL="896111" indent="-448055" defTabSz="572516">
              <a:lnSpc>
                <a:spcPct val="10000"/>
              </a:lnSpc>
              <a:spcBef>
                <a:spcPts val="4100"/>
              </a:spcBef>
              <a:defRPr sz="3724"/>
            </a:pPr>
            <a:r>
              <a:t>ツリー構造のマルチウォーク</a:t>
            </a:r>
          </a:p>
          <a:p>
            <a:pPr lvl="1" marL="896111" indent="-448055" defTabSz="572516">
              <a:lnSpc>
                <a:spcPct val="10000"/>
              </a:lnSpc>
              <a:spcBef>
                <a:spcPts val="4100"/>
              </a:spcBef>
              <a:defRPr sz="3724"/>
            </a:pPr>
            <a:r>
              <a:t>相互作用計算の負荷分散</a:t>
            </a:r>
          </a:p>
          <a:p>
            <a:pPr marL="448055" indent="-448055" defTabSz="572516">
              <a:lnSpc>
                <a:spcPct val="10000"/>
              </a:lnSpc>
              <a:spcBef>
                <a:spcPts val="4100"/>
              </a:spcBef>
              <a:defRPr sz="3724"/>
            </a:pPr>
            <a:r>
              <a:t>１コア内での並列化</a:t>
            </a:r>
          </a:p>
          <a:p>
            <a:pPr lvl="1" marL="896111" indent="-448055" defTabSz="572516">
              <a:lnSpc>
                <a:spcPct val="10000"/>
              </a:lnSpc>
              <a:spcBef>
                <a:spcPts val="4100"/>
              </a:spcBef>
              <a:defRPr sz="3724"/>
            </a:pPr>
            <a:r>
              <a:t>SIMD演算器の有効利用</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実は並列でなくても、、、"/>
          <p:cNvSpPr txBox="1"/>
          <p:nvPr>
            <p:ph type="title"/>
          </p:nvPr>
        </p:nvSpPr>
        <p:spPr>
          <a:prstGeom prst="rect">
            <a:avLst/>
          </a:prstGeom>
        </p:spPr>
        <p:txBody>
          <a:bodyPr/>
          <a:lstStyle>
            <a:lvl1pPr defTabSz="572516">
              <a:defRPr sz="7840"/>
            </a:lvl1pPr>
          </a:lstStyle>
          <a:p>
            <a:pPr/>
            <a:r>
              <a:t>実は並列でなくても、、、</a:t>
            </a:r>
          </a:p>
        </p:txBody>
      </p:sp>
      <p:sp>
        <p:nvSpPr>
          <p:cNvPr id="170" name="キャッシュメモリの有効利用…"/>
          <p:cNvSpPr txBox="1"/>
          <p:nvPr>
            <p:ph type="body" idx="1"/>
          </p:nvPr>
        </p:nvSpPr>
        <p:spPr>
          <a:prstGeom prst="rect">
            <a:avLst/>
          </a:prstGeom>
        </p:spPr>
        <p:txBody>
          <a:bodyPr anchor="t"/>
          <a:lstStyle/>
          <a:p>
            <a:pPr>
              <a:lnSpc>
                <a:spcPct val="10000"/>
              </a:lnSpc>
            </a:pPr>
            <a:r>
              <a:t>キャッシュメモリの有効利用</a:t>
            </a:r>
          </a:p>
          <a:p>
            <a:pPr>
              <a:lnSpc>
                <a:spcPct val="10000"/>
              </a:lnSpc>
            </a:pPr>
            <a:r>
              <a:t>ツリー構造の構築</a:t>
            </a:r>
          </a:p>
        </p:txBody>
      </p:sp>
      <p:pic>
        <p:nvPicPr>
          <p:cNvPr id="171" name="tree.png" descr="tree.png"/>
          <p:cNvPicPr>
            <a:picLocks noChangeAspect="1"/>
          </p:cNvPicPr>
          <p:nvPr/>
        </p:nvPicPr>
        <p:blipFill>
          <a:blip r:embed="rId3">
            <a:extLst/>
          </a:blip>
          <a:stretch>
            <a:fillRect/>
          </a:stretch>
        </p:blipFill>
        <p:spPr>
          <a:xfrm>
            <a:off x="7289633" y="4084792"/>
            <a:ext cx="4813467" cy="4849658"/>
          </a:xfrm>
          <a:prstGeom prst="rect">
            <a:avLst/>
          </a:prstGeom>
          <a:ln w="12700">
            <a:miter lim="400000"/>
          </a:ln>
        </p:spPr>
      </p:pic>
      <p:pic>
        <p:nvPicPr>
          <p:cNvPr id="172" name="sc15_eq01.png" descr="sc15_eq01.png"/>
          <p:cNvPicPr>
            <a:picLocks noChangeAspect="1"/>
          </p:cNvPicPr>
          <p:nvPr/>
        </p:nvPicPr>
        <p:blipFill>
          <a:blip r:embed="rId4">
            <a:extLst/>
          </a:blip>
          <a:stretch>
            <a:fillRect/>
          </a:stretch>
        </p:blipFill>
        <p:spPr>
          <a:xfrm>
            <a:off x="1562100" y="5216916"/>
            <a:ext cx="4714102" cy="1417010"/>
          </a:xfrm>
          <a:prstGeom prst="rect">
            <a:avLst/>
          </a:prstGeom>
          <a:ln w="12700">
            <a:miter lim="400000"/>
          </a:ln>
        </p:spPr>
      </p:pic>
      <p:sp>
        <p:nvSpPr>
          <p:cNvPr id="173" name="楕円"/>
          <p:cNvSpPr/>
          <p:nvPr/>
        </p:nvSpPr>
        <p:spPr>
          <a:xfrm>
            <a:off x="3373732" y="5274781"/>
            <a:ext cx="475286" cy="479371"/>
          </a:xfrm>
          <a:prstGeom prst="ellipse">
            <a:avLst/>
          </a:prstGeom>
          <a:ln w="38100">
            <a:solidFill>
              <a:srgbClr val="FF2600"/>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74" name="線"/>
          <p:cNvSpPr/>
          <p:nvPr/>
        </p:nvSpPr>
        <p:spPr>
          <a:xfrm flipV="1">
            <a:off x="3050644" y="5762803"/>
            <a:ext cx="475220" cy="1293532"/>
          </a:xfrm>
          <a:prstGeom prst="line">
            <a:avLst/>
          </a:prstGeom>
          <a:ln w="38100">
            <a:solidFill>
              <a:srgbClr val="FF26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75" name="高速にNを小さい数に減らす方法"/>
          <p:cNvSpPr txBox="1"/>
          <p:nvPr/>
        </p:nvSpPr>
        <p:spPr>
          <a:xfrm>
            <a:off x="1420511" y="7071191"/>
            <a:ext cx="3244163"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高速にNを小さい数に減らす方法</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粒子シミュレーションの手順"/>
          <p:cNvSpPr txBox="1"/>
          <p:nvPr>
            <p:ph type="title"/>
          </p:nvPr>
        </p:nvSpPr>
        <p:spPr>
          <a:prstGeom prst="rect">
            <a:avLst/>
          </a:prstGeom>
        </p:spPr>
        <p:txBody>
          <a:bodyPr/>
          <a:lstStyle>
            <a:lvl1pPr defTabSz="484886">
              <a:defRPr sz="6640"/>
            </a:lvl1pPr>
          </a:lstStyle>
          <a:p>
            <a:pPr/>
            <a:r>
              <a:t>粒子シミュレーションの手順</a:t>
            </a:r>
          </a:p>
        </p:txBody>
      </p:sp>
      <p:sp>
        <p:nvSpPr>
          <p:cNvPr id="180" name="計算領域の分割…"/>
          <p:cNvSpPr txBox="1"/>
          <p:nvPr>
            <p:ph type="body" sz="half" idx="1"/>
          </p:nvPr>
        </p:nvSpPr>
        <p:spPr>
          <a:xfrm>
            <a:off x="952500" y="2590800"/>
            <a:ext cx="5771158" cy="6286500"/>
          </a:xfrm>
          <a:prstGeom prst="rect">
            <a:avLst/>
          </a:prstGeom>
        </p:spPr>
        <p:txBody>
          <a:bodyPr anchor="t"/>
          <a:lstStyle/>
          <a:p>
            <a:pPr>
              <a:lnSpc>
                <a:spcPct val="10000"/>
              </a:lnSpc>
            </a:pPr>
            <a:r>
              <a:t>計算領域の分割</a:t>
            </a:r>
          </a:p>
          <a:p>
            <a:pPr>
              <a:lnSpc>
                <a:spcPct val="10000"/>
              </a:lnSpc>
            </a:pPr>
            <a:r>
              <a:t>粒子データの交換</a:t>
            </a:r>
          </a:p>
          <a:p>
            <a:pPr>
              <a:lnSpc>
                <a:spcPct val="80000"/>
              </a:lnSpc>
            </a:pPr>
            <a:r>
              <a:t>相互作用計算のための粒子データの収集</a:t>
            </a:r>
          </a:p>
          <a:p>
            <a:pPr>
              <a:lnSpc>
                <a:spcPct val="10000"/>
              </a:lnSpc>
            </a:pPr>
            <a:r>
              <a:t>実際の相互作用の計算</a:t>
            </a:r>
          </a:p>
          <a:p>
            <a:pPr>
              <a:lnSpc>
                <a:spcPct val="10000"/>
              </a:lnSpc>
            </a:pPr>
            <a:r>
              <a:t>粒子の軌道積分</a:t>
            </a:r>
          </a:p>
        </p:txBody>
      </p:sp>
      <p:pic>
        <p:nvPicPr>
          <p:cNvPr id="181" name="sc15_fig03.png" descr="sc15_fig03.png"/>
          <p:cNvPicPr>
            <a:picLocks noChangeAspect="1"/>
          </p:cNvPicPr>
          <p:nvPr/>
        </p:nvPicPr>
        <p:blipFill>
          <a:blip r:embed="rId3">
            <a:extLst/>
          </a:blip>
          <a:stretch>
            <a:fillRect/>
          </a:stretch>
        </p:blipFill>
        <p:spPr>
          <a:xfrm>
            <a:off x="6756588" y="2409016"/>
            <a:ext cx="5963087" cy="6035075"/>
          </a:xfrm>
          <a:prstGeom prst="rect">
            <a:avLst/>
          </a:prstGeom>
          <a:ln w="12700">
            <a:miter lim="400000"/>
          </a:ln>
        </p:spPr>
      </p:pic>
      <p:sp>
        <p:nvSpPr>
          <p:cNvPr id="182" name="線"/>
          <p:cNvSpPr/>
          <p:nvPr/>
        </p:nvSpPr>
        <p:spPr>
          <a:xfrm>
            <a:off x="7882135" y="2863850"/>
            <a:ext cx="424757" cy="0"/>
          </a:xfrm>
          <a:prstGeom prst="line">
            <a:avLst/>
          </a:prstGeom>
          <a:ln w="25400">
            <a:solidFill>
              <a:srgbClr val="FFFFFF"/>
            </a:solidFill>
            <a:miter lim="400000"/>
            <a:headEnd type="triangle"/>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83" name="線"/>
          <p:cNvSpPr/>
          <p:nvPr/>
        </p:nvSpPr>
        <p:spPr>
          <a:xfrm>
            <a:off x="7882135" y="4260850"/>
            <a:ext cx="424757" cy="0"/>
          </a:xfrm>
          <a:prstGeom prst="line">
            <a:avLst/>
          </a:prstGeom>
          <a:ln w="25400">
            <a:solidFill>
              <a:srgbClr val="FFFFFF"/>
            </a:solidFill>
            <a:miter lim="400000"/>
            <a:headEnd type="triangle"/>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84" name="線"/>
          <p:cNvSpPr/>
          <p:nvPr/>
        </p:nvSpPr>
        <p:spPr>
          <a:xfrm>
            <a:off x="7430124" y="3201670"/>
            <a:ext cx="1" cy="417038"/>
          </a:xfrm>
          <a:prstGeom prst="line">
            <a:avLst/>
          </a:prstGeom>
          <a:ln w="25400">
            <a:solidFill>
              <a:srgbClr val="FFFFFF"/>
            </a:solidFill>
            <a:miter lim="400000"/>
            <a:headEnd type="triangle"/>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85" name="線"/>
          <p:cNvSpPr/>
          <p:nvPr/>
        </p:nvSpPr>
        <p:spPr>
          <a:xfrm>
            <a:off x="8645836" y="3485465"/>
            <a:ext cx="1" cy="417037"/>
          </a:xfrm>
          <a:prstGeom prst="line">
            <a:avLst/>
          </a:prstGeom>
          <a:ln w="25400">
            <a:solidFill>
              <a:srgbClr val="FFFFFF"/>
            </a:solidFill>
            <a:miter lim="400000"/>
            <a:headEnd type="triangle"/>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86" name="線"/>
          <p:cNvSpPr/>
          <p:nvPr/>
        </p:nvSpPr>
        <p:spPr>
          <a:xfrm>
            <a:off x="7629370" y="3097207"/>
            <a:ext cx="930286" cy="930286"/>
          </a:xfrm>
          <a:prstGeom prst="line">
            <a:avLst/>
          </a:prstGeom>
          <a:ln w="25400">
            <a:solidFill>
              <a:srgbClr val="FFFFFF"/>
            </a:solidFill>
            <a:miter lim="400000"/>
            <a:headEnd type="triangle"/>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87" name="線"/>
          <p:cNvSpPr/>
          <p:nvPr/>
        </p:nvSpPr>
        <p:spPr>
          <a:xfrm flipV="1">
            <a:off x="7908288" y="3376125"/>
            <a:ext cx="372450" cy="372450"/>
          </a:xfrm>
          <a:prstGeom prst="line">
            <a:avLst/>
          </a:prstGeom>
          <a:ln w="25400">
            <a:solidFill>
              <a:srgbClr val="FFFFFF"/>
            </a:solidFill>
            <a:miter lim="400000"/>
            <a:headEnd type="triangle"/>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88" name="領域分割"/>
          <p:cNvSpPr txBox="1"/>
          <p:nvPr/>
        </p:nvSpPr>
        <p:spPr>
          <a:xfrm>
            <a:off x="10661649" y="3841750"/>
            <a:ext cx="1739901" cy="508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領域分割</a:t>
            </a:r>
          </a:p>
        </p:txBody>
      </p:sp>
      <p:sp>
        <p:nvSpPr>
          <p:cNvPr id="189" name="四角形"/>
          <p:cNvSpPr/>
          <p:nvPr/>
        </p:nvSpPr>
        <p:spPr>
          <a:xfrm>
            <a:off x="6769288" y="2455832"/>
            <a:ext cx="2102983" cy="2476303"/>
          </a:xfrm>
          <a:prstGeom prst="rect">
            <a:avLst/>
          </a:prstGeom>
          <a:ln w="25400">
            <a:solidFill>
              <a:srgbClr val="FFFFFF"/>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90" name="粒子交換"/>
          <p:cNvSpPr txBox="1"/>
          <p:nvPr/>
        </p:nvSpPr>
        <p:spPr>
          <a:xfrm>
            <a:off x="8305115" y="2558253"/>
            <a:ext cx="17399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粒子交換</a:t>
            </a:r>
          </a:p>
        </p:txBody>
      </p:sp>
      <p:sp>
        <p:nvSpPr>
          <p:cNvPr id="191" name="星形"/>
          <p:cNvSpPr/>
          <p:nvPr/>
        </p:nvSpPr>
        <p:spPr>
          <a:xfrm>
            <a:off x="11538247" y="7763932"/>
            <a:ext cx="362727" cy="344974"/>
          </a:xfrm>
          <a:prstGeom prst="star5">
            <a:avLst>
              <a:gd name="adj" fmla="val 19100"/>
              <a:gd name="hf" fmla="val 105146"/>
              <a:gd name="vf" fmla="val 110557"/>
            </a:avLst>
          </a:prstGeom>
          <a:gradFill>
            <a:gsLst>
              <a:gs pos="0">
                <a:schemeClr val="accent1"/>
              </a:gs>
              <a:gs pos="100000">
                <a:srgbClr val="DFFB00"/>
              </a:gs>
            </a:gsLst>
            <a:lin ang="5400000"/>
          </a:gradFill>
          <a:ln w="25400">
            <a:solidFill>
              <a:srgbClr val="FFFFFF"/>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92" name="楕円"/>
          <p:cNvSpPr/>
          <p:nvPr/>
        </p:nvSpPr>
        <p:spPr>
          <a:xfrm>
            <a:off x="10970992" y="7167555"/>
            <a:ext cx="1497237" cy="1529880"/>
          </a:xfrm>
          <a:prstGeom prst="ellipse">
            <a:avLst/>
          </a:prstGeom>
          <a:ln w="25400">
            <a:solidFill>
              <a:srgbClr val="FFFFFF"/>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93" name="線"/>
          <p:cNvSpPr/>
          <p:nvPr/>
        </p:nvSpPr>
        <p:spPr>
          <a:xfrm>
            <a:off x="11939934" y="7480613"/>
            <a:ext cx="1" cy="417037"/>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94" name="線"/>
          <p:cNvSpPr/>
          <p:nvPr/>
        </p:nvSpPr>
        <p:spPr>
          <a:xfrm>
            <a:off x="11194365" y="8257856"/>
            <a:ext cx="424756" cy="1"/>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95" name="線"/>
          <p:cNvSpPr/>
          <p:nvPr/>
        </p:nvSpPr>
        <p:spPr>
          <a:xfrm>
            <a:off x="11694260" y="7274161"/>
            <a:ext cx="1" cy="417038"/>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96" name="粒子収集"/>
          <p:cNvSpPr txBox="1"/>
          <p:nvPr/>
        </p:nvSpPr>
        <p:spPr>
          <a:xfrm>
            <a:off x="10849660" y="6534150"/>
            <a:ext cx="1739901" cy="508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粒子収集</a:t>
            </a:r>
          </a:p>
        </p:txBody>
      </p:sp>
      <p:sp>
        <p:nvSpPr>
          <p:cNvPr id="197" name="四角形"/>
          <p:cNvSpPr/>
          <p:nvPr/>
        </p:nvSpPr>
        <p:spPr>
          <a:xfrm>
            <a:off x="6769288" y="5321456"/>
            <a:ext cx="1321674" cy="2476303"/>
          </a:xfrm>
          <a:prstGeom prst="rect">
            <a:avLst/>
          </a:prstGeom>
          <a:ln w="25400">
            <a:solidFill>
              <a:srgbClr val="FFEF00"/>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98" name="線"/>
          <p:cNvSpPr/>
          <p:nvPr/>
        </p:nvSpPr>
        <p:spPr>
          <a:xfrm flipV="1">
            <a:off x="4379566" y="7417275"/>
            <a:ext cx="2344093" cy="1023336"/>
          </a:xfrm>
          <a:prstGeom prst="line">
            <a:avLst/>
          </a:prstGeom>
          <a:ln w="25400">
            <a:solidFill>
              <a:srgbClr val="FFF400"/>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99" name="１つのプロセスが…"/>
          <p:cNvSpPr txBox="1"/>
          <p:nvPr/>
        </p:nvSpPr>
        <p:spPr>
          <a:xfrm>
            <a:off x="1797100" y="8108950"/>
            <a:ext cx="2654200" cy="86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F7FB00"/>
                </a:solidFill>
              </a:defRPr>
            </a:pPr>
            <a:r>
              <a:t>１つのプロセスが</a:t>
            </a:r>
          </a:p>
          <a:p>
            <a:pPr>
              <a:defRPr sz="2400">
                <a:solidFill>
                  <a:srgbClr val="F7FB00"/>
                </a:solidFill>
              </a:defRPr>
            </a:pPr>
            <a:r>
              <a:t>担当する領域</a:t>
            </a:r>
          </a:p>
        </p:txBody>
      </p:sp>
      <p:grpSp>
        <p:nvGrpSpPr>
          <p:cNvPr id="202" name="グループ"/>
          <p:cNvGrpSpPr/>
          <p:nvPr/>
        </p:nvGrpSpPr>
        <p:grpSpPr>
          <a:xfrm>
            <a:off x="808963" y="1935302"/>
            <a:ext cx="5781576" cy="4854658"/>
            <a:chOff x="0" y="0"/>
            <a:chExt cx="5781574" cy="4854657"/>
          </a:xfrm>
        </p:grpSpPr>
        <p:sp>
          <p:nvSpPr>
            <p:cNvPr id="200" name="四角形"/>
            <p:cNvSpPr/>
            <p:nvPr/>
          </p:nvSpPr>
          <p:spPr>
            <a:xfrm>
              <a:off x="35817" y="454264"/>
              <a:ext cx="5745758" cy="4400394"/>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4"/>
                      </a:srgbClr>
                    </a:outerShdw>
                  </a:effectLst>
                </a:defRPr>
              </a:pPr>
            </a:p>
          </p:txBody>
        </p:sp>
        <p:sp>
          <p:nvSpPr>
            <p:cNvPr id="201" name="FDPS"/>
            <p:cNvSpPr txBox="1"/>
            <p:nvPr/>
          </p:nvSpPr>
          <p:spPr>
            <a:xfrm>
              <a:off x="-1" y="-1"/>
              <a:ext cx="1002870"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solidFill>
                    <a:srgbClr val="FF2600"/>
                  </a:solidFill>
                </a:defRPr>
              </a:lvl1pPr>
            </a:lstStyle>
            <a:p>
              <a:pPr/>
              <a:r>
                <a:t>FDPS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02"/>
                                        </p:tgtEl>
                                        <p:attrNameLst>
                                          <p:attrName>style.visibility</p:attrName>
                                        </p:attrNameLst>
                                      </p:cBhvr>
                                      <p:to>
                                        <p:strVal val="visible"/>
                                      </p:to>
                                    </p:set>
                                    <p:animEffect filter="wipe(left)" transition="in">
                                      <p:cBhvr>
                                        <p:cTn id="7" dur="1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FDPSの実装方針(1)"/>
          <p:cNvSpPr txBox="1"/>
          <p:nvPr>
            <p:ph type="title"/>
          </p:nvPr>
        </p:nvSpPr>
        <p:spPr>
          <a:prstGeom prst="rect">
            <a:avLst/>
          </a:prstGeom>
        </p:spPr>
        <p:txBody>
          <a:bodyPr/>
          <a:lstStyle/>
          <a:p>
            <a:pPr/>
            <a:r>
              <a:t>FDPSの実装方針(1)</a:t>
            </a:r>
          </a:p>
        </p:txBody>
      </p:sp>
      <p:sp>
        <p:nvSpPr>
          <p:cNvPr id="207" name="内部実装の言語としてC++を選択…"/>
          <p:cNvSpPr txBox="1"/>
          <p:nvPr>
            <p:ph type="body" idx="1"/>
          </p:nvPr>
        </p:nvSpPr>
        <p:spPr>
          <a:prstGeom prst="rect">
            <a:avLst/>
          </a:prstGeom>
        </p:spPr>
        <p:txBody>
          <a:bodyPr anchor="t"/>
          <a:lstStyle/>
          <a:p>
            <a:pPr marL="352043" indent="-352043" defTabSz="449833">
              <a:lnSpc>
                <a:spcPct val="60000"/>
              </a:lnSpc>
              <a:spcBef>
                <a:spcPts val="3200"/>
              </a:spcBef>
              <a:defRPr sz="2925"/>
            </a:pPr>
            <a:r>
              <a:t>内部実装の言語としてC++を選択</a:t>
            </a:r>
          </a:p>
          <a:p>
            <a:pPr lvl="1" marL="704087" indent="-352043" defTabSz="449833">
              <a:lnSpc>
                <a:spcPct val="60000"/>
              </a:lnSpc>
              <a:spcBef>
                <a:spcPts val="3200"/>
              </a:spcBef>
              <a:defRPr sz="2925"/>
            </a:pPr>
            <a:r>
              <a:t>高い自由度</a:t>
            </a:r>
          </a:p>
          <a:p>
            <a:pPr lvl="2" marL="1056131" indent="-352043" defTabSz="449833">
              <a:lnSpc>
                <a:spcPct val="60000"/>
              </a:lnSpc>
              <a:spcBef>
                <a:spcPts val="3200"/>
              </a:spcBef>
              <a:defRPr sz="2925"/>
            </a:pPr>
            <a:r>
              <a:t>粒子データの定義に</a:t>
            </a:r>
            <a:r>
              <a:rPr u="sng">
                <a:latin typeface="ヒラギノ角ゴ ProN W6"/>
                <a:ea typeface="ヒラギノ角ゴ ProN W6"/>
                <a:cs typeface="ヒラギノ角ゴ ProN W6"/>
                <a:sym typeface="ヒラギノ角ゴ ProN W6"/>
              </a:rPr>
              <a:t>クラス</a:t>
            </a:r>
            <a:r>
              <a:t>を利用</a:t>
            </a:r>
          </a:p>
          <a:p>
            <a:pPr lvl="2" marL="1056131" indent="-352043" defTabSz="449833">
              <a:lnSpc>
                <a:spcPct val="60000"/>
              </a:lnSpc>
              <a:spcBef>
                <a:spcPts val="3200"/>
              </a:spcBef>
              <a:defRPr sz="2925"/>
            </a:pPr>
            <a:r>
              <a:t>相互作用の定義に</a:t>
            </a:r>
            <a:r>
              <a:rPr u="sng">
                <a:latin typeface="ヒラギノ角ゴ ProN W6"/>
                <a:ea typeface="ヒラギノ角ゴ ProN W6"/>
                <a:cs typeface="ヒラギノ角ゴ ProN W6"/>
                <a:sym typeface="ヒラギノ角ゴ ProN W6"/>
              </a:rPr>
              <a:t>関数ポインタ</a:t>
            </a:r>
            <a:r>
              <a:t>・</a:t>
            </a:r>
            <a:r>
              <a:rPr u="sng">
                <a:latin typeface="ヒラギノ角ゴ ProN W6"/>
                <a:ea typeface="ヒラギノ角ゴ ProN W6"/>
                <a:cs typeface="ヒラギノ角ゴ ProN W6"/>
                <a:sym typeface="ヒラギノ角ゴ ProN W6"/>
              </a:rPr>
              <a:t>関数オブジェクト</a:t>
            </a:r>
            <a:r>
              <a:t>を利用</a:t>
            </a:r>
          </a:p>
          <a:p>
            <a:pPr lvl="1" marL="704087" indent="-352043" defTabSz="449833">
              <a:lnSpc>
                <a:spcPct val="60000"/>
              </a:lnSpc>
              <a:spcBef>
                <a:spcPts val="3200"/>
              </a:spcBef>
              <a:defRPr sz="2925"/>
            </a:pPr>
            <a:r>
              <a:t>高い性能</a:t>
            </a:r>
          </a:p>
          <a:p>
            <a:pPr lvl="2" marL="1056131" indent="-352043" defTabSz="449833">
              <a:lnSpc>
                <a:spcPct val="60000"/>
              </a:lnSpc>
              <a:spcBef>
                <a:spcPts val="3200"/>
              </a:spcBef>
              <a:defRPr sz="2925"/>
            </a:pPr>
            <a:r>
              <a:t>上のクラス・関数ポインタ・関数オブジェクトを受け取るために</a:t>
            </a:r>
            <a:r>
              <a:rPr u="sng">
                <a:latin typeface="ヒラギノ角ゴ ProN W6"/>
                <a:ea typeface="ヒラギノ角ゴ ProN W6"/>
                <a:cs typeface="ヒラギノ角ゴ ProN W6"/>
                <a:sym typeface="ヒラギノ角ゴ ProN W6"/>
              </a:rPr>
              <a:t>テンプレートクラス</a:t>
            </a:r>
            <a:r>
              <a:t>を利用</a:t>
            </a:r>
          </a:p>
          <a:p>
            <a:pPr lvl="3" marL="1408175" indent="-352043" defTabSz="449833">
              <a:lnSpc>
                <a:spcPct val="60000"/>
              </a:lnSpc>
              <a:spcBef>
                <a:spcPts val="3200"/>
              </a:spcBef>
              <a:defRPr sz="2925"/>
            </a:pPr>
            <a:r>
              <a:t>コンパイル時に静的にコード生成するため</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FDPSの実装方針(2)"/>
          <p:cNvSpPr txBox="1"/>
          <p:nvPr>
            <p:ph type="title"/>
          </p:nvPr>
        </p:nvSpPr>
        <p:spPr>
          <a:prstGeom prst="rect">
            <a:avLst/>
          </a:prstGeom>
        </p:spPr>
        <p:txBody>
          <a:bodyPr/>
          <a:lstStyle/>
          <a:p>
            <a:pPr/>
            <a:r>
              <a:t>FDPSの実装方針(2)</a:t>
            </a:r>
          </a:p>
        </p:txBody>
      </p:sp>
      <p:sp>
        <p:nvSpPr>
          <p:cNvPr id="212" name="並列化…"/>
          <p:cNvSpPr txBox="1"/>
          <p:nvPr>
            <p:ph type="body" idx="1"/>
          </p:nvPr>
        </p:nvSpPr>
        <p:spPr>
          <a:prstGeom prst="rect">
            <a:avLst/>
          </a:prstGeom>
        </p:spPr>
        <p:txBody>
          <a:bodyPr anchor="t"/>
          <a:lstStyle/>
          <a:p>
            <a:pPr>
              <a:lnSpc>
                <a:spcPct val="60000"/>
              </a:lnSpc>
            </a:pPr>
            <a:r>
              <a:t>並列化</a:t>
            </a:r>
          </a:p>
          <a:p>
            <a:pPr lvl="1">
              <a:lnSpc>
                <a:spcPct val="60000"/>
              </a:lnSpc>
            </a:pPr>
            <a:r>
              <a:t>分散メモリ環境(ノード間)：MPI</a:t>
            </a:r>
          </a:p>
          <a:p>
            <a:pPr lvl="1">
              <a:lnSpc>
                <a:spcPct val="60000"/>
              </a:lnSpc>
            </a:pPr>
            <a:r>
              <a:t>共有メモリ環境(ノード内)：OpenMP</a:t>
            </a:r>
          </a:p>
        </p:txBody>
      </p:sp>
      <p:sp>
        <p:nvSpPr>
          <p:cNvPr id="213" name="GPU"/>
          <p:cNvSpPr txBox="1"/>
          <p:nvPr/>
        </p:nvSpPr>
        <p:spPr>
          <a:xfrm>
            <a:off x="8457044" y="5772150"/>
            <a:ext cx="1170712"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GPU</a:t>
            </a:r>
          </a:p>
        </p:txBody>
      </p:sp>
      <p:sp>
        <p:nvSpPr>
          <p:cNvPr id="214" name="或いは"/>
          <p:cNvSpPr txBox="1"/>
          <p:nvPr/>
        </p:nvSpPr>
        <p:spPr>
          <a:xfrm>
            <a:off x="8528049" y="5340350"/>
            <a:ext cx="1028701"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或いは</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FDPSの基本設計"/>
          <p:cNvSpPr txBox="1"/>
          <p:nvPr>
            <p:ph type="title"/>
          </p:nvPr>
        </p:nvSpPr>
        <p:spPr>
          <a:prstGeom prst="rect">
            <a:avLst/>
          </a:prstGeom>
        </p:spPr>
        <p:txBody>
          <a:bodyPr/>
          <a:lstStyle/>
          <a:p>
            <a:pPr/>
            <a:r>
              <a:t>FDPSの基本設計</a:t>
            </a:r>
          </a:p>
        </p:txBody>
      </p:sp>
      <p:pic>
        <p:nvPicPr>
          <p:cNvPr id="217" name="FDPS_UI.pdf" descr="FDPS_UI.pdf"/>
          <p:cNvPicPr>
            <a:picLocks noChangeAspect="1"/>
          </p:cNvPicPr>
          <p:nvPr/>
        </p:nvPicPr>
        <p:blipFill>
          <a:blip r:embed="rId3">
            <a:extLst/>
          </a:blip>
          <a:stretch>
            <a:fillRect/>
          </a:stretch>
        </p:blipFill>
        <p:spPr>
          <a:xfrm>
            <a:off x="1176138" y="2111072"/>
            <a:ext cx="10695627" cy="711604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2"/>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2"/>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