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65" r:id="rId4"/>
    <p:sldId id="259" r:id="rId5"/>
    <p:sldId id="266" r:id="rId6"/>
    <p:sldId id="260" r:id="rId7"/>
    <p:sldId id="261" r:id="rId8"/>
    <p:sldId id="262" r:id="rId9"/>
    <p:sldId id="263" r:id="rId10"/>
    <p:sldId id="264" r:id="rId11"/>
    <p:sldId id="258"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7"/>
    <p:restoredTop sz="82432"/>
  </p:normalViewPr>
  <p:slideViewPr>
    <p:cSldViewPr snapToGrid="0" snapToObjects="1">
      <p:cViewPr varScale="1">
        <p:scale>
          <a:sx n="82" d="100"/>
          <a:sy n="82"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D83A7-3A96-6748-9E0D-226A3E8168B2}" type="datetimeFigureOut">
              <a:rPr lang="en-US" smtClean="0"/>
              <a:t>7/25/18</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7C869-954E-204B-B795-23D90A77BAD2}" type="slidenum">
              <a:rPr lang="en-US" smtClean="0"/>
              <a:t>‹#›</a:t>
            </a:fld>
            <a:endParaRPr lang="en-US"/>
          </a:p>
        </p:txBody>
      </p:sp>
    </p:spTree>
    <p:extLst>
      <p:ext uri="{BB962C8B-B14F-4D97-AF65-F5344CB8AC3E}">
        <p14:creationId xmlns:p14="http://schemas.microsoft.com/office/powerpoint/2010/main" val="19111152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4D17C869-954E-204B-B795-23D90A77BAD2}" type="slidenum">
              <a:rPr lang="en-US" smtClean="0"/>
              <a:t>6</a:t>
            </a:fld>
            <a:endParaRPr lang="en-US"/>
          </a:p>
        </p:txBody>
      </p:sp>
    </p:spTree>
    <p:extLst>
      <p:ext uri="{BB962C8B-B14F-4D97-AF65-F5344CB8AC3E}">
        <p14:creationId xmlns:p14="http://schemas.microsoft.com/office/powerpoint/2010/main" val="151110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4D17C869-954E-204B-B795-23D90A77BAD2}" type="slidenum">
              <a:rPr lang="en-US" smtClean="0"/>
              <a:t>8</a:t>
            </a:fld>
            <a:endParaRPr lang="en-US"/>
          </a:p>
        </p:txBody>
      </p:sp>
    </p:spTree>
    <p:extLst>
      <p:ext uri="{BB962C8B-B14F-4D97-AF65-F5344CB8AC3E}">
        <p14:creationId xmlns:p14="http://schemas.microsoft.com/office/powerpoint/2010/main" val="18935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これが最初</a:t>
            </a:r>
            <a:endParaRPr kumimoji="1" lang="en-US" altLang="ja-JP" dirty="0" smtClean="0"/>
          </a:p>
          <a:p>
            <a:r>
              <a:rPr kumimoji="1" lang="en-US" altLang="ja-JP" dirty="0" err="1" smtClean="0"/>
              <a:t>getPos</a:t>
            </a:r>
            <a:r>
              <a:rPr kumimoji="1" lang="en-US" altLang="ja-JP" dirty="0" smtClean="0"/>
              <a:t>()</a:t>
            </a:r>
            <a:r>
              <a:rPr kumimoji="1" lang="ja-JP" altLang="en-US" dirty="0" smtClean="0"/>
              <a:t>とかは後のトーク</a:t>
            </a:r>
            <a:r>
              <a:rPr kumimoji="1" lang="ja-JP" altLang="en-US" dirty="0" smtClean="0"/>
              <a:t>で</a:t>
            </a:r>
            <a:endParaRPr kumimoji="1" lang="en-US" altLang="ja-JP" dirty="0" smtClean="0"/>
          </a:p>
          <a:p>
            <a:endParaRPr kumimoji="1" lang="en-US" altLang="ja-JP" dirty="0" smtClean="0"/>
          </a:p>
          <a:p>
            <a:r>
              <a:rPr kumimoji="1" lang="en-US" altLang="ja-JP" dirty="0" err="1" smtClean="0"/>
              <a:t>Std</a:t>
            </a:r>
            <a:r>
              <a:rPr kumimoji="1" lang="en-US" altLang="ja-JP" dirty="0" smtClean="0"/>
              <a:t>::vector&lt;&gt;</a:t>
            </a:r>
            <a:r>
              <a:rPr kumimoji="1" lang="ja-JP" altLang="en-US" dirty="0" smtClean="0"/>
              <a:t>のサンプル</a:t>
            </a:r>
            <a:endParaRPr kumimoji="1" lang="en-US" altLang="ja-JP" dirty="0" smtClean="0"/>
          </a:p>
          <a:p>
            <a:r>
              <a:rPr kumimoji="1" lang="ja-JP" altLang="en-US" dirty="0" smtClean="0"/>
              <a:t>ネームスペース</a:t>
            </a:r>
            <a:r>
              <a:rPr kumimoji="1" lang="en-US" altLang="ja-JP" dirty="0" err="1" smtClean="0"/>
              <a:t>std</a:t>
            </a:r>
            <a:r>
              <a:rPr kumimoji="1" lang="en-US" altLang="ja-JP" dirty="0" smtClean="0"/>
              <a:t>::, PS::</a:t>
            </a:r>
            <a:endParaRPr kumimoji="1" lang="ja-JP" altLang="en-US" dirty="0"/>
          </a:p>
        </p:txBody>
      </p:sp>
      <p:sp>
        <p:nvSpPr>
          <p:cNvPr id="4" name="スライド番号プレースホルダー 3"/>
          <p:cNvSpPr>
            <a:spLocks noGrp="1"/>
          </p:cNvSpPr>
          <p:nvPr>
            <p:ph type="sldNum" sz="quarter" idx="10"/>
          </p:nvPr>
        </p:nvSpPr>
        <p:spPr/>
        <p:txBody>
          <a:bodyPr/>
          <a:lstStyle/>
          <a:p>
            <a:fld id="{0739381B-2B87-774E-8407-293720C787B6}" type="slidenum">
              <a:rPr kumimoji="1" lang="ja-JP" altLang="en-US" smtClean="0"/>
              <a:t>10</a:t>
            </a:fld>
            <a:endParaRPr kumimoji="1" lang="ja-JP" altLang="en-US"/>
          </a:p>
        </p:txBody>
      </p:sp>
    </p:spTree>
    <p:extLst>
      <p:ext uri="{BB962C8B-B14F-4D97-AF65-F5344CB8AC3E}">
        <p14:creationId xmlns:p14="http://schemas.microsoft.com/office/powerpoint/2010/main" val="28601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58CBA242-2922-4449-9B40-B25EEB05164E}" type="datetimeFigureOut">
              <a:rPr lang="en-US" smtClean="0"/>
              <a:t>7/25/18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91717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58CBA242-2922-4449-9B40-B25EEB05164E}" type="datetimeFigureOut">
              <a:rPr lang="en-US" smtClean="0"/>
              <a:t>7/25/18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81132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58CBA242-2922-4449-9B40-B25EEB05164E}" type="datetimeFigureOut">
              <a:rPr lang="en-US" smtClean="0"/>
              <a:t>7/25/18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436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58CBA242-2922-4449-9B40-B25EEB05164E}" type="datetimeFigureOut">
              <a:rPr lang="en-US" smtClean="0"/>
              <a:t>7/25/18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08540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58CBA242-2922-4449-9B40-B25EEB05164E}" type="datetimeFigureOut">
              <a:rPr lang="en-US" smtClean="0"/>
              <a:t>7/25/18</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5923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58CBA242-2922-4449-9B40-B25EEB05164E}" type="datetimeFigureOut">
              <a:rPr lang="en-US" smtClean="0"/>
              <a:t>7/25/18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09973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58CBA242-2922-4449-9B40-B25EEB05164E}" type="datetimeFigureOut">
              <a:rPr lang="en-US" smtClean="0"/>
              <a:t>7/25/18</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200725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58CBA242-2922-4449-9B40-B25EEB05164E}" type="datetimeFigureOut">
              <a:rPr lang="en-US" smtClean="0"/>
              <a:t>7/25/18</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15044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8CBA242-2922-4449-9B40-B25EEB05164E}" type="datetimeFigureOut">
              <a:rPr lang="en-US" smtClean="0"/>
              <a:t>7/25/18</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71338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58CBA242-2922-4449-9B40-B25EEB05164E}" type="datetimeFigureOut">
              <a:rPr lang="en-US" smtClean="0"/>
              <a:t>7/25/18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128607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58CBA242-2922-4449-9B40-B25EEB05164E}" type="datetimeFigureOut">
              <a:rPr lang="en-US" smtClean="0"/>
              <a:t>7/25/18</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0A8356E-AB45-2E42-AD38-45050E90C2EC}" type="slidenum">
              <a:rPr lang="en-US" smtClean="0"/>
              <a:t>‹#›</a:t>
            </a:fld>
            <a:endParaRPr lang="en-US"/>
          </a:p>
        </p:txBody>
      </p:sp>
    </p:spTree>
    <p:extLst>
      <p:ext uri="{BB962C8B-B14F-4D97-AF65-F5344CB8AC3E}">
        <p14:creationId xmlns:p14="http://schemas.microsoft.com/office/powerpoint/2010/main" val="6893162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8CBA242-2922-4449-9B40-B25EEB05164E}" type="datetimeFigureOut">
              <a:rPr lang="en-US" smtClean="0"/>
              <a:t>7/25/18</a:t>
            </a:fld>
            <a:endParaRPr 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A8356E-AB45-2E42-AD38-45050E90C2EC}" type="slidenum">
              <a:rPr lang="en-US" smtClean="0"/>
              <a:t>‹#›</a:t>
            </a:fld>
            <a:endParaRPr lang="en-US"/>
          </a:p>
        </p:txBody>
      </p:sp>
    </p:spTree>
    <p:extLst>
      <p:ext uri="{BB962C8B-B14F-4D97-AF65-F5344CB8AC3E}">
        <p14:creationId xmlns:p14="http://schemas.microsoft.com/office/powerpoint/2010/main" val="562064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FDPS</a:t>
            </a:r>
            <a:r>
              <a:rPr lang="ja-JP" altLang="en-US" dirty="0" smtClean="0"/>
              <a:t>ユーザーのための</a:t>
            </a:r>
            <a:r>
              <a:rPr lang="en-US" altLang="ja-JP" dirty="0" smtClean="0"/>
              <a:t>C++</a:t>
            </a:r>
            <a:endParaRPr lang="en-US" dirty="0"/>
          </a:p>
        </p:txBody>
      </p:sp>
      <p:sp>
        <p:nvSpPr>
          <p:cNvPr id="3" name="サブタイトル 2"/>
          <p:cNvSpPr>
            <a:spLocks noGrp="1"/>
          </p:cNvSpPr>
          <p:nvPr>
            <p:ph type="subTitle" idx="1"/>
          </p:nvPr>
        </p:nvSpPr>
        <p:spPr/>
        <p:txBody>
          <a:bodyPr/>
          <a:lstStyle/>
          <a:p>
            <a:r>
              <a:rPr lang="en-US" altLang="ja-JP" dirty="0" smtClean="0"/>
              <a:t>FDPS</a:t>
            </a:r>
            <a:r>
              <a:rPr lang="ja-JP" altLang="en-US" dirty="0" smtClean="0"/>
              <a:t>講習会</a:t>
            </a:r>
            <a:r>
              <a:rPr lang="en-US" altLang="ja-JP" dirty="0" smtClean="0"/>
              <a:t>2018</a:t>
            </a:r>
          </a:p>
          <a:p>
            <a:r>
              <a:rPr lang="ja-JP" altLang="en-US" dirty="0" smtClean="0"/>
              <a:t>似鳥啓吾</a:t>
            </a:r>
            <a:endParaRPr lang="en-US" dirty="0"/>
          </a:p>
        </p:txBody>
      </p:sp>
    </p:spTree>
    <p:extLst>
      <p:ext uri="{BB962C8B-B14F-4D97-AF65-F5344CB8AC3E}">
        <p14:creationId xmlns:p14="http://schemas.microsoft.com/office/powerpoint/2010/main" val="91309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FDPS</a:t>
            </a:r>
            <a:r>
              <a:rPr kumimoji="1" lang="ja-JP" altLang="en-US" dirty="0" smtClean="0"/>
              <a:t>を利用するにあたって抑えておきたい</a:t>
            </a:r>
            <a:r>
              <a:rPr kumimoji="1" lang="en-US" altLang="ja-JP" dirty="0" smtClean="0"/>
              <a:t>C++</a:t>
            </a:r>
            <a:r>
              <a:rPr kumimoji="1" lang="ja-JP" altLang="en-US" dirty="0" smtClean="0"/>
              <a:t>の</a:t>
            </a:r>
            <a:r>
              <a:rPr kumimoji="1" lang="ja-JP" altLang="en-US" dirty="0" smtClean="0"/>
              <a:t>機能</a:t>
            </a:r>
            <a:endParaRPr kumimoji="1" lang="en-US" altLang="ja-JP" dirty="0" smtClean="0"/>
          </a:p>
          <a:p>
            <a:pPr lvl="1"/>
            <a:r>
              <a:rPr lang="ja-JP" altLang="en-US" dirty="0" smtClean="0"/>
              <a:t>名前空間</a:t>
            </a:r>
            <a:endParaRPr lang="en-US" altLang="ja-JP" dirty="0" smtClean="0"/>
          </a:p>
          <a:p>
            <a:pPr lvl="2"/>
            <a:r>
              <a:rPr kumimoji="1" lang="en-US" altLang="ja-JP" dirty="0" smtClean="0">
                <a:latin typeface="Consolas" charset="0"/>
                <a:ea typeface="Consolas" charset="0"/>
                <a:cs typeface="Consolas" charset="0"/>
              </a:rPr>
              <a:t>PS::</a:t>
            </a:r>
            <a:r>
              <a:rPr kumimoji="1" lang="ja-JP" altLang="en-US" dirty="0" smtClean="0"/>
              <a:t>と</a:t>
            </a:r>
            <a:r>
              <a:rPr kumimoji="1" lang="en-US" altLang="ja-JP" dirty="0" err="1" smtClean="0">
                <a:latin typeface="Consolas" charset="0"/>
                <a:ea typeface="Consolas" charset="0"/>
                <a:cs typeface="Consolas" charset="0"/>
              </a:rPr>
              <a:t>std</a:t>
            </a:r>
            <a:r>
              <a:rPr kumimoji="1" lang="en-US" altLang="ja-JP" dirty="0" smtClean="0">
                <a:latin typeface="Consolas" charset="0"/>
                <a:ea typeface="Consolas" charset="0"/>
                <a:cs typeface="Consolas" charset="0"/>
              </a:rPr>
              <a:t>::</a:t>
            </a:r>
            <a:endParaRPr kumimoji="1" lang="en-US" altLang="ja-JP" dirty="0" smtClean="0">
              <a:latin typeface="Consolas" charset="0"/>
              <a:ea typeface="Consolas" charset="0"/>
              <a:cs typeface="Consolas" charset="0"/>
            </a:endParaRPr>
          </a:p>
          <a:p>
            <a:pPr lvl="1"/>
            <a:r>
              <a:rPr lang="ja-JP" altLang="en-US" dirty="0" smtClean="0"/>
              <a:t>メンバ関数を持ったクラス（構造体）</a:t>
            </a:r>
            <a:endParaRPr lang="en-US" altLang="ja-JP" dirty="0" smtClean="0"/>
          </a:p>
          <a:p>
            <a:pPr lvl="2"/>
            <a:r>
              <a:rPr lang="ja-JP" altLang="en-US" dirty="0" smtClean="0"/>
              <a:t>粒子クラス（構造体）はユーザー定義</a:t>
            </a:r>
            <a:endParaRPr lang="en-US" altLang="ja-JP" dirty="0" smtClean="0"/>
          </a:p>
          <a:p>
            <a:pPr lvl="2"/>
            <a:r>
              <a:rPr lang="en-US" altLang="ja-JP" dirty="0" smtClean="0"/>
              <a:t>FDPS</a:t>
            </a:r>
            <a:r>
              <a:rPr lang="ja-JP" altLang="en-US" dirty="0" smtClean="0"/>
              <a:t>提供クラスのメンバ関数をユーザーが呼び出す</a:t>
            </a:r>
            <a:endParaRPr lang="en-US" altLang="ja-JP" dirty="0" smtClean="0"/>
          </a:p>
          <a:p>
            <a:pPr lvl="1"/>
            <a:r>
              <a:rPr kumimoji="1" lang="ja-JP" altLang="en-US" dirty="0" smtClean="0"/>
              <a:t>テンプレート</a:t>
            </a:r>
            <a:endParaRPr kumimoji="1" lang="en-US" altLang="ja-JP" dirty="0" smtClean="0"/>
          </a:p>
          <a:p>
            <a:pPr lvl="2"/>
            <a:r>
              <a:rPr kumimoji="1" lang="ja-JP" altLang="en-US" dirty="0" smtClean="0"/>
              <a:t>用意されたものを使うことができれば十分</a:t>
            </a:r>
            <a:endParaRPr kumimoji="1" lang="en-US" altLang="ja-JP" dirty="0" smtClean="0"/>
          </a:p>
          <a:p>
            <a:pPr lvl="2"/>
            <a:r>
              <a:rPr lang="en-US" altLang="ja-JP" dirty="0" smtClean="0"/>
              <a:t>FDPS</a:t>
            </a:r>
            <a:r>
              <a:rPr lang="ja-JP" altLang="en-US" dirty="0" smtClean="0"/>
              <a:t>提供のクラステンプレートに</a:t>
            </a:r>
            <a:r>
              <a:rPr lang="en-US" altLang="ja-JP" dirty="0" smtClean="0"/>
              <a:t>&lt;&gt;</a:t>
            </a:r>
            <a:r>
              <a:rPr lang="ja-JP" altLang="en-US" dirty="0" smtClean="0"/>
              <a:t>でユーザー定義の粒子クラス（構造体）を渡して実体化</a:t>
            </a:r>
            <a:endParaRPr lang="en-US" altLang="ja-JP" dirty="0" smtClean="0"/>
          </a:p>
          <a:p>
            <a:pPr lvl="1"/>
            <a:r>
              <a:rPr lang="ja-JP" altLang="en-US" smtClean="0"/>
              <a:t>標</a:t>
            </a:r>
            <a:r>
              <a:rPr lang="ja-JP" altLang="en-US" smtClean="0"/>
              <a:t>準ライブラリ</a:t>
            </a:r>
            <a:endParaRPr lang="en-US" altLang="ja-JP" dirty="0" smtClean="0"/>
          </a:p>
          <a:p>
            <a:pPr lvl="2"/>
            <a:r>
              <a:rPr lang="en-US" altLang="ja-JP" dirty="0" smtClean="0"/>
              <a:t>IO</a:t>
            </a:r>
            <a:r>
              <a:rPr lang="ja-JP" altLang="en-US" dirty="0" smtClean="0"/>
              <a:t>は</a:t>
            </a:r>
            <a:r>
              <a:rPr lang="en-US" altLang="ja-JP" dirty="0" smtClean="0"/>
              <a:t>C</a:t>
            </a:r>
            <a:r>
              <a:rPr lang="ja-JP" altLang="en-US" dirty="0" smtClean="0"/>
              <a:t>のものか</a:t>
            </a:r>
            <a:r>
              <a:rPr lang="en-US" altLang="ja-JP" dirty="0" smtClean="0"/>
              <a:t>C++</a:t>
            </a:r>
            <a:r>
              <a:rPr lang="ja-JP" altLang="en-US" dirty="0" smtClean="0"/>
              <a:t>のもの（あるいは混在）</a:t>
            </a:r>
            <a:endParaRPr lang="en-US" altLang="ja-JP" dirty="0" smtClean="0"/>
          </a:p>
          <a:p>
            <a:pPr lvl="2"/>
            <a:r>
              <a:rPr kumimoji="1" lang="en-US" altLang="ja-JP" dirty="0" err="1" smtClean="0"/>
              <a:t>std</a:t>
            </a:r>
            <a:r>
              <a:rPr kumimoji="1" lang="en-US" altLang="ja-JP" dirty="0" smtClean="0"/>
              <a:t>::vector</a:t>
            </a:r>
            <a:r>
              <a:rPr lang="ja-JP" altLang="en-US" dirty="0" smtClean="0"/>
              <a:t>を可変長配列として使えるぐらいで</a:t>
            </a:r>
            <a:r>
              <a:rPr lang="ja-JP" altLang="en-US" dirty="0" smtClean="0"/>
              <a:t>十分</a:t>
            </a:r>
            <a:endParaRPr lang="en-US" altLang="ja-JP" dirty="0" smtClean="0"/>
          </a:p>
        </p:txBody>
      </p:sp>
    </p:spTree>
    <p:extLst>
      <p:ext uri="{BB962C8B-B14F-4D97-AF65-F5344CB8AC3E}">
        <p14:creationId xmlns:p14="http://schemas.microsoft.com/office/powerpoint/2010/main" val="201770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t>
            </a:r>
            <a:r>
              <a:rPr lang="ja-JP" altLang="en-US" dirty="0" smtClean="0"/>
              <a:t>を</a:t>
            </a:r>
            <a:r>
              <a:rPr lang="en-US" altLang="ja-JP" dirty="0" smtClean="0"/>
              <a:t>Fortran</a:t>
            </a:r>
            <a:r>
              <a:rPr lang="ja-JP" altLang="en-US" dirty="0" smtClean="0"/>
              <a:t>と比べて</a:t>
            </a:r>
            <a:endParaRPr lang="en-US" dirty="0"/>
          </a:p>
        </p:txBody>
      </p:sp>
      <p:sp>
        <p:nvSpPr>
          <p:cNvPr id="3" name="コンテンツ プレースホルダー 2"/>
          <p:cNvSpPr>
            <a:spLocks noGrp="1"/>
          </p:cNvSpPr>
          <p:nvPr>
            <p:ph idx="1"/>
          </p:nvPr>
        </p:nvSpPr>
        <p:spPr/>
        <p:txBody>
          <a:bodyPr/>
          <a:lstStyle/>
          <a:p>
            <a:r>
              <a:rPr lang="ja-JP" altLang="en-US" dirty="0" smtClean="0"/>
              <a:t>性能：どちらも速度重視の言語なので最近は大きな差がつくことは少ないと思います</a:t>
            </a:r>
            <a:endParaRPr lang="en-US" altLang="ja-JP" dirty="0" smtClean="0"/>
          </a:p>
          <a:p>
            <a:r>
              <a:rPr lang="ja-JP" altLang="en-US" dirty="0" smtClean="0"/>
              <a:t>ユーザー数：</a:t>
            </a:r>
            <a:r>
              <a:rPr lang="en-US" altLang="ja-JP" dirty="0" smtClean="0"/>
              <a:t>C++</a:t>
            </a:r>
            <a:r>
              <a:rPr lang="ja-JP" altLang="en-US" dirty="0" smtClean="0"/>
              <a:t>の方がずっと多いけど数値計算をする人はそのごく一部、</a:t>
            </a:r>
            <a:r>
              <a:rPr lang="en-US" altLang="ja-JP" dirty="0" smtClean="0"/>
              <a:t>Fortran</a:t>
            </a:r>
            <a:r>
              <a:rPr lang="ja-JP" altLang="en-US" dirty="0" smtClean="0"/>
              <a:t>ユーザーは少ないけれどその殆どが数値計算の人です</a:t>
            </a:r>
            <a:endParaRPr lang="en-US" altLang="ja-JP" dirty="0" smtClean="0"/>
          </a:p>
          <a:p>
            <a:r>
              <a:rPr lang="ja-JP" altLang="en-US" dirty="0" smtClean="0"/>
              <a:t>教科書：</a:t>
            </a:r>
            <a:endParaRPr lang="en-US" altLang="ja-JP" dirty="0" smtClean="0"/>
          </a:p>
          <a:p>
            <a:pPr lvl="1"/>
            <a:r>
              <a:rPr lang="en-US" altLang="ja-JP" dirty="0" smtClean="0"/>
              <a:t>Fortran</a:t>
            </a:r>
            <a:r>
              <a:rPr lang="ja-JP" altLang="en-US" dirty="0" smtClean="0"/>
              <a:t>は和書が限られる、</a:t>
            </a:r>
            <a:r>
              <a:rPr lang="en-US" altLang="ja-JP" dirty="0" smtClean="0"/>
              <a:t>2003/2008</a:t>
            </a:r>
            <a:r>
              <a:rPr lang="ja-JP" altLang="en-US" dirty="0" smtClean="0"/>
              <a:t>だと洋書に。ただし教科書は数値計算のためのもの</a:t>
            </a:r>
            <a:endParaRPr lang="en-US" altLang="ja-JP" dirty="0" smtClean="0"/>
          </a:p>
          <a:p>
            <a:pPr lvl="1"/>
            <a:r>
              <a:rPr lang="en-US" altLang="ja-JP" dirty="0" smtClean="0"/>
              <a:t>C++</a:t>
            </a:r>
            <a:r>
              <a:rPr lang="ja-JP" altLang="en-US" dirty="0" smtClean="0"/>
              <a:t>の教科書は数は多いけれど数値計算をしたい人の為に書かれているわけではない。</a:t>
            </a:r>
            <a:endParaRPr lang="en-US" altLang="ja-JP" dirty="0" smtClean="0"/>
          </a:p>
          <a:p>
            <a:pPr lvl="2"/>
            <a:r>
              <a:rPr lang="ja-JP" altLang="en-US" dirty="0" smtClean="0"/>
              <a:t>「オブジェクト指向言語</a:t>
            </a:r>
            <a:r>
              <a:rPr lang="en-US" altLang="ja-JP" dirty="0" smtClean="0"/>
              <a:t>C++</a:t>
            </a:r>
            <a:r>
              <a:rPr lang="ja-JP" altLang="en-US" dirty="0" smtClean="0"/>
              <a:t>を学ぶにあたってはオブジェクト指向を理解してオブジェクト指向で設計と開発ができるよう・・・」</a:t>
            </a:r>
            <a:endParaRPr lang="en-US" altLang="ja-JP" dirty="0" smtClean="0"/>
          </a:p>
          <a:p>
            <a:pPr lvl="2"/>
            <a:r>
              <a:rPr lang="ja-JP" altLang="en-US" dirty="0" smtClean="0"/>
              <a:t>数値計算がしたいのであってオブジェクト指向に入信したいわけではない、というかオブジェクト指向が数値計算</a:t>
            </a:r>
            <a:r>
              <a:rPr lang="ja-JP" altLang="en-US" smtClean="0"/>
              <a:t>に役立つ気がしない</a:t>
            </a:r>
            <a:endParaRPr lang="en-US" altLang="ja-JP" dirty="0" smtClean="0"/>
          </a:p>
          <a:p>
            <a:pPr lvl="1"/>
            <a:endParaRPr lang="en-US" altLang="ja-JP" dirty="0" smtClean="0"/>
          </a:p>
        </p:txBody>
      </p:sp>
    </p:spTree>
    <p:extLst>
      <p:ext uri="{BB962C8B-B14F-4D97-AF65-F5344CB8AC3E}">
        <p14:creationId xmlns:p14="http://schemas.microsoft.com/office/powerpoint/2010/main" val="1175224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a:t>
            </a:r>
            <a:endParaRPr lang="en-US" dirty="0"/>
          </a:p>
        </p:txBody>
      </p:sp>
      <p:sp>
        <p:nvSpPr>
          <p:cNvPr id="3" name="コンテンツ プレースホルダー 2"/>
          <p:cNvSpPr>
            <a:spLocks noGrp="1"/>
          </p:cNvSpPr>
          <p:nvPr>
            <p:ph idx="1"/>
          </p:nvPr>
        </p:nvSpPr>
        <p:spPr/>
        <p:txBody>
          <a:bodyPr/>
          <a:lstStyle/>
          <a:p>
            <a:r>
              <a:rPr lang="ja-JP" altLang="en-US" dirty="0" smtClean="0"/>
              <a:t>世界の計算機センターでサポートされているプログラミング言語</a:t>
            </a:r>
            <a:endParaRPr lang="en-US" altLang="ja-JP" dirty="0" smtClean="0"/>
          </a:p>
          <a:p>
            <a:pPr lvl="1"/>
            <a:r>
              <a:rPr lang="ja-JP" altLang="en-US" dirty="0" smtClean="0"/>
              <a:t>事実上</a:t>
            </a:r>
            <a:r>
              <a:rPr lang="en-US" dirty="0" smtClean="0"/>
              <a:t>C</a:t>
            </a:r>
            <a:r>
              <a:rPr lang="en-US" dirty="0" smtClean="0"/>
              <a:t>++</a:t>
            </a:r>
            <a:r>
              <a:rPr lang="ja-JP" altLang="en-US" dirty="0" smtClean="0"/>
              <a:t>と</a:t>
            </a:r>
            <a:r>
              <a:rPr lang="en-US" altLang="ja-JP" dirty="0" smtClean="0"/>
              <a:t>Fortran</a:t>
            </a:r>
            <a:r>
              <a:rPr lang="ja-JP" altLang="en-US" dirty="0" smtClean="0"/>
              <a:t>の二択</a:t>
            </a:r>
            <a:endParaRPr lang="en-US" altLang="ja-JP" dirty="0"/>
          </a:p>
          <a:p>
            <a:r>
              <a:rPr lang="en-US" altLang="ja-JP" dirty="0" smtClean="0"/>
              <a:t>FDPS</a:t>
            </a:r>
            <a:r>
              <a:rPr lang="ja-JP" altLang="en-US" dirty="0" smtClean="0"/>
              <a:t>はというと</a:t>
            </a:r>
            <a:endParaRPr lang="en-US" altLang="ja-JP" dirty="0" smtClean="0"/>
          </a:p>
          <a:p>
            <a:pPr lvl="1"/>
            <a:r>
              <a:rPr lang="en-US" altLang="ja-JP" dirty="0" smtClean="0"/>
              <a:t>C++</a:t>
            </a:r>
            <a:r>
              <a:rPr lang="ja-JP" altLang="en-US" dirty="0" smtClean="0"/>
              <a:t>のヘッダライブラリとして実装されている</a:t>
            </a:r>
            <a:endParaRPr lang="en-US" altLang="ja-JP" dirty="0" smtClean="0"/>
          </a:p>
          <a:p>
            <a:pPr lvl="2"/>
            <a:r>
              <a:rPr lang="ja-JP" altLang="en-US" dirty="0" smtClean="0"/>
              <a:t>後述する「テンプレート」という機能を多様しているため</a:t>
            </a:r>
            <a:endParaRPr lang="en-US" altLang="ja-JP" dirty="0" smtClean="0"/>
          </a:p>
          <a:p>
            <a:r>
              <a:rPr lang="ja-JP" altLang="en-US" dirty="0" smtClean="0"/>
              <a:t>ユーザーコード</a:t>
            </a:r>
            <a:endParaRPr lang="en-US" altLang="ja-JP" dirty="0" smtClean="0"/>
          </a:p>
          <a:p>
            <a:pPr lvl="1"/>
            <a:r>
              <a:rPr lang="en-US" altLang="ja-JP" dirty="0" smtClean="0"/>
              <a:t>FDPS</a:t>
            </a:r>
            <a:r>
              <a:rPr lang="ja-JP" altLang="en-US" dirty="0" smtClean="0"/>
              <a:t>のヘッダを</a:t>
            </a:r>
            <a:r>
              <a:rPr lang="en-US" altLang="ja-JP" dirty="0" smtClean="0"/>
              <a:t>#include</a:t>
            </a:r>
            <a:r>
              <a:rPr lang="ja-JP" altLang="en-US" dirty="0" smtClean="0"/>
              <a:t>して</a:t>
            </a:r>
            <a:r>
              <a:rPr lang="en-US" altLang="ja-JP" dirty="0" smtClean="0"/>
              <a:t>C++</a:t>
            </a:r>
            <a:r>
              <a:rPr lang="ja-JP" altLang="en-US" dirty="0" smtClean="0"/>
              <a:t>で書く（ネイティブ）</a:t>
            </a:r>
            <a:endParaRPr lang="en-US" altLang="ja-JP" dirty="0" smtClean="0"/>
          </a:p>
          <a:p>
            <a:pPr lvl="1"/>
            <a:r>
              <a:rPr lang="en-US" altLang="ja-JP" dirty="0" smtClean="0"/>
              <a:t>Fortran 2003</a:t>
            </a:r>
            <a:r>
              <a:rPr lang="ja-JP" altLang="en-US" dirty="0" smtClean="0"/>
              <a:t>で書いてトランスコーダを使う（隣の教室）</a:t>
            </a:r>
            <a:endParaRPr lang="en-US" altLang="ja-JP" dirty="0" smtClean="0"/>
          </a:p>
          <a:p>
            <a:r>
              <a:rPr lang="ja-JP" altLang="en-US" dirty="0" smtClean="0"/>
              <a:t>とりあえず</a:t>
            </a:r>
            <a:r>
              <a:rPr lang="en-US" altLang="ja-JP" dirty="0" smtClean="0"/>
              <a:t>C</a:t>
            </a:r>
            <a:r>
              <a:rPr lang="ja-JP" altLang="en-US" dirty="0" smtClean="0"/>
              <a:t>言語の経験者ぐらいを対象に、</a:t>
            </a:r>
            <a:r>
              <a:rPr lang="en-US" altLang="ja-JP" dirty="0" smtClean="0"/>
              <a:t>FDPS</a:t>
            </a:r>
            <a:r>
              <a:rPr lang="ja-JP" altLang="en-US" dirty="0" smtClean="0"/>
              <a:t>のユーザーコード開発に必要となる</a:t>
            </a:r>
            <a:r>
              <a:rPr lang="en-US" altLang="ja-JP" dirty="0" smtClean="0"/>
              <a:t>C++</a:t>
            </a:r>
            <a:r>
              <a:rPr lang="ja-JP" altLang="en-US" dirty="0" smtClean="0"/>
              <a:t>の機能を紹介していきます</a:t>
            </a:r>
            <a:endParaRPr lang="en-US" altLang="ja-JP" dirty="0" smtClean="0"/>
          </a:p>
          <a:p>
            <a:endParaRPr lang="en-US" dirty="0"/>
          </a:p>
        </p:txBody>
      </p:sp>
    </p:spTree>
    <p:extLst>
      <p:ext uri="{BB962C8B-B14F-4D97-AF65-F5344CB8AC3E}">
        <p14:creationId xmlns:p14="http://schemas.microsoft.com/office/powerpoint/2010/main" val="371031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言語のバージョンについて</a:t>
            </a:r>
            <a:endParaRPr lang="en-US" dirty="0"/>
          </a:p>
        </p:txBody>
      </p:sp>
      <p:sp>
        <p:nvSpPr>
          <p:cNvPr id="3" name="コンテンツ プレースホルダー 2"/>
          <p:cNvSpPr>
            <a:spLocks noGrp="1"/>
          </p:cNvSpPr>
          <p:nvPr>
            <p:ph idx="1"/>
          </p:nvPr>
        </p:nvSpPr>
        <p:spPr/>
        <p:txBody>
          <a:bodyPr/>
          <a:lstStyle/>
          <a:p>
            <a:r>
              <a:rPr lang="ja-JP" altLang="en-US" dirty="0" smtClean="0"/>
              <a:t>言語にも「バージョン」があります</a:t>
            </a:r>
            <a:endParaRPr lang="en-US" altLang="ja-JP" dirty="0" smtClean="0"/>
          </a:p>
          <a:p>
            <a:pPr lvl="1"/>
            <a:r>
              <a:rPr lang="en-US" altLang="ja-JP" dirty="0" smtClean="0"/>
              <a:t>FORTRAN 66/77, Fortran 90/95/2003/2008</a:t>
            </a:r>
          </a:p>
          <a:p>
            <a:pPr lvl="1"/>
            <a:r>
              <a:rPr lang="en-US" dirty="0" smtClean="0"/>
              <a:t>C++ </a:t>
            </a:r>
            <a:r>
              <a:rPr lang="en-US" dirty="0" smtClean="0"/>
              <a:t>98/03/11/14/17/20</a:t>
            </a:r>
            <a:endParaRPr lang="en-US" dirty="0" smtClean="0"/>
          </a:p>
          <a:p>
            <a:r>
              <a:rPr lang="en-US" dirty="0" smtClean="0"/>
              <a:t>FDPS Fortran</a:t>
            </a:r>
            <a:r>
              <a:rPr lang="ja-JP" altLang="en-US" dirty="0" smtClean="0"/>
              <a:t>では</a:t>
            </a:r>
            <a:r>
              <a:rPr lang="en-US" altLang="ja-JP" dirty="0" smtClean="0"/>
              <a:t>Fortran 2003</a:t>
            </a:r>
            <a:r>
              <a:rPr lang="ja-JP" altLang="en-US" dirty="0" smtClean="0"/>
              <a:t>の新仕様を使っています</a:t>
            </a:r>
            <a:endParaRPr lang="en-US" altLang="ja-JP" dirty="0" smtClean="0"/>
          </a:p>
          <a:p>
            <a:r>
              <a:rPr lang="en-US" altLang="ja-JP" dirty="0" smtClean="0"/>
              <a:t>FDPS C++</a:t>
            </a:r>
            <a:r>
              <a:rPr lang="ja-JP" altLang="en-US" dirty="0" smtClean="0"/>
              <a:t>では「京」での利用を優先して</a:t>
            </a:r>
            <a:r>
              <a:rPr lang="en-US" altLang="ja-JP" dirty="0" smtClean="0"/>
              <a:t>C++03</a:t>
            </a:r>
            <a:r>
              <a:rPr lang="ja-JP" altLang="en-US" dirty="0" smtClean="0"/>
              <a:t>までにとどめてきました</a:t>
            </a:r>
            <a:endParaRPr lang="en-US" altLang="ja-JP" dirty="0" smtClean="0"/>
          </a:p>
          <a:p>
            <a:pPr lvl="1"/>
            <a:r>
              <a:rPr lang="ja-JP" altLang="en-US" dirty="0" smtClean="0"/>
              <a:t>最近コンパイラの対応が改善したので</a:t>
            </a:r>
            <a:r>
              <a:rPr lang="en-US" altLang="ja-JP" dirty="0" smtClean="0"/>
              <a:t>C++11/14</a:t>
            </a:r>
            <a:r>
              <a:rPr lang="ja-JP" altLang="en-US" dirty="0" smtClean="0"/>
              <a:t>は解禁となりました</a:t>
            </a:r>
            <a:endParaRPr lang="en-US" altLang="ja-JP" dirty="0" smtClean="0"/>
          </a:p>
          <a:p>
            <a:pPr lvl="1"/>
            <a:r>
              <a:rPr lang="ja-JP" altLang="en-US" dirty="0" smtClean="0"/>
              <a:t>ユーザーコードでも</a:t>
            </a:r>
            <a:r>
              <a:rPr lang="en-US" altLang="ja-JP" dirty="0" smtClean="0"/>
              <a:t>C++11/14</a:t>
            </a:r>
            <a:r>
              <a:rPr lang="ja-JP" altLang="en-US" dirty="0" smtClean="0"/>
              <a:t>を使ってよいと</a:t>
            </a:r>
            <a:r>
              <a:rPr lang="ja-JP" altLang="en-US" dirty="0" smtClean="0"/>
              <a:t>思います</a:t>
            </a:r>
            <a:endParaRPr lang="en-US" altLang="ja-JP" dirty="0" smtClean="0"/>
          </a:p>
          <a:p>
            <a:pPr lvl="1"/>
            <a:r>
              <a:rPr lang="ja-JP" altLang="en-US" dirty="0" smtClean="0"/>
              <a:t>（年号は言語仕様が</a:t>
            </a:r>
            <a:r>
              <a:rPr lang="en-US" altLang="ja-JP" dirty="0" smtClean="0"/>
              <a:t>fix</a:t>
            </a:r>
            <a:r>
              <a:rPr lang="ja-JP" altLang="en-US" dirty="0" smtClean="0"/>
              <a:t>された年なのでコンパイラや判例が出揃うまでには年月がかかります）</a:t>
            </a:r>
            <a:endParaRPr lang="en-US" altLang="ja-JP" dirty="0" smtClean="0"/>
          </a:p>
        </p:txBody>
      </p:sp>
    </p:spTree>
    <p:extLst>
      <p:ext uri="{BB962C8B-B14F-4D97-AF65-F5344CB8AC3E}">
        <p14:creationId xmlns:p14="http://schemas.microsoft.com/office/powerpoint/2010/main" val="1888542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習得しておきたい</a:t>
            </a:r>
            <a:r>
              <a:rPr kumimoji="1" lang="en-US" altLang="ja-JP" dirty="0" smtClean="0"/>
              <a:t>C++</a:t>
            </a:r>
            <a:r>
              <a:rPr kumimoji="1" lang="ja-JP" altLang="en-US" dirty="0" smtClean="0"/>
              <a:t>の機能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名前空間</a:t>
            </a:r>
            <a:endParaRPr kumimoji="1" lang="en-US" altLang="ja-JP" dirty="0" smtClean="0"/>
          </a:p>
          <a:p>
            <a:pPr lvl="1"/>
            <a:r>
              <a:rPr lang="ja-JP" altLang="en-US" dirty="0" smtClean="0"/>
              <a:t>「</a:t>
            </a:r>
            <a:r>
              <a:rPr lang="en-US" altLang="ja-JP" dirty="0" smtClean="0"/>
              <a:t>PS::</a:t>
            </a:r>
            <a:r>
              <a:rPr lang="ja-JP" altLang="en-US" dirty="0" smtClean="0"/>
              <a:t>」や「</a:t>
            </a:r>
            <a:r>
              <a:rPr lang="en-US" altLang="ja-JP" dirty="0" err="1" smtClean="0"/>
              <a:t>std</a:t>
            </a:r>
            <a:r>
              <a:rPr lang="en-US" altLang="ja-JP" dirty="0" smtClean="0"/>
              <a:t>::</a:t>
            </a:r>
            <a:r>
              <a:rPr lang="ja-JP" altLang="en-US" dirty="0" smtClean="0"/>
              <a:t>」</a:t>
            </a:r>
            <a:endParaRPr kumimoji="1" lang="en-US" altLang="ja-JP" dirty="0" smtClean="0"/>
          </a:p>
          <a:p>
            <a:r>
              <a:rPr kumimoji="1" lang="ja-JP" altLang="en-US" dirty="0" smtClean="0"/>
              <a:t>クラス</a:t>
            </a:r>
            <a:r>
              <a:rPr kumimoji="1" lang="ja-JP" altLang="en-US" dirty="0" smtClean="0"/>
              <a:t>（構造体）</a:t>
            </a:r>
            <a:r>
              <a:rPr kumimoji="1" lang="en-US" altLang="ja-JP" dirty="0" smtClean="0"/>
              <a:t> with </a:t>
            </a:r>
            <a:r>
              <a:rPr kumimoji="1" lang="ja-JP" altLang="en-US" dirty="0" smtClean="0"/>
              <a:t>メンバ関数</a:t>
            </a:r>
            <a:endParaRPr kumimoji="1" lang="en-US" altLang="ja-JP" dirty="0" smtClean="0"/>
          </a:p>
          <a:p>
            <a:pPr lvl="1"/>
            <a:r>
              <a:rPr kumimoji="1" lang="ja-JP" altLang="en-US" dirty="0" smtClean="0"/>
              <a:t>「継承」や「仮想関数」といったオブジェクト指向機能は</a:t>
            </a:r>
            <a:r>
              <a:rPr kumimoji="1" lang="en-US" altLang="ja-JP" dirty="0" smtClean="0"/>
              <a:t>FDPS</a:t>
            </a:r>
            <a:r>
              <a:rPr kumimoji="1" lang="ja-JP" altLang="en-US" dirty="0" smtClean="0"/>
              <a:t>を使う分には不要</a:t>
            </a:r>
            <a:endParaRPr kumimoji="1" lang="en-US" altLang="ja-JP" dirty="0" smtClean="0"/>
          </a:p>
          <a:p>
            <a:r>
              <a:rPr lang="ja-JP" altLang="en-US" dirty="0"/>
              <a:t>テンプレート</a:t>
            </a:r>
            <a:endParaRPr lang="en-US" altLang="ja-JP" dirty="0"/>
          </a:p>
          <a:p>
            <a:pPr lvl="1"/>
            <a:r>
              <a:rPr lang="ja-JP" altLang="en-US" dirty="0"/>
              <a:t>用意されたものを使うことができれば十分</a:t>
            </a:r>
            <a:endParaRPr lang="en-US" altLang="ja-JP" dirty="0"/>
          </a:p>
          <a:p>
            <a:pPr lvl="1"/>
            <a:r>
              <a:rPr lang="en-US" altLang="ja-JP" dirty="0" smtClean="0"/>
              <a:t>FDPS</a:t>
            </a:r>
            <a:r>
              <a:rPr lang="ja-JP" altLang="en-US" dirty="0" smtClean="0"/>
              <a:t>提供はクラステンプレートを提供、ユーザーはこれを実体化</a:t>
            </a:r>
            <a:endParaRPr lang="en-US" altLang="ja-JP" dirty="0" smtClean="0"/>
          </a:p>
          <a:p>
            <a:pPr lvl="1"/>
            <a:r>
              <a:rPr lang="ja-JP" altLang="en-US" dirty="0" smtClean="0"/>
              <a:t>メタプログラミング</a:t>
            </a:r>
            <a:r>
              <a:rPr lang="ja-JP" altLang="en-US" dirty="0"/>
              <a:t>とかはユーザー側では不要</a:t>
            </a:r>
            <a:endParaRPr lang="en-US" altLang="ja-JP" dirty="0"/>
          </a:p>
          <a:p>
            <a:r>
              <a:rPr lang="ja-JP" altLang="en-US" dirty="0" smtClean="0"/>
              <a:t>標準ライブラリ</a:t>
            </a:r>
            <a:r>
              <a:rPr lang="en-US" altLang="ja-JP" dirty="0" smtClean="0"/>
              <a:t>STL</a:t>
            </a:r>
          </a:p>
          <a:p>
            <a:pPr lvl="1"/>
            <a:r>
              <a:rPr lang="ja-JP" altLang="en-US" dirty="0"/>
              <a:t>とりあえず</a:t>
            </a:r>
            <a:r>
              <a:rPr lang="en-US" altLang="ja-JP" dirty="0" err="1"/>
              <a:t>std</a:t>
            </a:r>
            <a:r>
              <a:rPr lang="en-US" altLang="ja-JP" dirty="0"/>
              <a:t>::vector</a:t>
            </a:r>
            <a:r>
              <a:rPr lang="ja-JP" altLang="en-US" dirty="0" smtClean="0"/>
              <a:t>を可変長配列として使えるぐらいで十分</a:t>
            </a:r>
            <a:endParaRPr lang="en-US" altLang="ja-JP" dirty="0" smtClean="0"/>
          </a:p>
          <a:p>
            <a:pPr lvl="1"/>
            <a:r>
              <a:rPr lang="ja-JP" altLang="en-US" dirty="0"/>
              <a:t>あとは簡単な</a:t>
            </a:r>
            <a:r>
              <a:rPr lang="en-US" altLang="ja-JP" dirty="0"/>
              <a:t>IO</a:t>
            </a:r>
            <a:r>
              <a:rPr lang="ja-JP" altLang="en-US" dirty="0"/>
              <a:t>（</a:t>
            </a:r>
            <a:r>
              <a:rPr lang="en-US" altLang="ja-JP" dirty="0"/>
              <a:t>C</a:t>
            </a:r>
            <a:r>
              <a:rPr lang="ja-JP" altLang="en-US" dirty="0"/>
              <a:t>言語のものを使ってもいい</a:t>
            </a:r>
            <a:r>
              <a:rPr lang="ja-JP" altLang="en-US" dirty="0" smtClean="0"/>
              <a:t>）</a:t>
            </a:r>
            <a:endParaRPr lang="en-US" altLang="ja-JP" dirty="0" smtClean="0"/>
          </a:p>
        </p:txBody>
      </p:sp>
    </p:spTree>
    <p:extLst>
      <p:ext uri="{BB962C8B-B14F-4D97-AF65-F5344CB8AC3E}">
        <p14:creationId xmlns:p14="http://schemas.microsoft.com/office/powerpoint/2010/main" val="1430300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名前空間（</a:t>
            </a:r>
            <a:r>
              <a:rPr lang="en-US" altLang="ja-JP" dirty="0" smtClean="0"/>
              <a:t>namespace</a:t>
            </a:r>
            <a:r>
              <a:rPr lang="ja-JP" altLang="en-US" dirty="0" smtClean="0"/>
              <a:t>）</a:t>
            </a:r>
            <a:endParaRPr lang="en-US" dirty="0"/>
          </a:p>
        </p:txBody>
      </p:sp>
      <p:sp>
        <p:nvSpPr>
          <p:cNvPr id="3" name="コンテンツ プレースホルダー 2"/>
          <p:cNvSpPr>
            <a:spLocks noGrp="1"/>
          </p:cNvSpPr>
          <p:nvPr>
            <p:ph idx="1"/>
          </p:nvPr>
        </p:nvSpPr>
        <p:spPr/>
        <p:txBody>
          <a:bodyPr/>
          <a:lstStyle/>
          <a:p>
            <a:r>
              <a:rPr lang="ja-JP" altLang="en-US" dirty="0" smtClean="0"/>
              <a:t>グローバルな変数名、関数名、型名などの衝突を避けるための仕組</a:t>
            </a:r>
            <a:endParaRPr lang="en-US" altLang="ja-JP" dirty="0"/>
          </a:p>
          <a:p>
            <a:pPr lvl="1"/>
            <a:r>
              <a:rPr lang="ja-JP" altLang="en-US" dirty="0" smtClean="0"/>
              <a:t>ディレクトリ（フォルダ）みたいなもの</a:t>
            </a:r>
            <a:endParaRPr lang="en-US" altLang="ja-JP" dirty="0" smtClean="0"/>
          </a:p>
          <a:p>
            <a:pPr lvl="1"/>
            <a:r>
              <a:rPr lang="en-US" altLang="ja-JP" dirty="0" smtClean="0"/>
              <a:t>C</a:t>
            </a:r>
            <a:r>
              <a:rPr lang="ja-JP" altLang="en-US" dirty="0" smtClean="0"/>
              <a:t>言語にはなかった「</a:t>
            </a:r>
            <a:r>
              <a:rPr lang="en-US" altLang="ja-JP" dirty="0" smtClean="0">
                <a:latin typeface="Consolas" charset="0"/>
                <a:ea typeface="Consolas" charset="0"/>
                <a:cs typeface="Consolas" charset="0"/>
              </a:rPr>
              <a:t>::</a:t>
            </a:r>
            <a:r>
              <a:rPr lang="ja-JP" altLang="en-US" dirty="0" smtClean="0"/>
              <a:t>」という演算子でアクセスする</a:t>
            </a:r>
            <a:endParaRPr lang="en-US" altLang="ja-JP" dirty="0" smtClean="0"/>
          </a:p>
          <a:p>
            <a:r>
              <a:rPr lang="en-US" dirty="0" smtClean="0"/>
              <a:t>FDPS</a:t>
            </a:r>
            <a:r>
              <a:rPr lang="ja-JP" altLang="en-US" dirty="0" smtClean="0"/>
              <a:t>で提供される関数や型は</a:t>
            </a:r>
            <a:r>
              <a:rPr lang="en-US" altLang="ja-JP" dirty="0" smtClean="0">
                <a:latin typeface="Consolas" charset="0"/>
                <a:ea typeface="Consolas" charset="0"/>
                <a:cs typeface="Consolas" charset="0"/>
              </a:rPr>
              <a:t>PS</a:t>
            </a:r>
            <a:r>
              <a:rPr lang="ja-JP" altLang="en-US" dirty="0" smtClean="0"/>
              <a:t>という名前空間に</a:t>
            </a:r>
            <a:endParaRPr lang="en-US" dirty="0" smtClean="0"/>
          </a:p>
          <a:p>
            <a:r>
              <a:rPr lang="en-US" dirty="0" smtClean="0"/>
              <a:t>C++</a:t>
            </a:r>
            <a:r>
              <a:rPr lang="ja-JP" altLang="en-US" dirty="0" smtClean="0"/>
              <a:t>の標準ライブラリは</a:t>
            </a:r>
            <a:r>
              <a:rPr lang="en-US" altLang="ja-JP" dirty="0" err="1" smtClean="0">
                <a:latin typeface="Consolas" charset="0"/>
                <a:ea typeface="Consolas" charset="0"/>
                <a:cs typeface="Consolas" charset="0"/>
              </a:rPr>
              <a:t>std</a:t>
            </a:r>
            <a:r>
              <a:rPr lang="ja-JP" altLang="en-US" dirty="0" smtClean="0"/>
              <a:t>という名前空間に</a:t>
            </a:r>
            <a:endParaRPr lang="en-US" altLang="ja-JP" dirty="0" smtClean="0"/>
          </a:p>
          <a:p>
            <a:pPr lvl="1"/>
            <a:r>
              <a:rPr lang="en-US" altLang="ja-JP" dirty="0" err="1" smtClean="0">
                <a:latin typeface="Consolas" charset="0"/>
                <a:ea typeface="Consolas" charset="0"/>
                <a:cs typeface="Consolas" charset="0"/>
              </a:rPr>
              <a:t>std</a:t>
            </a:r>
            <a:r>
              <a:rPr lang="en-US" altLang="ja-JP" dirty="0" smtClean="0">
                <a:latin typeface="Consolas" charset="0"/>
                <a:ea typeface="Consolas" charset="0"/>
                <a:cs typeface="Consolas" charset="0"/>
              </a:rPr>
              <a:t>::</a:t>
            </a:r>
            <a:r>
              <a:rPr lang="en-US" altLang="ja-JP" dirty="0" err="1" smtClean="0">
                <a:latin typeface="Consolas" charset="0"/>
                <a:ea typeface="Consolas" charset="0"/>
                <a:cs typeface="Consolas" charset="0"/>
              </a:rPr>
              <a:t>cout</a:t>
            </a:r>
            <a:r>
              <a:rPr lang="ja-JP" altLang="en-US" dirty="0" smtClean="0"/>
              <a:t>や</a:t>
            </a:r>
            <a:r>
              <a:rPr lang="en-US" altLang="ja-JP" dirty="0" err="1" smtClean="0">
                <a:latin typeface="Consolas" charset="0"/>
                <a:ea typeface="Consolas" charset="0"/>
                <a:cs typeface="Consolas" charset="0"/>
              </a:rPr>
              <a:t>std</a:t>
            </a:r>
            <a:r>
              <a:rPr lang="en-US" altLang="ja-JP" dirty="0" smtClean="0">
                <a:latin typeface="Consolas" charset="0"/>
                <a:ea typeface="Consolas" charset="0"/>
                <a:cs typeface="Consolas" charset="0"/>
              </a:rPr>
              <a:t>::</a:t>
            </a:r>
            <a:r>
              <a:rPr lang="en-US" altLang="ja-JP" dirty="0" err="1" smtClean="0">
                <a:latin typeface="Consolas" charset="0"/>
                <a:ea typeface="Consolas" charset="0"/>
                <a:cs typeface="Consolas" charset="0"/>
              </a:rPr>
              <a:t>endl</a:t>
            </a:r>
            <a:r>
              <a:rPr lang="ja-JP" altLang="en-US" dirty="0" smtClean="0"/>
              <a:t>など</a:t>
            </a:r>
            <a:endParaRPr lang="en-US" altLang="ja-JP" dirty="0" smtClean="0"/>
          </a:p>
          <a:p>
            <a:endParaRPr lang="en-US" altLang="ja-JP" dirty="0" smtClean="0"/>
          </a:p>
          <a:p>
            <a:r>
              <a:rPr lang="ja-JP" altLang="en-US" dirty="0" smtClean="0"/>
              <a:t>ユーザープログラムで新規に名前空間を定義する必要はありません</a:t>
            </a:r>
            <a:endParaRPr lang="en-US" altLang="ja-JP" dirty="0" smtClean="0"/>
          </a:p>
          <a:p>
            <a:r>
              <a:rPr lang="ja-JP" altLang="en-US" dirty="0" smtClean="0"/>
              <a:t>サンプルコードに沢山出現する</a:t>
            </a:r>
            <a:r>
              <a:rPr lang="en-US" altLang="ja-JP" dirty="0" smtClean="0">
                <a:latin typeface="Consolas" charset="0"/>
                <a:ea typeface="Consolas" charset="0"/>
                <a:cs typeface="Consolas" charset="0"/>
              </a:rPr>
              <a:t>PS::</a:t>
            </a:r>
            <a:r>
              <a:rPr lang="ja-JP" altLang="en-US" dirty="0" smtClean="0"/>
              <a:t>や</a:t>
            </a:r>
            <a:r>
              <a:rPr lang="en-US" altLang="ja-JP" dirty="0" err="1" smtClean="0">
                <a:latin typeface="Consolas" charset="0"/>
                <a:ea typeface="Consolas" charset="0"/>
                <a:cs typeface="Consolas" charset="0"/>
              </a:rPr>
              <a:t>std</a:t>
            </a:r>
            <a:r>
              <a:rPr lang="en-US" altLang="ja-JP" dirty="0" smtClean="0">
                <a:latin typeface="Consolas" charset="0"/>
                <a:ea typeface="Consolas" charset="0"/>
                <a:cs typeface="Consolas" charset="0"/>
              </a:rPr>
              <a:t>::</a:t>
            </a:r>
            <a:r>
              <a:rPr lang="ja-JP" altLang="en-US" dirty="0" smtClean="0"/>
              <a:t>に驚かないぐらいの理解で大丈夫です</a:t>
            </a:r>
            <a:endParaRPr lang="en-US" altLang="ja-JP" dirty="0" smtClean="0"/>
          </a:p>
        </p:txBody>
      </p:sp>
    </p:spTree>
    <p:extLst>
      <p:ext uri="{BB962C8B-B14F-4D97-AF65-F5344CB8AC3E}">
        <p14:creationId xmlns:p14="http://schemas.microsoft.com/office/powerpoint/2010/main" val="87728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クラス（構造体）</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lang="ja-JP" altLang="en-US" dirty="0" smtClean="0"/>
              <a:t>言語の構造体</a:t>
            </a:r>
            <a:endParaRPr lang="en-US" altLang="ja-JP" dirty="0" smtClean="0"/>
          </a:p>
          <a:p>
            <a:pPr lvl="1"/>
            <a:r>
              <a:rPr lang="en-US" altLang="ja-JP" dirty="0" err="1" smtClean="0">
                <a:latin typeface="Consolas" charset="0"/>
                <a:ea typeface="Consolas" charset="0"/>
                <a:cs typeface="Consolas" charset="0"/>
              </a:rPr>
              <a:t>struct</a:t>
            </a:r>
            <a:r>
              <a:rPr lang="en-US" altLang="ja-JP" dirty="0" smtClean="0">
                <a:latin typeface="Consolas" charset="0"/>
                <a:ea typeface="Consolas" charset="0"/>
                <a:cs typeface="Consolas" charset="0"/>
              </a:rPr>
              <a:t> Vector3{</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double x, y, z;</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a:t>
            </a:r>
          </a:p>
          <a:p>
            <a:pPr lvl="1"/>
            <a:r>
              <a:rPr lang="ja-JP" altLang="en-US" dirty="0" smtClean="0"/>
              <a:t>データをパックして新しい型を作る</a:t>
            </a:r>
            <a:endParaRPr lang="en-US" altLang="ja-JP" dirty="0" smtClean="0"/>
          </a:p>
          <a:p>
            <a:pPr lvl="1"/>
            <a:r>
              <a:rPr lang="ja-JP" altLang="en-US" dirty="0" smtClean="0"/>
              <a:t>複数の型を混在させることもできる</a:t>
            </a:r>
            <a:endParaRPr lang="en-US" altLang="ja-JP" dirty="0" smtClean="0"/>
          </a:p>
          <a:p>
            <a:r>
              <a:rPr kumimoji="1" lang="en-US" altLang="ja-JP" dirty="0" smtClean="0"/>
              <a:t>C++</a:t>
            </a:r>
            <a:r>
              <a:rPr kumimoji="1" lang="ja-JP" altLang="en-US" dirty="0" smtClean="0"/>
              <a:t>での拡張</a:t>
            </a:r>
            <a:endParaRPr kumimoji="1" lang="en-US" altLang="ja-JP" dirty="0" smtClean="0"/>
          </a:p>
          <a:p>
            <a:pPr lvl="1"/>
            <a:r>
              <a:rPr lang="en-US" altLang="ja-JP" dirty="0" err="1" smtClean="0">
                <a:latin typeface="Consolas" charset="0"/>
                <a:ea typeface="Consolas" charset="0"/>
                <a:cs typeface="Consolas" charset="0"/>
              </a:rPr>
              <a:t>struct</a:t>
            </a:r>
            <a:r>
              <a:rPr lang="en-US" altLang="ja-JP" dirty="0" smtClean="0">
                <a:latin typeface="Consolas" charset="0"/>
                <a:ea typeface="Consolas" charset="0"/>
                <a:cs typeface="Consolas" charset="0"/>
              </a:rPr>
              <a:t> Vector3{</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double x, y, z;</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double norm() </a:t>
            </a:r>
            <a:r>
              <a:rPr lang="en-US" altLang="ja-JP" dirty="0" err="1" smtClean="0">
                <a:latin typeface="Consolas" charset="0"/>
                <a:ea typeface="Consolas" charset="0"/>
                <a:cs typeface="Consolas" charset="0"/>
              </a:rPr>
              <a:t>const</a:t>
            </a:r>
            <a:r>
              <a:rPr lang="en-US" altLang="ja-JP" dirty="0" smtClean="0">
                <a:latin typeface="Consolas" charset="0"/>
                <a:ea typeface="Consolas" charset="0"/>
                <a:cs typeface="Consolas" charset="0"/>
              </a:rPr>
              <a:t> {</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return </a:t>
            </a:r>
            <a:r>
              <a:rPr lang="en-US" altLang="ja-JP" dirty="0" err="1" smtClean="0">
                <a:latin typeface="Consolas" charset="0"/>
                <a:ea typeface="Consolas" charset="0"/>
                <a:cs typeface="Consolas" charset="0"/>
              </a:rPr>
              <a:t>sqrt</a:t>
            </a:r>
            <a:r>
              <a:rPr lang="en-US" altLang="ja-JP" dirty="0" smtClean="0">
                <a:latin typeface="Consolas" charset="0"/>
                <a:ea typeface="Consolas" charset="0"/>
                <a:cs typeface="Consolas" charset="0"/>
              </a:rPr>
              <a:t>(x*x + y*y + z*z);</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a:t>
            </a:r>
          </a:p>
          <a:p>
            <a:pPr lvl="1"/>
            <a:r>
              <a:rPr kumimoji="1" lang="ja-JP" altLang="en-US" dirty="0" smtClean="0"/>
              <a:t>「メンバ変数」に加えて「メンバ関数」も書けるようになった</a:t>
            </a:r>
            <a:endParaRPr kumimoji="1" lang="en-US" altLang="ja-JP" dirty="0" smtClean="0"/>
          </a:p>
          <a:p>
            <a:pPr lvl="1"/>
            <a:r>
              <a:rPr kumimoji="1" lang="en-US" altLang="ja-JP" dirty="0" smtClean="0"/>
              <a:t>C++</a:t>
            </a:r>
            <a:r>
              <a:rPr kumimoji="1" lang="ja-JP" altLang="en-US" dirty="0" smtClean="0"/>
              <a:t>での</a:t>
            </a:r>
            <a:r>
              <a:rPr kumimoji="1" lang="en-US" altLang="ja-JP" dirty="0" smtClean="0">
                <a:latin typeface="Consolas" charset="0"/>
                <a:ea typeface="Consolas" charset="0"/>
                <a:cs typeface="Consolas" charset="0"/>
              </a:rPr>
              <a:t>class</a:t>
            </a:r>
            <a:r>
              <a:rPr kumimoji="1" lang="ja-JP" altLang="en-US" dirty="0" smtClean="0"/>
              <a:t>と</a:t>
            </a:r>
            <a:r>
              <a:rPr kumimoji="1" lang="en-US" altLang="ja-JP" dirty="0" err="1" smtClean="0">
                <a:latin typeface="Consolas" charset="0"/>
                <a:ea typeface="Consolas" charset="0"/>
                <a:cs typeface="Consolas" charset="0"/>
              </a:rPr>
              <a:t>struct</a:t>
            </a:r>
            <a:r>
              <a:rPr kumimoji="1" lang="ja-JP" altLang="en-US" dirty="0" smtClean="0"/>
              <a:t>は機能としては同じ</a:t>
            </a:r>
            <a:r>
              <a:rPr kumimoji="1" lang="ja-JP" altLang="en-US" dirty="0" smtClean="0"/>
              <a:t>もの</a:t>
            </a:r>
            <a:endParaRPr kumimoji="1" lang="ja-JP" altLang="en-US" dirty="0"/>
          </a:p>
        </p:txBody>
      </p:sp>
    </p:spTree>
    <p:extLst>
      <p:ext uri="{BB962C8B-B14F-4D97-AF65-F5344CB8AC3E}">
        <p14:creationId xmlns:p14="http://schemas.microsoft.com/office/powerpoint/2010/main" val="26117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クラス（構造体）の使用例</a:t>
            </a:r>
            <a:endParaRPr kumimoji="1" lang="ja-JP" altLang="en-US" dirty="0"/>
          </a:p>
        </p:txBody>
      </p:sp>
      <p:sp>
        <p:nvSpPr>
          <p:cNvPr id="7" name="正方形/長方形 6"/>
          <p:cNvSpPr/>
          <p:nvPr/>
        </p:nvSpPr>
        <p:spPr>
          <a:xfrm>
            <a:off x="628650" y="1248936"/>
            <a:ext cx="6724185" cy="5262979"/>
          </a:xfrm>
          <a:prstGeom prst="rect">
            <a:avLst/>
          </a:prstGeom>
        </p:spPr>
        <p:txBody>
          <a:bodyPr wrap="square">
            <a:spAutoFit/>
          </a:bodyPr>
          <a:lstStyle/>
          <a:p>
            <a:pPr algn="just">
              <a:spcAft>
                <a:spcPts val="0"/>
              </a:spcAft>
            </a:pPr>
            <a:r>
              <a:rPr lang="en-US" altLang="ja-JP" sz="1200" kern="100" dirty="0" err="1" smtClean="0">
                <a:solidFill>
                  <a:schemeClr val="bg1">
                    <a:lumMod val="50000"/>
                  </a:schemeClr>
                </a:solidFill>
                <a:effectLst/>
                <a:latin typeface="Consolas" charset="0"/>
                <a:ea typeface="Consolas" charset="0"/>
                <a:cs typeface="Consolas" charset="0"/>
              </a:rPr>
              <a:t>struct</a:t>
            </a:r>
            <a:r>
              <a:rPr lang="en-US" altLang="ja-JP" sz="1200" kern="100" dirty="0" smtClean="0">
                <a:solidFill>
                  <a:schemeClr val="bg1">
                    <a:lumMod val="50000"/>
                  </a:schemeClr>
                </a:solidFill>
                <a:effectLst/>
                <a:latin typeface="Consolas" charset="0"/>
                <a:ea typeface="Consolas" charset="0"/>
                <a:cs typeface="Consolas" charset="0"/>
              </a:rPr>
              <a:t> F64vec{</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smtClean="0">
                <a:solidFill>
                  <a:schemeClr val="bg1">
                    <a:lumMod val="50000"/>
                  </a:schemeClr>
                </a:solidFill>
                <a:effectLst/>
                <a:latin typeface="Consolas" charset="0"/>
                <a:ea typeface="Consolas" charset="0"/>
                <a:cs typeface="Consolas" charset="0"/>
              </a:rPr>
              <a:t>double </a:t>
            </a:r>
            <a:r>
              <a:rPr lang="en-US" altLang="ja-JP" sz="1200" kern="100" dirty="0" smtClean="0">
                <a:solidFill>
                  <a:schemeClr val="bg1">
                    <a:lumMod val="50000"/>
                  </a:schemeClr>
                </a:solidFill>
                <a:effectLst/>
                <a:latin typeface="Consolas" charset="0"/>
                <a:ea typeface="Consolas" charset="0"/>
                <a:cs typeface="Consolas" charset="0"/>
              </a:rPr>
              <a:t>x, y, z;</a:t>
            </a:r>
            <a:endParaRPr lang="en-US" altLang="ja-JP" sz="1200" kern="100" dirty="0">
              <a:solidFill>
                <a:schemeClr val="bg1">
                  <a:lumMod val="50000"/>
                </a:schemeClr>
              </a:solidFill>
              <a:latin typeface="Consolas" charset="0"/>
              <a:ea typeface="Consolas" charset="0"/>
              <a:cs typeface="Consolas" charset="0"/>
            </a:endParaRPr>
          </a:p>
          <a:p>
            <a:pPr algn="just">
              <a:spcAft>
                <a:spcPts val="0"/>
              </a:spcAft>
            </a:pP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smtClean="0">
                <a:solidFill>
                  <a:schemeClr val="bg1">
                    <a:lumMod val="50000"/>
                  </a:schemeClr>
                </a:solidFill>
                <a:effectLst/>
                <a:latin typeface="Consolas" charset="0"/>
                <a:ea typeface="Consolas" charset="0"/>
                <a:cs typeface="Consolas" charset="0"/>
              </a:rPr>
              <a:t>F64vec </a:t>
            </a:r>
            <a:r>
              <a:rPr lang="en-US" altLang="ja-JP" sz="1200" kern="100" dirty="0" smtClean="0">
                <a:solidFill>
                  <a:schemeClr val="bg1">
                    <a:lumMod val="50000"/>
                  </a:schemeClr>
                </a:solidFill>
                <a:effectLst/>
                <a:latin typeface="Consolas" charset="0"/>
                <a:ea typeface="Consolas" charset="0"/>
                <a:cs typeface="Consolas" charset="0"/>
              </a:rPr>
              <a:t>&amp;operator+=(</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smtClean="0">
                <a:solidFill>
                  <a:schemeClr val="bg1">
                    <a:lumMod val="50000"/>
                  </a:schemeClr>
                </a:solidFill>
                <a:latin typeface="Consolas" charset="0"/>
                <a:ea typeface="Consolas" charset="0"/>
                <a:cs typeface="Consolas" charset="0"/>
              </a:rPr>
              <a:t>F64vec</a:t>
            </a: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smtClean="0">
                <a:solidFill>
                  <a:schemeClr val="bg1">
                    <a:lumMod val="50000"/>
                  </a:schemeClr>
                </a:solidFill>
                <a:effectLst/>
                <a:latin typeface="Consolas" charset="0"/>
                <a:ea typeface="Consolas" charset="0"/>
                <a:cs typeface="Consolas" charset="0"/>
              </a:rPr>
              <a:t>&amp;</a:t>
            </a:r>
            <a:r>
              <a:rPr lang="en-US" altLang="ja-JP" sz="1200" kern="100" dirty="0" err="1" smtClean="0">
                <a:solidFill>
                  <a:schemeClr val="bg1">
                    <a:lumMod val="50000"/>
                  </a:schemeClr>
                </a:solidFill>
                <a:effectLst/>
                <a:latin typeface="Consolas" charset="0"/>
                <a:ea typeface="Consolas" charset="0"/>
                <a:cs typeface="Consolas" charset="0"/>
              </a:rPr>
              <a:t>rhs</a:t>
            </a: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x += </a:t>
            </a:r>
            <a:r>
              <a:rPr lang="en-US" altLang="ja-JP" sz="1200" kern="100" dirty="0" err="1" smtClean="0">
                <a:solidFill>
                  <a:schemeClr val="bg1">
                    <a:lumMod val="50000"/>
                  </a:schemeClr>
                </a:solidFill>
                <a:effectLst/>
                <a:latin typeface="Consolas" charset="0"/>
                <a:ea typeface="Consolas" charset="0"/>
                <a:cs typeface="Consolas" charset="0"/>
              </a:rPr>
              <a:t>rhs.x</a:t>
            </a:r>
            <a:r>
              <a:rPr lang="en-US" altLang="ja-JP" sz="1200" kern="100" dirty="0" smtClean="0">
                <a:solidFill>
                  <a:schemeClr val="bg1">
                    <a:lumMod val="50000"/>
                  </a:schemeClr>
                </a:solidFill>
                <a:effectLst/>
                <a:latin typeface="Consolas" charset="0"/>
                <a:ea typeface="Consolas" charset="0"/>
                <a:cs typeface="Consolas" charset="0"/>
              </a:rPr>
              <a:t>; y += </a:t>
            </a:r>
            <a:r>
              <a:rPr lang="en-US" altLang="ja-JP" sz="1200" kern="100" dirty="0" err="1" smtClean="0">
                <a:solidFill>
                  <a:schemeClr val="bg1">
                    <a:lumMod val="50000"/>
                  </a:schemeClr>
                </a:solidFill>
                <a:effectLst/>
                <a:latin typeface="Consolas" charset="0"/>
                <a:ea typeface="Consolas" charset="0"/>
                <a:cs typeface="Consolas" charset="0"/>
              </a:rPr>
              <a:t>rhs.y</a:t>
            </a:r>
            <a:r>
              <a:rPr lang="en-US" altLang="ja-JP" sz="1200" kern="100" dirty="0" smtClean="0">
                <a:solidFill>
                  <a:schemeClr val="bg1">
                    <a:lumMod val="50000"/>
                  </a:schemeClr>
                </a:solidFill>
                <a:effectLst/>
                <a:latin typeface="Consolas" charset="0"/>
                <a:ea typeface="Consolas" charset="0"/>
                <a:cs typeface="Consolas" charset="0"/>
              </a:rPr>
              <a:t>; z += </a:t>
            </a:r>
            <a:r>
              <a:rPr lang="en-US" altLang="ja-JP" sz="1200" kern="100" dirty="0" err="1" smtClean="0">
                <a:solidFill>
                  <a:schemeClr val="bg1">
                    <a:lumMod val="50000"/>
                  </a:schemeClr>
                </a:solidFill>
                <a:effectLst/>
                <a:latin typeface="Consolas" charset="0"/>
                <a:ea typeface="Consolas" charset="0"/>
                <a:cs typeface="Consolas" charset="0"/>
              </a:rPr>
              <a:t>rhs.z</a:t>
            </a: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return (*this);</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friend </a:t>
            </a:r>
            <a:r>
              <a:rPr lang="en-US" altLang="ja-JP" sz="1200" kern="100" dirty="0" smtClean="0">
                <a:solidFill>
                  <a:schemeClr val="bg1">
                    <a:lumMod val="50000"/>
                  </a:schemeClr>
                </a:solidFill>
                <a:effectLst/>
                <a:latin typeface="Consolas" charset="0"/>
                <a:ea typeface="Consolas" charset="0"/>
                <a:cs typeface="Consolas" charset="0"/>
              </a:rPr>
              <a:t>F64vec </a:t>
            </a:r>
            <a:r>
              <a:rPr lang="en-US" altLang="ja-JP" sz="1200" kern="100" dirty="0" smtClean="0">
                <a:solidFill>
                  <a:schemeClr val="bg1">
                    <a:lumMod val="50000"/>
                  </a:schemeClr>
                </a:solidFill>
                <a:effectLst/>
                <a:latin typeface="Consolas" charset="0"/>
                <a:ea typeface="Consolas" charset="0"/>
                <a:cs typeface="Consolas" charset="0"/>
              </a:rPr>
              <a:t>operator*(</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smtClean="0">
                <a:solidFill>
                  <a:schemeClr val="bg1">
                    <a:lumMod val="50000"/>
                  </a:schemeClr>
                </a:solidFill>
                <a:effectLst/>
                <a:latin typeface="Consolas" charset="0"/>
                <a:ea typeface="Consolas" charset="0"/>
                <a:cs typeface="Consolas" charset="0"/>
              </a:rPr>
              <a:t>double s</a:t>
            </a: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a:solidFill>
                  <a:schemeClr val="bg1">
                    <a:lumMod val="50000"/>
                  </a:schemeClr>
                </a:solidFill>
                <a:latin typeface="Consolas" charset="0"/>
                <a:ea typeface="Consolas" charset="0"/>
                <a:cs typeface="Consolas" charset="0"/>
              </a:rPr>
              <a:t>F64vec </a:t>
            </a:r>
            <a:r>
              <a:rPr lang="en-US" altLang="ja-JP" sz="1200" kern="100" dirty="0" smtClean="0">
                <a:solidFill>
                  <a:schemeClr val="bg1">
                    <a:lumMod val="50000"/>
                  </a:schemeClr>
                </a:solidFill>
                <a:effectLst/>
                <a:latin typeface="Consolas" charset="0"/>
                <a:ea typeface="Consolas" charset="0"/>
                <a:cs typeface="Consolas" charset="0"/>
              </a:rPr>
              <a:t>&amp;v){</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smtClean="0">
                <a:solidFill>
                  <a:schemeClr val="bg1">
                    <a:lumMod val="50000"/>
                  </a:schemeClr>
                </a:solidFill>
                <a:effectLst/>
                <a:latin typeface="Consolas" charset="0"/>
                <a:ea typeface="Consolas" charset="0"/>
                <a:cs typeface="Consolas" charset="0"/>
              </a:rPr>
              <a:t>F64vec3 </a:t>
            </a:r>
            <a:r>
              <a:rPr lang="en-US" altLang="ja-JP" sz="1200" kern="100" dirty="0" smtClean="0">
                <a:solidFill>
                  <a:schemeClr val="bg1">
                    <a:lumMod val="50000"/>
                  </a:schemeClr>
                </a:solidFill>
                <a:effectLst/>
                <a:latin typeface="Consolas" charset="0"/>
                <a:ea typeface="Consolas" charset="0"/>
                <a:cs typeface="Consolas" charset="0"/>
              </a:rPr>
              <a:t>t = {s*</a:t>
            </a:r>
            <a:r>
              <a:rPr lang="en-US" altLang="ja-JP" sz="1200" kern="100" dirty="0" err="1" smtClean="0">
                <a:solidFill>
                  <a:schemeClr val="bg1">
                    <a:lumMod val="50000"/>
                  </a:schemeClr>
                </a:solidFill>
                <a:effectLst/>
                <a:latin typeface="Consolas" charset="0"/>
                <a:ea typeface="Consolas" charset="0"/>
                <a:cs typeface="Consolas" charset="0"/>
              </a:rPr>
              <a:t>v.x</a:t>
            </a:r>
            <a:r>
              <a:rPr lang="en-US" altLang="ja-JP" sz="1200" kern="100" dirty="0" smtClean="0">
                <a:solidFill>
                  <a:schemeClr val="bg1">
                    <a:lumMod val="50000"/>
                  </a:schemeClr>
                </a:solidFill>
                <a:effectLst/>
                <a:latin typeface="Consolas" charset="0"/>
                <a:ea typeface="Consolas" charset="0"/>
                <a:cs typeface="Consolas" charset="0"/>
              </a:rPr>
              <a:t>, s*</a:t>
            </a:r>
            <a:r>
              <a:rPr lang="en-US" altLang="ja-JP" sz="1200" kern="100" dirty="0" err="1" smtClean="0">
                <a:solidFill>
                  <a:schemeClr val="bg1">
                    <a:lumMod val="50000"/>
                  </a:schemeClr>
                </a:solidFill>
                <a:effectLst/>
                <a:latin typeface="Consolas" charset="0"/>
                <a:ea typeface="Consolas" charset="0"/>
                <a:cs typeface="Consolas" charset="0"/>
              </a:rPr>
              <a:t>v.y</a:t>
            </a:r>
            <a:r>
              <a:rPr lang="en-US" altLang="ja-JP" sz="1200" kern="100" dirty="0" smtClean="0">
                <a:solidFill>
                  <a:schemeClr val="bg1">
                    <a:lumMod val="50000"/>
                  </a:schemeClr>
                </a:solidFill>
                <a:effectLst/>
                <a:latin typeface="Consolas" charset="0"/>
                <a:ea typeface="Consolas" charset="0"/>
                <a:cs typeface="Consolas" charset="0"/>
              </a:rPr>
              <a:t>, s*</a:t>
            </a:r>
            <a:r>
              <a:rPr lang="en-US" altLang="ja-JP" sz="1200" kern="100" dirty="0" err="1" smtClean="0">
                <a:solidFill>
                  <a:schemeClr val="bg1">
                    <a:lumMod val="50000"/>
                  </a:schemeClr>
                </a:solidFill>
                <a:effectLst/>
                <a:latin typeface="Consolas" charset="0"/>
                <a:ea typeface="Consolas" charset="0"/>
                <a:cs typeface="Consolas" charset="0"/>
              </a:rPr>
              <a:t>v.z</a:t>
            </a: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return 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err="1" smtClean="0">
                <a:effectLst/>
                <a:latin typeface="Consolas" charset="0"/>
                <a:ea typeface="Consolas" charset="0"/>
                <a:cs typeface="Consolas" charset="0"/>
              </a:rPr>
              <a:t>struct</a:t>
            </a:r>
            <a:r>
              <a:rPr lang="en-US" altLang="ja-JP" sz="1200" kern="100" dirty="0" smtClean="0">
                <a:effectLst/>
                <a:latin typeface="Consolas" charset="0"/>
                <a:ea typeface="Consolas" charset="0"/>
                <a:cs typeface="Consolas" charset="0"/>
              </a:rPr>
              <a:t> Particle{</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smtClean="0">
                <a:effectLst/>
                <a:latin typeface="Consolas" charset="0"/>
                <a:ea typeface="Consolas" charset="0"/>
                <a:cs typeface="Consolas" charset="0"/>
              </a:rPr>
              <a:t>PS::F64vec </a:t>
            </a:r>
            <a:r>
              <a:rPr lang="en-US" altLang="ja-JP" sz="1200" kern="100" dirty="0" err="1" smtClean="0">
                <a:effectLst/>
                <a:latin typeface="Consolas" charset="0"/>
                <a:ea typeface="Consolas" charset="0"/>
                <a:cs typeface="Consolas" charset="0"/>
              </a:rPr>
              <a:t>pos</a:t>
            </a: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vel</a:t>
            </a: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acc</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void kick(</a:t>
            </a:r>
            <a:r>
              <a:rPr lang="en-US" altLang="ja-JP" sz="1200" kern="100" dirty="0" err="1" smtClean="0">
                <a:effectLst/>
                <a:latin typeface="Consolas" charset="0"/>
                <a:ea typeface="Consolas" charset="0"/>
                <a:cs typeface="Consolas" charset="0"/>
              </a:rPr>
              <a:t>const</a:t>
            </a:r>
            <a:r>
              <a:rPr lang="en-US" altLang="ja-JP" sz="1200" kern="100" dirty="0" smtClean="0">
                <a:effectLst/>
                <a:latin typeface="Consolas" charset="0"/>
                <a:ea typeface="Consolas" charset="0"/>
                <a:cs typeface="Consolas" charset="0"/>
              </a:rPr>
              <a:t> double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vel</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acc</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void drift(</a:t>
            </a:r>
            <a:r>
              <a:rPr lang="en-US" altLang="ja-JP" sz="1200" kern="100" dirty="0" err="1" smtClean="0">
                <a:effectLst/>
                <a:latin typeface="Consolas" charset="0"/>
                <a:ea typeface="Consolas" charset="0"/>
                <a:cs typeface="Consolas" charset="0"/>
              </a:rPr>
              <a:t>const</a:t>
            </a:r>
            <a:r>
              <a:rPr lang="en-US" altLang="ja-JP" sz="1200" kern="100" dirty="0" smtClean="0">
                <a:effectLst/>
                <a:latin typeface="Consolas" charset="0"/>
                <a:ea typeface="Consolas" charset="0"/>
                <a:cs typeface="Consolas" charset="0"/>
              </a:rPr>
              <a:t> double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pos</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vel</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void integrate(Particle &amp;p, </a:t>
            </a:r>
            <a:r>
              <a:rPr lang="en-US" altLang="ja-JP" sz="1200" kern="100" dirty="0" err="1" smtClean="0">
                <a:effectLst/>
                <a:latin typeface="Consolas" charset="0"/>
                <a:ea typeface="Consolas" charset="0"/>
                <a:cs typeface="Consolas" charset="0"/>
              </a:rPr>
              <a:t>const</a:t>
            </a:r>
            <a:r>
              <a:rPr lang="en-US" altLang="ja-JP" sz="1200" kern="100" dirty="0" smtClean="0">
                <a:effectLst/>
                <a:latin typeface="Consolas" charset="0"/>
                <a:ea typeface="Consolas" charset="0"/>
                <a:cs typeface="Consolas" charset="0"/>
              </a:rPr>
              <a:t> double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p.kick</a:t>
            </a: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p.drift</a:t>
            </a:r>
            <a:r>
              <a:rPr lang="en-US" altLang="ja-JP" sz="1200" kern="100" dirty="0" smtClean="0">
                <a:effectLst/>
                <a:latin typeface="Consolas" charset="0"/>
                <a:ea typeface="Consolas" charset="0"/>
                <a:cs typeface="Consolas" charset="0"/>
              </a:rPr>
              <a:t>(</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a:t>
            </a:r>
            <a:endParaRPr lang="ja-JP" altLang="ja-JP" sz="1200" kern="100" dirty="0">
              <a:effectLst/>
              <a:latin typeface="Consolas" charset="0"/>
              <a:ea typeface="Consolas" charset="0"/>
              <a:cs typeface="Consolas" charset="0"/>
            </a:endParaRPr>
          </a:p>
        </p:txBody>
      </p:sp>
      <p:sp>
        <p:nvSpPr>
          <p:cNvPr id="8" name="テキスト ボックス 7"/>
          <p:cNvSpPr txBox="1"/>
          <p:nvPr/>
        </p:nvSpPr>
        <p:spPr>
          <a:xfrm>
            <a:off x="4721149" y="5813903"/>
            <a:ext cx="335651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smtClean="0"/>
              <a:t>メンバ関数</a:t>
            </a:r>
            <a:r>
              <a:rPr kumimoji="1" lang="ja-JP" altLang="en-US" dirty="0" smtClean="0"/>
              <a:t>を呼び出してみる</a:t>
            </a:r>
            <a:endParaRPr kumimoji="1" lang="ja-JP" altLang="en-US" dirty="0"/>
          </a:p>
        </p:txBody>
      </p:sp>
      <p:sp>
        <p:nvSpPr>
          <p:cNvPr id="9" name="テキスト ボックス 8"/>
          <p:cNvSpPr txBox="1"/>
          <p:nvPr/>
        </p:nvSpPr>
        <p:spPr>
          <a:xfrm>
            <a:off x="5267558" y="1326993"/>
            <a:ext cx="349730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smtClean="0"/>
              <a:t>空間ベクトル型と演算子の定義</a:t>
            </a:r>
            <a:r>
              <a:rPr kumimoji="1" lang="en-US" altLang="ja-JP" dirty="0" smtClean="0"/>
              <a:t/>
            </a:r>
            <a:br>
              <a:rPr kumimoji="1" lang="en-US" altLang="ja-JP" dirty="0" smtClean="0"/>
            </a:br>
            <a:endParaRPr kumimoji="1" lang="en-US" altLang="ja-JP" dirty="0" smtClean="0"/>
          </a:p>
          <a:p>
            <a:endParaRPr lang="en-US" altLang="ja-JP" dirty="0"/>
          </a:p>
          <a:p>
            <a:r>
              <a:rPr kumimoji="1" lang="ja-JP" altLang="en-US" dirty="0" smtClean="0"/>
              <a:t>ここは</a:t>
            </a:r>
            <a:r>
              <a:rPr kumimoji="1" lang="en-US" altLang="ja-JP" dirty="0" smtClean="0"/>
              <a:t>FDPS</a:t>
            </a:r>
            <a:r>
              <a:rPr kumimoji="1" lang="ja-JP" altLang="en-US" dirty="0" smtClean="0"/>
              <a:t>側が提供</a:t>
            </a:r>
            <a:endParaRPr kumimoji="1" lang="ja-JP" altLang="en-US" dirty="0"/>
          </a:p>
        </p:txBody>
      </p:sp>
      <p:sp>
        <p:nvSpPr>
          <p:cNvPr id="10" name="テキスト ボックス 9"/>
          <p:cNvSpPr txBox="1"/>
          <p:nvPr/>
        </p:nvSpPr>
        <p:spPr>
          <a:xfrm>
            <a:off x="3750993" y="4131997"/>
            <a:ext cx="335651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smtClean="0"/>
              <a:t>ユーザー定義の粒子構造体</a:t>
            </a:r>
            <a:endParaRPr kumimoji="1" lang="en-US" altLang="ja-JP" dirty="0" smtClean="0"/>
          </a:p>
          <a:p>
            <a:endParaRPr lang="en-US" altLang="ja-JP" dirty="0"/>
          </a:p>
          <a:p>
            <a:r>
              <a:rPr kumimoji="1" lang="ja-JP" altLang="en-US" dirty="0" smtClean="0"/>
              <a:t>メンバ関数で数値積分</a:t>
            </a:r>
            <a:endParaRPr kumimoji="1" lang="ja-JP" altLang="en-US" dirty="0"/>
          </a:p>
        </p:txBody>
      </p:sp>
    </p:spTree>
    <p:extLst>
      <p:ext uri="{BB962C8B-B14F-4D97-AF65-F5344CB8AC3E}">
        <p14:creationId xmlns:p14="http://schemas.microsoft.com/office/powerpoint/2010/main" val="1003791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テンプレート</a:t>
            </a:r>
            <a:r>
              <a:rPr kumimoji="1" lang="en-US" altLang="ja-JP" dirty="0" smtClean="0"/>
              <a:t> (template)</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クラスまたは関数の「雛形」</a:t>
            </a:r>
            <a:endParaRPr kumimoji="1" lang="en-US" altLang="ja-JP" sz="2400" dirty="0" smtClean="0"/>
          </a:p>
          <a:p>
            <a:r>
              <a:rPr lang="ja-JP" altLang="en-US" sz="2400" dirty="0" smtClean="0"/>
              <a:t>「クラステンプレート」と「関数テンプレート」とある</a:t>
            </a:r>
            <a:endParaRPr lang="en-US" altLang="ja-JP" sz="2400" dirty="0" smtClean="0"/>
          </a:p>
          <a:p>
            <a:pPr lvl="1"/>
            <a:r>
              <a:rPr kumimoji="1" lang="ja-JP" altLang="en-US" sz="2000" i="1" dirty="0" smtClean="0"/>
              <a:t>テンプレート名</a:t>
            </a:r>
            <a:r>
              <a:rPr kumimoji="1" lang="en-US" altLang="ja-JP" sz="2000" dirty="0" smtClean="0"/>
              <a:t> &lt;</a:t>
            </a:r>
            <a:r>
              <a:rPr kumimoji="1" lang="ja-JP" altLang="en-US" sz="2000" i="1" dirty="0" smtClean="0"/>
              <a:t>型名</a:t>
            </a:r>
            <a:r>
              <a:rPr kumimoji="1" lang="en-US" altLang="ja-JP" sz="2000" dirty="0" smtClean="0"/>
              <a:t>&gt;</a:t>
            </a:r>
            <a:br>
              <a:rPr kumimoji="1" lang="en-US" altLang="ja-JP" sz="2000" dirty="0" smtClean="0"/>
            </a:br>
            <a:r>
              <a:rPr kumimoji="1" lang="ja-JP" altLang="en-US" sz="2000" dirty="0" smtClean="0"/>
              <a:t>のように</a:t>
            </a:r>
            <a:r>
              <a:rPr lang="en-US" altLang="ja-JP" sz="2000" dirty="0" smtClean="0"/>
              <a:t>&lt;&gt;</a:t>
            </a:r>
            <a:r>
              <a:rPr lang="ja-JP" altLang="en-US" sz="2000" dirty="0" smtClean="0"/>
              <a:t>で「テンプレート引数」を渡すことで、「実体化」したクラスや関数が得られる。</a:t>
            </a:r>
            <a:endParaRPr lang="en-US" altLang="ja-JP" sz="2000" dirty="0" smtClean="0"/>
          </a:p>
          <a:p>
            <a:r>
              <a:rPr lang="en-US" altLang="ja-JP" sz="2400" dirty="0" smtClean="0"/>
              <a:t>FDPS</a:t>
            </a:r>
            <a:r>
              <a:rPr lang="ja-JP" altLang="en-US" sz="2400" dirty="0" smtClean="0"/>
              <a:t>では以下のように変数宣言する</a:t>
            </a:r>
            <a:endParaRPr lang="en-US" altLang="ja-JP" sz="2400" dirty="0" smtClean="0"/>
          </a:p>
          <a:p>
            <a:pPr lvl="1"/>
            <a:r>
              <a:rPr lang="en-US" altLang="ja-JP" sz="1600" dirty="0">
                <a:latin typeface="Consolas" charset="0"/>
                <a:ea typeface="Consolas" charset="0"/>
                <a:cs typeface="Consolas" charset="0"/>
              </a:rPr>
              <a:t>PS::</a:t>
            </a:r>
            <a:r>
              <a:rPr lang="en-US" altLang="ja-JP" sz="1600" dirty="0" err="1" smtClean="0">
                <a:latin typeface="Consolas" charset="0"/>
                <a:ea typeface="Consolas" charset="0"/>
                <a:cs typeface="Consolas" charset="0"/>
              </a:rPr>
              <a:t>ParticleSystem</a:t>
            </a:r>
            <a:r>
              <a:rPr lang="en-US" altLang="ja-JP" sz="1600" dirty="0" smtClean="0">
                <a:latin typeface="Consolas" charset="0"/>
                <a:ea typeface="Consolas" charset="0"/>
                <a:cs typeface="Consolas" charset="0"/>
              </a:rPr>
              <a:t>&lt;</a:t>
            </a:r>
            <a:r>
              <a:rPr lang="en-US" altLang="ja-JP" sz="1600" dirty="0" err="1" smtClean="0">
                <a:latin typeface="Consolas" charset="0"/>
                <a:ea typeface="Consolas" charset="0"/>
                <a:cs typeface="Consolas" charset="0"/>
              </a:rPr>
              <a:t>FPGrav</a:t>
            </a:r>
            <a:r>
              <a:rPr lang="en-US" altLang="ja-JP" sz="1600" dirty="0">
                <a:latin typeface="Consolas" charset="0"/>
                <a:ea typeface="Consolas" charset="0"/>
                <a:cs typeface="Consolas" charset="0"/>
              </a:rPr>
              <a:t>&gt; </a:t>
            </a:r>
            <a:r>
              <a:rPr lang="en-US" altLang="ja-JP" sz="1600" dirty="0" err="1">
                <a:solidFill>
                  <a:schemeClr val="accent2"/>
                </a:solidFill>
                <a:latin typeface="Consolas" charset="0"/>
                <a:ea typeface="Consolas" charset="0"/>
                <a:cs typeface="Consolas" charset="0"/>
              </a:rPr>
              <a:t>system_grav</a:t>
            </a:r>
            <a:r>
              <a:rPr lang="en-US" altLang="ja-JP" sz="1600" dirty="0" smtClean="0">
                <a:latin typeface="Consolas" charset="0"/>
                <a:ea typeface="Consolas" charset="0"/>
                <a:cs typeface="Consolas" charset="0"/>
              </a:rPr>
              <a:t>;</a:t>
            </a:r>
          </a:p>
          <a:p>
            <a:pPr lvl="1"/>
            <a:r>
              <a:rPr lang="en-US" altLang="ja-JP" sz="1600" dirty="0">
                <a:latin typeface="Consolas" charset="0"/>
                <a:ea typeface="Consolas" charset="0"/>
                <a:cs typeface="Consolas" charset="0"/>
              </a:rPr>
              <a:t>PS::</a:t>
            </a:r>
            <a:r>
              <a:rPr lang="en-US" altLang="ja-JP" sz="1600" dirty="0" err="1">
                <a:latin typeface="Consolas" charset="0"/>
                <a:ea typeface="Consolas" charset="0"/>
                <a:cs typeface="Consolas" charset="0"/>
              </a:rPr>
              <a:t>TreeForForceLong</a:t>
            </a:r>
            <a:r>
              <a:rPr lang="en-US" altLang="ja-JP" sz="1600" dirty="0">
                <a:latin typeface="Consolas" charset="0"/>
                <a:ea typeface="Consolas" charset="0"/>
                <a:cs typeface="Consolas" charset="0"/>
              </a:rPr>
              <a:t>&lt;</a:t>
            </a:r>
            <a:r>
              <a:rPr lang="en-US" altLang="ja-JP" sz="1600" dirty="0" err="1">
                <a:latin typeface="Consolas" charset="0"/>
                <a:ea typeface="Consolas" charset="0"/>
                <a:cs typeface="Consolas" charset="0"/>
              </a:rPr>
              <a:t>FPGrav</a:t>
            </a:r>
            <a:r>
              <a:rPr lang="en-US" altLang="ja-JP" sz="1600" dirty="0">
                <a:latin typeface="Consolas" charset="0"/>
                <a:ea typeface="Consolas" charset="0"/>
                <a:cs typeface="Consolas" charset="0"/>
              </a:rPr>
              <a:t>, </a:t>
            </a:r>
            <a:r>
              <a:rPr lang="en-US" altLang="ja-JP" sz="1600" dirty="0" err="1">
                <a:latin typeface="Consolas" charset="0"/>
                <a:ea typeface="Consolas" charset="0"/>
                <a:cs typeface="Consolas" charset="0"/>
              </a:rPr>
              <a:t>FPGrav</a:t>
            </a:r>
            <a:r>
              <a:rPr lang="en-US" altLang="ja-JP" sz="1600" dirty="0">
                <a:latin typeface="Consolas" charset="0"/>
                <a:ea typeface="Consolas" charset="0"/>
                <a:cs typeface="Consolas" charset="0"/>
              </a:rPr>
              <a:t>, </a:t>
            </a:r>
            <a:r>
              <a:rPr lang="en-US" altLang="ja-JP" sz="1600" dirty="0" err="1">
                <a:latin typeface="Consolas" charset="0"/>
                <a:ea typeface="Consolas" charset="0"/>
                <a:cs typeface="Consolas" charset="0"/>
              </a:rPr>
              <a:t>FPGrav</a:t>
            </a:r>
            <a:r>
              <a:rPr lang="en-US" altLang="ja-JP" sz="1600" dirty="0">
                <a:latin typeface="Consolas" charset="0"/>
                <a:ea typeface="Consolas" charset="0"/>
                <a:cs typeface="Consolas" charset="0"/>
              </a:rPr>
              <a:t>&gt;::Monopole </a:t>
            </a:r>
            <a:r>
              <a:rPr lang="en-US" altLang="ja-JP" sz="1600" dirty="0" err="1">
                <a:solidFill>
                  <a:schemeClr val="accent2"/>
                </a:solidFill>
                <a:latin typeface="Consolas" charset="0"/>
                <a:ea typeface="Consolas" charset="0"/>
                <a:cs typeface="Consolas" charset="0"/>
              </a:rPr>
              <a:t>tree_grav</a:t>
            </a:r>
            <a:r>
              <a:rPr lang="en-US" altLang="ja-JP" sz="1600" dirty="0" smtClean="0">
                <a:latin typeface="Consolas" charset="0"/>
                <a:ea typeface="Consolas" charset="0"/>
                <a:cs typeface="Consolas" charset="0"/>
              </a:rPr>
              <a:t>;</a:t>
            </a:r>
          </a:p>
          <a:p>
            <a:pPr lvl="1"/>
            <a:r>
              <a:rPr kumimoji="1" lang="ja-JP" altLang="en-US" sz="2000" dirty="0" smtClean="0">
                <a:solidFill>
                  <a:schemeClr val="accent2"/>
                </a:solidFill>
                <a:latin typeface="Consolas" charset="0"/>
                <a:ea typeface="Consolas" charset="0"/>
                <a:cs typeface="Consolas" charset="0"/>
              </a:rPr>
              <a:t>色付き文字</a:t>
            </a:r>
            <a:r>
              <a:rPr kumimoji="1" lang="ja-JP" altLang="en-US" sz="2000" dirty="0" smtClean="0">
                <a:latin typeface="Consolas" charset="0"/>
                <a:ea typeface="Consolas" charset="0"/>
                <a:cs typeface="Consolas" charset="0"/>
              </a:rPr>
              <a:t>で書かれた部分が変数名</a:t>
            </a:r>
            <a:endParaRPr kumimoji="1" lang="en-US" altLang="ja-JP" sz="2000" dirty="0" smtClean="0">
              <a:latin typeface="Consolas" charset="0"/>
              <a:ea typeface="Consolas" charset="0"/>
              <a:cs typeface="Consolas" charset="0"/>
            </a:endParaRPr>
          </a:p>
          <a:p>
            <a:pPr lvl="1"/>
            <a:r>
              <a:rPr lang="ja-JP" altLang="en-US" sz="2000" dirty="0" smtClean="0">
                <a:latin typeface="Consolas" charset="0"/>
                <a:ea typeface="Consolas" charset="0"/>
                <a:cs typeface="Consolas" charset="0"/>
              </a:rPr>
              <a:t>クラスの中にはメンバ変数、メンバ関数だけでなく「メンバ形名」も持てる、</a:t>
            </a:r>
            <a:r>
              <a:rPr lang="en-US" altLang="ja-JP" sz="2000" dirty="0" smtClean="0">
                <a:latin typeface="Consolas" charset="0"/>
                <a:ea typeface="Consolas" charset="0"/>
                <a:cs typeface="Consolas" charset="0"/>
              </a:rPr>
              <a:t>::Monopole</a:t>
            </a:r>
            <a:r>
              <a:rPr lang="ja-JP" altLang="en-US" sz="2000" dirty="0" smtClean="0">
                <a:latin typeface="Consolas" charset="0"/>
                <a:ea typeface="Consolas" charset="0"/>
                <a:cs typeface="Consolas" charset="0"/>
              </a:rPr>
              <a:t>がその例</a:t>
            </a:r>
            <a:endParaRPr kumimoji="1" lang="en-US" altLang="ja-JP" sz="2000" dirty="0">
              <a:latin typeface="Consolas" charset="0"/>
              <a:ea typeface="Consolas" charset="0"/>
              <a:cs typeface="Consolas" charset="0"/>
            </a:endParaRPr>
          </a:p>
        </p:txBody>
      </p:sp>
    </p:spTree>
    <p:extLst>
      <p:ext uri="{BB962C8B-B14F-4D97-AF65-F5344CB8AC3E}">
        <p14:creationId xmlns:p14="http://schemas.microsoft.com/office/powerpoint/2010/main" val="1266397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STL (Standard Template Library)</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とりあえず</a:t>
            </a:r>
            <a:r>
              <a:rPr lang="en-US" altLang="ja-JP" dirty="0" err="1" smtClean="0"/>
              <a:t>iostream</a:t>
            </a:r>
            <a:r>
              <a:rPr lang="ja-JP" altLang="en-US" dirty="0" smtClean="0"/>
              <a:t>（入出力）と</a:t>
            </a:r>
            <a:r>
              <a:rPr lang="en-US" altLang="ja-JP" dirty="0" smtClean="0"/>
              <a:t>vector</a:t>
            </a:r>
            <a:r>
              <a:rPr lang="ja-JP" altLang="en-US" dirty="0" smtClean="0"/>
              <a:t>（可変長配列）ぐらいを押さえておけば大概のことができる</a:t>
            </a:r>
            <a:endParaRPr lang="en-US" altLang="ja-JP" dirty="0" smtClean="0"/>
          </a:p>
          <a:p>
            <a:pPr lvl="1"/>
            <a:r>
              <a:rPr kumimoji="1" lang="ja-JP" altLang="en-US" dirty="0" smtClean="0"/>
              <a:t>入出力に関しては</a:t>
            </a:r>
            <a:r>
              <a:rPr kumimoji="1" lang="en-US" altLang="ja-JP" dirty="0" smtClean="0"/>
              <a:t>C</a:t>
            </a:r>
            <a:r>
              <a:rPr kumimoji="1" lang="ja-JP" altLang="en-US" dirty="0" smtClean="0"/>
              <a:t>言語のもの</a:t>
            </a:r>
            <a:r>
              <a:rPr kumimoji="1" lang="en-US" altLang="ja-JP" dirty="0" smtClean="0"/>
              <a:t>(</a:t>
            </a:r>
            <a:r>
              <a:rPr kumimoji="1" lang="en-US" altLang="ja-JP" dirty="0" err="1" smtClean="0"/>
              <a:t>cstdio</a:t>
            </a:r>
            <a:r>
              <a:rPr kumimoji="1" lang="en-US" altLang="ja-JP" dirty="0" smtClean="0"/>
              <a:t>)</a:t>
            </a:r>
            <a:r>
              <a:rPr kumimoji="1" lang="ja-JP" altLang="en-US" dirty="0" smtClean="0"/>
              <a:t>を使ってもいい</a:t>
            </a:r>
            <a:r>
              <a:rPr kumimoji="1" lang="en-US" altLang="ja-JP" dirty="0" smtClean="0"/>
              <a:t/>
            </a:r>
            <a:br>
              <a:rPr kumimoji="1" lang="en-US" altLang="ja-JP" dirty="0" smtClean="0"/>
            </a:br>
            <a:r>
              <a:rPr lang="ja-JP" altLang="en-US" dirty="0" smtClean="0"/>
              <a:t>（</a:t>
            </a:r>
            <a:r>
              <a:rPr lang="en-US" altLang="ja-JP" dirty="0" smtClean="0"/>
              <a:t>FDPS</a:t>
            </a:r>
            <a:r>
              <a:rPr lang="ja-JP" altLang="en-US" dirty="0" smtClean="0"/>
              <a:t>を使う分にはどちらでも可能）</a:t>
            </a:r>
            <a:endParaRPr kumimoji="1" lang="ja-JP" altLang="en-US" dirty="0"/>
          </a:p>
        </p:txBody>
      </p:sp>
      <p:sp>
        <p:nvSpPr>
          <p:cNvPr id="4" name="正方形/長方形 3"/>
          <p:cNvSpPr/>
          <p:nvPr/>
        </p:nvSpPr>
        <p:spPr>
          <a:xfrm>
            <a:off x="628650" y="3726576"/>
            <a:ext cx="4003288"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en-US" altLang="ja-JP" kern="100" dirty="0" smtClean="0">
                <a:effectLst/>
                <a:latin typeface="Consolas" charset="0"/>
                <a:ea typeface="Consolas" charset="0"/>
                <a:cs typeface="Consolas" charset="0"/>
              </a:rPr>
              <a:t>#include &lt;vector&gt;</a:t>
            </a:r>
            <a:endParaRPr lang="ja-JP" altLang="ja-JP" kern="100" dirty="0" smtClean="0">
              <a:effectLst/>
              <a:latin typeface="Consolas" charset="0"/>
              <a:ea typeface="Consolas" charset="0"/>
              <a:cs typeface="Consolas" charset="0"/>
            </a:endParaRPr>
          </a:p>
          <a:p>
            <a:pPr algn="just">
              <a:spcAft>
                <a:spcPts val="0"/>
              </a:spcAft>
            </a:pPr>
            <a:r>
              <a:rPr lang="en-US" altLang="ja-JP" kern="100" dirty="0" err="1" smtClean="0">
                <a:effectLst/>
                <a:latin typeface="Consolas" charset="0"/>
                <a:ea typeface="Consolas" charset="0"/>
                <a:cs typeface="Consolas" charset="0"/>
              </a:rPr>
              <a:t>int</a:t>
            </a:r>
            <a:r>
              <a:rPr lang="en-US" altLang="ja-JP" kern="100" dirty="0" smtClean="0">
                <a:effectLst/>
                <a:latin typeface="Consolas" charset="0"/>
                <a:ea typeface="Consolas" charset="0"/>
                <a:cs typeface="Consolas" charset="0"/>
              </a:rPr>
              <a:t> main(){</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t>
            </a:r>
            <a:r>
              <a:rPr lang="en-US" altLang="ja-JP" kern="100" dirty="0" err="1" smtClean="0">
                <a:effectLst/>
                <a:latin typeface="Consolas" charset="0"/>
                <a:ea typeface="Consolas" charset="0"/>
                <a:cs typeface="Consolas" charset="0"/>
              </a:rPr>
              <a:t>std</a:t>
            </a:r>
            <a:r>
              <a:rPr lang="en-US" altLang="ja-JP" kern="100" dirty="0" smtClean="0">
                <a:effectLst/>
                <a:latin typeface="Consolas" charset="0"/>
                <a:ea typeface="Consolas" charset="0"/>
                <a:cs typeface="Consolas" charset="0"/>
              </a:rPr>
              <a:t>::vector&lt;</a:t>
            </a:r>
            <a:r>
              <a:rPr lang="en-US" altLang="ja-JP" kern="100" dirty="0" err="1" smtClean="0">
                <a:effectLst/>
                <a:latin typeface="Consolas" charset="0"/>
                <a:ea typeface="Consolas" charset="0"/>
                <a:cs typeface="Consolas" charset="0"/>
              </a:rPr>
              <a:t>int</a:t>
            </a:r>
            <a:r>
              <a:rPr lang="en-US" altLang="ja-JP" kern="100" dirty="0" smtClean="0">
                <a:effectLst/>
                <a:latin typeface="Consolas" charset="0"/>
                <a:ea typeface="Consolas" charset="0"/>
                <a:cs typeface="Consolas" charset="0"/>
              </a:rPr>
              <a:t>&gt; array;</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t>
            </a:r>
            <a:r>
              <a:rPr lang="en-US" altLang="ja-JP" kern="100" dirty="0" err="1" smtClean="0">
                <a:effectLst/>
                <a:latin typeface="Consolas" charset="0"/>
                <a:ea typeface="Consolas" charset="0"/>
                <a:cs typeface="Consolas" charset="0"/>
              </a:rPr>
              <a:t>array.resize</a:t>
            </a:r>
            <a:r>
              <a:rPr lang="en-US" altLang="ja-JP" kern="100" dirty="0" smtClean="0">
                <a:effectLst/>
                <a:latin typeface="Consolas" charset="0"/>
                <a:ea typeface="Consolas" charset="0"/>
                <a:cs typeface="Consolas" charset="0"/>
              </a:rPr>
              <a:t>(10);</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for(</a:t>
            </a:r>
            <a:r>
              <a:rPr lang="en-US" altLang="ja-JP" kern="100" dirty="0" err="1" smtClean="0">
                <a:effectLst/>
                <a:latin typeface="Consolas" charset="0"/>
                <a:ea typeface="Consolas" charset="0"/>
                <a:cs typeface="Consolas" charset="0"/>
              </a:rPr>
              <a:t>int</a:t>
            </a:r>
            <a:r>
              <a:rPr lang="en-US" altLang="ja-JP" kern="100" dirty="0" smtClean="0">
                <a:effectLst/>
                <a:latin typeface="Consolas" charset="0"/>
                <a:ea typeface="Consolas" charset="0"/>
                <a:cs typeface="Consolas" charset="0"/>
              </a:rPr>
              <a:t>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=0;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&lt;10;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array[</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 =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return 0;</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a:t>
            </a:r>
            <a:endParaRPr lang="ja-JP" altLang="ja-JP" kern="100" dirty="0">
              <a:effectLst/>
              <a:latin typeface="Consolas" charset="0"/>
              <a:ea typeface="Consolas" charset="0"/>
              <a:cs typeface="Consolas" charset="0"/>
            </a:endParaRPr>
          </a:p>
        </p:txBody>
      </p:sp>
      <p:sp>
        <p:nvSpPr>
          <p:cNvPr id="5" name="正方形/長方形 4"/>
          <p:cNvSpPr/>
          <p:nvPr/>
        </p:nvSpPr>
        <p:spPr>
          <a:xfrm>
            <a:off x="5098942" y="3757572"/>
            <a:ext cx="341640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charset="0"/>
                <a:ea typeface="Consolas" charset="0"/>
                <a:cs typeface="Consolas" charset="0"/>
              </a:rPr>
              <a:t>std</a:t>
            </a:r>
            <a:r>
              <a:rPr lang="en-US" dirty="0">
                <a:latin typeface="Consolas" charset="0"/>
                <a:ea typeface="Consolas" charset="0"/>
                <a:cs typeface="Consolas" charset="0"/>
              </a:rPr>
              <a:t>::vector&lt;FP&gt; </a:t>
            </a:r>
            <a:r>
              <a:rPr lang="en-US" dirty="0" err="1">
                <a:latin typeface="Consolas" charset="0"/>
                <a:ea typeface="Consolas" charset="0"/>
                <a:cs typeface="Consolas" charset="0"/>
              </a:rPr>
              <a:t>ptcl</a:t>
            </a:r>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for(...){</a:t>
            </a:r>
          </a:p>
          <a:p>
            <a:r>
              <a:rPr lang="en-US" dirty="0" smtClean="0">
                <a:latin typeface="Consolas" charset="0"/>
                <a:ea typeface="Consolas" charset="0"/>
                <a:cs typeface="Consolas" charset="0"/>
              </a:rPr>
              <a:t>    </a:t>
            </a:r>
            <a:r>
              <a:rPr lang="en-US" dirty="0">
                <a:latin typeface="Consolas" charset="0"/>
                <a:ea typeface="Consolas" charset="0"/>
                <a:cs typeface="Consolas" charset="0"/>
              </a:rPr>
              <a:t>FP </a:t>
            </a:r>
            <a:r>
              <a:rPr lang="en-US" dirty="0" err="1">
                <a:latin typeface="Consolas" charset="0"/>
                <a:ea typeface="Consolas" charset="0"/>
                <a:cs typeface="Consolas" charset="0"/>
              </a:rPr>
              <a:t>ith</a:t>
            </a:r>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    ...;</a:t>
            </a:r>
          </a:p>
          <a:p>
            <a:r>
              <a:rPr lang="en-US" dirty="0" smtClean="0">
                <a:latin typeface="Consolas" charset="0"/>
                <a:ea typeface="Consolas" charset="0"/>
                <a:cs typeface="Consolas" charset="0"/>
              </a:rPr>
              <a:t>    </a:t>
            </a:r>
            <a:r>
              <a:rPr lang="en-US" dirty="0" err="1">
                <a:latin typeface="Consolas" charset="0"/>
                <a:ea typeface="Consolas" charset="0"/>
                <a:cs typeface="Consolas" charset="0"/>
              </a:rPr>
              <a:t>ptcl.push_back</a:t>
            </a:r>
            <a:r>
              <a:rPr lang="en-US" dirty="0">
                <a:latin typeface="Consolas" charset="0"/>
                <a:ea typeface="Consolas" charset="0"/>
                <a:cs typeface="Consolas" charset="0"/>
              </a:rPr>
              <a:t>(</a:t>
            </a:r>
            <a:r>
              <a:rPr lang="en-US" dirty="0" err="1">
                <a:latin typeface="Consolas" charset="0"/>
                <a:ea typeface="Consolas" charset="0"/>
                <a:cs typeface="Consolas" charset="0"/>
              </a:rPr>
              <a:t>ith</a:t>
            </a:r>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 name="テキスト ボックス 5"/>
          <p:cNvSpPr txBox="1"/>
          <p:nvPr/>
        </p:nvSpPr>
        <p:spPr>
          <a:xfrm>
            <a:off x="5098942" y="5517394"/>
            <a:ext cx="3549112" cy="646331"/>
          </a:xfrm>
          <a:prstGeom prst="rect">
            <a:avLst/>
          </a:prstGeom>
          <a:noFill/>
        </p:spPr>
        <p:txBody>
          <a:bodyPr wrap="square" rtlCol="0">
            <a:spAutoFit/>
          </a:bodyPr>
          <a:lstStyle/>
          <a:p>
            <a:r>
              <a:rPr lang="ja-JP" altLang="en-US" dirty="0" smtClean="0"/>
              <a:t>サンプルコードの初期条件生成</a:t>
            </a:r>
            <a:endParaRPr lang="en-US" altLang="ja-JP" dirty="0" smtClean="0"/>
          </a:p>
          <a:p>
            <a:r>
              <a:rPr lang="ja-JP" altLang="en-US" dirty="0" smtClean="0"/>
              <a:t>（簡略化）</a:t>
            </a:r>
            <a:endParaRPr lang="en-US" dirty="0"/>
          </a:p>
        </p:txBody>
      </p:sp>
    </p:spTree>
    <p:extLst>
      <p:ext uri="{BB962C8B-B14F-4D97-AF65-F5344CB8AC3E}">
        <p14:creationId xmlns:p14="http://schemas.microsoft.com/office/powerpoint/2010/main" val="435742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10079</TotalTime>
  <Words>957</Words>
  <Application>Microsoft Macintosh PowerPoint</Application>
  <PresentationFormat>画面に合わせる (4:3)</PresentationFormat>
  <Paragraphs>146</Paragraphs>
  <Slides>11</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Consolas</vt:lpstr>
      <vt:lpstr>Yu Gothic</vt:lpstr>
      <vt:lpstr>Yu Gothic Light</vt:lpstr>
      <vt:lpstr>Arial</vt:lpstr>
      <vt:lpstr>ホワイト</vt:lpstr>
      <vt:lpstr>FDPSユーザーのためのC++</vt:lpstr>
      <vt:lpstr>はじめに</vt:lpstr>
      <vt:lpstr>言語のバージョンについて</vt:lpstr>
      <vt:lpstr>習得しておきたいC++の機能</vt:lpstr>
      <vt:lpstr>名前空間（namespace）</vt:lpstr>
      <vt:lpstr>クラス（構造体）</vt:lpstr>
      <vt:lpstr>クラス（構造体）の使用例</vt:lpstr>
      <vt:lpstr>テンプレート (template)</vt:lpstr>
      <vt:lpstr>STL (Standard Template Library)</vt:lpstr>
      <vt:lpstr>まとめ</vt:lpstr>
      <vt:lpstr>C++をFortranと比べて</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FDPSユーザーのためのC++</dc:title>
  <dc:creator>似鳥啓吾</dc:creator>
  <cp:lastModifiedBy>似鳥啓吾</cp:lastModifiedBy>
  <cp:revision>48</cp:revision>
  <cp:lastPrinted>2018-07-31T14:15:52Z</cp:lastPrinted>
  <dcterms:created xsi:type="dcterms:W3CDTF">2018-07-17T11:47:14Z</dcterms:created>
  <dcterms:modified xsi:type="dcterms:W3CDTF">2018-08-01T02:13:35Z</dcterms:modified>
</cp:coreProperties>
</file>