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615A8-24D0-C043-8CC4-12E394D0A496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5556C-0135-0A49-AE6F-905C099E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6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6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0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74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26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6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7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0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tt.co.jp/book/978-4-87783-399-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1EC3-2A9E-C442-8ACB-255E1BD54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Fortran 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DADD6B-15C0-1547-936D-E3AAEE46D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行方大輔</a:t>
            </a:r>
            <a:endParaRPr lang="en-US" altLang="ja-JP" dirty="0"/>
          </a:p>
          <a:p>
            <a:r>
              <a:rPr kumimoji="1" lang="ja-JP" altLang="en-US" sz="1800"/>
              <a:t>理化学研究所</a:t>
            </a:r>
            <a:r>
              <a:rPr kumimoji="1" lang="en-US" altLang="ja-JP" sz="1800" dirty="0"/>
              <a:t> </a:t>
            </a:r>
            <a:r>
              <a:rPr kumimoji="1" lang="ja-JP" altLang="en-US" sz="1800"/>
              <a:t>計算科学研究センター</a:t>
            </a:r>
            <a:endParaRPr lang="en-US" altLang="ja-JP" sz="1800" dirty="0"/>
          </a:p>
          <a:p>
            <a:r>
              <a:rPr lang="ja-JP" altLang="en-US" sz="1800"/>
              <a:t>粒子系シミュレータ研究チーム</a:t>
            </a:r>
            <a:endParaRPr kumimoji="1" lang="ja-JP" altLang="en-US" sz="18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DF3B4-6A11-D340-A547-4F9E131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E259E-396B-6045-A9BE-C8DE380B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3DFA0-544A-6644-B4B5-7192B242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57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6C36A-FA32-D947-929F-AD5E2E0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(derived type, 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構造型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C79028-2339-FB4F-BBCB-D4EE692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いわゆる構造体。</a:t>
            </a:r>
          </a:p>
          <a:p>
            <a:r>
              <a:rPr lang="en-US" altLang="ja-JP" sz="2400" dirty="0"/>
              <a:t>FDPS </a:t>
            </a:r>
            <a:r>
              <a:rPr lang="ja-JP" altLang="en-US" sz="2400"/>
              <a:t>では、</a:t>
            </a:r>
            <a:r>
              <a:rPr lang="en-US" altLang="ja-JP" sz="2400" dirty="0"/>
              <a:t>3</a:t>
            </a:r>
            <a:r>
              <a:rPr lang="ja-JP" altLang="en-US" sz="2400"/>
              <a:t>次元ベクトル型、ユーザーが定義する 「粒子型」等を使用。</a:t>
            </a:r>
          </a:p>
          <a:p>
            <a:r>
              <a:rPr lang="ja-JP" altLang="en-US" sz="2400"/>
              <a:t>プログラミングスタイル云々という話もあるが、キャッ シュに確実に載るようにするとかにも有用。</a:t>
            </a:r>
          </a:p>
          <a:p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E0A70-798F-9145-9FF0-0C7FABB1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ED3D-B5EB-2D4D-A1E2-AC7B7E58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8F305-39A3-004C-B840-BE905EBE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5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4E7B9-605A-AC42-A21D-DBEE3343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型束縛手続き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EB27B-A380-F241-BE60-E1C1B8BB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 sz="2400"/>
              <a:t>いつのまにか </a:t>
            </a:r>
            <a:r>
              <a:rPr lang="en-US" altLang="ja-JP" sz="2400" dirty="0"/>
              <a:t>Fortran </a:t>
            </a:r>
            <a:r>
              <a:rPr lang="ja-JP" altLang="en-US" sz="2400"/>
              <a:t>も「オブジェクト志向」に。</a:t>
            </a:r>
          </a:p>
          <a:p>
            <a:r>
              <a:rPr lang="ja-JP" altLang="en-US" sz="2400"/>
              <a:t>雑にいうと、ある構造型の変数を第一引数にする手続き を </a:t>
            </a:r>
            <a:r>
              <a:rPr lang="en-US" altLang="ja-JP" sz="2400" dirty="0"/>
              <a:t>foo(x) </a:t>
            </a:r>
            <a:r>
              <a:rPr lang="ja-JP" altLang="en-US" sz="2400"/>
              <a:t>の代わりに </a:t>
            </a:r>
            <a:r>
              <a:rPr lang="en-US" altLang="ja-JP" sz="2400" dirty="0" err="1"/>
              <a:t>x%foo</a:t>
            </a:r>
            <a:r>
              <a:rPr lang="en-US" altLang="ja-JP" sz="2400" dirty="0"/>
              <a:t> </a:t>
            </a:r>
            <a:r>
              <a:rPr lang="ja-JP" altLang="en-US" sz="2400"/>
              <a:t>と書けるというだけ。こういうのを言語によってメッセージとかメンバー関数とかいう。</a:t>
            </a:r>
          </a:p>
          <a:p>
            <a:r>
              <a:rPr lang="ja-JP" altLang="en-US" sz="2400"/>
              <a:t>但し、同じ名前でも別の構造体のメンバー関数なら別の関数になる。演算子も関数にできるので、構造体同士の演算を定義できる。</a:t>
            </a:r>
          </a:p>
          <a:p>
            <a:r>
              <a:rPr lang="ja-JP" altLang="en-US" sz="2400"/>
              <a:t>以下では「メンバー関数</a:t>
            </a:r>
            <a:r>
              <a:rPr lang="en-US" altLang="ja-JP" sz="2400" dirty="0"/>
              <a:t>(</a:t>
            </a:r>
            <a:r>
              <a:rPr lang="ja-JP" altLang="en-US" sz="2400"/>
              <a:t>手続き</a:t>
            </a:r>
            <a:r>
              <a:rPr lang="en-US" altLang="ja-JP" sz="2400" dirty="0"/>
              <a:t>)</a:t>
            </a:r>
            <a:r>
              <a:rPr lang="ja-JP" altLang="en-US" sz="2400"/>
              <a:t>」と呼ぶことに。</a:t>
            </a:r>
          </a:p>
          <a:p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9A7-29A4-A54A-8CD1-DA61097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F8746-90F7-6A44-B2C4-104AB542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E3F78-559C-0E4A-A95D-FBF69C6C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E287-306F-1D48-961B-E199F24C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メンバー関数の文法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D8F2A-73C4-BE43-A2CB-5833A9F0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7E9DB9-8EBD-F44D-BCEC-52712C13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9D4A6-A73A-B248-8E55-58E9D804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1F5C5E-6ECB-9740-ACEC-F25D5A5D6118}"/>
              </a:ext>
            </a:extLst>
          </p:cNvPr>
          <p:cNvSpPr txBox="1"/>
          <p:nvPr/>
        </p:nvSpPr>
        <p:spPr>
          <a:xfrm>
            <a:off x="260350" y="1875206"/>
            <a:ext cx="4185761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onaco" pitchFamily="2" charset="0"/>
              </a:rPr>
              <a:t>module </a:t>
            </a:r>
            <a:r>
              <a:rPr lang="en-US" altLang="ja-JP" sz="2000" dirty="0" err="1">
                <a:latin typeface="Monaco" pitchFamily="2" charset="0"/>
              </a:rPr>
              <a:t>studentmodule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  type, public:: student</a:t>
            </a:r>
          </a:p>
          <a:p>
            <a:r>
              <a:rPr lang="en-US" altLang="ja-JP" sz="2000" dirty="0">
                <a:latin typeface="Monaco" pitchFamily="2" charset="0"/>
              </a:rPr>
              <a:t>       character(32)  name</a:t>
            </a:r>
          </a:p>
          <a:p>
            <a:r>
              <a:rPr lang="en-US" altLang="ja-JP" sz="2000" dirty="0">
                <a:latin typeface="Monaco" pitchFamily="2" charset="0"/>
              </a:rPr>
              <a:t>       integer age</a:t>
            </a:r>
          </a:p>
          <a:p>
            <a:r>
              <a:rPr lang="en-US" altLang="ja-JP" sz="2000" dirty="0">
                <a:latin typeface="Monaco" pitchFamily="2" charset="0"/>
              </a:rPr>
              <a:t>     contains</a:t>
            </a:r>
          </a:p>
          <a:p>
            <a:r>
              <a:rPr lang="en-US" altLang="ja-JP" sz="2000" dirty="0">
                <a:latin typeface="Monaco" pitchFamily="2" charset="0"/>
              </a:rPr>
              <a:t>       procedure :: print</a:t>
            </a:r>
          </a:p>
          <a:p>
            <a:r>
              <a:rPr lang="en-US" altLang="ja-JP" sz="2000" dirty="0">
                <a:latin typeface="Monaco" pitchFamily="2" charset="0"/>
              </a:rPr>
              <a:t>    end type</a:t>
            </a:r>
          </a:p>
          <a:p>
            <a:r>
              <a:rPr lang="en-US" altLang="ja-JP" sz="2000" dirty="0">
                <a:latin typeface="Monaco" pitchFamily="2" charset="0"/>
              </a:rPr>
              <a:t>  contains</a:t>
            </a:r>
          </a:p>
          <a:p>
            <a:r>
              <a:rPr lang="en-US" altLang="ja-JP" sz="2000" dirty="0">
                <a:latin typeface="Monaco" pitchFamily="2" charset="0"/>
              </a:rPr>
              <a:t>    subroutine print(self)</a:t>
            </a:r>
          </a:p>
          <a:p>
            <a:r>
              <a:rPr lang="en-US" altLang="ja-JP" sz="2000" dirty="0">
                <a:latin typeface="Monaco" pitchFamily="2" charset="0"/>
              </a:rPr>
              <a:t>      class(student) self</a:t>
            </a:r>
          </a:p>
          <a:p>
            <a:r>
              <a:rPr lang="en-US" altLang="ja-JP" sz="2000" dirty="0">
                <a:latin typeface="Monaco" pitchFamily="2" charset="0"/>
              </a:rPr>
              <a:t>      write(*,*) </a:t>
            </a:r>
            <a:r>
              <a:rPr lang="en-US" altLang="ja-JP" sz="2000" dirty="0" err="1">
                <a:latin typeface="Monaco" pitchFamily="2" charset="0"/>
              </a:rPr>
              <a:t>self%age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  end</a:t>
            </a:r>
          </a:p>
          <a:p>
            <a:r>
              <a:rPr lang="en-US" altLang="ja-JP" sz="2000" dirty="0">
                <a:latin typeface="Monaco" pitchFamily="2" charset="0"/>
              </a:rPr>
              <a:t>end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24B2D6-4FE8-E249-8C48-6EB69C8189FA}"/>
              </a:ext>
            </a:extLst>
          </p:cNvPr>
          <p:cNvSpPr txBox="1"/>
          <p:nvPr/>
        </p:nvSpPr>
        <p:spPr>
          <a:xfrm>
            <a:off x="158750" y="1491255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モジュール</a:t>
            </a:r>
            <a:r>
              <a:rPr lang="en-US" altLang="ja-JP" sz="2000" dirty="0" err="1"/>
              <a:t>studentmodule</a:t>
            </a:r>
            <a:r>
              <a:rPr lang="ja-JP" altLang="en-US" sz="2000"/>
              <a:t>の定義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5F5D03-93C3-B440-9E19-3B5DC6693F94}"/>
              </a:ext>
            </a:extLst>
          </p:cNvPr>
          <p:cNvSpPr txBox="1"/>
          <p:nvPr/>
        </p:nvSpPr>
        <p:spPr>
          <a:xfrm>
            <a:off x="4699000" y="1875206"/>
            <a:ext cx="310854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onaco" pitchFamily="2" charset="0"/>
              </a:rPr>
              <a:t>program main</a:t>
            </a:r>
          </a:p>
          <a:p>
            <a:r>
              <a:rPr lang="en-US" altLang="ja-JP" sz="2000" dirty="0">
                <a:latin typeface="Monaco" pitchFamily="2" charset="0"/>
              </a:rPr>
              <a:t>  use </a:t>
            </a:r>
            <a:r>
              <a:rPr lang="en-US" altLang="ja-JP" sz="2000" dirty="0" err="1">
                <a:latin typeface="Monaco" pitchFamily="2" charset="0"/>
              </a:rPr>
              <a:t>studentmodule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type (student)  a</a:t>
            </a:r>
          </a:p>
          <a:p>
            <a:r>
              <a:rPr lang="en-US" altLang="ja-JP" sz="2000" dirty="0">
                <a:latin typeface="Monaco" pitchFamily="2" charset="0"/>
              </a:rPr>
              <a:t>  </a:t>
            </a:r>
            <a:r>
              <a:rPr lang="en-US" altLang="ja-JP" sz="2000" dirty="0" err="1">
                <a:latin typeface="Monaco" pitchFamily="2" charset="0"/>
              </a:rPr>
              <a:t>a%name</a:t>
            </a:r>
            <a:r>
              <a:rPr lang="en-US" altLang="ja-JP" sz="2000" dirty="0">
                <a:latin typeface="Monaco" pitchFamily="2" charset="0"/>
              </a:rPr>
              <a:t>="Sato"</a:t>
            </a:r>
          </a:p>
          <a:p>
            <a:r>
              <a:rPr lang="en-US" altLang="ja-JP" sz="2000" dirty="0">
                <a:latin typeface="Monaco" pitchFamily="2" charset="0"/>
              </a:rPr>
              <a:t>  </a:t>
            </a:r>
            <a:r>
              <a:rPr lang="en-US" altLang="ja-JP" sz="2000" dirty="0" err="1">
                <a:latin typeface="Monaco" pitchFamily="2" charset="0"/>
              </a:rPr>
              <a:t>a%age</a:t>
            </a:r>
            <a:r>
              <a:rPr lang="en-US" altLang="ja-JP" sz="2000" dirty="0">
                <a:latin typeface="Monaco" pitchFamily="2" charset="0"/>
              </a:rPr>
              <a:t>=18</a:t>
            </a:r>
          </a:p>
          <a:p>
            <a:r>
              <a:rPr lang="en-US" altLang="ja-JP" sz="2000" dirty="0">
                <a:latin typeface="Monaco" pitchFamily="2" charset="0"/>
              </a:rPr>
              <a:t>  call </a:t>
            </a:r>
            <a:r>
              <a:rPr lang="en-US" altLang="ja-JP" sz="2000" dirty="0" err="1">
                <a:latin typeface="Monaco" pitchFamily="2" charset="0"/>
              </a:rPr>
              <a:t>a%print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end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18BF70-308E-8B47-802C-DD69A03DD0C1}"/>
              </a:ext>
            </a:extLst>
          </p:cNvPr>
          <p:cNvSpPr txBox="1"/>
          <p:nvPr/>
        </p:nvSpPr>
        <p:spPr>
          <a:xfrm>
            <a:off x="4660900" y="149125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メイン関数の定義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45B1DA-B788-CC4B-A416-E80B8D4155B0}"/>
              </a:ext>
            </a:extLst>
          </p:cNvPr>
          <p:cNvSpPr txBox="1"/>
          <p:nvPr/>
        </p:nvSpPr>
        <p:spPr>
          <a:xfrm>
            <a:off x="4711700" y="4306492"/>
            <a:ext cx="414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Fortran </a:t>
            </a:r>
            <a:r>
              <a:rPr lang="ja-JP" altLang="en-US"/>
              <a:t>でもオブジェクト志向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関数のオーバーロード、演算子のオーバーロードができる </a:t>
            </a:r>
            <a:r>
              <a:rPr lang="en-US" altLang="ja-JP" dirty="0"/>
              <a:t>(</a:t>
            </a:r>
            <a:r>
              <a:rPr lang="ja-JP" altLang="en-US"/>
              <a:t>ベクトル型を定義して、ベクトル同士の加算とかする演算子を定義できる</a:t>
            </a:r>
            <a:r>
              <a:rPr lang="en-US" altLang="ja-JP" dirty="0"/>
              <a:t>) (FDPS </a:t>
            </a:r>
            <a:r>
              <a:rPr lang="ja-JP" altLang="en-US"/>
              <a:t>側で提供してます</a:t>
            </a:r>
            <a:r>
              <a:rPr lang="en-US" altLang="ja-JP" dirty="0"/>
              <a:t>)</a:t>
            </a:r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D58EA8-628F-3D4B-8507-3B49AE71E3DA}"/>
              </a:ext>
            </a:extLst>
          </p:cNvPr>
          <p:cNvSpPr/>
          <p:nvPr/>
        </p:nvSpPr>
        <p:spPr>
          <a:xfrm>
            <a:off x="622300" y="4071175"/>
            <a:ext cx="3709511" cy="15041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FE602D-2CA8-524D-877B-6DBABD1E008C}"/>
              </a:ext>
            </a:extLst>
          </p:cNvPr>
          <p:cNvSpPr txBox="1"/>
          <p:nvPr/>
        </p:nvSpPr>
        <p:spPr>
          <a:xfrm>
            <a:off x="2650847" y="405966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</a:rPr>
              <a:t>メンバー関数の実装部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670EDD-6BA1-B44A-B2A7-C2415DF256E5}"/>
              </a:ext>
            </a:extLst>
          </p:cNvPr>
          <p:cNvSpPr/>
          <p:nvPr/>
        </p:nvSpPr>
        <p:spPr>
          <a:xfrm>
            <a:off x="1066800" y="3162300"/>
            <a:ext cx="3213100" cy="635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31627B-A4BB-D74C-AAA0-7C2A0039701E}"/>
              </a:ext>
            </a:extLst>
          </p:cNvPr>
          <p:cNvSpPr txBox="1"/>
          <p:nvPr/>
        </p:nvSpPr>
        <p:spPr>
          <a:xfrm>
            <a:off x="2608640" y="316575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</a:rPr>
              <a:t>メンバー関数の宣言部</a:t>
            </a:r>
          </a:p>
        </p:txBody>
      </p:sp>
    </p:spTree>
    <p:extLst>
      <p:ext uri="{BB962C8B-B14F-4D97-AF65-F5344CB8AC3E}">
        <p14:creationId xmlns:p14="http://schemas.microsoft.com/office/powerpoint/2010/main" val="382274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244FD-A50F-6E40-8A49-3019712B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iso_c_binding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359554-9296-0E4D-88C0-87365045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Fortran</a:t>
            </a:r>
            <a:r>
              <a:rPr lang="ja-JP" altLang="en-US" sz="2400"/>
              <a:t>と</a:t>
            </a:r>
            <a:r>
              <a:rPr lang="en-US" altLang="ja-JP" sz="2400" dirty="0"/>
              <a:t>C</a:t>
            </a:r>
            <a:r>
              <a:rPr lang="ja-JP" altLang="en-US" sz="2400"/>
              <a:t>の相互運用性を保証する仕掛け</a:t>
            </a:r>
            <a:endParaRPr lang="en-US" altLang="ja-JP" sz="2400" dirty="0"/>
          </a:p>
          <a:p>
            <a:r>
              <a:rPr lang="ja-JP" altLang="en-US" sz="2400"/>
              <a:t>処理系とか</a:t>
            </a:r>
            <a:r>
              <a:rPr lang="en-US" altLang="ja-JP" sz="2400" dirty="0"/>
              <a:t>OS</a:t>
            </a:r>
            <a:r>
              <a:rPr lang="ja-JP" altLang="en-US" sz="2400"/>
              <a:t>依存ではなく言語定義として公式に</a:t>
            </a:r>
          </a:p>
          <a:p>
            <a:r>
              <a:rPr lang="en-US" altLang="ja-JP" sz="2400" dirty="0"/>
              <a:t>Fortran</a:t>
            </a:r>
            <a:r>
              <a:rPr lang="ja-JP" altLang="en-US" sz="2400"/>
              <a:t>側で、</a:t>
            </a:r>
            <a:r>
              <a:rPr lang="en-US" altLang="ja-JP" sz="2400" dirty="0"/>
              <a:t>C</a:t>
            </a:r>
            <a:r>
              <a:rPr lang="ja-JP" altLang="en-US" sz="2400"/>
              <a:t>側で使える変数型とか関数の宣言のしかたを用意</a:t>
            </a:r>
          </a:p>
          <a:p>
            <a:r>
              <a:rPr lang="ja-JP" altLang="en-US" sz="2400"/>
              <a:t>文法はなんか面倒だけど、とにかくそれに従っておけば </a:t>
            </a:r>
            <a:r>
              <a:rPr lang="en-US" altLang="ja-JP" sz="2400" dirty="0"/>
              <a:t>C</a:t>
            </a:r>
            <a:r>
              <a:rPr lang="ja-JP" altLang="en-US" sz="2400"/>
              <a:t>から </a:t>
            </a:r>
            <a:r>
              <a:rPr lang="en-US" altLang="ja-JP" sz="2400" dirty="0"/>
              <a:t>(</a:t>
            </a:r>
            <a:r>
              <a:rPr lang="ja-JP" altLang="en-US" sz="2400"/>
              <a:t>従って</a:t>
            </a:r>
            <a:r>
              <a:rPr lang="en-US" altLang="ja-JP" sz="2400" dirty="0"/>
              <a:t>C++</a:t>
            </a:r>
            <a:r>
              <a:rPr lang="ja-JP" altLang="en-US" sz="2400"/>
              <a:t>からも</a:t>
            </a:r>
            <a:r>
              <a:rPr lang="en-US" altLang="ja-JP" sz="2400" dirty="0"/>
              <a:t>) Fortran</a:t>
            </a:r>
            <a:r>
              <a:rPr lang="ja-JP" altLang="en-US" sz="2400"/>
              <a:t>で宣言した構造型 や関数が使える</a:t>
            </a:r>
          </a:p>
          <a:p>
            <a:r>
              <a:rPr lang="en-US" altLang="ja-JP" sz="2400" dirty="0"/>
              <a:t>FDPS</a:t>
            </a:r>
            <a:r>
              <a:rPr lang="ja-JP" altLang="en-US" sz="2400"/>
              <a:t>の</a:t>
            </a:r>
            <a:r>
              <a:rPr lang="en-US" altLang="ja-JP" sz="2400" dirty="0"/>
              <a:t>Fortran API</a:t>
            </a:r>
            <a:r>
              <a:rPr lang="ja-JP" altLang="en-US" sz="2400"/>
              <a:t>は全面的にこの仕掛けを利用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B3A48-BFB5-2746-91A9-7624893A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1247E0-0325-D640-97F6-2A3EEEC5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94BB7-E2F3-F74E-9CF7-61F48A6F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3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96FC8-D8A5-7443-85BA-476D2E8C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iso_c_binding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例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15DCBA-D2D5-CA49-B687-9FE9B4D8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F6C237-B991-1445-BEF0-2DC350FE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7A9BCA-E7CC-B644-8A72-40A75D02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92A7DF-68A1-1645-9427-FF2199470C1F}"/>
              </a:ext>
            </a:extLst>
          </p:cNvPr>
          <p:cNvSpPr txBox="1"/>
          <p:nvPr/>
        </p:nvSpPr>
        <p:spPr>
          <a:xfrm>
            <a:off x="628650" y="1536700"/>
            <a:ext cx="652614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type, public, bind(c) :: </a:t>
            </a:r>
            <a:r>
              <a:rPr lang="en-US" altLang="ja-JP" dirty="0" err="1">
                <a:latin typeface="Monaco" pitchFamily="2" charset="0"/>
              </a:rPr>
              <a:t>full_particle</a:t>
            </a:r>
            <a:endParaRPr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      integer(kind=</a:t>
            </a:r>
            <a:r>
              <a:rPr lang="en-US" altLang="ja-JP" dirty="0" err="1">
                <a:latin typeface="Monaco" pitchFamily="2" charset="0"/>
              </a:rPr>
              <a:t>c_long_long</a:t>
            </a:r>
            <a:r>
              <a:rPr lang="en-US" altLang="ja-JP" dirty="0">
                <a:latin typeface="Monaco" pitchFamily="2" charset="0"/>
              </a:rPr>
              <a:t>) :: id</a:t>
            </a:r>
          </a:p>
          <a:p>
            <a:r>
              <a:rPr lang="en-US" altLang="ja-JP" dirty="0">
                <a:latin typeface="Monaco" pitchFamily="2" charset="0"/>
              </a:rPr>
              <a:t>      real(kind=</a:t>
            </a:r>
            <a:r>
              <a:rPr lang="en-US" altLang="ja-JP" dirty="0" err="1">
                <a:latin typeface="Monaco" pitchFamily="2" charset="0"/>
              </a:rPr>
              <a:t>c_double</a:t>
            </a:r>
            <a:r>
              <a:rPr lang="en-US" altLang="ja-JP" dirty="0">
                <a:latin typeface="Monaco" pitchFamily="2" charset="0"/>
              </a:rPr>
              <a:t>)  mass !$</a:t>
            </a:r>
            <a:r>
              <a:rPr lang="en-US" altLang="ja-JP" dirty="0" err="1">
                <a:latin typeface="Monaco" pitchFamily="2" charset="0"/>
              </a:rPr>
              <a:t>fdps</a:t>
            </a:r>
            <a:r>
              <a:rPr lang="en-US" altLang="ja-JP" dirty="0">
                <a:latin typeface="Monaco" pitchFamily="2" charset="0"/>
              </a:rPr>
              <a:t> charge</a:t>
            </a:r>
          </a:p>
          <a:p>
            <a:r>
              <a:rPr lang="en-US" altLang="ja-JP" dirty="0">
                <a:latin typeface="Monaco" pitchFamily="2" charset="0"/>
              </a:rPr>
              <a:t>      ....</a:t>
            </a:r>
          </a:p>
          <a:p>
            <a:r>
              <a:rPr lang="en-US" altLang="ja-JP" dirty="0">
                <a:latin typeface="Monaco" pitchFamily="2" charset="0"/>
              </a:rPr>
              <a:t>      type(fdps_f64vec) :: </a:t>
            </a:r>
            <a:r>
              <a:rPr lang="en-US" altLang="ja-JP" dirty="0" err="1">
                <a:latin typeface="Monaco" pitchFamily="2" charset="0"/>
              </a:rPr>
              <a:t>pos</a:t>
            </a:r>
            <a:r>
              <a:rPr lang="en-US" altLang="ja-JP" dirty="0">
                <a:latin typeface="Monaco" pitchFamily="2" charset="0"/>
              </a:rPr>
              <a:t> !$</a:t>
            </a:r>
            <a:r>
              <a:rPr lang="en-US" altLang="ja-JP" dirty="0" err="1">
                <a:latin typeface="Monaco" pitchFamily="2" charset="0"/>
              </a:rPr>
              <a:t>fdps</a:t>
            </a:r>
            <a:r>
              <a:rPr lang="en-US" altLang="ja-JP" dirty="0">
                <a:latin typeface="Monaco" pitchFamily="2" charset="0"/>
              </a:rPr>
              <a:t> position</a:t>
            </a:r>
          </a:p>
          <a:p>
            <a:r>
              <a:rPr lang="en-US" altLang="ja-JP" dirty="0">
                <a:latin typeface="Monaco" pitchFamily="2" charset="0"/>
              </a:rPr>
              <a:t>end type </a:t>
            </a:r>
            <a:r>
              <a:rPr lang="en-US" altLang="ja-JP" dirty="0" err="1">
                <a:latin typeface="Monaco" pitchFamily="2" charset="0"/>
              </a:rPr>
              <a:t>full_particle</a:t>
            </a:r>
            <a:endParaRPr lang="en-US" altLang="ja-JP" dirty="0">
              <a:latin typeface="Monaco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392F49-F431-004F-A1D9-96D68BC42F58}"/>
              </a:ext>
            </a:extLst>
          </p:cNvPr>
          <p:cNvSpPr txBox="1"/>
          <p:nvPr/>
        </p:nvSpPr>
        <p:spPr>
          <a:xfrm>
            <a:off x="450595" y="3561855"/>
            <a:ext cx="7918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bind(c)</a:t>
            </a:r>
            <a:r>
              <a:rPr lang="ja-JP" altLang="en-US" sz="2400"/>
              <a:t>で構造体を</a:t>
            </a:r>
            <a:r>
              <a:rPr lang="en-US" altLang="ja-JP" sz="2400" dirty="0"/>
              <a:t>C</a:t>
            </a:r>
            <a:r>
              <a:rPr lang="ja-JP" altLang="en-US" sz="2400"/>
              <a:t>からもアクセスできるようになる </a:t>
            </a:r>
            <a:r>
              <a:rPr lang="en-US" altLang="ja-JP" sz="2000" dirty="0"/>
              <a:t>(C </a:t>
            </a:r>
            <a:r>
              <a:rPr lang="ja-JP" altLang="en-US" sz="2000"/>
              <a:t>側では別に同等の構造体を宣言</a:t>
            </a:r>
            <a:r>
              <a:rPr lang="en-US" altLang="ja-JP" sz="2000" dirty="0"/>
              <a:t>/</a:t>
            </a:r>
            <a:r>
              <a:rPr lang="ja-JP" altLang="en-US" sz="2000"/>
              <a:t>用意する必要あり</a:t>
            </a:r>
            <a:r>
              <a:rPr lang="en-US" altLang="ja-JP" sz="2000" dirty="0"/>
              <a:t>)</a:t>
            </a:r>
            <a:endParaRPr lang="ja-JP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C</a:t>
            </a:r>
            <a:r>
              <a:rPr lang="ja-JP" altLang="en-US" sz="2400"/>
              <a:t>と互換性のあるデータ型の選択は、</a:t>
            </a:r>
            <a:r>
              <a:rPr lang="en-US" altLang="ja-JP" sz="2400" dirty="0"/>
              <a:t>(kind=</a:t>
            </a:r>
            <a:r>
              <a:rPr lang="en-US" altLang="ja-JP" sz="2400" dirty="0" err="1"/>
              <a:t>c_double</a:t>
            </a:r>
            <a:r>
              <a:rPr lang="en-US" altLang="ja-JP" sz="2400" dirty="0"/>
              <a:t>)</a:t>
            </a:r>
            <a:r>
              <a:rPr lang="ja-JP" altLang="en-US" sz="2400"/>
              <a:t>等と</a:t>
            </a:r>
            <a:r>
              <a:rPr lang="en-US" altLang="ja-JP" sz="2400" dirty="0"/>
              <a:t>kind</a:t>
            </a:r>
            <a:r>
              <a:rPr lang="ja-JP" altLang="en-US" sz="2400"/>
              <a:t>値を指定する。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fdps_f64vec</a:t>
            </a:r>
            <a:r>
              <a:rPr lang="ja-JP" altLang="en-US" sz="2400"/>
              <a:t>は</a:t>
            </a:r>
            <a:r>
              <a:rPr lang="en-US" altLang="ja-JP" sz="2400" dirty="0"/>
              <a:t>FDPS</a:t>
            </a:r>
            <a:r>
              <a:rPr lang="ja-JP" altLang="en-US" sz="2400"/>
              <a:t>で提供している倍精度</a:t>
            </a:r>
            <a:r>
              <a:rPr lang="en-US" altLang="ja-JP" sz="2400" dirty="0"/>
              <a:t>3</a:t>
            </a:r>
            <a:r>
              <a:rPr lang="ja-JP" altLang="en-US" sz="2400"/>
              <a:t>次元ベクトル型。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4357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587A3-00B7-A949-B147-429233EA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細々としたこと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1B55B-9F22-DC4D-923F-3D5F2A35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変数宣言、サブルーチンの引数宣言の形式、値渡し、パラメータ文の形式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 ... end do </a:t>
            </a:r>
            <a:r>
              <a:rPr lang="ja-JP" altLang="en-US"/>
              <a:t>文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コメントの形式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比較演算子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93422-FCB5-BB44-A1EC-4BF6C938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8AEF6-35B6-584D-BAD8-F9E3D3D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3E04B-BB11-B943-8E0D-6299533A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4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E9027-E485-3E49-8F94-C1D082DC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変数宣言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B6E8EC-24BF-D94C-8DEE-75BAEE7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A2957A-131F-2C49-93A7-E27EE799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2DF76B-A501-BD45-B0FA-920FB256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1EEB87-6B27-A742-9A85-0096165CED6A}"/>
              </a:ext>
            </a:extLst>
          </p:cNvPr>
          <p:cNvSpPr txBox="1"/>
          <p:nvPr/>
        </p:nvSpPr>
        <p:spPr>
          <a:xfrm>
            <a:off x="628650" y="1429079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A09151-EDB6-914E-BD51-9D7D713CB60F}"/>
              </a:ext>
            </a:extLst>
          </p:cNvPr>
          <p:cNvSpPr txBox="1"/>
          <p:nvPr/>
        </p:nvSpPr>
        <p:spPr>
          <a:xfrm>
            <a:off x="933450" y="1906312"/>
            <a:ext cx="252825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real a(50)</a:t>
            </a:r>
          </a:p>
          <a:p>
            <a:r>
              <a:rPr lang="en-US" altLang="ja-JP" dirty="0">
                <a:latin typeface="Monaco" pitchFamily="2" charset="0"/>
              </a:rPr>
              <a:t>real c</a:t>
            </a:r>
          </a:p>
          <a:p>
            <a:r>
              <a:rPr kumimoji="1" lang="en-US" altLang="ja-JP" dirty="0">
                <a:latin typeface="Monaco" pitchFamily="2" charset="0"/>
              </a:rPr>
              <a:t>parameter (c=1.0)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6800D8-796E-C64B-8B9E-66E8E1F106FF}"/>
              </a:ext>
            </a:extLst>
          </p:cNvPr>
          <p:cNvSpPr txBox="1"/>
          <p:nvPr/>
        </p:nvSpPr>
        <p:spPr>
          <a:xfrm>
            <a:off x="628650" y="31924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820EFB-4BFF-6946-96CA-C03E93DC4ABF}"/>
              </a:ext>
            </a:extLst>
          </p:cNvPr>
          <p:cNvSpPr txBox="1"/>
          <p:nvPr/>
        </p:nvSpPr>
        <p:spPr>
          <a:xfrm>
            <a:off x="933450" y="3632168"/>
            <a:ext cx="34932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real, dimension :: a(50)</a:t>
            </a:r>
          </a:p>
          <a:p>
            <a:r>
              <a:rPr lang="en-US" altLang="ja-JP" dirty="0">
                <a:latin typeface="Monaco" pitchFamily="2" charset="0"/>
              </a:rPr>
              <a:t>real, parameter :: c=1.0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BC7604-580E-F04A-9274-A5BEAC104061}"/>
              </a:ext>
            </a:extLst>
          </p:cNvPr>
          <p:cNvSpPr txBox="1"/>
          <p:nvPr/>
        </p:nvSpPr>
        <p:spPr>
          <a:xfrm>
            <a:off x="628651" y="4480860"/>
            <a:ext cx="8159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dimension, parameter </a:t>
            </a:r>
            <a:r>
              <a:rPr lang="ja-JP" altLang="en-US" sz="2400"/>
              <a:t>の他に色々属性をつけられる。つける時には変数名の前に ”</a:t>
            </a:r>
            <a:r>
              <a:rPr lang="en-US" altLang="ja-JP" sz="2400" dirty="0"/>
              <a:t>::” </a:t>
            </a:r>
            <a:r>
              <a:rPr lang="ja-JP" altLang="en-US" sz="2400"/>
              <a:t>を。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古代語でもコンパイラは文句いわない</a:t>
            </a:r>
            <a:r>
              <a:rPr lang="en-US" altLang="ja-JP" sz="2400" dirty="0"/>
              <a:t>(</a:t>
            </a:r>
            <a:r>
              <a:rPr lang="ja-JP" altLang="en-US" sz="2400"/>
              <a:t>他の新機能も基本的にそう</a:t>
            </a:r>
            <a:r>
              <a:rPr lang="en-US" altLang="ja-JP" sz="2400" dirty="0"/>
              <a:t>)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6545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34E4E-1979-6D4B-B7B5-1FA456E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do ... end do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E552C-81F1-AC48-9486-C2A48C3E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F50F6-E72B-7E45-BFB9-3170901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FDBE6-517C-C34F-9205-D5CC4F06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2EE110-D283-0A4E-80D7-84DA635AE5D5}"/>
              </a:ext>
            </a:extLst>
          </p:cNvPr>
          <p:cNvSpPr txBox="1"/>
          <p:nvPr/>
        </p:nvSpPr>
        <p:spPr>
          <a:xfrm>
            <a:off x="628650" y="149063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793042-FB4F-4841-BB6F-717923529625}"/>
              </a:ext>
            </a:extLst>
          </p:cNvPr>
          <p:cNvSpPr txBox="1"/>
          <p:nvPr/>
        </p:nvSpPr>
        <p:spPr>
          <a:xfrm>
            <a:off x="850900" y="2004022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   do</a:t>
            </a:r>
            <a:r>
              <a:rPr kumimoji="1" lang="en-US" altLang="ja-JP" dirty="0">
                <a:latin typeface="Monaco" pitchFamily="2" charset="0"/>
              </a:rPr>
              <a:t> 10 </a:t>
            </a:r>
            <a:r>
              <a:rPr kumimoji="1" lang="en-US" altLang="ja-JP" dirty="0" err="1">
                <a:latin typeface="Monaco" pitchFamily="2" charset="0"/>
              </a:rPr>
              <a:t>i</a:t>
            </a:r>
            <a:r>
              <a:rPr kumimoji="1" lang="en-US" altLang="ja-JP" dirty="0">
                <a:latin typeface="Monaco" pitchFamily="2" charset="0"/>
              </a:rPr>
              <a:t>=1, 50</a:t>
            </a:r>
          </a:p>
          <a:p>
            <a:r>
              <a:rPr lang="en-US" altLang="ja-JP" dirty="0">
                <a:latin typeface="Monaco" pitchFamily="2" charset="0"/>
              </a:rPr>
              <a:t>     ...</a:t>
            </a:r>
            <a:endParaRPr kumimoji="1"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50 continue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9408FB-2820-9141-AED8-2270606D91BE}"/>
              </a:ext>
            </a:extLst>
          </p:cNvPr>
          <p:cNvSpPr txBox="1"/>
          <p:nvPr/>
        </p:nvSpPr>
        <p:spPr>
          <a:xfrm>
            <a:off x="628650" y="35233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45A4D4-8523-E64E-8276-E2FAA850785A}"/>
              </a:ext>
            </a:extLst>
          </p:cNvPr>
          <p:cNvSpPr txBox="1"/>
          <p:nvPr/>
        </p:nvSpPr>
        <p:spPr>
          <a:xfrm>
            <a:off x="850900" y="4057857"/>
            <a:ext cx="142539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do </a:t>
            </a:r>
            <a:r>
              <a:rPr kumimoji="1" lang="en-US" altLang="ja-JP" dirty="0" err="1">
                <a:latin typeface="Monaco" pitchFamily="2" charset="0"/>
              </a:rPr>
              <a:t>i</a:t>
            </a:r>
            <a:r>
              <a:rPr kumimoji="1" lang="en-US" altLang="ja-JP" dirty="0">
                <a:latin typeface="Monaco" pitchFamily="2" charset="0"/>
              </a:rPr>
              <a:t>=1,50</a:t>
            </a:r>
          </a:p>
          <a:p>
            <a:r>
              <a:rPr lang="en-US" altLang="ja-JP" dirty="0">
                <a:latin typeface="Monaco" pitchFamily="2" charset="0"/>
              </a:rPr>
              <a:t>   ...</a:t>
            </a:r>
          </a:p>
          <a:p>
            <a:r>
              <a:rPr kumimoji="1" lang="en-US" altLang="ja-JP" dirty="0">
                <a:latin typeface="Monaco" pitchFamily="2" charset="0"/>
              </a:rPr>
              <a:t>end do</a:t>
            </a:r>
            <a:endParaRPr kumimoji="1" lang="ja-JP" altLang="en-US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5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D1AD6-4C82-0243-A44A-34A9A478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コメントの形式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D65A07-5304-0947-A407-63CCD09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D29A0-F431-424E-AF88-6A52D81A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38B17-F75E-BF40-9AEC-8A2E83F4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B38A36-ABD4-6444-983C-F1520901DC0C}"/>
              </a:ext>
            </a:extLst>
          </p:cNvPr>
          <p:cNvSpPr txBox="1"/>
          <p:nvPr/>
        </p:nvSpPr>
        <p:spPr>
          <a:xfrm>
            <a:off x="628650" y="149063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4ED6D2-F932-6E4D-8B99-B1A010622F70}"/>
              </a:ext>
            </a:extLst>
          </p:cNvPr>
          <p:cNvSpPr txBox="1"/>
          <p:nvPr/>
        </p:nvSpPr>
        <p:spPr>
          <a:xfrm>
            <a:off x="762000" y="1981200"/>
            <a:ext cx="276870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c </a:t>
            </a:r>
            <a:r>
              <a:rPr lang="ja-JP" altLang="en-US">
                <a:latin typeface="Monaco" pitchFamily="2" charset="0"/>
              </a:rPr>
              <a:t>この行はコメントです</a:t>
            </a:r>
            <a:endParaRPr lang="en-US" altLang="ja-JP" dirty="0">
              <a:latin typeface="Monaco" pitchFamily="2" charset="0"/>
            </a:endParaRPr>
          </a:p>
          <a:p>
            <a:r>
              <a:rPr kumimoji="1" lang="en-US" altLang="ja-JP" dirty="0">
                <a:latin typeface="Monaco" pitchFamily="2" charset="0"/>
              </a:rPr>
              <a:t>  x = x + 1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167FDB-4086-7E4F-A5A7-A35C5F804110}"/>
              </a:ext>
            </a:extLst>
          </p:cNvPr>
          <p:cNvSpPr txBox="1"/>
          <p:nvPr/>
        </p:nvSpPr>
        <p:spPr>
          <a:xfrm>
            <a:off x="628650" y="29654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CA5BA7-0E35-FC4C-9C57-9B7D873A66DE}"/>
              </a:ext>
            </a:extLst>
          </p:cNvPr>
          <p:cNvSpPr txBox="1"/>
          <p:nvPr/>
        </p:nvSpPr>
        <p:spPr>
          <a:xfrm>
            <a:off x="761999" y="3522444"/>
            <a:ext cx="276870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! </a:t>
            </a:r>
            <a:r>
              <a:rPr kumimoji="1" lang="ja-JP" altLang="en-US">
                <a:latin typeface="Monaco" pitchFamily="2" charset="0"/>
              </a:rPr>
              <a:t>この行はコメントです</a:t>
            </a:r>
            <a:endParaRPr kumimoji="1"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  x = x + 1</a:t>
            </a:r>
            <a:endParaRPr kumimoji="1" lang="ja-JP" altLang="en-US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6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42EF3-A086-3548-BC6C-2AFF95CB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比較演算子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FF51B-2EA9-604B-803E-F95D3E0D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AD00F-AA91-404B-B05C-42979205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5F308-1FBE-EE4E-B10B-9B19E6E7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246E7D-A149-E447-BD65-C0A861CE7371}"/>
              </a:ext>
            </a:extLst>
          </p:cNvPr>
          <p:cNvSpPr txBox="1"/>
          <p:nvPr/>
        </p:nvSpPr>
        <p:spPr>
          <a:xfrm>
            <a:off x="628650" y="149063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2F375-5035-1641-8623-F1C6517ACDDF}"/>
              </a:ext>
            </a:extLst>
          </p:cNvPr>
          <p:cNvSpPr txBox="1"/>
          <p:nvPr/>
        </p:nvSpPr>
        <p:spPr>
          <a:xfrm>
            <a:off x="921080" y="1978622"/>
            <a:ext cx="266611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if (a .lt. b) then</a:t>
            </a:r>
          </a:p>
          <a:p>
            <a:r>
              <a:rPr kumimoji="1" lang="en-US" altLang="ja-JP" dirty="0">
                <a:latin typeface="Monaco" pitchFamily="2" charset="0"/>
              </a:rPr>
              <a:t>   ...</a:t>
            </a:r>
          </a:p>
          <a:p>
            <a:r>
              <a:rPr lang="en-US" altLang="ja-JP" dirty="0">
                <a:latin typeface="Monaco" pitchFamily="2" charset="0"/>
              </a:rPr>
              <a:t>end if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BACEA8-7180-864F-8853-002CBA27AFA1}"/>
              </a:ext>
            </a:extLst>
          </p:cNvPr>
          <p:cNvSpPr txBox="1"/>
          <p:nvPr/>
        </p:nvSpPr>
        <p:spPr>
          <a:xfrm>
            <a:off x="628650" y="32289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D3C151-ACF3-9C4D-ACF4-3E9B928DD14B}"/>
              </a:ext>
            </a:extLst>
          </p:cNvPr>
          <p:cNvSpPr txBox="1"/>
          <p:nvPr/>
        </p:nvSpPr>
        <p:spPr>
          <a:xfrm>
            <a:off x="921080" y="3705821"/>
            <a:ext cx="22525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if (a &lt; b) then</a:t>
            </a:r>
          </a:p>
          <a:p>
            <a:r>
              <a:rPr lang="en-US" altLang="ja-JP" dirty="0">
                <a:latin typeface="Monaco" pitchFamily="2" charset="0"/>
              </a:rPr>
              <a:t>   ...</a:t>
            </a:r>
          </a:p>
          <a:p>
            <a:r>
              <a:rPr kumimoji="1" lang="en-US" altLang="ja-JP" dirty="0">
                <a:latin typeface="Monaco" pitchFamily="2" charset="0"/>
              </a:rPr>
              <a:t>end if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1E298-308F-6C43-A541-FDBE787D71BC}"/>
              </a:ext>
            </a:extLst>
          </p:cNvPr>
          <p:cNvSpPr txBox="1"/>
          <p:nvPr/>
        </p:nvSpPr>
        <p:spPr>
          <a:xfrm>
            <a:off x="628650" y="4949776"/>
            <a:ext cx="3429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==, /=, &lt;, &lt;=, &gt;, &gt;= </a:t>
            </a:r>
            <a:r>
              <a:rPr kumimoji="1" lang="ja-JP" altLang="en-US" sz="2200"/>
              <a:t>がある。</a:t>
            </a:r>
          </a:p>
        </p:txBody>
      </p:sp>
    </p:spTree>
    <p:extLst>
      <p:ext uri="{BB962C8B-B14F-4D97-AF65-F5344CB8AC3E}">
        <p14:creationId xmlns:p14="http://schemas.microsoft.com/office/powerpoint/2010/main" val="18387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E703B-5D97-FA4E-A233-2FE8326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DB7F2-0A54-8049-9921-8419AD2E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Fortran 77 (</a:t>
            </a:r>
            <a:r>
              <a:rPr lang="ja-JP" altLang="en-US"/>
              <a:t>以下</a:t>
            </a:r>
            <a:r>
              <a:rPr lang="en-US" altLang="ja-JP" dirty="0"/>
              <a:t>, F77) </a:t>
            </a:r>
            <a:r>
              <a:rPr kumimoji="1" lang="ja-JP" altLang="en-US"/>
              <a:t>ユーザを対象に、</a:t>
            </a:r>
            <a:r>
              <a:rPr kumimoji="1" lang="en-US" altLang="ja-JP" dirty="0"/>
              <a:t>FDPS Fortran API</a:t>
            </a:r>
            <a:r>
              <a:rPr kumimoji="1" lang="ja-JP" altLang="en-US"/>
              <a:t>で使っている</a:t>
            </a:r>
            <a:r>
              <a:rPr kumimoji="1" lang="en-US" altLang="ja-JP" dirty="0"/>
              <a:t>Fortran 2003</a:t>
            </a:r>
            <a:r>
              <a:rPr kumimoji="1" lang="ja-JP" altLang="en-US"/>
              <a:t>の見慣れない機能、文法について概説する。</a:t>
            </a:r>
            <a:endParaRPr kumimoji="1" lang="en-US" altLang="ja-JP" dirty="0"/>
          </a:p>
          <a:p>
            <a:r>
              <a:rPr lang="en-US" altLang="ja-JP" dirty="0"/>
              <a:t>F77</a:t>
            </a:r>
            <a:r>
              <a:rPr lang="ja-JP" altLang="en-US"/>
              <a:t>は知っていることを想定。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56136-1239-A24A-ACF0-929C5629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AB3BF-F017-6648-8D8F-F5C976A7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40CEF-0D3A-6D4C-B977-8C95908C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18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2629B-EF29-5540-BBCC-5E1873B6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FFD4D8-CC5A-874C-AC0F-45B60FA5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FDPS Fortran API</a:t>
            </a:r>
            <a:r>
              <a:rPr kumimoji="1" lang="ja-JP" altLang="en-US"/>
              <a:t>で使っている</a:t>
            </a:r>
            <a:r>
              <a:rPr kumimoji="1" lang="en-US" altLang="ja-JP" dirty="0"/>
              <a:t>Fortran 77</a:t>
            </a:r>
            <a:r>
              <a:rPr kumimoji="1" lang="ja-JP" altLang="en-US"/>
              <a:t>にない機能を概説した。</a:t>
            </a:r>
            <a:endParaRPr kumimoji="1" lang="en-US" altLang="ja-JP" dirty="0"/>
          </a:p>
          <a:p>
            <a:r>
              <a:rPr lang="en-US" altLang="ja-JP" dirty="0"/>
              <a:t>module, </a:t>
            </a:r>
            <a:r>
              <a:rPr lang="ja-JP" altLang="en-US"/>
              <a:t>構造体</a:t>
            </a:r>
            <a:r>
              <a:rPr lang="en-US" altLang="ja-JP" dirty="0"/>
              <a:t>, </a:t>
            </a:r>
            <a:r>
              <a:rPr lang="en-US" altLang="ja-JP" dirty="0" err="1"/>
              <a:t>iso_c_binding</a:t>
            </a:r>
            <a:r>
              <a:rPr lang="ja-JP" altLang="en-US"/>
              <a:t>が主。</a:t>
            </a:r>
            <a:endParaRPr lang="en-US" altLang="ja-JP" dirty="0"/>
          </a:p>
          <a:p>
            <a:r>
              <a:rPr kumimoji="1" lang="ja-JP" altLang="en-US"/>
              <a:t>他にも配列演算等の便利そうな機能があるが省略。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078F20-686A-DE48-A47F-4DD2812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679BE-F230-6540-8470-FAB7005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F293D-99BB-5241-B9F5-F49F8B8F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4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7DF0E-A1E3-A946-AF0B-026126B6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使っている新機能一覧</a:t>
            </a:r>
            <a:endParaRPr kumimoji="1" lang="ja-JP" altLang="en-US" sz="30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2941B-67DD-874B-A2C7-D3A37CD3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FA796-F965-1541-B9A3-1DDEED4E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285FC9-90C0-A044-945B-98D432DA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02C5CA-469D-9540-9925-FB69BCDC23B2}"/>
              </a:ext>
            </a:extLst>
          </p:cNvPr>
          <p:cNvSpPr txBox="1"/>
          <p:nvPr/>
        </p:nvSpPr>
        <p:spPr>
          <a:xfrm>
            <a:off x="628650" y="16906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大きなもの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85918A-11A4-1746-9140-F0B1BAD59D41}"/>
              </a:ext>
            </a:extLst>
          </p:cNvPr>
          <p:cNvSpPr txBox="1"/>
          <p:nvPr/>
        </p:nvSpPr>
        <p:spPr>
          <a:xfrm>
            <a:off x="646893" y="2242115"/>
            <a:ext cx="8332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/>
              <a:t>module, use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/>
              <a:t>type (</a:t>
            </a:r>
            <a:r>
              <a:rPr lang="ja-JP" altLang="en-US" sz="2800"/>
              <a:t>構造型、</a:t>
            </a:r>
            <a:r>
              <a:rPr lang="en-US" altLang="ja-JP" sz="2800" dirty="0"/>
              <a:t>C++</a:t>
            </a:r>
            <a:r>
              <a:rPr lang="ja-JP" altLang="en-US" sz="2800"/>
              <a:t>でいう構造体</a:t>
            </a:r>
            <a:r>
              <a:rPr lang="en-US" altLang="ja-JP" sz="2800" dirty="0"/>
              <a:t>/</a:t>
            </a:r>
            <a:r>
              <a:rPr lang="ja-JP" altLang="en-US" sz="2800"/>
              <a:t>クラス</a:t>
            </a:r>
            <a:r>
              <a:rPr lang="en-US" altLang="ja-JP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/>
              <a:t>C</a:t>
            </a:r>
            <a:r>
              <a:rPr kumimoji="1" lang="ja-JP" altLang="en-US" sz="2800"/>
              <a:t>言語と相互運用利用可能性</a:t>
            </a:r>
            <a:r>
              <a:rPr kumimoji="1" lang="en-US" altLang="ja-JP" sz="2800" dirty="0"/>
              <a:t> (</a:t>
            </a:r>
            <a:r>
              <a:rPr kumimoji="1" lang="ja-JP" altLang="en-US" sz="2800"/>
              <a:t>組み込みモジュール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iso_c_binding</a:t>
            </a:r>
            <a:r>
              <a:rPr kumimoji="1" lang="en-US" altLang="ja-JP" sz="2800" dirty="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8806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AE83D-E4C0-C44B-88E4-2642E0E3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使っている新機能一覧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続き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DDC4A9-30D9-C34C-BB9B-2EF4434D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91975-DED3-BE4E-B3F2-1EEDFB5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2EF79-9B7F-D440-B947-95311E0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17CE8C-3449-E241-AD55-38A5456B388A}"/>
              </a:ext>
            </a:extLst>
          </p:cNvPr>
          <p:cNvSpPr txBox="1"/>
          <p:nvPr/>
        </p:nvSpPr>
        <p:spPr>
          <a:xfrm>
            <a:off x="628650" y="169068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細々としたもの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89F484-5DAC-074B-8290-EFFA77BD0BF2}"/>
              </a:ext>
            </a:extLst>
          </p:cNvPr>
          <p:cNvSpPr txBox="1"/>
          <p:nvPr/>
        </p:nvSpPr>
        <p:spPr>
          <a:xfrm>
            <a:off x="628650" y="2427299"/>
            <a:ext cx="8299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600"/>
              <a:t>変数宣言、サブルーチンの引数宣言の形式、値渡し、パラメータ文の形式</a:t>
            </a: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600" dirty="0"/>
              <a:t>do ... end do </a:t>
            </a:r>
            <a:r>
              <a:rPr lang="ja-JP" altLang="en-US" sz="2600"/>
              <a:t>文</a:t>
            </a: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600"/>
              <a:t>コメントの形式</a:t>
            </a: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600"/>
              <a:t>比較演算子</a:t>
            </a:r>
            <a:endParaRPr kumimoji="1" lang="ja-JP" altLang="en-US" sz="2600"/>
          </a:p>
        </p:txBody>
      </p:sp>
    </p:spTree>
    <p:extLst>
      <p:ext uri="{BB962C8B-B14F-4D97-AF65-F5344CB8AC3E}">
        <p14:creationId xmlns:p14="http://schemas.microsoft.com/office/powerpoint/2010/main" val="20491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5BFC9-D090-324C-95F8-01ABC723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参考書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?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B0AAF-94B3-5544-963C-B55251D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4A0FD-E025-594E-9C03-D2BF77C6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34D5-4973-5D4A-9479-91B93811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FB67CE-5A22-5A48-97DF-AB57361AF669}"/>
              </a:ext>
            </a:extLst>
          </p:cNvPr>
          <p:cNvSpPr txBox="1"/>
          <p:nvPr/>
        </p:nvSpPr>
        <p:spPr>
          <a:xfrm>
            <a:off x="728986" y="1506023"/>
            <a:ext cx="278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Fortran 2008</a:t>
            </a:r>
            <a:r>
              <a:rPr lang="ja-JP" altLang="en-US" sz="2800"/>
              <a:t>入門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8C4019-F7BB-9545-B37C-44DC12C6610B}"/>
              </a:ext>
            </a:extLst>
          </p:cNvPr>
          <p:cNvSpPr txBox="1"/>
          <p:nvPr/>
        </p:nvSpPr>
        <p:spPr>
          <a:xfrm>
            <a:off x="728986" y="200384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http://www.cutt.co.jp/book/978-4-87783-399-2.html</a:t>
            </a:r>
            <a:r>
              <a:rPr lang="en-US" altLang="ja-JP" dirty="0"/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4B044E-F69E-9C4F-B0E2-409A30F7C460}"/>
              </a:ext>
            </a:extLst>
          </p:cNvPr>
          <p:cNvSpPr txBox="1"/>
          <p:nvPr/>
        </p:nvSpPr>
        <p:spPr>
          <a:xfrm>
            <a:off x="811996" y="2460248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dirty="0"/>
              <a:t>module, use </a:t>
            </a:r>
            <a:r>
              <a:rPr lang="ja-JP" altLang="en-US" sz="2400"/>
              <a:t>についての解説あり。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構造体についての記述も全くないわけではない。</a:t>
            </a:r>
          </a:p>
        </p:txBody>
      </p:sp>
    </p:spTree>
    <p:extLst>
      <p:ext uri="{BB962C8B-B14F-4D97-AF65-F5344CB8AC3E}">
        <p14:creationId xmlns:p14="http://schemas.microsoft.com/office/powerpoint/2010/main" val="838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C6663-EC35-B44B-890F-7EF2702C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D240B1-83DE-3C40-A79F-AD41125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10AEA2-F636-3F45-94AB-3ABAEF09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7BC08-DEED-224E-843F-029B2AC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5F3F27-D4FF-AD4C-8E4D-B259F80D293B}"/>
              </a:ext>
            </a:extLst>
          </p:cNvPr>
          <p:cNvSpPr txBox="1"/>
          <p:nvPr/>
        </p:nvSpPr>
        <p:spPr>
          <a:xfrm>
            <a:off x="448955" y="1477934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+mn-ea"/>
              </a:rPr>
              <a:t>モジュール宣言文法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8E58A5-1401-1245-835A-410028E99604}"/>
              </a:ext>
            </a:extLst>
          </p:cNvPr>
          <p:cNvSpPr txBox="1"/>
          <p:nvPr/>
        </p:nvSpPr>
        <p:spPr>
          <a:xfrm>
            <a:off x="628650" y="1975189"/>
            <a:ext cx="461697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onaco" pitchFamily="2" charset="0"/>
              </a:rPr>
              <a:t>module </a:t>
            </a:r>
            <a:r>
              <a:rPr kumimoji="1" lang="ja-JP" altLang="en-US" sz="2000">
                <a:latin typeface="Monaco" pitchFamily="2" charset="0"/>
              </a:rPr>
              <a:t>モジュール名</a:t>
            </a:r>
            <a:endParaRPr kumimoji="1"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     [</a:t>
            </a:r>
            <a:r>
              <a:rPr lang="ja-JP" altLang="en-US" sz="2000">
                <a:latin typeface="Monaco" pitchFamily="2" charset="0"/>
              </a:rPr>
              <a:t>宣言部</a:t>
            </a:r>
            <a:r>
              <a:rPr lang="en-US" altLang="ja-JP" sz="2000" dirty="0">
                <a:latin typeface="Monaco" pitchFamily="2" charset="0"/>
              </a:rPr>
              <a:t>]</a:t>
            </a:r>
          </a:p>
          <a:p>
            <a:r>
              <a:rPr kumimoji="1" lang="en-US" altLang="ja-JP" sz="2000" dirty="0">
                <a:latin typeface="Monaco" pitchFamily="2" charset="0"/>
              </a:rPr>
              <a:t>    [contains</a:t>
            </a:r>
          </a:p>
          <a:p>
            <a:r>
              <a:rPr lang="en-US" altLang="ja-JP" sz="2000" dirty="0">
                <a:latin typeface="Monaco" pitchFamily="2" charset="0"/>
              </a:rPr>
              <a:t>        </a:t>
            </a:r>
            <a:r>
              <a:rPr lang="ja-JP" altLang="en-US" sz="2000">
                <a:latin typeface="Monaco" pitchFamily="2" charset="0"/>
              </a:rPr>
              <a:t>モジュール副プログラム部</a:t>
            </a:r>
            <a:r>
              <a:rPr kumimoji="1" lang="en-US" altLang="ja-JP" sz="2000" dirty="0">
                <a:latin typeface="Monaco" pitchFamily="2" charset="0"/>
              </a:rPr>
              <a:t>]</a:t>
            </a:r>
          </a:p>
          <a:p>
            <a:r>
              <a:rPr lang="en-US" altLang="ja-JP" sz="2000" dirty="0">
                <a:latin typeface="Monaco" pitchFamily="2" charset="0"/>
              </a:rPr>
              <a:t>end [module [</a:t>
            </a:r>
            <a:r>
              <a:rPr lang="ja-JP" altLang="en-US" sz="2000">
                <a:latin typeface="Monaco" pitchFamily="2" charset="0"/>
              </a:rPr>
              <a:t>モジュール名</a:t>
            </a:r>
            <a:r>
              <a:rPr lang="en-US" altLang="ja-JP" sz="2000" dirty="0">
                <a:latin typeface="Monaco" pitchFamily="2" charset="0"/>
              </a:rPr>
              <a:t>]]</a:t>
            </a:r>
            <a:endParaRPr kumimoji="1" lang="ja-JP" altLang="en-US" sz="2000">
              <a:latin typeface="Monaco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F281AA-ACCD-6E44-A647-68BDE9FAAC5D}"/>
              </a:ext>
            </a:extLst>
          </p:cNvPr>
          <p:cNvSpPr txBox="1"/>
          <p:nvPr/>
        </p:nvSpPr>
        <p:spPr>
          <a:xfrm>
            <a:off x="448955" y="393538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モジュール使用文法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9F9691-83F2-1840-9F5F-7CD0D4C9D98C}"/>
              </a:ext>
            </a:extLst>
          </p:cNvPr>
          <p:cNvSpPr txBox="1"/>
          <p:nvPr/>
        </p:nvSpPr>
        <p:spPr>
          <a:xfrm>
            <a:off x="622203" y="4392016"/>
            <a:ext cx="212109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use </a:t>
            </a:r>
            <a:r>
              <a:rPr kumimoji="1" lang="ja-JP" altLang="en-US">
                <a:latin typeface="Monaco" pitchFamily="2" charset="0"/>
              </a:rPr>
              <a:t>モジュール名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12EC00-4F39-3F40-AEE3-0BCD55C27401}"/>
              </a:ext>
            </a:extLst>
          </p:cNvPr>
          <p:cNvSpPr txBox="1"/>
          <p:nvPr/>
        </p:nvSpPr>
        <p:spPr>
          <a:xfrm>
            <a:off x="426563" y="4984661"/>
            <a:ext cx="829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モジュールが定義されているソースファイルを先にコンパイルすると、 何か中間形式のファイルができる。使っているほうのコンパイルではコン パイラがそれを参照する。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37987-5F5D-C944-8F5F-F4E86AEE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続き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4E5876-E2AC-3A41-B270-BBFA7D20B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/>
              <a:t>複数のプログラム単位で使う様々なものをまとめられる。</a:t>
            </a:r>
          </a:p>
          <a:p>
            <a:pPr>
              <a:lnSpc>
                <a:spcPct val="100000"/>
              </a:lnSpc>
            </a:pPr>
            <a:r>
              <a:rPr lang="ja-JP" altLang="en-US" sz="2400"/>
              <a:t>パラメータ宣言、データ </a:t>
            </a:r>
            <a:r>
              <a:rPr lang="en-US" altLang="ja-JP" sz="2400" dirty="0"/>
              <a:t>(common block </a:t>
            </a:r>
            <a:r>
              <a:rPr lang="ja-JP" altLang="en-US" sz="2400"/>
              <a:t>の代わりになる</a:t>
            </a:r>
            <a:r>
              <a:rPr lang="en-US" altLang="ja-JP" sz="2400" dirty="0"/>
              <a:t>)</a:t>
            </a:r>
            <a:r>
              <a:rPr lang="ja-JP" altLang="en-US" sz="2400"/>
              <a:t>、ユー ザー定義型、ユーザー定義の関数やサブルーチン等。</a:t>
            </a:r>
          </a:p>
          <a:p>
            <a:pPr>
              <a:lnSpc>
                <a:spcPct val="100000"/>
              </a:lnSpc>
            </a:pPr>
            <a:r>
              <a:rPr lang="ja-JP" altLang="en-US" sz="2400"/>
              <a:t>構造型はモジュール内で定義して、使うサブルーチンでモジュールを </a:t>
            </a:r>
            <a:r>
              <a:rPr lang="en-US" altLang="ja-JP" sz="2400" dirty="0"/>
              <a:t>use </a:t>
            </a:r>
            <a:r>
              <a:rPr lang="ja-JP" altLang="en-US" sz="2400"/>
              <a:t>するのが基本。</a:t>
            </a:r>
          </a:p>
          <a:p>
            <a:pPr>
              <a:lnSpc>
                <a:spcPct val="100000"/>
              </a:lnSpc>
            </a:pPr>
            <a:r>
              <a:rPr lang="ja-JP" altLang="en-US" sz="2400"/>
              <a:t>ちなみに </a:t>
            </a:r>
            <a:r>
              <a:rPr lang="en-US" altLang="ja-JP" sz="2400" dirty="0"/>
              <a:t>C/C++ </a:t>
            </a:r>
            <a:r>
              <a:rPr lang="ja-JP" altLang="en-US" sz="2400"/>
              <a:t>には相変わらずモジュールにあたるものはない。</a:t>
            </a:r>
          </a:p>
          <a:p>
            <a:pPr>
              <a:lnSpc>
                <a:spcPct val="100000"/>
              </a:lnSpc>
            </a:pPr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9117A-6835-6B4B-B9DB-F73D9914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33F1B-DB13-D848-8687-F1F6B9B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1D86A-CFFA-F744-A48C-BFE93C82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84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A4004-7843-2240-8C97-54EAB1B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簡単な例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77492-CCD2-244A-8C6C-6C853647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643D07-3AFB-A94B-8B8E-63177745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0052A-8ACC-BE4F-8F2A-5436DBEF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334CA9-4FD3-DE48-ADA7-7B0661848F46}"/>
              </a:ext>
            </a:extLst>
          </p:cNvPr>
          <p:cNvSpPr txBox="1"/>
          <p:nvPr/>
        </p:nvSpPr>
        <p:spPr>
          <a:xfrm>
            <a:off x="628650" y="1524000"/>
            <a:ext cx="266611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module sample</a:t>
            </a:r>
          </a:p>
          <a:p>
            <a:r>
              <a:rPr lang="en-US" altLang="ja-JP" dirty="0">
                <a:latin typeface="Monaco" pitchFamily="2" charset="0"/>
              </a:rPr>
              <a:t>  integer n</a:t>
            </a:r>
          </a:p>
          <a:p>
            <a:r>
              <a:rPr lang="en-US" altLang="ja-JP" dirty="0">
                <a:latin typeface="Monaco" pitchFamily="2" charset="0"/>
              </a:rPr>
              <a:t>  parameter (n=10)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  <a:p>
            <a:r>
              <a:rPr lang="en-US" altLang="ja-JP" dirty="0">
                <a:latin typeface="Monaco" pitchFamily="2" charset="0"/>
              </a:rPr>
              <a:t>program main</a:t>
            </a:r>
          </a:p>
          <a:p>
            <a:r>
              <a:rPr lang="en-US" altLang="ja-JP" dirty="0">
                <a:latin typeface="Monaco" pitchFamily="2" charset="0"/>
              </a:rPr>
              <a:t>use sample</a:t>
            </a:r>
          </a:p>
          <a:p>
            <a:r>
              <a:rPr lang="en-US" altLang="ja-JP" dirty="0">
                <a:latin typeface="Monaco" pitchFamily="2" charset="0"/>
              </a:rPr>
              <a:t>  write(*,*) n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C177E1-E559-7D48-B7B2-25F53ABF2A80}"/>
              </a:ext>
            </a:extLst>
          </p:cNvPr>
          <p:cNvSpPr txBox="1"/>
          <p:nvPr/>
        </p:nvSpPr>
        <p:spPr>
          <a:xfrm>
            <a:off x="592207" y="3966550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コンパイル、実行</a:t>
            </a:r>
            <a:r>
              <a:rPr kumimoji="1" lang="en-US" altLang="ja-JP" sz="2000" dirty="0"/>
              <a:t>: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F4C296-9CF9-6943-BA76-0DD86A6A0F9F}"/>
              </a:ext>
            </a:extLst>
          </p:cNvPr>
          <p:cNvSpPr txBox="1"/>
          <p:nvPr/>
        </p:nvSpPr>
        <p:spPr>
          <a:xfrm>
            <a:off x="628650" y="435953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% </a:t>
            </a:r>
            <a:r>
              <a:rPr lang="en-US" altLang="ja-JP" dirty="0" err="1">
                <a:latin typeface="Monaco" pitchFamily="2" charset="0"/>
              </a:rPr>
              <a:t>gfortran</a:t>
            </a:r>
            <a:r>
              <a:rPr lang="en-US" altLang="ja-JP" dirty="0">
                <a:latin typeface="Monaco" pitchFamily="2" charset="0"/>
              </a:rPr>
              <a:t> module.F90; ./</a:t>
            </a:r>
            <a:r>
              <a:rPr lang="en-US" altLang="ja-JP" dirty="0" err="1">
                <a:latin typeface="Monaco" pitchFamily="2" charset="0"/>
              </a:rPr>
              <a:t>a.out</a:t>
            </a:r>
            <a:endParaRPr lang="en-US" altLang="ja-JP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6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CE76-8831-E541-BBBF-21E16F5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(derived type, 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構造型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7ED23-DA7F-324D-8B0F-0E169657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2020/8/19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006A3-ECE2-E445-9DC4-DA7FB174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2B15D-2539-5A48-AF4C-42F4F781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67664-C8A2-4B4B-A89C-610E2BE722F2}"/>
              </a:ext>
            </a:extLst>
          </p:cNvPr>
          <p:cNvSpPr txBox="1"/>
          <p:nvPr/>
        </p:nvSpPr>
        <p:spPr>
          <a:xfrm>
            <a:off x="736600" y="15668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型宣言</a:t>
            </a:r>
            <a:endParaRPr kumimoji="1" lang="ja-JP" altLang="en-US" sz="2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899A7E-5FCF-2C4C-AF40-965EE4906457}"/>
              </a:ext>
            </a:extLst>
          </p:cNvPr>
          <p:cNvSpPr txBox="1"/>
          <p:nvPr/>
        </p:nvSpPr>
        <p:spPr>
          <a:xfrm>
            <a:off x="787400" y="1996521"/>
            <a:ext cx="294183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 student</a:t>
            </a:r>
          </a:p>
          <a:p>
            <a:r>
              <a:rPr lang="en-US" altLang="ja-JP" dirty="0">
                <a:latin typeface="Monaco" pitchFamily="2" charset="0"/>
              </a:rPr>
              <a:t>  character(32) name</a:t>
            </a:r>
          </a:p>
          <a:p>
            <a:r>
              <a:rPr lang="en-US" altLang="ja-JP" dirty="0">
                <a:latin typeface="Monaco" pitchFamily="2" charset="0"/>
              </a:rPr>
              <a:t>  integer  age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FAFBC-0DB7-5644-A665-071E437B64F8}"/>
              </a:ext>
            </a:extLst>
          </p:cNvPr>
          <p:cNvSpPr txBox="1"/>
          <p:nvPr/>
        </p:nvSpPr>
        <p:spPr>
          <a:xfrm>
            <a:off x="736104" y="350268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変数宣言、使用方法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8B9A8B-0F90-E342-A3BE-059C3216437A}"/>
              </a:ext>
            </a:extLst>
          </p:cNvPr>
          <p:cNvSpPr txBox="1"/>
          <p:nvPr/>
        </p:nvSpPr>
        <p:spPr>
          <a:xfrm>
            <a:off x="787400" y="3930908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type(student)  a</a:t>
            </a:r>
          </a:p>
          <a:p>
            <a:r>
              <a:rPr lang="en-US" altLang="ja-JP" dirty="0" err="1">
                <a:latin typeface="Monaco" pitchFamily="2" charset="0"/>
              </a:rPr>
              <a:t>a%name</a:t>
            </a:r>
            <a:r>
              <a:rPr lang="en-US" altLang="ja-JP" dirty="0">
                <a:latin typeface="Monaco" pitchFamily="2" charset="0"/>
              </a:rPr>
              <a:t>="Sato"</a:t>
            </a:r>
          </a:p>
          <a:p>
            <a:r>
              <a:rPr lang="en-US" altLang="ja-JP" dirty="0" err="1">
                <a:latin typeface="Monaco" pitchFamily="2" charset="0"/>
              </a:rPr>
              <a:t>a%age</a:t>
            </a:r>
            <a:r>
              <a:rPr lang="en-US" altLang="ja-JP" dirty="0">
                <a:latin typeface="Monaco" pitchFamily="2" charset="0"/>
              </a:rPr>
              <a:t>=18</a:t>
            </a:r>
          </a:p>
        </p:txBody>
      </p:sp>
    </p:spTree>
    <p:extLst>
      <p:ext uri="{BB962C8B-B14F-4D97-AF65-F5344CB8AC3E}">
        <p14:creationId xmlns:p14="http://schemas.microsoft.com/office/powerpoint/2010/main" val="1903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1374</Words>
  <Application>Microsoft Macintosh PowerPoint</Application>
  <PresentationFormat>画面に合わせる (4:3)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Hiragino Kaku Gothic Std W8</vt:lpstr>
      <vt:lpstr>游ゴシック</vt:lpstr>
      <vt:lpstr>Arial</vt:lpstr>
      <vt:lpstr>Calibri</vt:lpstr>
      <vt:lpstr>Calibri Light</vt:lpstr>
      <vt:lpstr>Monaco</vt:lpstr>
      <vt:lpstr>Office テーマ</vt:lpstr>
      <vt:lpstr>Fortran について</vt:lpstr>
      <vt:lpstr>概要</vt:lpstr>
      <vt:lpstr>使っている新機能一覧</vt:lpstr>
      <vt:lpstr>使っている新機能一覧 (続き)</vt:lpstr>
      <vt:lpstr>参考書?</vt:lpstr>
      <vt:lpstr>module, use</vt:lpstr>
      <vt:lpstr>module, use (続き)</vt:lpstr>
      <vt:lpstr>module, use (簡単な例)</vt:lpstr>
      <vt:lpstr>type (derived type, 構造型)</vt:lpstr>
      <vt:lpstr>type (derived type, 構造型)</vt:lpstr>
      <vt:lpstr>type (型束縛手続き)</vt:lpstr>
      <vt:lpstr>type (メンバー関数の文法)</vt:lpstr>
      <vt:lpstr>iso_c_binding</vt:lpstr>
      <vt:lpstr>iso_c_binding (例)</vt:lpstr>
      <vt:lpstr>細々としたこと</vt:lpstr>
      <vt:lpstr>変数宣言</vt:lpstr>
      <vt:lpstr>do ... end do文</vt:lpstr>
      <vt:lpstr>コメントの形式</vt:lpstr>
      <vt:lpstr>比較演算子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について</dc:title>
  <dc:creator>行方大輔</dc:creator>
  <cp:lastModifiedBy>行方 大輔</cp:lastModifiedBy>
  <cp:revision>66</cp:revision>
  <dcterms:created xsi:type="dcterms:W3CDTF">2018-07-17T16:10:07Z</dcterms:created>
  <dcterms:modified xsi:type="dcterms:W3CDTF">2020-08-13T03:30:48Z</dcterms:modified>
</cp:coreProperties>
</file>