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Montserrat Classic Bold" charset="1" panose="00000800000000000000"/>
      <p:regular r:id="rId19"/>
    </p:embeddedFont>
    <p:embeddedFont>
      <p:font typeface="DM Sans" charset="1" panose="00000000000000000000"/>
      <p:regular r:id="rId20"/>
    </p:embeddedFont>
    <p:embeddedFont>
      <p:font typeface="Open Sauce Bold" charset="1" panose="00000800000000000000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jpeg" Type="http://schemas.openxmlformats.org/officeDocument/2006/relationships/image"/><Relationship Id="rId6" Target="../media/VAGXJdBI_ME.mp4" Type="http://schemas.openxmlformats.org/officeDocument/2006/relationships/video"/><Relationship Id="rId7" Target="../media/VAGXJdBI_ME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20423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GIFS CONTENT RATING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BY: HANAN WULLMAN, YOTAM ZVIELI AND ASAF BEN-SHAUL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6087" y="612330"/>
            <a:ext cx="1391409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IMPROVE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6087" y="3084468"/>
            <a:ext cx="15363213" cy="346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Expend dataset</a:t>
            </a:r>
          </a:p>
          <a:p>
            <a:pPr algn="l">
              <a:lnSpc>
                <a:spcPts val="5519"/>
              </a:lnSpc>
            </a:pP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Enhancing the model architecthture</a:t>
            </a:r>
          </a:p>
          <a:p>
            <a:pPr algn="l">
              <a:lnSpc>
                <a:spcPts val="5519"/>
              </a:lnSpc>
            </a:pPr>
          </a:p>
          <a:p>
            <a:pPr algn="l" marL="863599" indent="-431800" lvl="1">
              <a:lnSpc>
                <a:spcPts val="55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Fine-Tuning the Pretrained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12800" y="3654496"/>
            <a:ext cx="13914091" cy="1643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95"/>
              </a:lnSpc>
            </a:pPr>
            <a:r>
              <a:rPr lang="en-US" b="true" sz="9779" spc="95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WHAT NEXT?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56044"/>
            <a:ext cx="741694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DEFINITION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SOLUTIONS WE CONSIDERED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TO IMPROVE?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WHAT NEXT?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6598008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6087" y="612330"/>
            <a:ext cx="1391409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DEFINITION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6087" y="2489283"/>
            <a:ext cx="15363213" cy="554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internet contains vast unsupervised content, exposing users to inappropriate material, especially children</a:t>
            </a:r>
          </a:p>
          <a:p>
            <a:pPr algn="l">
              <a:lnSpc>
                <a:spcPts val="5519"/>
              </a:lnSpc>
            </a:pP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goal: Classify GIFs into 'appropriate' or 'inappropriate' categories to ensure safer digital spaces</a:t>
            </a:r>
          </a:p>
          <a:p>
            <a:pPr algn="ctr" rtl="true">
              <a:lnSpc>
                <a:spcPts val="55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6087" y="612330"/>
            <a:ext cx="1391409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6087" y="2389056"/>
            <a:ext cx="15363213" cy="485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Source: GIPHY public API</a:t>
            </a:r>
          </a:p>
          <a:p>
            <a:pPr algn="just" marL="1727199" indent="-575733" lvl="2">
              <a:lnSpc>
                <a:spcPts val="5519"/>
              </a:lnSpc>
              <a:buFont typeface="Arial"/>
              <a:buChar char="⚬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 ratings: G, PG, PG-13, R</a:t>
            </a:r>
          </a:p>
          <a:p>
            <a:pPr algn="just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 combined the data into ‘Appropriate’ and ‘Inappropriate’ classes</a:t>
            </a:r>
          </a:p>
          <a:p>
            <a:pPr algn="just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 downloaded around 7K gifs.</a:t>
            </a:r>
          </a:p>
          <a:p>
            <a:pPr algn="just" marL="863599" indent="-431800" lvl="1">
              <a:lnSpc>
                <a:spcPts val="55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Incosistent classification, manual filtering was needed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6087" y="612330"/>
            <a:ext cx="13914091" cy="141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9"/>
              </a:lnSpc>
            </a:pPr>
            <a:r>
              <a:rPr lang="en-US" b="true" sz="8282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ALONG THE PATH WE TRIED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6087" y="2606168"/>
            <a:ext cx="15363213" cy="346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Custom model from scratch</a:t>
            </a:r>
          </a:p>
          <a:p>
            <a:pPr algn="l">
              <a:lnSpc>
                <a:spcPts val="5519"/>
              </a:lnSpc>
            </a:pP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Pretrained models: GIFs =&gt; text =&gt; class</a:t>
            </a:r>
          </a:p>
          <a:p>
            <a:pPr algn="l">
              <a:lnSpc>
                <a:spcPts val="5519"/>
              </a:lnSpc>
            </a:pPr>
            <a:r>
              <a:rPr lang="en-US" sz="3999" spc="391" b="true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Pretrained model: GIFs =&gt; class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80497" y="6631300"/>
            <a:ext cx="2706963" cy="1619069"/>
            <a:chOff x="0" y="0"/>
            <a:chExt cx="712945" cy="4264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945" cy="426421"/>
            </a:xfrm>
            <a:custGeom>
              <a:avLst/>
              <a:gdLst/>
              <a:ahLst/>
              <a:cxnLst/>
              <a:rect r="r" b="b" t="t" l="l"/>
              <a:pathLst>
                <a:path h="426421" w="712945">
                  <a:moveTo>
                    <a:pt x="145860" y="0"/>
                  </a:moveTo>
                  <a:lnTo>
                    <a:pt x="567085" y="0"/>
                  </a:lnTo>
                  <a:cubicBezTo>
                    <a:pt x="605769" y="0"/>
                    <a:pt x="642869" y="15367"/>
                    <a:pt x="670224" y="42721"/>
                  </a:cubicBezTo>
                  <a:cubicBezTo>
                    <a:pt x="697578" y="70076"/>
                    <a:pt x="712945" y="107176"/>
                    <a:pt x="712945" y="145860"/>
                  </a:cubicBezTo>
                  <a:lnTo>
                    <a:pt x="712945" y="280561"/>
                  </a:lnTo>
                  <a:cubicBezTo>
                    <a:pt x="712945" y="361118"/>
                    <a:pt x="647641" y="426421"/>
                    <a:pt x="567085" y="426421"/>
                  </a:cubicBezTo>
                  <a:lnTo>
                    <a:pt x="145860" y="426421"/>
                  </a:lnTo>
                  <a:cubicBezTo>
                    <a:pt x="107176" y="426421"/>
                    <a:pt x="70076" y="411054"/>
                    <a:pt x="42721" y="383700"/>
                  </a:cubicBezTo>
                  <a:cubicBezTo>
                    <a:pt x="15367" y="356346"/>
                    <a:pt x="0" y="319246"/>
                    <a:pt x="0" y="280561"/>
                  </a:cubicBezTo>
                  <a:lnTo>
                    <a:pt x="0" y="145860"/>
                  </a:lnTo>
                  <a:cubicBezTo>
                    <a:pt x="0" y="107176"/>
                    <a:pt x="15367" y="70076"/>
                    <a:pt x="42721" y="42721"/>
                  </a:cubicBezTo>
                  <a:cubicBezTo>
                    <a:pt x="70076" y="15367"/>
                    <a:pt x="107176" y="0"/>
                    <a:pt x="145860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12945" cy="464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gif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96087" y="612330"/>
            <a:ext cx="1391409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6087" y="2995582"/>
            <a:ext cx="15363213" cy="207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Embeddings from pretrained image model</a:t>
            </a:r>
          </a:p>
          <a:p>
            <a:pPr algn="l">
              <a:lnSpc>
                <a:spcPts val="5519"/>
              </a:lnSpc>
            </a:pP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Custom model for binary classification</a:t>
            </a:r>
          </a:p>
        </p:txBody>
      </p:sp>
      <p:sp>
        <p:nvSpPr>
          <p:cNvPr name="AutoShape 9" id="9"/>
          <p:cNvSpPr/>
          <p:nvPr/>
        </p:nvSpPr>
        <p:spPr>
          <a:xfrm>
            <a:off x="4687460" y="7440835"/>
            <a:ext cx="11887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5876215" y="6631300"/>
            <a:ext cx="2596744" cy="1619069"/>
            <a:chOff x="0" y="0"/>
            <a:chExt cx="683916" cy="4264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83916" cy="426421"/>
            </a:xfrm>
            <a:custGeom>
              <a:avLst/>
              <a:gdLst/>
              <a:ahLst/>
              <a:cxnLst/>
              <a:rect r="r" b="b" t="t" l="l"/>
              <a:pathLst>
                <a:path h="426421" w="683916">
                  <a:moveTo>
                    <a:pt x="152051" y="0"/>
                  </a:moveTo>
                  <a:lnTo>
                    <a:pt x="531865" y="0"/>
                  </a:lnTo>
                  <a:cubicBezTo>
                    <a:pt x="572191" y="0"/>
                    <a:pt x="610866" y="16020"/>
                    <a:pt x="639381" y="44535"/>
                  </a:cubicBezTo>
                  <a:cubicBezTo>
                    <a:pt x="667897" y="73050"/>
                    <a:pt x="683916" y="111725"/>
                    <a:pt x="683916" y="152051"/>
                  </a:cubicBezTo>
                  <a:lnTo>
                    <a:pt x="683916" y="274370"/>
                  </a:lnTo>
                  <a:cubicBezTo>
                    <a:pt x="683916" y="358346"/>
                    <a:pt x="615841" y="426421"/>
                    <a:pt x="531865" y="426421"/>
                  </a:cubicBezTo>
                  <a:lnTo>
                    <a:pt x="152051" y="426421"/>
                  </a:lnTo>
                  <a:cubicBezTo>
                    <a:pt x="68076" y="426421"/>
                    <a:pt x="0" y="358346"/>
                    <a:pt x="0" y="274370"/>
                  </a:cubicBezTo>
                  <a:lnTo>
                    <a:pt x="0" y="152051"/>
                  </a:lnTo>
                  <a:cubicBezTo>
                    <a:pt x="0" y="68076"/>
                    <a:pt x="68076" y="0"/>
                    <a:pt x="152051" y="0"/>
                  </a:cubicBezTo>
                  <a:close/>
                </a:path>
              </a:pathLst>
            </a:custGeom>
            <a:solidFill>
              <a:srgbClr val="CCCCCC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83916" cy="464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trike="noStrike" u="none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Embeddings modal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472959" y="7440835"/>
            <a:ext cx="10005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4" id="14"/>
          <p:cNvGrpSpPr/>
          <p:nvPr/>
        </p:nvGrpSpPr>
        <p:grpSpPr>
          <a:xfrm rot="0">
            <a:off x="9473477" y="6631300"/>
            <a:ext cx="2616139" cy="1619069"/>
            <a:chOff x="0" y="0"/>
            <a:chExt cx="689024" cy="4264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89024" cy="426421"/>
            </a:xfrm>
            <a:custGeom>
              <a:avLst/>
              <a:gdLst/>
              <a:ahLst/>
              <a:cxnLst/>
              <a:rect r="r" b="b" t="t" l="l"/>
              <a:pathLst>
                <a:path h="426421" w="689024">
                  <a:moveTo>
                    <a:pt x="150924" y="0"/>
                  </a:moveTo>
                  <a:lnTo>
                    <a:pt x="538100" y="0"/>
                  </a:lnTo>
                  <a:cubicBezTo>
                    <a:pt x="578128" y="0"/>
                    <a:pt x="616516" y="15901"/>
                    <a:pt x="644820" y="44205"/>
                  </a:cubicBezTo>
                  <a:cubicBezTo>
                    <a:pt x="673123" y="72508"/>
                    <a:pt x="689024" y="110896"/>
                    <a:pt x="689024" y="150924"/>
                  </a:cubicBezTo>
                  <a:lnTo>
                    <a:pt x="689024" y="275498"/>
                  </a:lnTo>
                  <a:cubicBezTo>
                    <a:pt x="689024" y="358851"/>
                    <a:pt x="621453" y="426421"/>
                    <a:pt x="538100" y="426421"/>
                  </a:cubicBezTo>
                  <a:lnTo>
                    <a:pt x="150924" y="426421"/>
                  </a:lnTo>
                  <a:cubicBezTo>
                    <a:pt x="67571" y="426421"/>
                    <a:pt x="0" y="358851"/>
                    <a:pt x="0" y="275498"/>
                  </a:cubicBezTo>
                  <a:lnTo>
                    <a:pt x="0" y="150924"/>
                  </a:lnTo>
                  <a:cubicBezTo>
                    <a:pt x="0" y="110896"/>
                    <a:pt x="15901" y="72508"/>
                    <a:pt x="44205" y="44205"/>
                  </a:cubicBezTo>
                  <a:cubicBezTo>
                    <a:pt x="72508" y="15901"/>
                    <a:pt x="110896" y="0"/>
                    <a:pt x="150924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89024" cy="464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Custom modal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089616" y="7440835"/>
            <a:ext cx="8975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12987183" y="6631300"/>
            <a:ext cx="2362110" cy="1619069"/>
            <a:chOff x="0" y="0"/>
            <a:chExt cx="622119" cy="4264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2119" cy="426421"/>
            </a:xfrm>
            <a:custGeom>
              <a:avLst/>
              <a:gdLst/>
              <a:ahLst/>
              <a:cxnLst/>
              <a:rect r="r" b="b" t="t" l="l"/>
              <a:pathLst>
                <a:path h="426421" w="622119">
                  <a:moveTo>
                    <a:pt x="167155" y="0"/>
                  </a:moveTo>
                  <a:lnTo>
                    <a:pt x="454965" y="0"/>
                  </a:lnTo>
                  <a:cubicBezTo>
                    <a:pt x="547282" y="0"/>
                    <a:pt x="622119" y="74838"/>
                    <a:pt x="622119" y="167155"/>
                  </a:cubicBezTo>
                  <a:lnTo>
                    <a:pt x="622119" y="259267"/>
                  </a:lnTo>
                  <a:cubicBezTo>
                    <a:pt x="622119" y="351584"/>
                    <a:pt x="547282" y="426421"/>
                    <a:pt x="454965" y="426421"/>
                  </a:cubicBezTo>
                  <a:lnTo>
                    <a:pt x="167155" y="426421"/>
                  </a:lnTo>
                  <a:cubicBezTo>
                    <a:pt x="74838" y="426421"/>
                    <a:pt x="0" y="351584"/>
                    <a:pt x="0" y="259267"/>
                  </a:cubicBezTo>
                  <a:lnTo>
                    <a:pt x="0" y="167155"/>
                  </a:lnTo>
                  <a:cubicBezTo>
                    <a:pt x="0" y="74838"/>
                    <a:pt x="74838" y="0"/>
                    <a:pt x="167155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22119" cy="464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6087" y="612330"/>
            <a:ext cx="13914091" cy="236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PRE TRAINED MODEL</a:t>
            </a:r>
          </a:p>
          <a:p>
            <a:pPr algn="l">
              <a:lnSpc>
                <a:spcPts val="7286"/>
              </a:lnSpc>
            </a:pPr>
            <a:r>
              <a:rPr lang="en-US" sz="5280" spc="517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ViT-B-16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7849" y="3734052"/>
            <a:ext cx="15363213" cy="485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Architecture: Transformer adapted for image processing 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Size: Medium, ~86M parameters.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Pretraining: Trained on large datasets.             (we used laion2b_s34b_b88k)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b="true" sz="3999" spc="3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Use: Strong in classification and vision tasks.</a:t>
            </a:r>
          </a:p>
          <a:p>
            <a:pPr algn="l">
              <a:lnSpc>
                <a:spcPts val="55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60863" y="3126138"/>
            <a:ext cx="4109599" cy="1091144"/>
            <a:chOff x="0" y="0"/>
            <a:chExt cx="1082364" cy="2873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Residual Block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10615662" y="4217282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8560863" y="4598282"/>
            <a:ext cx="4109599" cy="1091144"/>
            <a:chOff x="0" y="0"/>
            <a:chExt cx="1082364" cy="2873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Residual Block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615662" y="5689426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8560863" y="6070426"/>
            <a:ext cx="4109599" cy="1091144"/>
            <a:chOff x="0" y="0"/>
            <a:chExt cx="1082364" cy="2873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........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0615662" y="7161570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8560863" y="7542570"/>
            <a:ext cx="4109599" cy="1091144"/>
            <a:chOff x="0" y="0"/>
            <a:chExt cx="1082364" cy="2873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fully connected linear layer that maps to a output dimension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0863" y="1653286"/>
            <a:ext cx="4109599" cy="1091144"/>
            <a:chOff x="0" y="0"/>
            <a:chExt cx="1082364" cy="28737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fully connected linear layer that maps to a hidden dimension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0615662" y="2744430"/>
            <a:ext cx="0" cy="3817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8560863" y="9014714"/>
            <a:ext cx="4109599" cy="1091144"/>
            <a:chOff x="0" y="0"/>
            <a:chExt cx="1082364" cy="2873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output (dim=2)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0615662" y="8633714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7" id="27"/>
          <p:cNvGrpSpPr/>
          <p:nvPr/>
        </p:nvGrpSpPr>
        <p:grpSpPr>
          <a:xfrm rot="0">
            <a:off x="8560863" y="181142"/>
            <a:ext cx="4109599" cy="1091144"/>
            <a:chOff x="0" y="0"/>
            <a:chExt cx="1082364" cy="2873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dim =  size of embeddings given by modal * num frames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0615662" y="1272286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7131170" y="3671710"/>
            <a:ext cx="1429693" cy="2963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297553" y="1657960"/>
            <a:ext cx="6833617" cy="8458450"/>
            <a:chOff x="0" y="0"/>
            <a:chExt cx="1799800" cy="22277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99800" cy="2227740"/>
            </a:xfrm>
            <a:custGeom>
              <a:avLst/>
              <a:gdLst/>
              <a:ahLst/>
              <a:cxnLst/>
              <a:rect r="r" b="b" t="t" l="l"/>
              <a:pathLst>
                <a:path h="2227740" w="1799800">
                  <a:moveTo>
                    <a:pt x="57779" y="0"/>
                  </a:moveTo>
                  <a:lnTo>
                    <a:pt x="1742022" y="0"/>
                  </a:lnTo>
                  <a:cubicBezTo>
                    <a:pt x="1773932" y="0"/>
                    <a:pt x="1799800" y="25868"/>
                    <a:pt x="1799800" y="57779"/>
                  </a:cubicBezTo>
                  <a:lnTo>
                    <a:pt x="1799800" y="2169961"/>
                  </a:lnTo>
                  <a:cubicBezTo>
                    <a:pt x="1799800" y="2201872"/>
                    <a:pt x="1773932" y="2227740"/>
                    <a:pt x="1742022" y="2227740"/>
                  </a:cubicBezTo>
                  <a:lnTo>
                    <a:pt x="57779" y="2227740"/>
                  </a:lnTo>
                  <a:cubicBezTo>
                    <a:pt x="25868" y="2227740"/>
                    <a:pt x="0" y="2201872"/>
                    <a:pt x="0" y="2169961"/>
                  </a:cubicBezTo>
                  <a:lnTo>
                    <a:pt x="0" y="57779"/>
                  </a:lnTo>
                  <a:cubicBezTo>
                    <a:pt x="0" y="25868"/>
                    <a:pt x="25868" y="0"/>
                    <a:pt x="577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799800" cy="22658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15939" y="4693532"/>
            <a:ext cx="4109599" cy="1091144"/>
            <a:chOff x="0" y="0"/>
            <a:chExt cx="1082364" cy="28737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Batch normalization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H="true">
            <a:off x="3570738" y="5784676"/>
            <a:ext cx="0" cy="273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515939" y="6057775"/>
            <a:ext cx="4109599" cy="1091144"/>
            <a:chOff x="0" y="0"/>
            <a:chExt cx="1082364" cy="28737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Activation function (LeakyReLU)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570738" y="7148919"/>
            <a:ext cx="0" cy="2857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1515939" y="7434669"/>
            <a:ext cx="4109599" cy="1091144"/>
            <a:chOff x="0" y="0"/>
            <a:chExt cx="1082364" cy="28737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Dropout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515939" y="3316638"/>
            <a:ext cx="4109599" cy="1091144"/>
            <a:chOff x="0" y="0"/>
            <a:chExt cx="1082364" cy="28737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fully connected linear layer 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H="true">
            <a:off x="3570738" y="4407782"/>
            <a:ext cx="0" cy="2857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3279053" y="1909823"/>
            <a:ext cx="4303693" cy="6069032"/>
            <a:chOff x="0" y="0"/>
            <a:chExt cx="1133483" cy="159842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33483" cy="1598428"/>
            </a:xfrm>
            <a:custGeom>
              <a:avLst/>
              <a:gdLst/>
              <a:ahLst/>
              <a:cxnLst/>
              <a:rect r="r" b="b" t="t" l="l"/>
              <a:pathLst>
                <a:path h="1598428" w="1133483">
                  <a:moveTo>
                    <a:pt x="91744" y="0"/>
                  </a:moveTo>
                  <a:lnTo>
                    <a:pt x="1041739" y="0"/>
                  </a:lnTo>
                  <a:cubicBezTo>
                    <a:pt x="1092408" y="0"/>
                    <a:pt x="1133483" y="41075"/>
                    <a:pt x="1133483" y="91744"/>
                  </a:cubicBezTo>
                  <a:lnTo>
                    <a:pt x="1133483" y="1506684"/>
                  </a:lnTo>
                  <a:cubicBezTo>
                    <a:pt x="1133483" y="1557353"/>
                    <a:pt x="1092408" y="1598428"/>
                    <a:pt x="1041739" y="1598428"/>
                  </a:cubicBezTo>
                  <a:lnTo>
                    <a:pt x="91744" y="1598428"/>
                  </a:lnTo>
                  <a:cubicBezTo>
                    <a:pt x="41075" y="1598428"/>
                    <a:pt x="0" y="1557353"/>
                    <a:pt x="0" y="1506684"/>
                  </a:cubicBezTo>
                  <a:lnTo>
                    <a:pt x="0" y="91744"/>
                  </a:lnTo>
                  <a:cubicBezTo>
                    <a:pt x="0" y="41075"/>
                    <a:pt x="41075" y="0"/>
                    <a:pt x="91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133483" cy="1636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3090782" y="1947151"/>
            <a:ext cx="959913" cy="959913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X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876917" y="247040"/>
            <a:ext cx="678292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MODEL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279053" y="2247118"/>
            <a:ext cx="4303693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u="sng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parameters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79053" y="2954297"/>
            <a:ext cx="4134386" cy="419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Loss Function=CrossEntropyLoss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Num_Frames=30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Learn Rate - 8e-7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Epochs= min(100, crosses 80% accuracy)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Batch_size=8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Hidden Dim =1024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Num Residual Blocks =10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Dropout_prob=0.4</a:t>
            </a:r>
          </a:p>
          <a:p>
            <a:pPr algn="l" marL="394072" indent="-197036" lvl="1">
              <a:lnSpc>
                <a:spcPts val="2555"/>
              </a:lnSpc>
              <a:buFont typeface="Arial"/>
              <a:buChar char="•"/>
            </a:pPr>
            <a:r>
              <a:rPr lang="en-US" sz="182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Size of embeddings given by modal= 512</a:t>
            </a:r>
          </a:p>
          <a:p>
            <a:pPr algn="l">
              <a:lnSpc>
                <a:spcPts val="2555"/>
              </a:lnSpc>
            </a:pPr>
          </a:p>
          <a:p>
            <a:pPr algn="l">
              <a:lnSpc>
                <a:spcPts val="2555"/>
              </a:lnSpc>
            </a:pPr>
          </a:p>
        </p:txBody>
      </p:sp>
      <p:sp>
        <p:nvSpPr>
          <p:cNvPr name="AutoShape 59" id="59"/>
          <p:cNvSpPr/>
          <p:nvPr/>
        </p:nvSpPr>
        <p:spPr>
          <a:xfrm>
            <a:off x="4050695" y="2427107"/>
            <a:ext cx="2634380" cy="8895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1515939" y="8811563"/>
            <a:ext cx="4109599" cy="1091144"/>
            <a:chOff x="0" y="0"/>
            <a:chExt cx="1082364" cy="28737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082364" cy="287380"/>
            </a:xfrm>
            <a:custGeom>
              <a:avLst/>
              <a:gdLst/>
              <a:ahLst/>
              <a:cxnLst/>
              <a:rect r="r" b="b" t="t" l="l"/>
              <a:pathLst>
                <a:path h="287380" w="1082364">
                  <a:moveTo>
                    <a:pt x="96077" y="0"/>
                  </a:moveTo>
                  <a:lnTo>
                    <a:pt x="986287" y="0"/>
                  </a:lnTo>
                  <a:cubicBezTo>
                    <a:pt x="1011768" y="0"/>
                    <a:pt x="1036205" y="10122"/>
                    <a:pt x="1054223" y="28140"/>
                  </a:cubicBezTo>
                  <a:cubicBezTo>
                    <a:pt x="1072241" y="46158"/>
                    <a:pt x="1082364" y="70596"/>
                    <a:pt x="1082364" y="96077"/>
                  </a:cubicBezTo>
                  <a:lnTo>
                    <a:pt x="1082364" y="191303"/>
                  </a:lnTo>
                  <a:cubicBezTo>
                    <a:pt x="1082364" y="216784"/>
                    <a:pt x="1072241" y="241221"/>
                    <a:pt x="1054223" y="259239"/>
                  </a:cubicBezTo>
                  <a:cubicBezTo>
                    <a:pt x="1036205" y="277257"/>
                    <a:pt x="1011768" y="287380"/>
                    <a:pt x="986287" y="287380"/>
                  </a:cubicBezTo>
                  <a:lnTo>
                    <a:pt x="96077" y="287380"/>
                  </a:lnTo>
                  <a:cubicBezTo>
                    <a:pt x="70596" y="287380"/>
                    <a:pt x="46158" y="277257"/>
                    <a:pt x="28140" y="259239"/>
                  </a:cubicBezTo>
                  <a:cubicBezTo>
                    <a:pt x="10122" y="241221"/>
                    <a:pt x="0" y="216784"/>
                    <a:pt x="0" y="191303"/>
                  </a:cubicBezTo>
                  <a:lnTo>
                    <a:pt x="0" y="96077"/>
                  </a:lnTo>
                  <a:cubicBezTo>
                    <a:pt x="0" y="70596"/>
                    <a:pt x="10122" y="46158"/>
                    <a:pt x="28140" y="28140"/>
                  </a:cubicBezTo>
                  <a:cubicBezTo>
                    <a:pt x="46158" y="10122"/>
                    <a:pt x="70596" y="0"/>
                    <a:pt x="9607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082364" cy="325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F(X)+x</a:t>
              </a:r>
            </a:p>
          </p:txBody>
        </p:sp>
      </p:grpSp>
      <p:sp>
        <p:nvSpPr>
          <p:cNvPr name="AutoShape 63" id="63"/>
          <p:cNvSpPr/>
          <p:nvPr/>
        </p:nvSpPr>
        <p:spPr>
          <a:xfrm flipV="true">
            <a:off x="5625538" y="3316638"/>
            <a:ext cx="1059537" cy="60404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64" id="64"/>
          <p:cNvSpPr/>
          <p:nvPr/>
        </p:nvSpPr>
        <p:spPr>
          <a:xfrm>
            <a:off x="3570738" y="8525813"/>
            <a:ext cx="143623" cy="4889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>
            <a:off x="3570738" y="2907063"/>
            <a:ext cx="0" cy="4095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352384" y="2574515"/>
            <a:ext cx="13001497" cy="60257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96087" y="612330"/>
            <a:ext cx="13914091" cy="141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26"/>
              </a:lnSpc>
            </a:pPr>
            <a:r>
              <a:rPr lang="en-US" b="true" sz="8280" spc="8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DEMO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DAGXI6BlZSs</dc:identifier>
  <dcterms:modified xsi:type="dcterms:W3CDTF">2011-08-01T06:04:30Z</dcterms:modified>
  <cp:revision>1</cp:revision>
  <dc:title>Gifs content rating</dc:title>
</cp:coreProperties>
</file>