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1" r:id="rId4"/>
    <p:sldId id="280" r:id="rId5"/>
    <p:sldId id="262" r:id="rId6"/>
    <p:sldId id="273" r:id="rId7"/>
    <p:sldId id="268" r:id="rId8"/>
    <p:sldId id="274" r:id="rId9"/>
    <p:sldId id="264" r:id="rId10"/>
    <p:sldId id="285" r:id="rId11"/>
    <p:sldId id="265" r:id="rId12"/>
    <p:sldId id="286" r:id="rId13"/>
    <p:sldId id="276" r:id="rId14"/>
    <p:sldId id="258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default.aspx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ooks.antony@gmail.com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iperepletchikov@edu.hse.r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Факультет компьютерных наук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Департамент программной инженерии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Курсовая работа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 smtClean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Программа-расширение </a:t>
            </a:r>
            <a:r>
              <a:rPr lang="en-US" sz="2800" dirty="0" smtClean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Microsoft Visio </a:t>
            </a:r>
            <a:r>
              <a:rPr lang="ru-RU" sz="2800" dirty="0" smtClean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для импорта графов в формате </a:t>
            </a:r>
            <a:r>
              <a:rPr lang="en-US" sz="2800" dirty="0" smtClean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DOT</a:t>
            </a:r>
            <a:endParaRPr lang="en-US" sz="2900" dirty="0">
              <a:solidFill>
                <a:srgbClr val="000066"/>
              </a:solidFill>
              <a:ea typeface="MS PGothic" panose="020B0600070205080204" charset="-128"/>
              <a:cs typeface="+mj-lt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337049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Выполнил студент группы </a:t>
            </a:r>
            <a:r>
              <a:rPr lang="ru-RU" sz="1800" dirty="0" smtClean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БПИ-173</a:t>
            </a:r>
            <a:r>
              <a:rPr lang="en-US" sz="1800" dirty="0" smtClean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 </a:t>
            </a:r>
            <a:endParaRPr lang="ru-RU" sz="1800" dirty="0">
              <a:solidFill>
                <a:srgbClr val="000066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 smtClean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Переплетчиков Антон Игоревич</a:t>
            </a:r>
            <a:endParaRPr kumimoji="1" lang="ru-RU" sz="1800" dirty="0">
              <a:solidFill>
                <a:srgbClr val="000066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Научный руководитель: </a:t>
            </a:r>
          </a:p>
          <a:p>
            <a:pPr algn="r" eaLnBrk="1" hangingPunct="1"/>
            <a:r>
              <a:rPr kumimoji="1" lang="ru-RU" sz="1800" dirty="0" smtClean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Старший преподаватель департамента программной инженерии</a:t>
            </a:r>
            <a:endParaRPr kumimoji="1" lang="ru-RU" sz="1800" dirty="0">
              <a:solidFill>
                <a:srgbClr val="000066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 err="1" smtClean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Шершаков</a:t>
            </a:r>
            <a:r>
              <a:rPr kumimoji="1" lang="ru-RU" sz="1800" dirty="0" smtClean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 Сергей Андреевич</a:t>
            </a:r>
            <a:endParaRPr kumimoji="1" lang="ru-RU" sz="1200" dirty="0">
              <a:solidFill>
                <a:srgbClr val="000066"/>
              </a:solidFill>
              <a:latin typeface="+mj-lt"/>
              <a:ea typeface="MS PGothic" panose="020B0600070205080204" charset="-128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  <a:latin typeface="+mj-lt"/>
                <a:cs typeface="+mj-lt"/>
              </a:rPr>
              <a:t>www.hse.ru</a:t>
            </a: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 </a:t>
            </a:r>
            <a:endParaRPr kumimoji="1" lang="ru-RU" sz="800" dirty="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ПРОГРАММНАЯ РЕАЛИЗАЦИЯ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766302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3F82"/>
                </a:solidFill>
              </a:rPr>
              <a:t>Элементы управления созданы при помощи стандартных элементов управления </a:t>
            </a:r>
            <a:r>
              <a:rPr lang="en-US" dirty="0" smtClean="0">
                <a:solidFill>
                  <a:srgbClr val="003F82"/>
                </a:solidFill>
              </a:rPr>
              <a:t>Windows Forms. </a:t>
            </a:r>
            <a:r>
              <a:rPr lang="ru-RU" dirty="0" smtClean="0">
                <a:solidFill>
                  <a:srgbClr val="003F82"/>
                </a:solidFill>
              </a:rPr>
              <a:t>Все кнопки и контроллеры находятся в верхней панели инструментов надстройки (</a:t>
            </a:r>
            <a:r>
              <a:rPr lang="en-US" dirty="0" smtClean="0">
                <a:solidFill>
                  <a:srgbClr val="003F82"/>
                </a:solidFill>
              </a:rPr>
              <a:t>DOT)</a:t>
            </a:r>
            <a:r>
              <a:rPr lang="ru-RU" dirty="0">
                <a:solidFill>
                  <a:srgbClr val="003F82"/>
                </a:solidFill>
              </a:rPr>
              <a:t> </a:t>
            </a:r>
            <a:r>
              <a:rPr lang="ru-RU" dirty="0" smtClean="0">
                <a:solidFill>
                  <a:srgbClr val="003F82"/>
                </a:solidFill>
              </a:rPr>
              <a:t>– элемент </a:t>
            </a:r>
            <a:r>
              <a:rPr lang="en-US" dirty="0" smtClean="0">
                <a:solidFill>
                  <a:srgbClr val="003F82"/>
                </a:solidFill>
              </a:rPr>
              <a:t>Ribbon</a:t>
            </a:r>
            <a:r>
              <a:rPr lang="ru-RU" dirty="0" smtClean="0">
                <a:solidFill>
                  <a:srgbClr val="003F82"/>
                </a:solidFill>
              </a:rPr>
              <a:t> (лента)</a:t>
            </a:r>
            <a:r>
              <a:rPr lang="en-US" dirty="0" smtClean="0">
                <a:solidFill>
                  <a:srgbClr val="003F82"/>
                </a:solidFill>
              </a:rPr>
              <a:t> </a:t>
            </a:r>
            <a:r>
              <a:rPr lang="ru-RU" dirty="0" smtClean="0">
                <a:solidFill>
                  <a:srgbClr val="003F82"/>
                </a:solidFill>
              </a:rPr>
              <a:t>с соответствующим классом </a:t>
            </a:r>
            <a:r>
              <a:rPr lang="en-US" dirty="0" smtClean="0">
                <a:solidFill>
                  <a:srgbClr val="003F82"/>
                </a:solidFill>
              </a:rPr>
              <a:t>Ribbon</a:t>
            </a:r>
            <a:r>
              <a:rPr lang="ru-RU" dirty="0" smtClean="0">
                <a:solidFill>
                  <a:srgbClr val="003F82"/>
                </a:solidFill>
              </a:rPr>
              <a:t>, описывающим сценарии поведения при взаимодействии пользователя с элементами управления.</a:t>
            </a:r>
          </a:p>
          <a:p>
            <a:endParaRPr lang="ru-RU" dirty="0">
              <a:solidFill>
                <a:srgbClr val="003F82"/>
              </a:solidFill>
            </a:endParaRPr>
          </a:p>
          <a:p>
            <a:r>
              <a:rPr lang="ru-RU" dirty="0" smtClean="0">
                <a:solidFill>
                  <a:srgbClr val="003F82"/>
                </a:solidFill>
              </a:rPr>
              <a:t>Основной класс программы - </a:t>
            </a:r>
            <a:r>
              <a:rPr lang="en-US" dirty="0" err="1" smtClean="0">
                <a:solidFill>
                  <a:srgbClr val="003F82"/>
                </a:solidFill>
              </a:rPr>
              <a:t>VisioGraph</a:t>
            </a:r>
            <a:r>
              <a:rPr lang="ru-RU" dirty="0" smtClean="0">
                <a:solidFill>
                  <a:srgbClr val="003F82"/>
                </a:solidFill>
              </a:rPr>
              <a:t>, объединяющий в себе функционал класса </a:t>
            </a:r>
            <a:r>
              <a:rPr lang="en-US" dirty="0" err="1" smtClean="0">
                <a:solidFill>
                  <a:srgbClr val="003F82"/>
                </a:solidFill>
              </a:rPr>
              <a:t>DotGraph</a:t>
            </a:r>
            <a:r>
              <a:rPr lang="ru-RU" dirty="0">
                <a:solidFill>
                  <a:srgbClr val="003F82"/>
                </a:solidFill>
              </a:rPr>
              <a:t> </a:t>
            </a:r>
            <a:r>
              <a:rPr lang="ru-RU" dirty="0" smtClean="0">
                <a:solidFill>
                  <a:srgbClr val="003F82"/>
                </a:solidFill>
              </a:rPr>
              <a:t>(прочитанный </a:t>
            </a:r>
            <a:r>
              <a:rPr lang="en-US" dirty="0" smtClean="0">
                <a:solidFill>
                  <a:srgbClr val="003F82"/>
                </a:solidFill>
              </a:rPr>
              <a:t>DOT </a:t>
            </a:r>
            <a:r>
              <a:rPr lang="ru-RU" dirty="0" smtClean="0">
                <a:solidFill>
                  <a:srgbClr val="003F82"/>
                </a:solidFill>
              </a:rPr>
              <a:t>граф) и возможность работы с объектной моделью </a:t>
            </a:r>
            <a:r>
              <a:rPr lang="en-US" dirty="0" smtClean="0">
                <a:solidFill>
                  <a:srgbClr val="003F82"/>
                </a:solidFill>
              </a:rPr>
              <a:t>Visio</a:t>
            </a:r>
            <a:r>
              <a:rPr lang="ru-RU" dirty="0" smtClean="0">
                <a:solidFill>
                  <a:srgbClr val="003F82"/>
                </a:solidFill>
              </a:rPr>
              <a:t> (фигуры, стили и т.д.).</a:t>
            </a:r>
            <a:endParaRPr lang="ru-RU" dirty="0">
              <a:solidFill>
                <a:srgbClr val="003F8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ДЕМОНСТРАЦИЯ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8" y="1431521"/>
            <a:ext cx="8606024" cy="4657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766302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rgbClr val="003F82"/>
                </a:solidFill>
              </a:rPr>
              <a:t>Добавить поддержку большинства атрибутов языка </a:t>
            </a:r>
            <a:r>
              <a:rPr lang="en-US" dirty="0" smtClean="0">
                <a:solidFill>
                  <a:srgbClr val="003F82"/>
                </a:solidFill>
              </a:rPr>
              <a:t>DOT</a:t>
            </a:r>
            <a:r>
              <a:rPr lang="ru-RU" dirty="0" smtClean="0">
                <a:solidFill>
                  <a:srgbClr val="003F82"/>
                </a:solidFill>
              </a:rPr>
              <a:t> (гиперссылки, задаваемые фиксированные размеры, фиксированные координаты, ориентация графа и т.д.)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rgbClr val="003F82"/>
                </a:solidFill>
              </a:rPr>
              <a:t>Изменение функционала используемой библиотеки для поддержки более актуальной версии языка </a:t>
            </a:r>
            <a:r>
              <a:rPr lang="en-US" dirty="0" smtClean="0">
                <a:solidFill>
                  <a:srgbClr val="003F82"/>
                </a:solidFill>
              </a:rPr>
              <a:t>DOT</a:t>
            </a:r>
            <a:endParaRPr lang="ru-RU" dirty="0" smtClean="0">
              <a:solidFill>
                <a:srgbClr val="003F82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rgbClr val="003F82"/>
                </a:solidFill>
              </a:rPr>
              <a:t>Создание</a:t>
            </a:r>
            <a:r>
              <a:rPr lang="en-US" dirty="0" smtClean="0">
                <a:solidFill>
                  <a:srgbClr val="003F82"/>
                </a:solidFill>
              </a:rPr>
              <a:t> </a:t>
            </a:r>
            <a:r>
              <a:rPr lang="ru-RU" dirty="0" smtClean="0">
                <a:solidFill>
                  <a:srgbClr val="003F82"/>
                </a:solidFill>
              </a:rPr>
              <a:t>собственных категорий </a:t>
            </a:r>
            <a:r>
              <a:rPr lang="en-US" dirty="0" smtClean="0">
                <a:solidFill>
                  <a:srgbClr val="003F82"/>
                </a:solidFill>
              </a:rPr>
              <a:t>Cells </a:t>
            </a:r>
            <a:r>
              <a:rPr lang="ru-RU" dirty="0" smtClean="0">
                <a:solidFill>
                  <a:srgbClr val="003F82"/>
                </a:solidFill>
              </a:rPr>
              <a:t>(ячеек с некими формулами, соответствующих значениям) для фигур </a:t>
            </a:r>
            <a:r>
              <a:rPr lang="en-US" dirty="0" smtClean="0">
                <a:solidFill>
                  <a:srgbClr val="003F82"/>
                </a:solidFill>
              </a:rPr>
              <a:t>Visio </a:t>
            </a:r>
            <a:r>
              <a:rPr lang="ru-RU" dirty="0" smtClean="0">
                <a:solidFill>
                  <a:srgbClr val="003F82"/>
                </a:solidFill>
              </a:rPr>
              <a:t>для облегчения работы и возможности работы с графами на страницах с прочими объектами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rgbClr val="003F82"/>
                </a:solidFill>
              </a:rPr>
              <a:t>Выпуск в магазине надстроек для </a:t>
            </a:r>
            <a:r>
              <a:rPr lang="en-US" dirty="0" smtClean="0">
                <a:solidFill>
                  <a:srgbClr val="003F82"/>
                </a:solidFill>
              </a:rPr>
              <a:t>Visio </a:t>
            </a:r>
            <a:r>
              <a:rPr lang="ru-RU" dirty="0" smtClean="0">
                <a:solidFill>
                  <a:srgbClr val="003F82"/>
                </a:solidFill>
              </a:rPr>
              <a:t>или включение в уже существующий набор инструментов</a:t>
            </a:r>
            <a:endParaRPr lang="ru-RU" dirty="0">
              <a:solidFill>
                <a:srgbClr val="003F8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5588" y="1406472"/>
            <a:ext cx="8606024" cy="4249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1400" dirty="0">
                <a:solidFill>
                  <a:srgbClr val="00006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ГОСТ 19.101-77 Виды программ и программных документов. //Единая система программной документации. – М.: ИПК Издательство стандартов, 2001.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400" dirty="0">
                <a:solidFill>
                  <a:srgbClr val="00006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ГОСТ 19.301-79 Программа и методика испытаний. //Единая система программной документации. – М.: ИПК Издательство стандартов, 2001.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400" dirty="0">
                <a:solidFill>
                  <a:srgbClr val="00006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ГОСТ 19.401-78 Текст программы. //Единая система программной документации. – М.: ИПК Издательство стандартов, 2001.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400" dirty="0">
                <a:solidFill>
                  <a:srgbClr val="00006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ГОСТ 19.505-79 Руководство оператора. //Единая система программной документации. – М.: ИПК Издательство стандартов, 2001.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400" dirty="0">
                <a:solidFill>
                  <a:srgbClr val="00006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ГОСТ 19.404-79 Пояснительная записка. //Единая система программной документации. – М.: ИПК Издательство стандартов, 2001.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400" dirty="0">
                <a:solidFill>
                  <a:srgbClr val="00006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ГОСТ 19.106-78 Требования к программным документам, выполненным печатным способом. //Единая система программной документации. – М.: ИПК Издательство стандартов, 2001.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400" dirty="0">
                <a:solidFill>
                  <a:srgbClr val="00006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ГОСТ 19.201-78 Техническое задание. Требования к содержанию и оформлению. //Единая система программной документации. – М.: ИПК Издательство стандартов, 2001.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 err="1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Подбельский</a:t>
            </a:r>
            <a:r>
              <a:rPr lang="ru-RU" sz="1400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В. В. Язык </a:t>
            </a:r>
            <a:r>
              <a:rPr lang="en-US" sz="1400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ru-RU" sz="1400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#. Базовый курс: учеб. пособие, 2-е изд., </a:t>
            </a:r>
            <a:r>
              <a:rPr lang="ru-RU" sz="1400" dirty="0" err="1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перераб</a:t>
            </a:r>
            <a:r>
              <a:rPr lang="ru-RU" sz="1400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и доп. – М.: Финансы и статистика, 2013.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 err="1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Шилдт</a:t>
            </a:r>
            <a:r>
              <a:rPr lang="ru-RU" sz="1400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Г. </a:t>
            </a:r>
            <a:r>
              <a:rPr lang="en-US" sz="1400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ru-RU" sz="1400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# 4.0: полное руководство: пер. с англ. – М.: ООО «И. Д. Вильямс», 2013.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Microsoft Developer Network</a:t>
            </a:r>
            <a:r>
              <a:rPr lang="ru-RU" sz="1400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400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MSDN</a:t>
            </a:r>
            <a:r>
              <a:rPr lang="ru-RU" sz="1400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) [Электронный ресурс] // </a:t>
            </a:r>
            <a:r>
              <a:rPr lang="en-US" sz="1400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URL</a:t>
            </a:r>
            <a:r>
              <a:rPr lang="ru-RU" sz="1400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u="sng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ru-RU" sz="1400" u="sng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1400" u="sng" dirty="0" err="1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msdn</a:t>
            </a:r>
            <a:r>
              <a:rPr lang="ru-RU" sz="1400" u="sng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.</a:t>
            </a:r>
            <a:r>
              <a:rPr lang="en-US" sz="1400" u="sng" dirty="0" err="1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microsoft</a:t>
            </a:r>
            <a:r>
              <a:rPr lang="ru-RU" sz="1400" u="sng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.</a:t>
            </a:r>
            <a:r>
              <a:rPr lang="en-US" sz="1400" u="sng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com</a:t>
            </a:r>
            <a:r>
              <a:rPr lang="ru-RU" sz="1400" u="sng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1400" u="sng" dirty="0" err="1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ru</a:t>
            </a:r>
            <a:r>
              <a:rPr lang="ru-RU" sz="1400" u="sng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-</a:t>
            </a:r>
            <a:r>
              <a:rPr lang="en-US" sz="1400" u="sng" dirty="0" err="1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ru</a:t>
            </a:r>
            <a:r>
              <a:rPr lang="ru-RU" sz="1400" u="sng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1400" u="sng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default</a:t>
            </a:r>
            <a:r>
              <a:rPr lang="ru-RU" sz="1400" u="sng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.</a:t>
            </a:r>
            <a:r>
              <a:rPr lang="en-US" sz="1400" u="sng" dirty="0" err="1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aspx</a:t>
            </a:r>
            <a:r>
              <a:rPr lang="ru-RU" sz="1400" dirty="0">
                <a:solidFill>
                  <a:srgbClr val="00006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(Дата обращения: 14.05.2016, режим доступа: свободный).</a:t>
            </a:r>
            <a:endParaRPr lang="ru-RU" sz="1400" dirty="0">
              <a:solidFill>
                <a:srgbClr val="000066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 smtClean="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Переплетчиков Антон</a:t>
            </a:r>
            <a:r>
              <a:rPr lang="en-US" sz="1200" dirty="0" smtClean="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ru-RU" sz="1200" dirty="0" smtClean="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Игоревич</a:t>
            </a:r>
          </a:p>
          <a:p>
            <a:r>
              <a:rPr lang="en-US" sz="1200" dirty="0">
                <a:solidFill>
                  <a:srgbClr val="000066"/>
                </a:solidFill>
                <a:latin typeface="Arial" panose="020B0604020202020204" pitchFamily="34" charset="0"/>
                <a:hlinkClick r:id="rId3"/>
              </a:rPr>
              <a:t>b</a:t>
            </a:r>
            <a:r>
              <a:rPr lang="en-US" sz="1200" dirty="0" smtClean="0">
                <a:solidFill>
                  <a:srgbClr val="000066"/>
                </a:solidFill>
                <a:latin typeface="Arial" panose="020B0604020202020204" pitchFamily="34" charset="0"/>
                <a:hlinkClick r:id="rId3"/>
              </a:rPr>
              <a:t>ooks.antony@gmail.com</a:t>
            </a:r>
            <a:endParaRPr lang="en-US" sz="1200" dirty="0" smtClean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hlinkClick r:id="rId4"/>
              </a:rPr>
              <a:t>aiperepletchikov@edu.hse.ru</a:t>
            </a:r>
            <a:endParaRPr lang="en-US" sz="1200" dirty="0" smtClean="0">
              <a:solidFill>
                <a:srgbClr val="000066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dirty="0" smtClean="0">
              <a:solidFill>
                <a:srgbClr val="000066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ПРЕДМЕТНОЙ ОБЛАСТИ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588" y="1644072"/>
            <a:ext cx="8431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66"/>
                </a:solidFill>
              </a:rPr>
              <a:t>Возможность импорта </a:t>
            </a:r>
            <a:r>
              <a:rPr lang="en-US" dirty="0" smtClean="0">
                <a:solidFill>
                  <a:srgbClr val="000066"/>
                </a:solidFill>
              </a:rPr>
              <a:t>DOT </a:t>
            </a:r>
            <a:r>
              <a:rPr lang="ru-RU" dirty="0" smtClean="0">
                <a:solidFill>
                  <a:srgbClr val="000066"/>
                </a:solidFill>
              </a:rPr>
              <a:t>файлов в широко распространенную программу </a:t>
            </a:r>
            <a:r>
              <a:rPr lang="en-US" dirty="0" smtClean="0">
                <a:solidFill>
                  <a:srgbClr val="000066"/>
                </a:solidFill>
              </a:rPr>
              <a:t>Microsoft Visio </a:t>
            </a:r>
            <a:r>
              <a:rPr lang="ru-RU" dirty="0" smtClean="0">
                <a:solidFill>
                  <a:srgbClr val="000066"/>
                </a:solidFill>
              </a:rPr>
              <a:t>при помощи моей надстройки существенно облегчит работу с графами. </a:t>
            </a:r>
          </a:p>
          <a:p>
            <a:endParaRPr lang="ru-RU" dirty="0">
              <a:solidFill>
                <a:srgbClr val="000066"/>
              </a:solidFill>
            </a:endParaRPr>
          </a:p>
          <a:p>
            <a:r>
              <a:rPr lang="ru-RU" dirty="0" smtClean="0">
                <a:solidFill>
                  <a:srgbClr val="000066"/>
                </a:solidFill>
              </a:rPr>
              <a:t>Моя задача – реализовать инструмент для импорта </a:t>
            </a:r>
            <a:r>
              <a:rPr lang="en-US" dirty="0" smtClean="0">
                <a:solidFill>
                  <a:srgbClr val="000066"/>
                </a:solidFill>
              </a:rPr>
              <a:t>DOT </a:t>
            </a:r>
            <a:r>
              <a:rPr lang="ru-RU" dirty="0" smtClean="0">
                <a:solidFill>
                  <a:srgbClr val="000066"/>
                </a:solidFill>
              </a:rPr>
              <a:t>файла и корректного отображения графа в документе </a:t>
            </a:r>
            <a:r>
              <a:rPr lang="en-US" dirty="0" smtClean="0">
                <a:solidFill>
                  <a:srgbClr val="000066"/>
                </a:solidFill>
              </a:rPr>
              <a:t>Visio</a:t>
            </a:r>
            <a:r>
              <a:rPr lang="ru-RU" dirty="0">
                <a:solidFill>
                  <a:srgbClr val="000066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Segoe UI" panose="020B0502040204020203" pitchFamily="34" charset="0"/>
              </a:rPr>
              <a:t>DOT </a:t>
            </a:r>
            <a:r>
              <a:rPr lang="ru-RU" sz="1600" dirty="0" smtClean="0">
                <a:latin typeface="Segoe UI" panose="020B0502040204020203" pitchFamily="34" charset="0"/>
              </a:rPr>
              <a:t>– язык описания графов</a:t>
            </a:r>
          </a:p>
          <a:p>
            <a:r>
              <a:rPr lang="en-US" sz="1600" b="1" dirty="0" smtClean="0">
                <a:latin typeface="Segoe UI" panose="020B0502040204020203" pitchFamily="34" charset="0"/>
              </a:rPr>
              <a:t>DOT </a:t>
            </a:r>
            <a:r>
              <a:rPr lang="ru-RU" sz="1600" b="1" dirty="0" smtClean="0">
                <a:latin typeface="Segoe UI" panose="020B0502040204020203" pitchFamily="34" charset="0"/>
              </a:rPr>
              <a:t>файл </a:t>
            </a:r>
            <a:r>
              <a:rPr lang="ru-RU" sz="1600" dirty="0" smtClean="0">
                <a:latin typeface="Segoe UI" panose="020B0502040204020203" pitchFamily="34" charset="0"/>
              </a:rPr>
              <a:t>– файл, в котором хранится граф, записанный на языке </a:t>
            </a:r>
            <a:r>
              <a:rPr lang="en-US" sz="1600" dirty="0" smtClean="0">
                <a:latin typeface="Segoe UI" panose="020B0502040204020203" pitchFamily="34" charset="0"/>
              </a:rPr>
              <a:t>DOT</a:t>
            </a:r>
            <a:endParaRPr lang="ru-RU" sz="1600" dirty="0" smtClean="0">
              <a:latin typeface="Segoe UI" panose="020B0502040204020203" pitchFamily="34" charset="0"/>
            </a:endParaRPr>
          </a:p>
          <a:p>
            <a:r>
              <a:rPr lang="en-US" sz="1600" b="1" dirty="0" smtClean="0">
                <a:latin typeface="Segoe UI" panose="020B0502040204020203" pitchFamily="34" charset="0"/>
              </a:rPr>
              <a:t>Microsoft Visio </a:t>
            </a:r>
            <a:r>
              <a:rPr lang="ru-RU" sz="1600" dirty="0" smtClean="0">
                <a:latin typeface="Segoe UI" panose="020B0502040204020203" pitchFamily="34" charset="0"/>
              </a:rPr>
              <a:t>– программа пакета </a:t>
            </a:r>
            <a:r>
              <a:rPr lang="en-US" sz="1600" dirty="0" smtClean="0">
                <a:latin typeface="Segoe UI" panose="020B0502040204020203" pitchFamily="34" charset="0"/>
              </a:rPr>
              <a:t>Microsoft Office,</a:t>
            </a:r>
            <a:r>
              <a:rPr lang="ru-RU" sz="1600" dirty="0" smtClean="0">
                <a:latin typeface="Segoe UI" panose="020B0502040204020203" pitchFamily="34" charset="0"/>
              </a:rPr>
              <a:t> предназначенная для создания графических схем</a:t>
            </a:r>
          </a:p>
          <a:p>
            <a:r>
              <a:rPr lang="ru-RU" sz="1600" b="1" dirty="0" smtClean="0">
                <a:latin typeface="Segoe UI" panose="020B0502040204020203" pitchFamily="34" charset="0"/>
              </a:rPr>
              <a:t>Надстройка </a:t>
            </a:r>
            <a:r>
              <a:rPr lang="en-US" sz="1600" b="1" dirty="0" smtClean="0">
                <a:latin typeface="Segoe UI" panose="020B0502040204020203" pitchFamily="34" charset="0"/>
              </a:rPr>
              <a:t>MS Visio</a:t>
            </a:r>
            <a:r>
              <a:rPr lang="ru-RU" sz="1600" b="1" dirty="0" smtClean="0">
                <a:latin typeface="Segoe UI" panose="020B0502040204020203" pitchFamily="34" charset="0"/>
              </a:rPr>
              <a:t> (расширение) </a:t>
            </a:r>
            <a:r>
              <a:rPr lang="ru-RU" sz="1600" dirty="0" smtClean="0">
                <a:latin typeface="Segoe UI" panose="020B0502040204020203" pitchFamily="34" charset="0"/>
              </a:rPr>
              <a:t>– программа, расширяющая функционал приложения</a:t>
            </a:r>
            <a:endParaRPr lang="ru-RU" sz="1600" dirty="0">
              <a:latin typeface="Segoe UI" panose="020B0502040204020203" pitchFamily="34" charset="0"/>
            </a:endParaRPr>
          </a:p>
          <a:p>
            <a:r>
              <a:rPr lang="ru-RU" sz="1600" dirty="0">
                <a:latin typeface="Segoe UI" panose="020B0502040204020203" pitchFamily="34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АКТУАЛЬНОСТЬ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88" y="1644072"/>
            <a:ext cx="8431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66"/>
                </a:solidFill>
              </a:rPr>
              <a:t>Возможность визуализации графа, записанного на языке </a:t>
            </a:r>
            <a:r>
              <a:rPr lang="en-US" dirty="0" smtClean="0">
                <a:solidFill>
                  <a:srgbClr val="000066"/>
                </a:solidFill>
              </a:rPr>
              <a:t>DOT</a:t>
            </a:r>
            <a:r>
              <a:rPr lang="ru-RU" dirty="0" smtClean="0">
                <a:solidFill>
                  <a:srgbClr val="000066"/>
                </a:solidFill>
              </a:rPr>
              <a:t>, в программе </a:t>
            </a:r>
            <a:r>
              <a:rPr lang="en-US" dirty="0" smtClean="0">
                <a:solidFill>
                  <a:srgbClr val="000066"/>
                </a:solidFill>
              </a:rPr>
              <a:t>Microsoft Visio </a:t>
            </a:r>
            <a:r>
              <a:rPr lang="ru-RU" dirty="0" smtClean="0">
                <a:solidFill>
                  <a:srgbClr val="000066"/>
                </a:solidFill>
              </a:rPr>
              <a:t>является актуальной проблемой для людей, изучающих </a:t>
            </a:r>
            <a:r>
              <a:rPr lang="ru-RU" dirty="0">
                <a:solidFill>
                  <a:srgbClr val="000066"/>
                </a:solidFill>
              </a:rPr>
              <a:t>графы и алгоритмы работы с ними, исследователям, выполняющим эксперименты в области </a:t>
            </a:r>
            <a:r>
              <a:rPr lang="ru-RU" dirty="0" err="1">
                <a:solidFill>
                  <a:srgbClr val="000066"/>
                </a:solidFill>
              </a:rPr>
              <a:t>Process</a:t>
            </a:r>
            <a:r>
              <a:rPr lang="ru-RU" dirty="0">
                <a:solidFill>
                  <a:srgbClr val="000066"/>
                </a:solidFill>
              </a:rPr>
              <a:t> </a:t>
            </a:r>
            <a:r>
              <a:rPr lang="ru-RU" dirty="0" err="1">
                <a:solidFill>
                  <a:srgbClr val="000066"/>
                </a:solidFill>
              </a:rPr>
              <a:t>Mining</a:t>
            </a:r>
            <a:r>
              <a:rPr lang="ru-RU" dirty="0">
                <a:solidFill>
                  <a:srgbClr val="000066"/>
                </a:solidFill>
              </a:rPr>
              <a:t> и других областях </a:t>
            </a:r>
            <a:r>
              <a:rPr lang="ru-RU" dirty="0" smtClean="0">
                <a:solidFill>
                  <a:srgbClr val="000066"/>
                </a:solidFill>
              </a:rPr>
              <a:t>науки.</a:t>
            </a:r>
            <a:endParaRPr lang="ru-RU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4647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Цель работы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400" dirty="0" smtClean="0">
                <a:solidFill>
                  <a:srgbClr val="003F82"/>
                </a:solidFill>
              </a:rPr>
              <a:t>Разработать программу-расширение (надстройку) для </a:t>
            </a:r>
            <a:r>
              <a:rPr lang="en-US" sz="1400" dirty="0" smtClean="0">
                <a:solidFill>
                  <a:srgbClr val="003F82"/>
                </a:solidFill>
              </a:rPr>
              <a:t>Microsoft Visio</a:t>
            </a:r>
            <a:r>
              <a:rPr lang="ru-RU" sz="1400" dirty="0" smtClean="0">
                <a:solidFill>
                  <a:srgbClr val="003F82"/>
                </a:solidFill>
              </a:rPr>
              <a:t>, которая бы позволила импортировать </a:t>
            </a:r>
            <a:r>
              <a:rPr lang="en-US" sz="1400" dirty="0" smtClean="0">
                <a:solidFill>
                  <a:srgbClr val="003F82"/>
                </a:solidFill>
              </a:rPr>
              <a:t>DOT </a:t>
            </a:r>
            <a:r>
              <a:rPr lang="ru-RU" sz="1400" dirty="0" smtClean="0">
                <a:solidFill>
                  <a:srgbClr val="003F82"/>
                </a:solidFill>
              </a:rPr>
              <a:t>файлы с записанными в них графами и корректно визуализировать прочтенный граф в документе </a:t>
            </a:r>
            <a:r>
              <a:rPr lang="en-US" sz="1400" dirty="0" smtClean="0">
                <a:solidFill>
                  <a:srgbClr val="003F82"/>
                </a:solidFill>
              </a:rPr>
              <a:t>Visio </a:t>
            </a:r>
            <a:r>
              <a:rPr lang="ru-RU" sz="1400" dirty="0" smtClean="0">
                <a:solidFill>
                  <a:srgbClr val="003F82"/>
                </a:solidFill>
              </a:rPr>
              <a:t>в виде схемы, состоящей из фигур </a:t>
            </a:r>
            <a:r>
              <a:rPr lang="en-US" sz="1400" dirty="0" smtClean="0">
                <a:solidFill>
                  <a:srgbClr val="003F82"/>
                </a:solidFill>
              </a:rPr>
              <a:t>Visio </a:t>
            </a:r>
            <a:r>
              <a:rPr lang="ru-RU" sz="1400" dirty="0" smtClean="0">
                <a:solidFill>
                  <a:srgbClr val="003F82"/>
                </a:solidFill>
              </a:rPr>
              <a:t>(вершин графа) и соединительных линий (ребер)</a:t>
            </a:r>
            <a:endParaRPr lang="ru-RU" sz="14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Задачи работы</a:t>
            </a:r>
          </a:p>
          <a:p>
            <a:pPr marL="342900" indent="-342900">
              <a:buFont typeface="+mj-lt"/>
              <a:buAutoNum type="arabicPeriod"/>
            </a:pPr>
            <a:endParaRPr lang="ru-RU" sz="1600" b="1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400" dirty="0" smtClean="0">
                <a:solidFill>
                  <a:srgbClr val="003F82"/>
                </a:solidFill>
              </a:rPr>
              <a:t>Изучить язык </a:t>
            </a:r>
            <a:r>
              <a:rPr lang="en-US" sz="1400" dirty="0" smtClean="0">
                <a:solidFill>
                  <a:srgbClr val="003F82"/>
                </a:solidFill>
              </a:rPr>
              <a:t>DOT</a:t>
            </a:r>
            <a:r>
              <a:rPr lang="ru-RU" sz="1400" dirty="0" smtClean="0">
                <a:solidFill>
                  <a:srgbClr val="003F82"/>
                </a:solidFill>
              </a:rPr>
              <a:t>, выявить, какие атрибуты, поддерживаемые данным языком, можно отобразить в </a:t>
            </a:r>
            <a:r>
              <a:rPr lang="en-US" sz="1400" dirty="0" smtClean="0">
                <a:solidFill>
                  <a:srgbClr val="003F82"/>
                </a:solidFill>
              </a:rPr>
              <a:t>Visio</a:t>
            </a:r>
            <a:endParaRPr lang="ru-RU" sz="1400" dirty="0" smtClean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400" dirty="0" smtClean="0">
                <a:solidFill>
                  <a:srgbClr val="003F82"/>
                </a:solidFill>
              </a:rPr>
              <a:t>Изучить набор инструментов </a:t>
            </a:r>
            <a:r>
              <a:rPr lang="en-US" sz="1400" dirty="0" smtClean="0">
                <a:solidFill>
                  <a:srgbClr val="003F82"/>
                </a:solidFill>
              </a:rPr>
              <a:t>VSTO </a:t>
            </a:r>
            <a:r>
              <a:rPr lang="ru-RU" sz="1400" dirty="0" smtClean="0">
                <a:solidFill>
                  <a:srgbClr val="003F82"/>
                </a:solidFill>
              </a:rPr>
              <a:t>(</a:t>
            </a:r>
            <a:r>
              <a:rPr lang="en-US" sz="1400" dirty="0" smtClean="0">
                <a:solidFill>
                  <a:srgbClr val="003F82"/>
                </a:solidFill>
              </a:rPr>
              <a:t>Visual Studio Tools for Office</a:t>
            </a:r>
            <a:r>
              <a:rPr lang="ru-RU" sz="1400" dirty="0" smtClean="0">
                <a:solidFill>
                  <a:srgbClr val="003F82"/>
                </a:solidFill>
              </a:rPr>
              <a:t>), выявить способы работы с объектной моделью </a:t>
            </a:r>
            <a:r>
              <a:rPr lang="en-US" sz="1400" dirty="0" smtClean="0">
                <a:solidFill>
                  <a:srgbClr val="003F82"/>
                </a:solidFill>
              </a:rPr>
              <a:t>Microsoft Visio</a:t>
            </a:r>
            <a:endParaRPr lang="ru-RU" sz="1400" dirty="0" smtClean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400" dirty="0" smtClean="0">
                <a:solidFill>
                  <a:srgbClr val="003F82"/>
                </a:solidFill>
              </a:rPr>
              <a:t>Написать программу-расширение, позволяющую импортировать </a:t>
            </a:r>
            <a:r>
              <a:rPr lang="en-US" sz="1400" dirty="0" smtClean="0">
                <a:solidFill>
                  <a:srgbClr val="003F82"/>
                </a:solidFill>
              </a:rPr>
              <a:t>DOT </a:t>
            </a:r>
            <a:r>
              <a:rPr lang="ru-RU" sz="1400" dirty="0" smtClean="0">
                <a:solidFill>
                  <a:srgbClr val="003F82"/>
                </a:solidFill>
              </a:rPr>
              <a:t>файл в </a:t>
            </a:r>
            <a:r>
              <a:rPr lang="en-US" sz="1400" dirty="0" smtClean="0">
                <a:solidFill>
                  <a:srgbClr val="003F82"/>
                </a:solidFill>
              </a:rPr>
              <a:t>Visio</a:t>
            </a:r>
            <a:r>
              <a:rPr lang="ru-RU" sz="1400" dirty="0" smtClean="0">
                <a:solidFill>
                  <a:srgbClr val="003F82"/>
                </a:solidFill>
              </a:rPr>
              <a:t>, корректно читающую граф, записанный в файле и визуализирующую прочтенный файл в виде схемы в документе </a:t>
            </a:r>
            <a:r>
              <a:rPr lang="en-US" sz="1400" dirty="0" smtClean="0">
                <a:solidFill>
                  <a:srgbClr val="003F82"/>
                </a:solidFill>
              </a:rPr>
              <a:t>Visio</a:t>
            </a:r>
            <a:endParaRPr lang="ru-RU" sz="1400" dirty="0" smtClean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400" dirty="0" smtClean="0">
                <a:solidFill>
                  <a:srgbClr val="003F82"/>
                </a:solidFill>
              </a:rPr>
              <a:t>Добавить в программу опцию обратной связи с пользователем (возможность экспортировать граф на странице документа обратно в </a:t>
            </a:r>
            <a:r>
              <a:rPr lang="en-US" sz="1400" dirty="0" smtClean="0">
                <a:solidFill>
                  <a:srgbClr val="003F82"/>
                </a:solidFill>
              </a:rPr>
              <a:t>DOT </a:t>
            </a:r>
            <a:r>
              <a:rPr lang="ru-RU" sz="1400" dirty="0" smtClean="0">
                <a:solidFill>
                  <a:srgbClr val="003F82"/>
                </a:solidFill>
              </a:rPr>
              <a:t>файл) с учетом всех изменений графа, произведенных пользователем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400" dirty="0" smtClean="0">
                <a:solidFill>
                  <a:srgbClr val="003F82"/>
                </a:solidFill>
              </a:rPr>
              <a:t>Обеспечить проверку программы-расширения на устойчивость работы и отсутствие фундаментальных ошибок во время ее работы</a:t>
            </a:r>
            <a:endParaRPr lang="ru-RU" sz="1400" dirty="0" smtClean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88" y="1644072"/>
            <a:ext cx="8431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66"/>
                </a:solidFill>
              </a:rPr>
              <a:t>Полноценных аналогов расширения </a:t>
            </a:r>
            <a:r>
              <a:rPr lang="en-US" dirty="0" smtClean="0">
                <a:solidFill>
                  <a:srgbClr val="000066"/>
                </a:solidFill>
              </a:rPr>
              <a:t>Microsoft Visio </a:t>
            </a:r>
            <a:r>
              <a:rPr lang="ru-RU" dirty="0" smtClean="0">
                <a:solidFill>
                  <a:srgbClr val="000066"/>
                </a:solidFill>
              </a:rPr>
              <a:t>для импорта графов в формате </a:t>
            </a:r>
            <a:r>
              <a:rPr lang="en-US" dirty="0" smtClean="0">
                <a:solidFill>
                  <a:srgbClr val="000066"/>
                </a:solidFill>
              </a:rPr>
              <a:t>DOT </a:t>
            </a:r>
            <a:r>
              <a:rPr lang="ru-RU" dirty="0" smtClean="0">
                <a:solidFill>
                  <a:srgbClr val="000066"/>
                </a:solidFill>
              </a:rPr>
              <a:t>в интернете найдено не было. Самый известный и популярный программный продукт для отображения </a:t>
            </a:r>
            <a:r>
              <a:rPr lang="en-US" dirty="0" smtClean="0">
                <a:solidFill>
                  <a:srgbClr val="000066"/>
                </a:solidFill>
              </a:rPr>
              <a:t>DOT</a:t>
            </a:r>
            <a:r>
              <a:rPr lang="ru-RU" dirty="0" smtClean="0">
                <a:solidFill>
                  <a:srgbClr val="000066"/>
                </a:solidFill>
              </a:rPr>
              <a:t>-графов в виде рисунка – это </a:t>
            </a:r>
            <a:r>
              <a:rPr lang="en-US" dirty="0" err="1" smtClean="0">
                <a:solidFill>
                  <a:srgbClr val="000066"/>
                </a:solidFill>
              </a:rPr>
              <a:t>Graphviz</a:t>
            </a:r>
            <a:r>
              <a:rPr lang="ru-RU" dirty="0" smtClean="0">
                <a:solidFill>
                  <a:srgbClr val="000066"/>
                </a:solidFill>
              </a:rPr>
              <a:t>. В отличие от разрабатываемого мной приложения, </a:t>
            </a:r>
            <a:r>
              <a:rPr lang="en-US" dirty="0" err="1" smtClean="0">
                <a:solidFill>
                  <a:srgbClr val="000066"/>
                </a:solidFill>
              </a:rPr>
              <a:t>Graphviz</a:t>
            </a:r>
            <a:r>
              <a:rPr lang="en-US" dirty="0" smtClean="0">
                <a:solidFill>
                  <a:srgbClr val="000066"/>
                </a:solidFill>
              </a:rPr>
              <a:t> </a:t>
            </a:r>
            <a:r>
              <a:rPr lang="ru-RU" dirty="0" smtClean="0">
                <a:solidFill>
                  <a:srgbClr val="000066"/>
                </a:solidFill>
              </a:rPr>
              <a:t>возвращает статичную картинку без возможности изменения графа без редактирования исходного кода.</a:t>
            </a:r>
            <a:endParaRPr lang="ru-RU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ПРИЦНИП РАБОТЫ ПРОГРАММЫ ПРИ ИМПОРТЕ ФАЙЛА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754183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66302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3F82"/>
                </a:solidFill>
              </a:rPr>
              <a:t>Получая на вход выбранный пользователем файл, программа создает новую страницу в активном документе, связанную с объектом графа, полученным в ходе </a:t>
            </a:r>
            <a:r>
              <a:rPr lang="ru-RU" dirty="0" err="1" smtClean="0">
                <a:solidFill>
                  <a:srgbClr val="003F82"/>
                </a:solidFill>
              </a:rPr>
              <a:t>парсинга</a:t>
            </a:r>
            <a:r>
              <a:rPr lang="ru-RU" dirty="0" smtClean="0">
                <a:solidFill>
                  <a:srgbClr val="003F82"/>
                </a:solidFill>
              </a:rPr>
              <a:t> содержимого импортируемого файла. Затем программа расставляет фигуры, соответствующие вершинам графа, и соединительные линии, связывающие данные фигуры, представляя таким образом ребра, на новой странице. Полученный визуализированный граф подвергается алгоритму </a:t>
            </a:r>
            <a:r>
              <a:rPr lang="ru-RU" dirty="0" err="1" smtClean="0">
                <a:solidFill>
                  <a:srgbClr val="003F82"/>
                </a:solidFill>
              </a:rPr>
              <a:t>лэйаутинга</a:t>
            </a:r>
            <a:r>
              <a:rPr lang="ru-RU" dirty="0" smtClean="0">
                <a:solidFill>
                  <a:srgbClr val="003F82"/>
                </a:solidFill>
              </a:rPr>
              <a:t> (</a:t>
            </a:r>
            <a:r>
              <a:rPr lang="en-US" dirty="0" err="1" smtClean="0">
                <a:solidFill>
                  <a:srgbClr val="003F82"/>
                </a:solidFill>
              </a:rPr>
              <a:t>layouting</a:t>
            </a:r>
            <a:r>
              <a:rPr lang="en-US" dirty="0" smtClean="0">
                <a:solidFill>
                  <a:srgbClr val="003F82"/>
                </a:solidFill>
              </a:rPr>
              <a:t>) </a:t>
            </a:r>
            <a:r>
              <a:rPr lang="ru-RU" dirty="0" smtClean="0">
                <a:solidFill>
                  <a:srgbClr val="003F82"/>
                </a:solidFill>
              </a:rPr>
              <a:t>для корректного отображения на странице.</a:t>
            </a:r>
            <a:endParaRPr lang="ru-RU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3890259"/>
            <a:ext cx="2048868" cy="2048868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3477617" y="4387453"/>
            <a:ext cx="2128856" cy="105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ÐÐ°ÑÑÐ¸Ð½ÐºÐ¸ Ð¿Ð¾ Ð·Ð°Ð¿ÑÐ¾ÑÑ Ð³ÑÐ°Ñ Ð¼Ð°ÑÐµÐ¼Ð°ÑÐ¸ÐºÐ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473" y="3797787"/>
            <a:ext cx="2792265" cy="22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ПРИНЦИП РАБОТЫ ПРОГРАММЫ ПРИ ИЗМЕНЕНИЯХ ГРАФА И ЭКСПОРТЕ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766302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3F82"/>
                </a:solidFill>
              </a:rPr>
              <a:t>Полученный в ходе </a:t>
            </a:r>
            <a:r>
              <a:rPr lang="ru-RU" dirty="0" err="1" smtClean="0">
                <a:solidFill>
                  <a:srgbClr val="003F82"/>
                </a:solidFill>
              </a:rPr>
              <a:t>парсинга</a:t>
            </a:r>
            <a:r>
              <a:rPr lang="ru-RU" dirty="0" smtClean="0">
                <a:solidFill>
                  <a:srgbClr val="003F82"/>
                </a:solidFill>
              </a:rPr>
              <a:t> импортируемый граф может изменяться программой в реальном времени в зависимости от действий пользователя. Поддерживаются шесть обрабатываемых действий: добавление вершины, удаление вершины, добавление ребра, удаление ребра, изменение текста вершины, изменение текста ребра.</a:t>
            </a:r>
          </a:p>
          <a:p>
            <a:endParaRPr lang="ru-RU" dirty="0">
              <a:solidFill>
                <a:srgbClr val="003F82"/>
              </a:solidFill>
            </a:endParaRPr>
          </a:p>
          <a:p>
            <a:r>
              <a:rPr lang="ru-RU" dirty="0" smtClean="0">
                <a:solidFill>
                  <a:srgbClr val="003F82"/>
                </a:solidFill>
              </a:rPr>
              <a:t>После того, как пользователь решит экспортировать граф, программа запишет в выбранный файл граф на языке </a:t>
            </a:r>
            <a:r>
              <a:rPr lang="en-US" dirty="0" smtClean="0">
                <a:solidFill>
                  <a:srgbClr val="003F82"/>
                </a:solidFill>
              </a:rPr>
              <a:t>DOT</a:t>
            </a:r>
            <a:r>
              <a:rPr lang="ru-RU" dirty="0" smtClean="0">
                <a:solidFill>
                  <a:srgbClr val="003F82"/>
                </a:solidFill>
              </a:rPr>
              <a:t>, который затем может быть вновь импортирован в </a:t>
            </a:r>
            <a:r>
              <a:rPr lang="en-US" dirty="0" smtClean="0">
                <a:solidFill>
                  <a:srgbClr val="003F82"/>
                </a:solidFill>
              </a:rPr>
              <a:t>Microsoft Visio</a:t>
            </a:r>
            <a:r>
              <a:rPr lang="ru-RU" dirty="0" smtClean="0">
                <a:solidFill>
                  <a:srgbClr val="003F82"/>
                </a:solidFill>
              </a:rPr>
              <a:t>.</a:t>
            </a:r>
            <a:endParaRPr lang="ru-RU" dirty="0">
              <a:solidFill>
                <a:srgbClr val="003F8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547160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4766310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3F82"/>
                </a:solidFill>
              </a:rPr>
              <a:t>Для создания программы-расширения для </a:t>
            </a:r>
            <a:r>
              <a:rPr lang="en-US" dirty="0" smtClean="0">
                <a:solidFill>
                  <a:srgbClr val="003F82"/>
                </a:solidFill>
              </a:rPr>
              <a:t>Microsoft Visio</a:t>
            </a:r>
            <a:r>
              <a:rPr lang="ru-RU" dirty="0" smtClean="0">
                <a:solidFill>
                  <a:srgbClr val="003F82"/>
                </a:solidFill>
              </a:rPr>
              <a:t> был использован набор инструментов </a:t>
            </a:r>
            <a:r>
              <a:rPr lang="en-US" dirty="0" smtClean="0">
                <a:solidFill>
                  <a:srgbClr val="003F82"/>
                </a:solidFill>
              </a:rPr>
              <a:t>VSTO (Visual Studio Tools for Office).</a:t>
            </a:r>
          </a:p>
          <a:p>
            <a:r>
              <a:rPr lang="ru-RU" dirty="0" smtClean="0">
                <a:solidFill>
                  <a:srgbClr val="003F82"/>
                </a:solidFill>
              </a:rPr>
              <a:t>Написание кода программы велось на языке </a:t>
            </a:r>
            <a:r>
              <a:rPr lang="en-US" dirty="0" smtClean="0">
                <a:solidFill>
                  <a:srgbClr val="003F82"/>
                </a:solidFill>
              </a:rPr>
              <a:t>C#.</a:t>
            </a:r>
            <a:endParaRPr lang="ru-RU" dirty="0" smtClean="0">
              <a:solidFill>
                <a:srgbClr val="003F82"/>
              </a:solidFill>
            </a:endParaRPr>
          </a:p>
          <a:p>
            <a:r>
              <a:rPr lang="ru-RU" dirty="0" smtClean="0">
                <a:solidFill>
                  <a:srgbClr val="003F82"/>
                </a:solidFill>
              </a:rPr>
              <a:t>Для работы с </a:t>
            </a:r>
            <a:r>
              <a:rPr lang="en-US" dirty="0" smtClean="0">
                <a:solidFill>
                  <a:srgbClr val="003F82"/>
                </a:solidFill>
              </a:rPr>
              <a:t>DOT </a:t>
            </a:r>
            <a:r>
              <a:rPr lang="ru-RU" dirty="0" smtClean="0">
                <a:solidFill>
                  <a:srgbClr val="003F82"/>
                </a:solidFill>
              </a:rPr>
              <a:t>графами (чтение, запись, изменение) использовалась сторонняя библиотека </a:t>
            </a:r>
            <a:r>
              <a:rPr lang="en-US" dirty="0" smtClean="0">
                <a:solidFill>
                  <a:srgbClr val="003F82"/>
                </a:solidFill>
              </a:rPr>
              <a:t>Graphviz4Net</a:t>
            </a:r>
            <a:r>
              <a:rPr lang="ru-RU" dirty="0" smtClean="0">
                <a:solidFill>
                  <a:srgbClr val="003F82"/>
                </a:solidFill>
              </a:rPr>
              <a:t>, включающая в </a:t>
            </a:r>
            <a:r>
              <a:rPr lang="ru-RU" dirty="0">
                <a:solidFill>
                  <a:srgbClr val="003F82"/>
                </a:solidFill>
              </a:rPr>
              <a:t>себя </a:t>
            </a:r>
            <a:r>
              <a:rPr lang="ru-RU" dirty="0" smtClean="0">
                <a:solidFill>
                  <a:srgbClr val="003F82"/>
                </a:solidFill>
              </a:rPr>
              <a:t>анализатор </a:t>
            </a:r>
            <a:r>
              <a:rPr lang="ru-RU" dirty="0">
                <a:solidFill>
                  <a:srgbClr val="003F82"/>
                </a:solidFill>
              </a:rPr>
              <a:t>для формальных языков, </a:t>
            </a:r>
            <a:r>
              <a:rPr lang="ru-RU" dirty="0" smtClean="0">
                <a:solidFill>
                  <a:srgbClr val="003F82"/>
                </a:solidFill>
              </a:rPr>
              <a:t>написанный </a:t>
            </a:r>
            <a:r>
              <a:rPr lang="ru-RU" dirty="0">
                <a:solidFill>
                  <a:srgbClr val="003F82"/>
                </a:solidFill>
              </a:rPr>
              <a:t>при помощи инструмента ANTLR (</a:t>
            </a:r>
            <a:r>
              <a:rPr lang="ru-RU" dirty="0" err="1">
                <a:solidFill>
                  <a:srgbClr val="003F82"/>
                </a:solidFill>
              </a:rPr>
              <a:t>ANother</a:t>
            </a:r>
            <a:r>
              <a:rPr lang="ru-RU" dirty="0">
                <a:solidFill>
                  <a:srgbClr val="003F82"/>
                </a:solidFill>
              </a:rPr>
              <a:t> </a:t>
            </a:r>
            <a:r>
              <a:rPr lang="ru-RU" dirty="0" err="1">
                <a:solidFill>
                  <a:srgbClr val="003F82"/>
                </a:solidFill>
              </a:rPr>
              <a:t>Tool</a:t>
            </a:r>
            <a:r>
              <a:rPr lang="ru-RU" dirty="0">
                <a:solidFill>
                  <a:srgbClr val="003F82"/>
                </a:solidFill>
              </a:rPr>
              <a:t> </a:t>
            </a:r>
            <a:r>
              <a:rPr lang="ru-RU" dirty="0" err="1">
                <a:solidFill>
                  <a:srgbClr val="003F82"/>
                </a:solidFill>
              </a:rPr>
              <a:t>for</a:t>
            </a:r>
            <a:r>
              <a:rPr lang="ru-RU" dirty="0">
                <a:solidFill>
                  <a:srgbClr val="003F82"/>
                </a:solidFill>
              </a:rPr>
              <a:t> </a:t>
            </a:r>
            <a:r>
              <a:rPr lang="ru-RU" dirty="0" err="1">
                <a:solidFill>
                  <a:srgbClr val="003F82"/>
                </a:solidFill>
              </a:rPr>
              <a:t>Language</a:t>
            </a:r>
            <a:r>
              <a:rPr lang="ru-RU" dirty="0">
                <a:solidFill>
                  <a:srgbClr val="003F82"/>
                </a:solidFill>
              </a:rPr>
              <a:t> </a:t>
            </a:r>
            <a:r>
              <a:rPr lang="ru-RU" dirty="0" err="1">
                <a:solidFill>
                  <a:srgbClr val="003F82"/>
                </a:solidFill>
              </a:rPr>
              <a:t>Recognition</a:t>
            </a:r>
            <a:r>
              <a:rPr lang="ru-RU" dirty="0" smtClean="0">
                <a:solidFill>
                  <a:srgbClr val="003F82"/>
                </a:solidFill>
              </a:rPr>
              <a:t>).</a:t>
            </a:r>
          </a:p>
          <a:p>
            <a:r>
              <a:rPr lang="ru-RU" dirty="0" smtClean="0">
                <a:solidFill>
                  <a:srgbClr val="003F82"/>
                </a:solidFill>
              </a:rPr>
              <a:t>Использовалась система контроля версий </a:t>
            </a:r>
            <a:r>
              <a:rPr lang="en-US" dirty="0" smtClean="0">
                <a:solidFill>
                  <a:srgbClr val="003F82"/>
                </a:solidFill>
              </a:rPr>
              <a:t>GIT.</a:t>
            </a:r>
            <a:endParaRPr lang="ru-RU" dirty="0">
              <a:solidFill>
                <a:srgbClr val="003F82"/>
              </a:solidFill>
            </a:endParaRPr>
          </a:p>
        </p:txBody>
      </p:sp>
      <p:pic>
        <p:nvPicPr>
          <p:cNvPr id="2050" name="Picture 2" descr="ÐÐ°ÑÑÐ¸Ð½ÐºÐ¸ Ð¿Ð¾ Ð·Ð°Ð¿ÑÐ¾ÑÑ vs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6" t="23249" r="13153" b="20577"/>
          <a:stretch/>
        </p:blipFill>
        <p:spPr bwMode="auto">
          <a:xfrm>
            <a:off x="5720081" y="1581642"/>
            <a:ext cx="2286218" cy="86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082" y="2449498"/>
            <a:ext cx="2286217" cy="152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antl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082" y="4070133"/>
            <a:ext cx="2286217" cy="228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1006</Words>
  <Application>Microsoft Office PowerPoint</Application>
  <PresentationFormat>Экран (4:3)</PresentationFormat>
  <Paragraphs>127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MS PGothic</vt:lpstr>
      <vt:lpstr>Arial</vt:lpstr>
      <vt:lpstr>Calibri</vt:lpstr>
      <vt:lpstr>Segoe UI</vt:lpstr>
      <vt:lpstr>Times New Roman</vt:lpstr>
      <vt:lpstr>Office Theme</vt:lpstr>
      <vt:lpstr>Факультет компьютерных наук Департамент программной инженерии Курсовая работа Программа-расширение Microsoft Visio для импорта графов в формате DOT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Антон Переплетчиков</cp:lastModifiedBy>
  <cp:revision>53</cp:revision>
  <dcterms:created xsi:type="dcterms:W3CDTF">2010-09-30T06:45:00Z</dcterms:created>
  <dcterms:modified xsi:type="dcterms:W3CDTF">2019-05-13T21:34:47Z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