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256" r:id="rId3"/>
    <p:sldId id="259" r:id="rId4"/>
    <p:sldId id="261" r:id="rId5"/>
    <p:sldId id="280" r:id="rId6"/>
    <p:sldId id="262" r:id="rId7"/>
    <p:sldId id="273" r:id="rId8"/>
    <p:sldId id="287" r:id="rId9"/>
    <p:sldId id="263" r:id="rId10"/>
    <p:sldId id="268" r:id="rId11"/>
    <p:sldId id="274" r:id="rId12"/>
    <p:sldId id="269" r:id="rId13"/>
    <p:sldId id="264" r:id="rId14"/>
    <p:sldId id="283" r:id="rId15"/>
    <p:sldId id="284" r:id="rId16"/>
    <p:sldId id="285" r:id="rId17"/>
    <p:sldId id="265" r:id="rId18"/>
    <p:sldId id="278" r:id="rId19"/>
    <p:sldId id="266" r:id="rId20"/>
    <p:sldId id="286" r:id="rId21"/>
    <p:sldId id="276" r:id="rId22"/>
    <p:sldId id="258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8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se.ru/info/log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ШАБЛОН ПРЕЗЕНТАЦИИ К ЗАЩИТЕ КУРСОВОЙ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37862"/>
            <a:ext cx="86110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Красным шрифтом выделены фрагменты, которые надо заменить на свои данные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770825"/>
            <a:ext cx="8611032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Текст на сером фоне – пояснения для студентов, его надо будет удалить из своей презентации</a:t>
            </a:r>
            <a:endParaRPr lang="ru-RU" sz="1200" i="1" dirty="0">
              <a:solidFill>
                <a:srgbClr val="003F82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5588" y="5045649"/>
            <a:ext cx="861103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3F82"/>
                </a:solidFill>
              </a:rPr>
              <a:t>Шаблон презентации НИУ ВШЭ здесь: </a:t>
            </a:r>
            <a:r>
              <a:rPr lang="en-US" sz="1600" dirty="0">
                <a:solidFill>
                  <a:srgbClr val="003F82"/>
                </a:solidFill>
                <a:hlinkClick r:id="rId3"/>
              </a:rPr>
              <a:t>http://www.hse.ru/info/logo</a:t>
            </a:r>
            <a:r>
              <a:rPr lang="ru-RU" sz="1600" dirty="0">
                <a:solidFill>
                  <a:srgbClr val="003F82"/>
                </a:solidFill>
              </a:rPr>
              <a:t> 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5588" y="5670183"/>
            <a:ext cx="86110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3F82"/>
                </a:solidFill>
              </a:rPr>
              <a:t>В колонтитулах укажите ФИО, группу, тему, год. Надо выбрать более мелкий и бледный шрифт для колонтитула. Пример:</a:t>
            </a:r>
            <a:endParaRPr lang="ru-RU" sz="1100" dirty="0">
              <a:solidFill>
                <a:srgbClr val="003F82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5588" y="6588690"/>
            <a:ext cx="8611032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Иванов А.Д., БПИ____, курсовая работа, Аниматор алгоритма ХХХ 					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5588" y="3735814"/>
            <a:ext cx="8611032" cy="10772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Важно!!!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В Вашей презентации могут присутствовать не все слайды из этого образца, 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Вы можете добавить слайды. Рекомендуем подробнее рассказать об алгоритмических/ технических / технологических особенностях реализации проекта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55588" y="1425397"/>
            <a:ext cx="861103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</a:rPr>
              <a:t>ОБОЗНАЧЕНИЯ В ЭТОЙ ПРЕЗЕНТАЦИИ</a:t>
            </a:r>
            <a:endParaRPr lang="ru-RU" sz="1400" b="1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ВЫБРАННОЙ МОДЕЛИ / алгоритмов и т.д. (заголовок слайда меняем на свой по существу)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ИНФОРМАЦИОННЫЕ МОДЕЛИ, АЛГОРИТМЫ И Т.П.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МЕТОДОВ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75446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ИНФОРМАЦИОННЫЕ МОДЕЛИ, АЛГОРИТМЫ И Т.П.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АЛГОРИТМОВ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46455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СХЕМА ИЛИ ОПИСАНИЕ АЛГОРИТМА НА ПСЕВДОЯЗЫКЕ</a:t>
            </a:r>
            <a:r>
              <a:rPr lang="ru-RU" sz="1600" i="1">
                <a:solidFill>
                  <a:srgbClr val="003F82"/>
                </a:solidFill>
              </a:rPr>
              <a:t>, 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>
                <a:solidFill>
                  <a:srgbClr val="003F82"/>
                </a:solidFill>
              </a:rPr>
              <a:t>Использованные структуры данных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НАСТОЯТЕЛЬНО СОВЕТУЮ ПРИВЕСТИ ИЛЛЮСТРАЦИИ РАБОТЫ АЛГОРИТМА НА ПРИМЕРЕ И Т.Д.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ВЫБРАННЫЙ ИНСТРУМЕНТАРИЙ, 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ЯЗЫК  И СРЕДА ПРОГРАММИРОВАНИЯ,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Сторонние библиотеки (со ссылками, указанием авторов, версии, года и т.п.)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АРХИТЕКТУРА ПРИЛОЖЕНИЯ, диаграммы, в т.ч. классов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ОСОБЕННОСТЕЙ ПРОГРАММНОЙ РЕАЛИЗАЦИИ И Т.П.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Тестирование программы (для программных проектов)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МЕТОДИКИ ИССЛЕДОВАНИЙ,  (для исследовательских проектов)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План эксперимента   (для исследовательских проектов)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3595" y="1772099"/>
            <a:ext cx="850320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ДЕМОНСТРАЦИЯ ПРОГРАММНОГО ПРОДУКТА,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РЕЗУЛЬТАТЫ ИССЛЕДОВАНИЙ , экспериментов И ПР.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НЕСКОЛЬКО СЛАЙДОВ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7882" y="4151313"/>
            <a:ext cx="837891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ВАЖНО, ЧТОБЫ РЕЗУЛЬТАТЫ СООТВЕТСТВОВАЛИ ПОСТАВЛЕННЫМ ЗАДАЧАМ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 описании результатов можете повторить задачи, но добавить 1-3 предложения, описывающие результаты по каждой задаче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АПРОБАЦИЯ РАБОТЫ, если есть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2250" y="2394647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Публикации, статьи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1229" y="1570192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Выступления на конференциях, тезисы докладов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2250" y="3851753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3F82"/>
                </a:solidFill>
                <a:latin typeface="Arial" panose="020B0604020202020204" pitchFamily="34" charset="0"/>
              </a:rPr>
              <a:t>C</a:t>
            </a:r>
            <a:r>
              <a:rPr lang="ru-RU" sz="1400" i="1" dirty="0" err="1">
                <a:solidFill>
                  <a:srgbClr val="003F82"/>
                </a:solidFill>
                <a:latin typeface="Arial" panose="020B0604020202020204" pitchFamily="34" charset="0"/>
              </a:rPr>
              <a:t>видетельства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 о регистрации программы в </a:t>
            </a:r>
            <a:r>
              <a:rPr lang="ru-RU" sz="1400" i="1" dirty="0" err="1">
                <a:solidFill>
                  <a:srgbClr val="003F82"/>
                </a:solidFill>
                <a:latin typeface="Arial" panose="020B0604020202020204" pitchFamily="34" charset="0"/>
              </a:rPr>
              <a:t>РОСПАТЕНТе</a:t>
            </a:r>
            <a:endParaRPr lang="ru-RU" sz="14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250" y="3113804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Внедрение (акт или справка о внедрении, ссылка на ресурс </a:t>
            </a:r>
            <a:r>
              <a:rPr lang="en-US" sz="1400" i="1">
                <a:solidFill>
                  <a:srgbClr val="003F82"/>
                </a:solidFill>
                <a:latin typeface="Arial" panose="020B0604020202020204" pitchFamily="34" charset="0"/>
              </a:rPr>
              <a:t>App Store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3F82"/>
                </a:solidFill>
                <a:latin typeface="Arial" panose="020B0604020202020204" pitchFamily="34" charset="0"/>
              </a:rPr>
              <a:t>Android Apps 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и т.п.)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Научная новизна (может не быть, особенно у 1 курса)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3810786"/>
            <a:ext cx="818216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Практическая значимость (может не быть, особенно у 1 курса)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Образовательная программа 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09.03.04 Программная инженерия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FF0000"/>
                </a:solidFill>
                <a:ea typeface="MS PGothic" panose="020B0600070205080204" charset="-128"/>
                <a:cs typeface="+mj-lt"/>
              </a:rPr>
              <a:t>ТЕМА</a:t>
            </a:r>
            <a:endParaRPr lang="en-US" sz="2900" dirty="0">
              <a:solidFill>
                <a:srgbClr val="FF0000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</a:t>
            </a:r>
            <a:r>
              <a:rPr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ХХХ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ФИО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ДОЛЖНОСТЬ, УЧЕНАЯ СТЕПЕНЬ</a:t>
            </a:r>
          </a:p>
          <a:p>
            <a:pPr algn="r" eaLnBrk="1" hangingPunct="1"/>
            <a:r>
              <a:rPr kumimoji="1"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ФИО</a:t>
            </a:r>
            <a:endParaRPr kumimoji="1" lang="ru-RU" sz="12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2020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2</a:t>
            </a:fld>
            <a:endParaRPr lang="en-US"/>
          </a:p>
        </p:txBody>
      </p:sp>
      <p:sp>
        <p:nvSpPr>
          <p:cNvPr id="8" name="Выноска 2 7"/>
          <p:cNvSpPr/>
          <p:nvPr/>
        </p:nvSpPr>
        <p:spPr>
          <a:xfrm>
            <a:off x="195308" y="4163627"/>
            <a:ext cx="3790765" cy="1726255"/>
          </a:xfrm>
          <a:prstGeom prst="borderCallout2">
            <a:avLst>
              <a:gd name="adj1" fmla="val 86120"/>
              <a:gd name="adj2" fmla="val 98224"/>
              <a:gd name="adj3" fmla="val 87148"/>
              <a:gd name="adj4" fmla="val 98087"/>
              <a:gd name="adj5" fmla="val 93071"/>
              <a:gd name="adj6" fmla="val 1343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b="1" i="1" dirty="0"/>
              <a:t>Должности</a:t>
            </a:r>
            <a:r>
              <a:rPr lang="ru-RU" sz="1400" i="1" dirty="0"/>
              <a:t> – профессор департамента программной инженерии</a:t>
            </a:r>
            <a:r>
              <a:rPr lang="en-US" sz="1400" i="1" dirty="0"/>
              <a:t>|| </a:t>
            </a:r>
            <a:r>
              <a:rPr lang="ru-RU" sz="1400" i="1" dirty="0"/>
              <a:t>доцент департамента программной инженерии </a:t>
            </a:r>
            <a:r>
              <a:rPr lang="en-US" sz="1400" i="1" dirty="0"/>
              <a:t>||</a:t>
            </a:r>
            <a:r>
              <a:rPr lang="ru-RU" sz="1400" i="1" dirty="0"/>
              <a:t> преподаватель департамента программной инженерии</a:t>
            </a:r>
            <a:endParaRPr lang="en-US" sz="1400" i="1" dirty="0"/>
          </a:p>
          <a:p>
            <a:r>
              <a:rPr lang="ru-RU" sz="1400" b="1" i="1" dirty="0"/>
              <a:t>Ученые степени</a:t>
            </a:r>
            <a:r>
              <a:rPr lang="ru-RU" sz="1400" i="1" dirty="0"/>
              <a:t>: д.т.н. </a:t>
            </a:r>
            <a:r>
              <a:rPr lang="en-US" sz="1400" i="1" dirty="0"/>
              <a:t>|| </a:t>
            </a:r>
            <a:r>
              <a:rPr lang="ru-RU" sz="1400" i="1" dirty="0"/>
              <a:t> </a:t>
            </a:r>
            <a:r>
              <a:rPr lang="ru-RU" sz="1400" i="1" dirty="0" err="1"/>
              <a:t>д.ф</a:t>
            </a:r>
            <a:r>
              <a:rPr lang="ru-RU" sz="1400" i="1" dirty="0"/>
              <a:t>.-м. н. </a:t>
            </a:r>
            <a:r>
              <a:rPr lang="en-US" sz="1400" i="1" dirty="0"/>
              <a:t>|| </a:t>
            </a:r>
            <a:r>
              <a:rPr lang="ru-RU" sz="1400" i="1" dirty="0"/>
              <a:t> к.т.н. </a:t>
            </a:r>
            <a:r>
              <a:rPr lang="en-US" sz="1400" i="1" dirty="0"/>
              <a:t>|| </a:t>
            </a:r>
            <a:r>
              <a:rPr lang="ru-RU" sz="1400" i="1" dirty="0"/>
              <a:t> к ф.-м. н.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1963450"/>
            <a:ext cx="8699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Пути дальнейшей работы (желательно написать)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работа полезная / интересная и т.п., то направления дальнейшей работы точно есть.</a:t>
            </a: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их нет, значит, работа - тупиковая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ОФОРМИТЬ В СООТВЕТСТВИИИ С ГОСТ (см. Методические указания по оформлению списка использованных источников)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ФИО студента,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e-mail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- 2020</a:t>
            </a:r>
            <a:endParaRPr lang="en-US" alt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46259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i="1" dirty="0">
                <a:solidFill>
                  <a:srgbClr val="003F82"/>
                </a:solidFill>
              </a:rPr>
              <a:t>Предметная область</a:t>
            </a:r>
          </a:p>
          <a:p>
            <a:r>
              <a:rPr lang="ru-RU" sz="1600" b="1" i="1" dirty="0">
                <a:solidFill>
                  <a:srgbClr val="003F82"/>
                </a:solidFill>
              </a:rPr>
              <a:t>+</a:t>
            </a:r>
            <a:endParaRPr lang="ru-RU" sz="1200" i="1" dirty="0">
              <a:solidFill>
                <a:srgbClr val="003F82"/>
              </a:solidFill>
            </a:endParaRPr>
          </a:p>
          <a:p>
            <a:r>
              <a:rPr lang="ru-RU" sz="1600" b="1" i="1" dirty="0">
                <a:solidFill>
                  <a:srgbClr val="003F82"/>
                </a:solidFill>
              </a:rPr>
              <a:t>Неформальная постановка задачи</a:t>
            </a:r>
            <a:br>
              <a:rPr lang="ru-RU" sz="2000" i="1" dirty="0">
                <a:solidFill>
                  <a:srgbClr val="003F82"/>
                </a:solidFill>
              </a:rPr>
            </a:br>
            <a:endParaRPr lang="ru-RU" sz="1200" i="1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6445188" y="1296139"/>
            <a:ext cx="2698812" cy="1199074"/>
          </a:xfrm>
          <a:prstGeom prst="borderCallout2">
            <a:avLst>
              <a:gd name="adj1" fmla="val 16529"/>
              <a:gd name="adj2" fmla="val 1206"/>
              <a:gd name="adj3" fmla="val -1240"/>
              <a:gd name="adj4" fmla="val -13706"/>
              <a:gd name="adj5" fmla="val -39678"/>
              <a:gd name="adj6" fmla="val -500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 заголовках слайдов эти слова необязательны. Можете написать содержательный заголовок по существу своей темы</a:t>
            </a:r>
          </a:p>
        </p:txBody>
      </p:sp>
      <p:sp>
        <p:nvSpPr>
          <p:cNvPr id="10" name="Выноска 2 9"/>
          <p:cNvSpPr/>
          <p:nvPr/>
        </p:nvSpPr>
        <p:spPr>
          <a:xfrm>
            <a:off x="3282155" y="3735926"/>
            <a:ext cx="5178263" cy="1199074"/>
          </a:xfrm>
          <a:prstGeom prst="borderCallout2">
            <a:avLst>
              <a:gd name="adj1" fmla="val 16529"/>
              <a:gd name="adj2" fmla="val 1206"/>
              <a:gd name="adj3" fmla="val 14308"/>
              <a:gd name="adj4" fmla="val -219"/>
              <a:gd name="adj5" fmla="val 15850"/>
              <a:gd name="adj6" fmla="val -10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Пожелание: использовать на одном слайде не более 3 цветов и не более 3 шрифтов.</a:t>
            </a:r>
            <a:endParaRPr lang="en-US" sz="1400" dirty="0"/>
          </a:p>
          <a:p>
            <a:pPr algn="ctr"/>
            <a:r>
              <a:rPr lang="ru-RU" sz="1400" dirty="0"/>
              <a:t>Во всей презентации размеры шрифтов примерно одинаковые.</a:t>
            </a:r>
          </a:p>
          <a:p>
            <a:pPr algn="ctr"/>
            <a:r>
              <a:rPr lang="ru-RU" sz="1400" dirty="0"/>
              <a:t>Фрагменты кода или псевдокода – </a:t>
            </a:r>
            <a:r>
              <a:rPr lang="ru-RU" sz="1400" dirty="0" err="1"/>
              <a:t>моноширинным</a:t>
            </a:r>
            <a:r>
              <a:rPr lang="ru-RU" sz="1400" dirty="0"/>
              <a:t> шрифтом (например, </a:t>
            </a:r>
            <a:r>
              <a:rPr lang="en-US" sz="1400" dirty="0"/>
              <a:t>Courier</a:t>
            </a:r>
            <a:r>
              <a:rPr lang="ru-RU" sz="1400" dirty="0"/>
              <a:t> или </a:t>
            </a:r>
            <a:r>
              <a:rPr lang="en-US" sz="1400" dirty="0"/>
              <a:t>Consolas)</a:t>
            </a:r>
            <a:endParaRPr lang="ru-RU" sz="1400" dirty="0"/>
          </a:p>
        </p:txBody>
      </p:sp>
      <p:sp>
        <p:nvSpPr>
          <p:cNvPr id="12" name="Выноска 2 11"/>
          <p:cNvSpPr/>
          <p:nvPr/>
        </p:nvSpPr>
        <p:spPr>
          <a:xfrm>
            <a:off x="5081495" y="5771388"/>
            <a:ext cx="2698812" cy="454025"/>
          </a:xfrm>
          <a:prstGeom prst="borderCallout2">
            <a:avLst>
              <a:gd name="adj1" fmla="val 78721"/>
              <a:gd name="adj2" fmla="val 99890"/>
              <a:gd name="adj3" fmla="val 131154"/>
              <a:gd name="adj4" fmla="val 114254"/>
              <a:gd name="adj5" fmla="val 157756"/>
              <a:gd name="adj6" fmla="val 1226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Слайды обязательно пронумеровать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4278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blocks</a:t>
            </a:r>
            <a:r>
              <a:rPr lang="ru-RU" sz="1600" dirty="0">
                <a:latin typeface="Segoe UI" panose="020B0502040204020203" pitchFamily="34" charset="0"/>
              </a:rPr>
              <a:t> – блоки, состоят из нитей.</a:t>
            </a:r>
          </a:p>
          <a:p>
            <a:r>
              <a:rPr lang="en-US" sz="1600" b="1" dirty="0">
                <a:latin typeface="Segoe UI" panose="020B0502040204020203" pitchFamily="34" charset="0"/>
              </a:rPr>
              <a:t>CUDA</a:t>
            </a:r>
            <a:r>
              <a:rPr lang="ru-RU" sz="1600" dirty="0">
                <a:latin typeface="Segoe UI" panose="020B0502040204020203" pitchFamily="34" charset="0"/>
              </a:rPr>
              <a:t> – архитектура и модель программирования для организации параллельных вычислений, разработанная </a:t>
            </a:r>
            <a:r>
              <a:rPr lang="en-US" sz="1600" dirty="0">
                <a:latin typeface="Segoe UI" panose="020B0502040204020203" pitchFamily="34" charset="0"/>
              </a:rPr>
              <a:t>NVIDIA</a:t>
            </a:r>
            <a:r>
              <a:rPr lang="ru-RU" sz="1600" dirty="0">
                <a:latin typeface="Segoe UI" panose="020B0502040204020203" pitchFamily="34" charset="0"/>
              </a:rPr>
              <a:t>. </a:t>
            </a:r>
            <a:endParaRPr lang="en-US" sz="1600" dirty="0">
              <a:latin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</a:rPr>
              <a:t>grid</a:t>
            </a:r>
            <a:r>
              <a:rPr lang="en-US" sz="1600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сетка, наиболее крупная структурная единица, состоит из блоков.</a:t>
            </a:r>
          </a:p>
          <a:p>
            <a:r>
              <a:rPr lang="en-US" sz="1600" b="1" dirty="0">
                <a:latin typeface="Segoe UI" panose="020B0502040204020203" pitchFamily="34" charset="0"/>
              </a:rPr>
              <a:t>Position Based Fluids</a:t>
            </a:r>
            <a:r>
              <a:rPr lang="ru-RU" sz="1600" b="1" dirty="0">
                <a:latin typeface="Segoe UI" panose="020B0502040204020203" pitchFamily="34" charset="0"/>
              </a:rPr>
              <a:t> (</a:t>
            </a:r>
            <a:r>
              <a:rPr lang="en-US" sz="1600" b="1" dirty="0">
                <a:latin typeface="Segoe UI" panose="020B0502040204020203" pitchFamily="34" charset="0"/>
              </a:rPr>
              <a:t>PBF</a:t>
            </a:r>
            <a:r>
              <a:rPr lang="ru-RU" sz="1600" b="1" dirty="0">
                <a:latin typeface="Segoe UI" panose="020B0502040204020203" pitchFamily="34" charset="0"/>
              </a:rPr>
              <a:t>) </a:t>
            </a:r>
            <a:r>
              <a:rPr lang="ru-RU" sz="1600" dirty="0">
                <a:latin typeface="Segoe UI" panose="020B0502040204020203" pitchFamily="34" charset="0"/>
              </a:rPr>
              <a:t>– алгоритм моделирования жидкости </a:t>
            </a:r>
            <a:r>
              <a:rPr lang="en-US" sz="1600" dirty="0">
                <a:latin typeface="Segoe UI" panose="020B0502040204020203" pitchFamily="34" charset="0"/>
              </a:rPr>
              <a:t>(</a:t>
            </a:r>
            <a:r>
              <a:rPr lang="ru-RU" sz="1600" dirty="0">
                <a:latin typeface="Segoe UI" panose="020B0502040204020203" pitchFamily="34" charset="0"/>
              </a:rPr>
              <a:t>2013</a:t>
            </a:r>
            <a:r>
              <a:rPr lang="en-US" sz="1600" dirty="0">
                <a:latin typeface="Segoe UI" panose="020B0502040204020203" pitchFamily="34" charset="0"/>
              </a:rPr>
              <a:t>)</a:t>
            </a:r>
            <a:r>
              <a:rPr lang="ru-RU" sz="1600" dirty="0">
                <a:latin typeface="Segoe UI" panose="020B0502040204020203" pitchFamily="34" charset="0"/>
              </a:rPr>
              <a:t>, в котором жидкость представлена в виде частиц. </a:t>
            </a:r>
            <a:endParaRPr lang="en-US" sz="1600" dirty="0">
              <a:latin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</a:rPr>
              <a:t>Smoothed Particle Hydrodynamics </a:t>
            </a:r>
            <a:r>
              <a:rPr lang="ru-RU" sz="1600" dirty="0">
                <a:latin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</a:rPr>
              <a:t>SPH</a:t>
            </a:r>
            <a:r>
              <a:rPr lang="ru-RU" sz="1600" dirty="0">
                <a:latin typeface="Segoe UI" panose="020B0502040204020203" pitchFamily="34" charset="0"/>
              </a:rPr>
              <a:t>) – гидродинамика сглаженных частиц – метод моделирования жидкости, основанный на использовании системы частиц.</a:t>
            </a:r>
          </a:p>
          <a:p>
            <a:r>
              <a:rPr lang="en-US" sz="1600" b="1" dirty="0">
                <a:latin typeface="Segoe UI" panose="020B0502040204020203" pitchFamily="34" charset="0"/>
              </a:rPr>
              <a:t>threads</a:t>
            </a:r>
            <a:r>
              <a:rPr lang="en-US" sz="1600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нити (в русскоязычной литературе), наименьшая «структурная единица» в организации вычислений </a:t>
            </a:r>
            <a:r>
              <a:rPr lang="en-US" sz="1600" dirty="0">
                <a:latin typeface="Segoe UI" panose="020B0502040204020203" pitchFamily="34" charset="0"/>
              </a:rPr>
              <a:t>CUDA</a:t>
            </a:r>
            <a:r>
              <a:rPr lang="ru-RU" sz="1600" dirty="0">
                <a:latin typeface="Segoe UI" panose="020B0502040204020203" pitchFamily="34" charset="0"/>
              </a:rPr>
              <a:t>, собственно выполняет вычисления.</a:t>
            </a:r>
          </a:p>
          <a:p>
            <a:r>
              <a:rPr lang="ru-RU" sz="1600" b="1" dirty="0">
                <a:latin typeface="Segoe UI" panose="020B0502040204020203" pitchFamily="34" charset="0"/>
              </a:rPr>
              <a:t>Рендеринг</a:t>
            </a:r>
            <a:r>
              <a:rPr lang="ru-RU" sz="1600" dirty="0">
                <a:latin typeface="Segoe UI" panose="020B0502040204020203" pitchFamily="34" charset="0"/>
              </a:rPr>
              <a:t> – процесс обработки и вывода изображения на экран.</a:t>
            </a:r>
          </a:p>
          <a:p>
            <a:r>
              <a:rPr lang="ru-RU" sz="1600" b="1" dirty="0" err="1">
                <a:latin typeface="Segoe UI" panose="020B0502040204020203" pitchFamily="34" charset="0"/>
              </a:rPr>
              <a:t>Хэш</a:t>
            </a:r>
            <a:r>
              <a:rPr lang="ru-RU" sz="1600" b="1" dirty="0">
                <a:latin typeface="Segoe UI" panose="020B0502040204020203" pitchFamily="34" charset="0"/>
              </a:rPr>
              <a:t>-значение для частицы</a:t>
            </a:r>
            <a:r>
              <a:rPr lang="ru-RU" sz="1600" dirty="0">
                <a:latin typeface="Segoe UI" panose="020B0502040204020203" pitchFamily="34" charset="0"/>
              </a:rPr>
              <a:t> – натуральное число, обозначающее номер клетки, в которой находится частица.</a:t>
            </a:r>
          </a:p>
          <a:p>
            <a:r>
              <a:rPr lang="ru-RU" sz="1600" b="1" dirty="0">
                <a:latin typeface="Segoe UI" panose="020B0502040204020203" pitchFamily="34" charset="0"/>
              </a:rPr>
              <a:t>Шейдер</a:t>
            </a:r>
            <a:r>
              <a:rPr lang="ru-RU" sz="1600" dirty="0">
                <a:latin typeface="Segoe UI" panose="020B0502040204020203" pitchFamily="34" charset="0"/>
              </a:rPr>
              <a:t> – специальная программа, используемая для рендеринга объектов: может определять форму (вершинный, геометрический шейдер) и цвет (фрагментный, или пиксельный, шейдер) объекта.</a:t>
            </a:r>
          </a:p>
          <a:p>
            <a:r>
              <a:rPr lang="ru-RU" sz="1600" dirty="0">
                <a:latin typeface="Segoe UI" panose="020B0502040204020203" pitchFamily="34" charset="0"/>
              </a:rPr>
              <a:t>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876239" y="1493508"/>
            <a:ext cx="392153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Это пример</a:t>
            </a:r>
            <a:endParaRPr lang="en-US" sz="16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Желательно по алфавиту (по </a:t>
            </a:r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</a:rPr>
              <a:t>ASCII</a:t>
            </a:r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))</a:t>
            </a: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Можно в порядке упоминания, но это неудобно читателю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54067" y="5219035"/>
            <a:ext cx="4743703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Не зачитывайте этот слайд.</a:t>
            </a: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Можно назвать только 1-2 важных определения</a:t>
            </a: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Если что-то надо будет уточнить, Вам зададут вопрос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b="1" dirty="0"/>
              <a:t>ОБОСНОВАНИЕ АКТУАЛЬНОСТИ РАБОТЫ</a:t>
            </a:r>
            <a:endParaRPr lang="en-US" sz="1200" b="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49" y="2424842"/>
            <a:ext cx="862878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Студенты первого курса могут не представлять этот слайд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цель должна быть одна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 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7130" y="2625725"/>
            <a:ext cx="184655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i="1" dirty="0"/>
              <a:t>Формальная постановка цели и задач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9111" y="4165014"/>
            <a:ext cx="184655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i="1" dirty="0"/>
              <a:t>Цель – одна, задач много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1. Показать, какие теоретические / технологические подходы к решению задач по теме существуют. 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Основа – анализ российских и зарубежных  источников. Указать авторов и год издания статьи / ссылку на интернет ресурс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2. Анализ аналогов (конкурентов). Обязательно указывать компанию-разработчик программного продукта, дату выхода (например, последней версии), привести ссылку на сайт компании, ее символику.</a:t>
            </a: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Лучше всего оформить таблицу со списком компаний / продуктов и функций.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Функциональные требования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Список требований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ХХХ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ХХХ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ХХХ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ХХХ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7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ВЫБОР МОДЕЛЕЙ, МЕТОДОВ И АЛГОРИТМОВ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МАТЕМАТИЧЕСКИЕ МОДЕЛИ, МЕТОДЫ, АЛГОРИТМЫ И Т.П., которые используются при решении задач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3387144" y="1296139"/>
            <a:ext cx="5756856" cy="599537"/>
          </a:xfrm>
          <a:prstGeom prst="borderCallout2">
            <a:avLst>
              <a:gd name="adj1" fmla="val -7101"/>
              <a:gd name="adj2" fmla="val 25815"/>
              <a:gd name="adj3" fmla="val -29166"/>
              <a:gd name="adj4" fmla="val 16495"/>
              <a:gd name="adj5" fmla="val -42900"/>
              <a:gd name="adj6" fmla="val 1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 заголовках слайдов эти слова необязательны. Можете написать содержательный заголовок по существу своей темы.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1700</Words>
  <Application>Microsoft Office PowerPoint</Application>
  <PresentationFormat>Экран (4:3)</PresentationFormat>
  <Paragraphs>248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Segoe UI</vt:lpstr>
      <vt:lpstr>Office Theme</vt:lpstr>
      <vt:lpstr>Презентация PowerPoint</vt:lpstr>
      <vt:lpstr>Факультет компьютерных наук Образовательная программа  09.03.04 Программная инженерия Курсовая работа ТЕМА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2019</dc:title>
  <dc:creator>Р.З. Ахметсафина</dc:creator>
  <cp:lastModifiedBy>Rimma</cp:lastModifiedBy>
  <cp:revision>47</cp:revision>
  <dcterms:created xsi:type="dcterms:W3CDTF">2010-09-30T06:45:00Z</dcterms:created>
  <dcterms:modified xsi:type="dcterms:W3CDTF">2020-04-08T18:44:21Z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