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70" r:id="rId11"/>
    <p:sldId id="267" r:id="rId12"/>
    <p:sldId id="266" r:id="rId13"/>
    <p:sldId id="268" r:id="rId14"/>
    <p:sldId id="269" r:id="rId15"/>
    <p:sldId id="271" r:id="rId16"/>
    <p:sldId id="274" r:id="rId17"/>
    <p:sldId id="272" r:id="rId18"/>
    <p:sldId id="273" r:id="rId19"/>
    <p:sldId id="275" r:id="rId20"/>
    <p:sldId id="263"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629" y="53"/>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www.npmjs.com/package/scrollbooster" TargetMode="External"/><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www.npmjs.com/package/bootstrap" TargetMode="External"/><Relationship Id="rId4" Type="http://schemas.openxmlformats.org/officeDocument/2006/relationships/hyperlink" Target="https://www.npmjs.com/package/react-linet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ru.reactjs.org/"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firebase.google.com/doc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6380342"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smtClean="0"/>
              <a:t>Курсовая Работа</a:t>
            </a:r>
          </a:p>
          <a:p>
            <a:pPr algn="l">
              <a:defRPr sz="7000" b="1" cap="all">
                <a:solidFill>
                  <a:srgbClr val="253957"/>
                </a:solidFill>
                <a:latin typeface="+mn-lt"/>
                <a:ea typeface="+mn-ea"/>
                <a:cs typeface="+mn-cs"/>
                <a:sym typeface="Arial Narrow"/>
              </a:defRPr>
            </a:pPr>
            <a:r>
              <a:rPr lang="en-US" dirty="0" smtClean="0"/>
              <a:t>Web </a:t>
            </a:r>
            <a:r>
              <a:rPr lang="ru-RU" dirty="0" smtClean="0"/>
              <a:t>Приложение для создания генеалогического древа</a:t>
            </a:r>
            <a:endParaRPr dirty="0"/>
          </a:p>
        </p:txBody>
      </p:sp>
      <p:sp>
        <p:nvSpPr>
          <p:cNvPr id="53" name="Очень крутой подзаголовок презентации"/>
          <p:cNvSpPr txBox="1"/>
          <p:nvPr/>
        </p:nvSpPr>
        <p:spPr>
          <a:xfrm>
            <a:off x="7116915" y="8929563"/>
            <a:ext cx="9443424" cy="2962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b="1" dirty="0" smtClean="0"/>
              <a:t>Выполнил: </a:t>
            </a:r>
            <a:r>
              <a:rPr lang="ru-RU" dirty="0" smtClean="0"/>
              <a:t>студент группы БПИ173</a:t>
            </a:r>
          </a:p>
          <a:p>
            <a:r>
              <a:rPr lang="ru-RU" dirty="0" smtClean="0"/>
              <a:t>Переплетчиков Антон Игоревич</a:t>
            </a:r>
          </a:p>
          <a:p>
            <a:r>
              <a:rPr lang="ru-RU" b="1" dirty="0" smtClean="0"/>
              <a:t>Научный руководитель: </a:t>
            </a:r>
            <a:r>
              <a:rPr lang="ru-RU" dirty="0" smtClean="0"/>
              <a:t>доцент</a:t>
            </a:r>
          </a:p>
          <a:p>
            <a:r>
              <a:rPr lang="ru-RU" dirty="0" err="1" smtClean="0"/>
              <a:t>Самоненко</a:t>
            </a:r>
            <a:r>
              <a:rPr lang="ru-RU" dirty="0" smtClean="0"/>
              <a:t> Илья Юрьевич</a:t>
            </a:r>
            <a:endParaRPr dirty="0"/>
          </a:p>
        </p:txBody>
      </p:sp>
      <p:sp>
        <p:nvSpPr>
          <p:cNvPr id="54" name="Название подразделения,  лаборатории, факультета и т.д."/>
          <p:cNvSpPr txBox="1"/>
          <p:nvPr/>
        </p:nvSpPr>
        <p:spPr>
          <a:xfrm>
            <a:off x="7116915" y="1201117"/>
            <a:ext cx="9443423" cy="20832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smtClean="0"/>
              <a:t>Факультет компьютерных наук</a:t>
            </a:r>
          </a:p>
          <a:p>
            <a:pPr algn="l">
              <a:defRPr sz="4200">
                <a:solidFill>
                  <a:srgbClr val="253957"/>
                </a:solidFill>
                <a:latin typeface="+mn-lt"/>
                <a:ea typeface="+mn-ea"/>
                <a:cs typeface="+mn-cs"/>
                <a:sym typeface="Arial Narrow"/>
              </a:defRPr>
            </a:pPr>
            <a:r>
              <a:rPr lang="ru-RU" dirty="0" smtClean="0"/>
              <a:t>Образовательная программа 09.03.04 Программная инженерия</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dirty="0" smtClean="0"/>
              <a:t>20</a:t>
            </a:r>
            <a:r>
              <a:rPr lang="ru-RU" dirty="0" smtClean="0"/>
              <a:t>20</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10</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Архитектура приложения</a:t>
            </a:r>
            <a:endParaRPr dirty="0"/>
          </a:p>
          <a:p>
            <a:pPr algn="l">
              <a:defRPr sz="4200">
                <a:solidFill>
                  <a:srgbClr val="253957"/>
                </a:solidFill>
                <a:latin typeface="+mn-lt"/>
                <a:ea typeface="+mn-ea"/>
                <a:cs typeface="+mn-cs"/>
                <a:sym typeface="Arial Narrow"/>
              </a:defRPr>
            </a:pPr>
            <a:r>
              <a:rPr lang="ru-RU" dirty="0" smtClean="0"/>
              <a:t>Обоснование выбора структуры БД</a:t>
            </a:r>
            <a:endParaRPr dirty="0"/>
          </a:p>
        </p:txBody>
      </p:sp>
      <p:sp>
        <p:nvSpPr>
          <p:cNvPr id="10" name="Очень крутой заголовок…"/>
          <p:cNvSpPr txBox="1"/>
          <p:nvPr/>
        </p:nvSpPr>
        <p:spPr>
          <a:xfrm>
            <a:off x="1186003" y="4841777"/>
            <a:ext cx="21519157" cy="5112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4200">
                <a:solidFill>
                  <a:srgbClr val="253957"/>
                </a:solidFill>
                <a:latin typeface="+mn-lt"/>
                <a:ea typeface="+mn-ea"/>
                <a:cs typeface="+mn-cs"/>
                <a:sym typeface="Arial Narrow"/>
              </a:defRPr>
            </a:pPr>
            <a:r>
              <a:rPr lang="ru-RU" sz="3200" dirty="0" smtClean="0"/>
              <a:t>Существовало несколько альтернативных вариантов: </a:t>
            </a:r>
            <a:r>
              <a:rPr lang="ru-RU" sz="3200" b="1" dirty="0" smtClean="0"/>
              <a:t>матрица смежности </a:t>
            </a:r>
            <a:r>
              <a:rPr lang="ru-RU" sz="3200" dirty="0" smtClean="0"/>
              <a:t>для всех родственников, хранение родственников </a:t>
            </a:r>
            <a:r>
              <a:rPr lang="ru-RU" sz="3200" b="1" dirty="0" smtClean="0"/>
              <a:t>по поколениям</a:t>
            </a:r>
            <a:r>
              <a:rPr lang="ru-RU" sz="3200" dirty="0" smtClean="0"/>
              <a:t>, хранение информации о родственных связях (включая братьев и сестер) </a:t>
            </a:r>
            <a:r>
              <a:rPr lang="ru-RU" sz="3200" b="1" dirty="0" smtClean="0"/>
              <a:t>для каждого родственника </a:t>
            </a:r>
            <a:r>
              <a:rPr lang="ru-RU" sz="3200" dirty="0" smtClean="0"/>
              <a:t>отдельно. </a:t>
            </a:r>
          </a:p>
          <a:p>
            <a:pPr algn="l">
              <a:defRPr sz="4200">
                <a:solidFill>
                  <a:srgbClr val="253957"/>
                </a:solidFill>
                <a:latin typeface="+mn-lt"/>
                <a:ea typeface="+mn-ea"/>
                <a:cs typeface="+mn-cs"/>
                <a:sym typeface="Arial Narrow"/>
              </a:defRPr>
            </a:pPr>
            <a:endParaRPr lang="ru-RU" sz="3200" dirty="0"/>
          </a:p>
          <a:p>
            <a:pPr algn="l">
              <a:defRPr sz="4200">
                <a:solidFill>
                  <a:srgbClr val="253957"/>
                </a:solidFill>
                <a:latin typeface="+mn-lt"/>
                <a:ea typeface="+mn-ea"/>
                <a:cs typeface="+mn-cs"/>
                <a:sym typeface="Arial Narrow"/>
              </a:defRPr>
            </a:pPr>
            <a:r>
              <a:rPr lang="ru-RU" sz="3200" dirty="0" smtClean="0"/>
              <a:t>Все они были отклонены из-за определенных факторов: матрица не учитывала то, что необходимо построить именно генеалогический граф (т.е. корректно соблюсти все хронологические последовательности), структура, основанная на поколениях, была неудобна для внесения в нее изменений, а хранение родственных связей в документе каждого родственника занимало слишком много ресурсов (память для хранения и неэффективность </a:t>
            </a:r>
            <a:r>
              <a:rPr lang="en-US" sz="3200" dirty="0" smtClean="0"/>
              <a:t>layout-</a:t>
            </a:r>
            <a:r>
              <a:rPr lang="ru-RU" sz="3200" dirty="0" smtClean="0"/>
              <a:t>алгоритма.</a:t>
            </a:r>
            <a:endParaRPr sz="3200" dirty="0"/>
          </a:p>
        </p:txBody>
      </p:sp>
    </p:spTree>
    <p:extLst>
      <p:ext uri="{BB962C8B-B14F-4D97-AF65-F5344CB8AC3E}">
        <p14:creationId xmlns:p14="http://schemas.microsoft.com/office/powerpoint/2010/main" val="262549060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11</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2" y="2972786"/>
            <a:ext cx="2202322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Архитектура приложения</a:t>
            </a:r>
            <a:endParaRPr dirty="0"/>
          </a:p>
          <a:p>
            <a:pPr algn="l">
              <a:defRPr sz="4200">
                <a:solidFill>
                  <a:srgbClr val="253957"/>
                </a:solidFill>
                <a:latin typeface="+mn-lt"/>
                <a:ea typeface="+mn-ea"/>
                <a:cs typeface="+mn-cs"/>
                <a:sym typeface="Arial Narrow"/>
              </a:defRPr>
            </a:pPr>
            <a:r>
              <a:rPr lang="ru-RU" dirty="0" smtClean="0"/>
              <a:t>Способ организации в памяти минимальной семейной ячейки - «малой семьи»</a:t>
            </a:r>
            <a:endParaRPr dirty="0"/>
          </a:p>
        </p:txBody>
      </p:sp>
      <p:sp>
        <p:nvSpPr>
          <p:cNvPr id="10" name="Очень крутой заголовок…"/>
          <p:cNvSpPr txBox="1"/>
          <p:nvPr/>
        </p:nvSpPr>
        <p:spPr>
          <a:xfrm>
            <a:off x="1186003" y="5286013"/>
            <a:ext cx="21519157" cy="8429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4200">
                <a:solidFill>
                  <a:srgbClr val="253957"/>
                </a:solidFill>
                <a:latin typeface="+mn-lt"/>
                <a:ea typeface="+mn-ea"/>
                <a:cs typeface="+mn-cs"/>
                <a:sym typeface="Arial Narrow"/>
              </a:defRPr>
            </a:pPr>
            <a:endParaRPr sz="3200" dirty="0"/>
          </a:p>
        </p:txBody>
      </p:sp>
      <p:pic>
        <p:nvPicPr>
          <p:cNvPr id="7" name="Рисунок 6"/>
          <p:cNvPicPr/>
          <p:nvPr/>
        </p:nvPicPr>
        <p:blipFill>
          <a:blip r:embed="rId3"/>
          <a:stretch>
            <a:fillRect/>
          </a:stretch>
        </p:blipFill>
        <p:spPr>
          <a:xfrm>
            <a:off x="7141543" y="5429250"/>
            <a:ext cx="10112138" cy="7584104"/>
          </a:xfrm>
          <a:prstGeom prst="rect">
            <a:avLst/>
          </a:prstGeom>
        </p:spPr>
      </p:pic>
    </p:spTree>
    <p:extLst>
      <p:ext uri="{BB962C8B-B14F-4D97-AF65-F5344CB8AC3E}">
        <p14:creationId xmlns:p14="http://schemas.microsoft.com/office/powerpoint/2010/main" val="240382457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Алгоритм рендеринга дерева на странице</a:t>
            </a:r>
            <a:r>
              <a:rPr dirty="0" smtClean="0"/>
              <a:t> </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12</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Очень крутой заголовок…"/>
          <p:cNvSpPr txBox="1"/>
          <p:nvPr/>
        </p:nvSpPr>
        <p:spPr>
          <a:xfrm>
            <a:off x="1186003" y="4481737"/>
            <a:ext cx="21519157" cy="9234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4200">
                <a:solidFill>
                  <a:srgbClr val="253957"/>
                </a:solidFill>
                <a:latin typeface="+mn-lt"/>
                <a:ea typeface="+mn-ea"/>
                <a:cs typeface="+mn-cs"/>
                <a:sym typeface="Arial Narrow"/>
              </a:defRPr>
            </a:pPr>
            <a:r>
              <a:rPr lang="ru-RU" sz="3200" b="1" dirty="0" smtClean="0"/>
              <a:t>Дерево </a:t>
            </a:r>
            <a:r>
              <a:rPr lang="ru-RU" sz="3200" b="1" dirty="0" err="1" smtClean="0"/>
              <a:t>рендерится</a:t>
            </a:r>
            <a:r>
              <a:rPr lang="ru-RU" sz="3200" b="1" dirty="0" smtClean="0"/>
              <a:t> в несколько этапов:</a:t>
            </a:r>
          </a:p>
          <a:p>
            <a:pPr algn="l">
              <a:defRPr sz="4200">
                <a:solidFill>
                  <a:srgbClr val="253957"/>
                </a:solidFill>
                <a:latin typeface="+mn-lt"/>
                <a:ea typeface="+mn-ea"/>
                <a:cs typeface="+mn-cs"/>
                <a:sym typeface="Arial Narrow"/>
              </a:defRPr>
            </a:pPr>
            <a:r>
              <a:rPr lang="ru-RU" sz="3200" b="1" dirty="0" smtClean="0"/>
              <a:t>1. Рендеринг отдельной ветви. </a:t>
            </a:r>
            <a:r>
              <a:rPr lang="ru-RU" sz="3200" dirty="0" smtClean="0"/>
              <a:t>Рекурсивным образом происходит рендеринг одной «семейной ветви», т.е. всех «малых семей», связанных друг за другом близким родством (от родителей к детям). При этом, если происходит слияние ветвей (т.е. указана родительская семья и для жены, и для мужа), текущая семья помещается в мужскую ветвь (это является генеалогическим стандартом), а женская ветвь помещается в очередь на рендеринг, при этом фиксируется высота (глубина), на которой эта ветвь должна «подключаться» к основной.</a:t>
            </a:r>
          </a:p>
          <a:p>
            <a:pPr marL="514350" indent="-514350" algn="l">
              <a:buAutoNum type="arabicPeriod"/>
              <a:defRPr sz="4200">
                <a:solidFill>
                  <a:srgbClr val="253957"/>
                </a:solidFill>
                <a:latin typeface="+mn-lt"/>
                <a:ea typeface="+mn-ea"/>
                <a:cs typeface="+mn-cs"/>
                <a:sym typeface="Arial Narrow"/>
              </a:defRPr>
            </a:pPr>
            <a:endParaRPr lang="ru-RU" sz="3200" dirty="0" smtClean="0"/>
          </a:p>
          <a:p>
            <a:pPr algn="l">
              <a:defRPr sz="4200">
                <a:solidFill>
                  <a:srgbClr val="253957"/>
                </a:solidFill>
                <a:latin typeface="+mn-lt"/>
                <a:ea typeface="+mn-ea"/>
                <a:cs typeface="+mn-cs"/>
                <a:sym typeface="Arial Narrow"/>
              </a:defRPr>
            </a:pPr>
            <a:r>
              <a:rPr lang="ru-RU" sz="3200" b="1" dirty="0" smtClean="0"/>
              <a:t>2. Рендеринг всех ветвей. </a:t>
            </a:r>
            <a:r>
              <a:rPr lang="ru-RU" sz="3200" dirty="0" smtClean="0"/>
              <a:t>Первый шаг повторятся для каждой ветви из очереди, пока она не опустеет.</a:t>
            </a:r>
          </a:p>
          <a:p>
            <a:pPr algn="l">
              <a:defRPr sz="4200">
                <a:solidFill>
                  <a:srgbClr val="253957"/>
                </a:solidFill>
                <a:latin typeface="+mn-lt"/>
                <a:ea typeface="+mn-ea"/>
                <a:cs typeface="+mn-cs"/>
                <a:sym typeface="Arial Narrow"/>
              </a:defRPr>
            </a:pPr>
            <a:endParaRPr lang="ru-RU" sz="3200" dirty="0" smtClean="0"/>
          </a:p>
          <a:p>
            <a:pPr algn="l">
              <a:defRPr sz="4200">
                <a:solidFill>
                  <a:srgbClr val="253957"/>
                </a:solidFill>
                <a:latin typeface="+mn-lt"/>
                <a:ea typeface="+mn-ea"/>
                <a:cs typeface="+mn-cs"/>
                <a:sym typeface="Arial Narrow"/>
              </a:defRPr>
            </a:pPr>
            <a:r>
              <a:rPr lang="ru-RU" sz="3200" b="1" dirty="0" smtClean="0"/>
              <a:t>3. «Склеивание» всех ветвей. </a:t>
            </a:r>
            <a:r>
              <a:rPr lang="ru-RU" sz="3200" dirty="0" smtClean="0"/>
              <a:t>Алгоритм «склеивания» ветвей определяет, на какую максимальную глубину «ушла» каждая из ветвей, определяет самую глубокую, а, следовательно, самую высокую и выравнивает все ветви по высоте (определяя свойство вертикального отступа для каждого блока в зависимости от максимальной глубины и глубины текущей ветви), для того, чтобы все ветви правильно соединились вместе.</a:t>
            </a:r>
          </a:p>
          <a:p>
            <a:pPr algn="l">
              <a:defRPr sz="4200">
                <a:solidFill>
                  <a:srgbClr val="253957"/>
                </a:solidFill>
                <a:latin typeface="+mn-lt"/>
                <a:ea typeface="+mn-ea"/>
                <a:cs typeface="+mn-cs"/>
                <a:sym typeface="Arial Narrow"/>
              </a:defRPr>
            </a:pPr>
            <a:endParaRPr lang="ru-RU" sz="3200" dirty="0">
              <a:solidFill>
                <a:srgbClr val="253957"/>
              </a:solidFill>
              <a:sym typeface="Arial Narrow"/>
            </a:endParaRPr>
          </a:p>
          <a:p>
            <a:pPr algn="l">
              <a:defRPr sz="4200">
                <a:solidFill>
                  <a:srgbClr val="253957"/>
                </a:solidFill>
                <a:latin typeface="+mn-lt"/>
                <a:ea typeface="+mn-ea"/>
                <a:cs typeface="+mn-cs"/>
                <a:sym typeface="Arial Narrow"/>
              </a:defRPr>
            </a:pPr>
            <a:r>
              <a:rPr lang="ru-RU" sz="3200" b="1" dirty="0">
                <a:solidFill>
                  <a:srgbClr val="253957"/>
                </a:solidFill>
                <a:sym typeface="Arial Narrow"/>
              </a:rPr>
              <a:t>4</a:t>
            </a:r>
            <a:r>
              <a:rPr lang="ru-RU" sz="3200" b="1" dirty="0" smtClean="0">
                <a:solidFill>
                  <a:srgbClr val="253957"/>
                </a:solidFill>
                <a:sym typeface="Arial Narrow"/>
              </a:rPr>
              <a:t>. </a:t>
            </a:r>
            <a:r>
              <a:rPr lang="ru-RU" sz="3200" b="1" dirty="0">
                <a:solidFill>
                  <a:srgbClr val="253957"/>
                </a:solidFill>
                <a:sym typeface="Arial Narrow"/>
              </a:rPr>
              <a:t>Рендеринг связей. </a:t>
            </a:r>
            <a:r>
              <a:rPr lang="ru-RU" sz="3200" dirty="0">
                <a:solidFill>
                  <a:srgbClr val="253957"/>
                </a:solidFill>
                <a:sym typeface="Arial Narrow"/>
              </a:rPr>
              <a:t>Алгоритм проходит по всем семьям и </a:t>
            </a:r>
            <a:r>
              <a:rPr lang="ru-RU" sz="3200" dirty="0" err="1">
                <a:solidFill>
                  <a:srgbClr val="253957"/>
                </a:solidFill>
                <a:sym typeface="Arial Narrow"/>
              </a:rPr>
              <a:t>рендерит</a:t>
            </a:r>
            <a:r>
              <a:rPr lang="ru-RU" sz="3200" dirty="0">
                <a:solidFill>
                  <a:srgbClr val="253957"/>
                </a:solidFill>
                <a:sym typeface="Arial Narrow"/>
              </a:rPr>
              <a:t> ломанные линии между теми блоками, </a:t>
            </a:r>
            <a:r>
              <a:rPr lang="ru-RU" sz="3200" dirty="0" smtClean="0">
                <a:solidFill>
                  <a:srgbClr val="253957"/>
                </a:solidFill>
                <a:sym typeface="Arial Narrow"/>
              </a:rPr>
              <a:t>которые отображают родственников (у каждого блока есть атрибут </a:t>
            </a:r>
            <a:r>
              <a:rPr lang="en-US" sz="3200" dirty="0" smtClean="0">
                <a:solidFill>
                  <a:srgbClr val="253957"/>
                </a:solidFill>
                <a:sym typeface="Arial Narrow"/>
              </a:rPr>
              <a:t>id </a:t>
            </a:r>
            <a:r>
              <a:rPr lang="ru-RU" sz="3200" dirty="0" smtClean="0">
                <a:solidFill>
                  <a:srgbClr val="253957"/>
                </a:solidFill>
                <a:sym typeface="Arial Narrow"/>
              </a:rPr>
              <a:t>родственника)</a:t>
            </a:r>
            <a:endParaRPr lang="ru-RU" sz="3200" b="1" dirty="0">
              <a:solidFill>
                <a:srgbClr val="253957"/>
              </a:solidFill>
              <a:sym typeface="Arial Narrow"/>
            </a:endParaRPr>
          </a:p>
          <a:p>
            <a:pPr algn="l">
              <a:defRPr sz="4200">
                <a:solidFill>
                  <a:srgbClr val="253957"/>
                </a:solidFill>
                <a:latin typeface="+mn-lt"/>
                <a:ea typeface="+mn-ea"/>
                <a:cs typeface="+mn-cs"/>
                <a:sym typeface="Arial Narrow"/>
              </a:defRPr>
            </a:pPr>
            <a:endParaRPr sz="3200" dirty="0"/>
          </a:p>
        </p:txBody>
      </p:sp>
    </p:spTree>
    <p:extLst>
      <p:ext uri="{BB962C8B-B14F-4D97-AF65-F5344CB8AC3E}">
        <p14:creationId xmlns:p14="http://schemas.microsoft.com/office/powerpoint/2010/main" val="46276654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13</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2" y="2972786"/>
            <a:ext cx="2202322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Алгоритм рендеринга дерева НА СТРАНИЦЕ</a:t>
            </a:r>
          </a:p>
          <a:p>
            <a:pPr algn="l">
              <a:defRPr sz="4200">
                <a:solidFill>
                  <a:srgbClr val="253957"/>
                </a:solidFill>
                <a:latin typeface="+mn-lt"/>
                <a:ea typeface="+mn-ea"/>
                <a:cs typeface="+mn-cs"/>
                <a:sym typeface="Arial Narrow"/>
              </a:defRPr>
            </a:pPr>
            <a:r>
              <a:rPr lang="ru-RU" dirty="0" smtClean="0"/>
              <a:t>Пояснение к объединению независимых ветвей</a:t>
            </a:r>
            <a:endParaRPr dirty="0"/>
          </a:p>
        </p:txBody>
      </p:sp>
      <p:sp>
        <p:nvSpPr>
          <p:cNvPr id="10" name="Очень крутой заголовок…"/>
          <p:cNvSpPr txBox="1"/>
          <p:nvPr/>
        </p:nvSpPr>
        <p:spPr>
          <a:xfrm rot="16200000">
            <a:off x="1186003" y="9186184"/>
            <a:ext cx="3764299" cy="9921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4200">
                <a:solidFill>
                  <a:srgbClr val="253957"/>
                </a:solidFill>
                <a:latin typeface="+mn-lt"/>
                <a:ea typeface="+mn-ea"/>
                <a:cs typeface="+mn-cs"/>
                <a:sym typeface="Arial Narrow"/>
              </a:defRPr>
            </a:pPr>
            <a:r>
              <a:rPr lang="ru-RU" sz="3200" dirty="0" smtClean="0">
                <a:solidFill>
                  <a:srgbClr val="FF0000"/>
                </a:solidFill>
              </a:rPr>
              <a:t>Новая семейная пара</a:t>
            </a:r>
            <a:endParaRPr sz="3200" dirty="0">
              <a:solidFill>
                <a:srgbClr val="FF0000"/>
              </a:solidFill>
            </a:endParaRPr>
          </a:p>
        </p:txBody>
      </p:sp>
      <p:pic>
        <p:nvPicPr>
          <p:cNvPr id="8" name="Рисунок 7"/>
          <p:cNvPicPr/>
          <p:nvPr/>
        </p:nvPicPr>
        <p:blipFill>
          <a:blip r:embed="rId3"/>
          <a:stretch>
            <a:fillRect/>
          </a:stretch>
        </p:blipFill>
        <p:spPr>
          <a:xfrm>
            <a:off x="4950302" y="4985792"/>
            <a:ext cx="14494619" cy="8390890"/>
          </a:xfrm>
          <a:prstGeom prst="rect">
            <a:avLst/>
          </a:prstGeom>
        </p:spPr>
      </p:pic>
      <p:sp>
        <p:nvSpPr>
          <p:cNvPr id="2" name="Блок-схема: альтернативный процесс 1"/>
          <p:cNvSpPr/>
          <p:nvPr/>
        </p:nvSpPr>
        <p:spPr>
          <a:xfrm>
            <a:off x="4950303" y="10674424"/>
            <a:ext cx="6953666" cy="2304256"/>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4" name="Прямая со стрелкой 3"/>
          <p:cNvCxnSpPr/>
          <p:nvPr/>
        </p:nvCxnSpPr>
        <p:spPr>
          <a:xfrm>
            <a:off x="3654159" y="9682264"/>
            <a:ext cx="1296144" cy="100811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6160623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14</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2" y="2972786"/>
            <a:ext cx="2202322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Алгоритм рендеринга дерева НА СТРАНИЦЕ</a:t>
            </a:r>
          </a:p>
          <a:p>
            <a:pPr algn="l">
              <a:defRPr sz="4200">
                <a:solidFill>
                  <a:srgbClr val="253957"/>
                </a:solidFill>
                <a:latin typeface="+mn-lt"/>
                <a:ea typeface="+mn-ea"/>
                <a:cs typeface="+mn-cs"/>
                <a:sym typeface="Arial Narrow"/>
              </a:defRPr>
            </a:pPr>
            <a:r>
              <a:rPr lang="ru-RU" dirty="0" smtClean="0"/>
              <a:t>Пояснение к организации </a:t>
            </a:r>
            <a:r>
              <a:rPr lang="en-US" dirty="0" smtClean="0"/>
              <a:t>HTML</a:t>
            </a:r>
            <a:r>
              <a:rPr lang="ru-RU" dirty="0" smtClean="0"/>
              <a:t>-разметки</a:t>
            </a:r>
            <a:endParaRPr dirty="0"/>
          </a:p>
        </p:txBody>
      </p:sp>
      <p:pic>
        <p:nvPicPr>
          <p:cNvPr id="11" name="Рисунок 10"/>
          <p:cNvPicPr/>
          <p:nvPr/>
        </p:nvPicPr>
        <p:blipFill>
          <a:blip r:embed="rId3"/>
          <a:stretch>
            <a:fillRect/>
          </a:stretch>
        </p:blipFill>
        <p:spPr>
          <a:xfrm>
            <a:off x="7849796" y="6047636"/>
            <a:ext cx="8208912" cy="6242194"/>
          </a:xfrm>
          <a:prstGeom prst="rect">
            <a:avLst/>
          </a:prstGeom>
        </p:spPr>
      </p:pic>
      <p:cxnSp>
        <p:nvCxnSpPr>
          <p:cNvPr id="5" name="Прямая со стрелкой 4"/>
          <p:cNvCxnSpPr/>
          <p:nvPr/>
        </p:nvCxnSpPr>
        <p:spPr>
          <a:xfrm flipH="1">
            <a:off x="14928304" y="6047636"/>
            <a:ext cx="2093648" cy="1098396"/>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p:cNvCxnSpPr/>
          <p:nvPr/>
        </p:nvCxnSpPr>
        <p:spPr>
          <a:xfrm flipH="1">
            <a:off x="14928304" y="9168733"/>
            <a:ext cx="230425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Прямая со стрелкой 16"/>
          <p:cNvCxnSpPr/>
          <p:nvPr/>
        </p:nvCxnSpPr>
        <p:spPr>
          <a:xfrm flipH="1" flipV="1">
            <a:off x="14928304" y="11322496"/>
            <a:ext cx="2304256" cy="967334"/>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Прямая со стрелкой 18"/>
          <p:cNvCxnSpPr/>
          <p:nvPr/>
        </p:nvCxnSpPr>
        <p:spPr>
          <a:xfrm>
            <a:off x="6733672" y="9156890"/>
            <a:ext cx="223224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Прямая со стрелкой 22"/>
          <p:cNvCxnSpPr/>
          <p:nvPr/>
        </p:nvCxnSpPr>
        <p:spPr>
          <a:xfrm>
            <a:off x="6733672" y="11371962"/>
            <a:ext cx="223224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7001695" y="5130525"/>
            <a:ext cx="627735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smtClean="0">
                <a:ln>
                  <a:noFill/>
                </a:ln>
                <a:solidFill>
                  <a:srgbClr val="000000"/>
                </a:solidFill>
                <a:effectLst/>
                <a:uFillTx/>
                <a:latin typeface="+mj-lt"/>
                <a:ea typeface="+mj-ea"/>
                <a:cs typeface="+mj-cs"/>
                <a:sym typeface="Helvetica Light"/>
              </a:rPr>
              <a:t>Родительский блок</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5" name="TextBox 24"/>
          <p:cNvSpPr txBox="1"/>
          <p:nvPr/>
        </p:nvSpPr>
        <p:spPr>
          <a:xfrm>
            <a:off x="2902968" y="10848680"/>
            <a:ext cx="364843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smtClean="0">
                <a:ln>
                  <a:noFill/>
                </a:ln>
                <a:solidFill>
                  <a:srgbClr val="000000"/>
                </a:solidFill>
                <a:effectLst/>
                <a:uFillTx/>
                <a:latin typeface="+mj-lt"/>
                <a:ea typeface="+mj-ea"/>
                <a:cs typeface="+mj-cs"/>
                <a:sym typeface="Helvetica Light"/>
              </a:rPr>
              <a:t>Блок детей</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6" name="TextBox 25"/>
          <p:cNvSpPr txBox="1"/>
          <p:nvPr/>
        </p:nvSpPr>
        <p:spPr>
          <a:xfrm>
            <a:off x="1186002" y="8057993"/>
            <a:ext cx="5652187"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smtClean="0">
                <a:ln>
                  <a:noFill/>
                </a:ln>
                <a:solidFill>
                  <a:srgbClr val="000000"/>
                </a:solidFill>
                <a:effectLst/>
                <a:uFillTx/>
                <a:latin typeface="+mj-lt"/>
                <a:ea typeface="+mj-ea"/>
                <a:cs typeface="+mj-cs"/>
                <a:sym typeface="Helvetica Light"/>
              </a:rPr>
              <a:t>Свободные дети,</a:t>
            </a:r>
          </a:p>
          <a:p>
            <a:pPr marL="0" marR="0" indent="0" algn="ctr" defTabSz="821531" rtl="0" fontAlgn="auto" latinLnBrk="0" hangingPunct="0">
              <a:lnSpc>
                <a:spcPct val="100000"/>
              </a:lnSpc>
              <a:spcBef>
                <a:spcPts val="0"/>
              </a:spcBef>
              <a:spcAft>
                <a:spcPts val="0"/>
              </a:spcAft>
              <a:buClrTx/>
              <a:buSzTx/>
              <a:buFontTx/>
              <a:buNone/>
              <a:tabLst/>
            </a:pPr>
            <a:r>
              <a:rPr lang="ru-RU" dirty="0" smtClean="0"/>
              <a:t>Без семей</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7" name="TextBox 26"/>
          <p:cNvSpPr txBox="1"/>
          <p:nvPr/>
        </p:nvSpPr>
        <p:spPr>
          <a:xfrm>
            <a:off x="17050032" y="7545872"/>
            <a:ext cx="7313685"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smtClean="0">
                <a:ln>
                  <a:noFill/>
                </a:ln>
                <a:solidFill>
                  <a:srgbClr val="000000"/>
                </a:solidFill>
                <a:effectLst/>
                <a:uFillTx/>
                <a:latin typeface="+mj-lt"/>
                <a:ea typeface="+mj-ea"/>
                <a:cs typeface="+mj-cs"/>
                <a:sym typeface="Helvetica Light"/>
              </a:rPr>
              <a:t>Ребенок</a:t>
            </a:r>
            <a:r>
              <a:rPr kumimoji="0" lang="ru-RU" sz="5000" b="0" i="0" u="none" strike="noStrike" cap="none" spc="0" normalizeH="0" dirty="0" smtClean="0">
                <a:ln>
                  <a:noFill/>
                </a:ln>
                <a:solidFill>
                  <a:srgbClr val="000000"/>
                </a:solidFill>
                <a:effectLst/>
                <a:uFillTx/>
                <a:latin typeface="+mj-lt"/>
                <a:ea typeface="+mj-ea"/>
                <a:cs typeface="+mj-cs"/>
                <a:sym typeface="Helvetica Light"/>
              </a:rPr>
              <a:t> и ег</a:t>
            </a:r>
            <a:r>
              <a:rPr lang="ru-RU" dirty="0" smtClean="0"/>
              <a:t>о супруг, образовавшие свою под-семью, входящую в блок детей</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8" name="TextBox 27"/>
          <p:cNvSpPr txBox="1"/>
          <p:nvPr/>
        </p:nvSpPr>
        <p:spPr>
          <a:xfrm>
            <a:off x="17104131" y="11263407"/>
            <a:ext cx="7313685"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smtClean="0">
                <a:ln>
                  <a:noFill/>
                </a:ln>
                <a:solidFill>
                  <a:srgbClr val="000000"/>
                </a:solidFill>
                <a:effectLst/>
                <a:uFillTx/>
                <a:latin typeface="+mj-lt"/>
                <a:ea typeface="+mj-ea"/>
                <a:cs typeface="+mj-cs"/>
                <a:sym typeface="Helvetica Light"/>
              </a:rPr>
              <a:t>Их дети, входящие в блок под-семьи</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96479933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15</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2" y="2972786"/>
            <a:ext cx="2202322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Технологии и инструменты реализации</a:t>
            </a:r>
          </a:p>
        </p:txBody>
      </p:sp>
      <p:pic>
        <p:nvPicPr>
          <p:cNvPr id="1026" name="Picture 2" descr="JavaScript — Википеди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606" y="4830982"/>
            <a:ext cx="3971529" cy="3971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Википеди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416" y="4743634"/>
            <a:ext cx="6492962" cy="39715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Файл:Npm-logo.svg — Википедия"/>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3827" y="5286013"/>
            <a:ext cx="7035453" cy="27372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омпоненты (components) и свойства (props) в React - The Web La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16336" y="8802511"/>
            <a:ext cx="8746904" cy="243455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oogle I/O 2016: развитие платформы Firebase / Блог компании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4890" y="7794439"/>
            <a:ext cx="8684289" cy="445069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sual Studio Code — Википедия"/>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71465" y="9071281"/>
            <a:ext cx="4331569" cy="43315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ode Sass Middlewar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64" y="9018240"/>
            <a:ext cx="5616624"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61174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16</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2" y="2972786"/>
            <a:ext cx="2202322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err="1" smtClean="0"/>
              <a:t>Npm</a:t>
            </a:r>
            <a:r>
              <a:rPr lang="en-US" dirty="0" smtClean="0"/>
              <a:t>-</a:t>
            </a:r>
            <a:r>
              <a:rPr lang="ru-RU" dirty="0" smtClean="0"/>
              <a:t>модули, использованные в проекте</a:t>
            </a:r>
          </a:p>
        </p:txBody>
      </p:sp>
      <p:sp>
        <p:nvSpPr>
          <p:cNvPr id="2" name="TextBox 1"/>
          <p:cNvSpPr txBox="1"/>
          <p:nvPr/>
        </p:nvSpPr>
        <p:spPr>
          <a:xfrm>
            <a:off x="1186002" y="4444437"/>
            <a:ext cx="21504095" cy="3991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indent="-685800" algn="l">
              <a:buFont typeface="Arial" panose="020B0604020202020204" pitchFamily="34" charset="0"/>
              <a:buChar char="•"/>
            </a:pPr>
            <a:r>
              <a:rPr lang="en-US" dirty="0" err="1" smtClean="0"/>
              <a:t>ScrollBooster</a:t>
            </a:r>
            <a:r>
              <a:rPr lang="en-US" dirty="0" smtClean="0"/>
              <a:t> - </a:t>
            </a:r>
            <a:r>
              <a:rPr lang="en-US" dirty="0">
                <a:hlinkClick r:id="rId3"/>
              </a:rPr>
              <a:t>https://</a:t>
            </a:r>
            <a:r>
              <a:rPr lang="en-US" dirty="0" smtClean="0">
                <a:hlinkClick r:id="rId3"/>
              </a:rPr>
              <a:t>www.npmjs.com/package/scrollbooster</a:t>
            </a:r>
            <a:endParaRPr lang="en-US" dirty="0" smtClean="0"/>
          </a:p>
          <a:p>
            <a:pPr marL="685800" indent="-685800" algn="l">
              <a:buFont typeface="Arial" panose="020B0604020202020204" pitchFamily="34" charset="0"/>
              <a:buChar char="•"/>
            </a:pPr>
            <a:r>
              <a:rPr lang="en-US" dirty="0" smtClean="0"/>
              <a:t>React-</a:t>
            </a:r>
            <a:r>
              <a:rPr lang="en-US" dirty="0" err="1" smtClean="0"/>
              <a:t>LineTo</a:t>
            </a:r>
            <a:r>
              <a:rPr lang="en-US" dirty="0" smtClean="0"/>
              <a:t> - </a:t>
            </a:r>
            <a:r>
              <a:rPr lang="en-US" dirty="0">
                <a:hlinkClick r:id="rId4"/>
              </a:rPr>
              <a:t>https://</a:t>
            </a:r>
            <a:r>
              <a:rPr lang="en-US" dirty="0" smtClean="0">
                <a:hlinkClick r:id="rId4"/>
              </a:rPr>
              <a:t>www.npmjs.com/package/react-lineto</a:t>
            </a:r>
            <a:endParaRPr lang="en-US" dirty="0" smtClean="0"/>
          </a:p>
          <a:p>
            <a:pPr marL="685800" indent="-685800" algn="l">
              <a:buFont typeface="Arial" panose="020B0604020202020204" pitchFamily="34" charset="0"/>
              <a:buChar char="•"/>
            </a:pPr>
            <a:r>
              <a:rPr lang="en-US" dirty="0" smtClean="0"/>
              <a:t>Bootstrap - </a:t>
            </a:r>
            <a:r>
              <a:rPr lang="en-US" dirty="0">
                <a:hlinkClick r:id="rId5"/>
              </a:rPr>
              <a:t>https://</a:t>
            </a:r>
            <a:r>
              <a:rPr lang="en-US" dirty="0" smtClean="0">
                <a:hlinkClick r:id="rId5"/>
              </a:rPr>
              <a:t>www.npmjs.com/package/bootstrap</a:t>
            </a:r>
            <a:endParaRPr lang="en-US" dirty="0" smtClean="0"/>
          </a:p>
          <a:p>
            <a:pPr marL="685800" indent="-685800" algn="l">
              <a:buFont typeface="Arial" panose="020B0604020202020204" pitchFamily="34" charset="0"/>
              <a:buChar char="•"/>
            </a:pPr>
            <a:endParaRPr lang="en-US" dirty="0" smtClean="0"/>
          </a:p>
          <a:p>
            <a:pPr marL="685800" indent="-685800" algn="l">
              <a:buFont typeface="Arial" panose="020B0604020202020204" pitchFamily="34" charset="0"/>
              <a:buChar char="•"/>
            </a:pP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350044387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17</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2" y="2603829"/>
            <a:ext cx="22023221" cy="1301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t>Демонстрация работы</a:t>
            </a:r>
          </a:p>
        </p:txBody>
      </p:sp>
      <p:pic>
        <p:nvPicPr>
          <p:cNvPr id="2" name="Рисунок 1"/>
          <p:cNvPicPr>
            <a:picLocks noChangeAspect="1"/>
          </p:cNvPicPr>
          <p:nvPr/>
        </p:nvPicPr>
        <p:blipFill>
          <a:blip r:embed="rId3"/>
          <a:stretch>
            <a:fillRect/>
          </a:stretch>
        </p:blipFill>
        <p:spPr>
          <a:xfrm>
            <a:off x="3745848" y="4313211"/>
            <a:ext cx="16416808" cy="8806933"/>
          </a:xfrm>
          <a:prstGeom prst="rect">
            <a:avLst/>
          </a:prstGeom>
        </p:spPr>
      </p:pic>
    </p:spTree>
    <p:extLst>
      <p:ext uri="{BB962C8B-B14F-4D97-AF65-F5344CB8AC3E}">
        <p14:creationId xmlns:p14="http://schemas.microsoft.com/office/powerpoint/2010/main" val="356240992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18</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2" y="2972786"/>
            <a:ext cx="2202322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Пути дальнейшей работы</a:t>
            </a:r>
          </a:p>
        </p:txBody>
      </p:sp>
      <p:sp>
        <p:nvSpPr>
          <p:cNvPr id="2" name="TextBox 1"/>
          <p:cNvSpPr txBox="1"/>
          <p:nvPr/>
        </p:nvSpPr>
        <p:spPr>
          <a:xfrm>
            <a:off x="1186002" y="4372302"/>
            <a:ext cx="21519158" cy="4576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ru-RU" sz="3600" dirty="0" smtClean="0">
                <a:solidFill>
                  <a:srgbClr val="253957"/>
                </a:solidFill>
              </a:rPr>
              <a:t>Сделать совместный доступ для редактирования одного дерева по ссылке (может быть востребовано дальними родственниками – одни будут заполнять дерево со своего конца, другие – со своего) </a:t>
            </a: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ru-RU" sz="3600" b="0" i="0" u="none" strike="noStrike" cap="none" spc="0" normalizeH="0" baseline="0" dirty="0" smtClean="0">
                <a:ln>
                  <a:noFill/>
                </a:ln>
                <a:solidFill>
                  <a:srgbClr val="253957"/>
                </a:solidFill>
                <a:effectLst/>
                <a:uFillTx/>
                <a:sym typeface="Helvetica Light"/>
              </a:rPr>
              <a:t>Сделать поиск информации по открытым базам данных, выводить в подсказках для создания нового родственника</a:t>
            </a: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ru-RU" sz="3600" dirty="0" smtClean="0">
                <a:solidFill>
                  <a:srgbClr val="253957"/>
                </a:solidFill>
              </a:rPr>
              <a:t>Отображать путь семьи на интернет-картах (отображать в правильном хронологическом порядке перемещения родственников)</a:t>
            </a: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ru-RU" sz="3600" b="0" i="0" u="none" strike="noStrike" cap="none" spc="0" normalizeH="0" baseline="0" dirty="0" smtClean="0">
                <a:ln>
                  <a:noFill/>
                </a:ln>
                <a:solidFill>
                  <a:srgbClr val="253957"/>
                </a:solidFill>
                <a:effectLst/>
                <a:uFillTx/>
                <a:sym typeface="Helvetica Light"/>
              </a:rPr>
              <a:t>Поиск и фильтрация уже имеющихся в базе</a:t>
            </a:r>
            <a:r>
              <a:rPr kumimoji="0" lang="ru-RU" sz="3600" b="0" i="0" u="none" strike="noStrike" cap="none" spc="0" normalizeH="0" dirty="0" smtClean="0">
                <a:ln>
                  <a:noFill/>
                </a:ln>
                <a:solidFill>
                  <a:srgbClr val="253957"/>
                </a:solidFill>
                <a:effectLst/>
                <a:uFillTx/>
                <a:sym typeface="Helvetica Light"/>
              </a:rPr>
              <a:t> данных родственников</a:t>
            </a:r>
            <a:endParaRPr kumimoji="0" lang="ru-RU" sz="3600" b="0" i="0" u="none" strike="noStrike" cap="none" spc="0" normalizeH="0" baseline="0" dirty="0">
              <a:ln>
                <a:noFill/>
              </a:ln>
              <a:solidFill>
                <a:srgbClr val="253957"/>
              </a:solidFill>
              <a:effectLst/>
              <a:uFillTx/>
              <a:sym typeface="Helvetica Light"/>
            </a:endParaRPr>
          </a:p>
        </p:txBody>
      </p:sp>
    </p:spTree>
    <p:extLst>
      <p:ext uri="{BB962C8B-B14F-4D97-AF65-F5344CB8AC3E}">
        <p14:creationId xmlns:p14="http://schemas.microsoft.com/office/powerpoint/2010/main" val="351790975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19</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2" y="2972786"/>
            <a:ext cx="2202322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Список используемой литературы</a:t>
            </a:r>
          </a:p>
        </p:txBody>
      </p:sp>
      <p:sp>
        <p:nvSpPr>
          <p:cNvPr id="2" name="TextBox 1"/>
          <p:cNvSpPr txBox="1"/>
          <p:nvPr/>
        </p:nvSpPr>
        <p:spPr>
          <a:xfrm>
            <a:off x="1186002" y="4372302"/>
            <a:ext cx="21519158" cy="79002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514350" lvl="0" indent="-514350" algn="l">
              <a:buFont typeface="+mj-lt"/>
              <a:buAutoNum type="arabicPeriod"/>
            </a:pPr>
            <a:r>
              <a:rPr lang="ru-RU" sz="2800" dirty="0"/>
              <a:t>ГОСТ 19.101-77 Виды программ и программных документов. //Единая система программной документации. – М.: ИПК Издательство стандартов, 2001.</a:t>
            </a:r>
          </a:p>
          <a:p>
            <a:pPr marL="514350" lvl="0" indent="-514350" algn="l">
              <a:buFont typeface="+mj-lt"/>
              <a:buAutoNum type="arabicPeriod"/>
            </a:pPr>
            <a:r>
              <a:rPr lang="ru-RU" sz="2800" dirty="0"/>
              <a:t>ГОСТ 19.301-79 Программа и методика испытаний. //Единая система программной документации. – М.: ИПК Издательство стандартов, 2001.</a:t>
            </a:r>
          </a:p>
          <a:p>
            <a:pPr marL="514350" lvl="0" indent="-514350" algn="l">
              <a:buFont typeface="+mj-lt"/>
              <a:buAutoNum type="arabicPeriod"/>
            </a:pPr>
            <a:r>
              <a:rPr lang="ru-RU" sz="2800" dirty="0"/>
              <a:t>ГОСТ 19.401-78 Текст программы. //Единая система программной документации. – М.: ИПК Издательство стандартов, 2001.</a:t>
            </a:r>
          </a:p>
          <a:p>
            <a:pPr marL="514350" lvl="0" indent="-514350" algn="l">
              <a:buFont typeface="+mj-lt"/>
              <a:buAutoNum type="arabicPeriod"/>
            </a:pPr>
            <a:r>
              <a:rPr lang="ru-RU" sz="2800" dirty="0"/>
              <a:t>ГОСТ 19.505-79 Руководство оператора. //Единая система программной документации. – М.: ИПК Издательство стандартов, 2001.</a:t>
            </a:r>
          </a:p>
          <a:p>
            <a:pPr marL="514350" lvl="0" indent="-514350" algn="l">
              <a:buFont typeface="+mj-lt"/>
              <a:buAutoNum type="arabicPeriod"/>
            </a:pPr>
            <a:r>
              <a:rPr lang="ru-RU" sz="2800" dirty="0"/>
              <a:t>ГОСТ 19.404-79 Пояснительная записка. //Единая система программной документации. – М.: ИПК Издательство стандартов, 2001.</a:t>
            </a:r>
          </a:p>
          <a:p>
            <a:pPr marL="514350" lvl="0" indent="-514350" algn="l">
              <a:buFont typeface="+mj-lt"/>
              <a:buAutoNum type="arabicPeriod"/>
            </a:pPr>
            <a:r>
              <a:rPr lang="ru-RU" sz="2800" dirty="0"/>
              <a:t>ГОСТ 19.106-78 Требования к программным документам, выполненным печатным способом. //Единая система программной документации. – М.: ИПК Издательство стандартов, 2001.</a:t>
            </a:r>
          </a:p>
          <a:p>
            <a:pPr marL="514350" lvl="0" indent="-514350" algn="l">
              <a:buFont typeface="+mj-lt"/>
              <a:buAutoNum type="arabicPeriod"/>
            </a:pPr>
            <a:r>
              <a:rPr lang="ru-RU" sz="2800" dirty="0"/>
              <a:t>ГОСТ 19.201-78 Техническое задание. Требования к содержанию и оформлению. //Единая система программной документации. – М.: ИПК Издательство стандартов, 2001.</a:t>
            </a:r>
          </a:p>
          <a:p>
            <a:pPr marL="514350" lvl="0" indent="-514350" algn="l">
              <a:buFont typeface="+mj-lt"/>
              <a:buAutoNum type="arabicPeriod"/>
            </a:pPr>
            <a:r>
              <a:rPr lang="en-US" sz="2800" dirty="0"/>
              <a:t>React</a:t>
            </a:r>
            <a:r>
              <a:rPr lang="ru-RU" sz="2800" dirty="0"/>
              <a:t> – </a:t>
            </a:r>
            <a:r>
              <a:rPr lang="en-US" sz="2800" dirty="0"/>
              <a:t>JavaScript</a:t>
            </a:r>
            <a:r>
              <a:rPr lang="ru-RU" sz="2800" dirty="0"/>
              <a:t>-библиотека для создания пользовательских интерфейсов [Электронный ресурс] // </a:t>
            </a:r>
            <a:r>
              <a:rPr lang="en-US" sz="2800" dirty="0"/>
              <a:t>URL</a:t>
            </a:r>
            <a:r>
              <a:rPr lang="ru-RU" sz="2800" dirty="0"/>
              <a:t>: </a:t>
            </a:r>
            <a:r>
              <a:rPr lang="ru-RU" sz="2800" u="sng" dirty="0">
                <a:hlinkClick r:id="rId3"/>
              </a:rPr>
              <a:t>https://ru.reactjs.org/</a:t>
            </a:r>
            <a:r>
              <a:rPr lang="ru-RU" sz="2800" dirty="0"/>
              <a:t> (Дата обращения: 11.04.2020, режим доступа: свободный).</a:t>
            </a:r>
          </a:p>
          <a:p>
            <a:pPr marL="514350" lvl="0" indent="-514350" algn="l">
              <a:buFont typeface="+mj-lt"/>
              <a:buAutoNum type="arabicPeriod"/>
            </a:pPr>
            <a:r>
              <a:rPr lang="en-US" sz="2800" dirty="0"/>
              <a:t>Documentation</a:t>
            </a:r>
            <a:r>
              <a:rPr lang="ru-RU" sz="2800" dirty="0"/>
              <a:t> | </a:t>
            </a:r>
            <a:r>
              <a:rPr lang="en-US" sz="2800" dirty="0"/>
              <a:t>Firebase</a:t>
            </a:r>
            <a:r>
              <a:rPr lang="ru-RU" sz="2800" dirty="0"/>
              <a:t> [Электронный ресурс] // </a:t>
            </a:r>
            <a:r>
              <a:rPr lang="en-US" sz="2800" dirty="0"/>
              <a:t>URL</a:t>
            </a:r>
            <a:r>
              <a:rPr lang="ru-RU" sz="2800" dirty="0"/>
              <a:t>: </a:t>
            </a:r>
            <a:r>
              <a:rPr lang="ru-RU" sz="2800" u="sng" dirty="0">
                <a:hlinkClick r:id="rId4"/>
              </a:rPr>
              <a:t>https://firebase.google.com/docs</a:t>
            </a:r>
            <a:r>
              <a:rPr lang="ru-RU" sz="2800" dirty="0"/>
              <a:t> (Дата обращения: 11.04.2020, режим доступа: свободный).</a:t>
            </a:r>
          </a:p>
        </p:txBody>
      </p:sp>
    </p:spTree>
    <p:extLst>
      <p:ext uri="{BB962C8B-B14F-4D97-AF65-F5344CB8AC3E}">
        <p14:creationId xmlns:p14="http://schemas.microsoft.com/office/powerpoint/2010/main" val="394615072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6" y="3470548"/>
            <a:ext cx="16654434" cy="45395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Предметная область</a:t>
            </a:r>
            <a:endParaRPr dirty="0"/>
          </a:p>
          <a:p>
            <a:pPr algn="l">
              <a:defRPr sz="4200">
                <a:solidFill>
                  <a:srgbClr val="253957"/>
                </a:solidFill>
                <a:latin typeface="+mn-lt"/>
                <a:ea typeface="+mn-ea"/>
                <a:cs typeface="+mn-cs"/>
                <a:sym typeface="Arial Narrow"/>
              </a:defRPr>
            </a:pPr>
            <a:r>
              <a:rPr lang="ru-RU" dirty="0" smtClean="0"/>
              <a:t>Генеалогическое древо – </a:t>
            </a:r>
            <a:r>
              <a:rPr lang="ru-RU" dirty="0"/>
              <a:t>один из наиболее распространенных и удобных способов визуального </a:t>
            </a:r>
            <a:r>
              <a:rPr lang="ru-RU" dirty="0" smtClean="0"/>
              <a:t>отображения </a:t>
            </a:r>
            <a:r>
              <a:rPr lang="ru-RU" dirty="0"/>
              <a:t>родственных связей</a:t>
            </a:r>
            <a:r>
              <a:rPr lang="ru-RU" dirty="0" smtClean="0"/>
              <a:t>. Внешне оно представляет связный граф, в узлах которого находятся люди, их связывающие, отображают родственные связи между ними.</a:t>
            </a:r>
            <a:endParaRPr lang="ru-RU"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9335071"/>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dirty="0" smtClean="0"/>
              <a:t>Необходимо разработать программный продукт, позволяющий пользователям создать генеалогическое древо собственной семьи. Генеалогическая база данных должна находиться в облаке для того, чтобы пользователи имели к ней доступ с любого устройства.</a:t>
            </a:r>
            <a:endParaRPr dirty="0"/>
          </a:p>
        </p:txBody>
      </p:sp>
      <p:sp>
        <p:nvSpPr>
          <p:cNvPr id="61" name="Заголовок основного текста"/>
          <p:cNvSpPr txBox="1"/>
          <p:nvPr/>
        </p:nvSpPr>
        <p:spPr>
          <a:xfrm>
            <a:off x="1226606" y="8010128"/>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smtClean="0"/>
              <a:t>Что необходимо сделать в рамках курсовой работы</a:t>
            </a:r>
            <a:endParaRPr dirty="0"/>
          </a:p>
        </p:txBody>
      </p:sp>
      <p:sp>
        <p:nvSpPr>
          <p:cNvPr id="62"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a:t>
            </a:r>
            <a:r>
              <a:rPr lang="ru-RU" dirty="0" smtClean="0"/>
              <a:t>инженерия</a:t>
            </a:r>
          </a:p>
          <a:p>
            <a:r>
              <a:rPr lang="ru-RU" dirty="0"/>
              <a:t>2</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5499" y="3606571"/>
            <a:ext cx="4877481" cy="4877481"/>
          </a:xfrm>
          <a:prstGeom prst="rect">
            <a:avLst/>
          </a:prstGeom>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www.text"/>
          <p:cNvSpPr txBox="1"/>
          <p:nvPr/>
        </p:nvSpPr>
        <p:spPr>
          <a:xfrm>
            <a:off x="7699646" y="1673424"/>
            <a:ext cx="8984707"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ru-RU" sz="4800" b="1" dirty="0" smtClean="0"/>
              <a:t>СПАСИБО ЗА ВНИМАНИЕ!</a:t>
            </a:r>
            <a:endParaRPr sz="4800" b="1" dirty="0"/>
          </a:p>
        </p:txBody>
      </p:sp>
      <p:sp>
        <p:nvSpPr>
          <p:cNvPr id="2" name="Прямоугольник 1"/>
          <p:cNvSpPr/>
          <p:nvPr/>
        </p:nvSpPr>
        <p:spPr>
          <a:xfrm>
            <a:off x="6096000" y="9765663"/>
            <a:ext cx="12192000" cy="2308324"/>
          </a:xfrm>
          <a:prstGeom prst="rect">
            <a:avLst/>
          </a:prstGeom>
        </p:spPr>
        <p:txBody>
          <a:bodyPr>
            <a:spAutoFit/>
          </a:bodyPr>
          <a:lstStyle/>
          <a:p>
            <a:r>
              <a:rPr lang="ru-RU" sz="3600" b="1" dirty="0">
                <a:solidFill>
                  <a:schemeClr val="bg1"/>
                </a:solidFill>
                <a:ea typeface="MS PGothic" panose="020B0600070205080204" charset="-128"/>
                <a:cs typeface="MS PGothic" panose="020B0600070205080204" charset="-128"/>
              </a:rPr>
              <a:t>Переплетчиков Антон</a:t>
            </a:r>
            <a:r>
              <a:rPr lang="en-US" sz="3600" b="1" dirty="0">
                <a:solidFill>
                  <a:schemeClr val="bg1"/>
                </a:solidFill>
                <a:ea typeface="MS PGothic" panose="020B0600070205080204" charset="-128"/>
                <a:cs typeface="MS PGothic" panose="020B0600070205080204" charset="-128"/>
              </a:rPr>
              <a:t> </a:t>
            </a:r>
            <a:r>
              <a:rPr lang="ru-RU" sz="3600" b="1" dirty="0" smtClean="0">
                <a:solidFill>
                  <a:schemeClr val="bg1"/>
                </a:solidFill>
                <a:ea typeface="MS PGothic" panose="020B0600070205080204" charset="-128"/>
                <a:cs typeface="MS PGothic" panose="020B0600070205080204" charset="-128"/>
              </a:rPr>
              <a:t>Игоревич</a:t>
            </a:r>
          </a:p>
          <a:p>
            <a:r>
              <a:rPr lang="en-US" sz="3600" dirty="0">
                <a:solidFill>
                  <a:schemeClr val="bg1"/>
                </a:solidFill>
                <a:ea typeface="MS PGothic" panose="020B0600070205080204" charset="-128"/>
                <a:cs typeface="MS PGothic" panose="020B0600070205080204" charset="-128"/>
              </a:rPr>
              <a:t>books.antony@gmail.com</a:t>
            </a:r>
          </a:p>
          <a:p>
            <a:r>
              <a:rPr lang="en-US" sz="3600" dirty="0" smtClean="0">
                <a:solidFill>
                  <a:schemeClr val="bg1"/>
                </a:solidFill>
                <a:ea typeface="MS PGothic" panose="020B0600070205080204" charset="-128"/>
                <a:cs typeface="MS PGothic" panose="020B0600070205080204" charset="-128"/>
              </a:rPr>
              <a:t>aiperepletchikov@edu.hse.ru</a:t>
            </a:r>
            <a:endParaRPr lang="ru-RU" sz="3600" dirty="0" smtClean="0">
              <a:solidFill>
                <a:schemeClr val="bg1"/>
              </a:solidFill>
              <a:ea typeface="MS PGothic" panose="020B0600070205080204" charset="-128"/>
              <a:cs typeface="MS PGothic" panose="020B0600070205080204" charset="-128"/>
            </a:endParaRPr>
          </a:p>
          <a:p>
            <a:r>
              <a:rPr lang="en-US" sz="3600" dirty="0" smtClean="0">
                <a:solidFill>
                  <a:schemeClr val="bg1"/>
                </a:solidFill>
                <a:ea typeface="MS PGothic" panose="020B0600070205080204" charset="-128"/>
                <a:cs typeface="MS PGothic" panose="020B0600070205080204" charset="-128"/>
              </a:rPr>
              <a:t>github.com/</a:t>
            </a:r>
            <a:r>
              <a:rPr lang="en-US" sz="3600" dirty="0" err="1" smtClean="0">
                <a:solidFill>
                  <a:schemeClr val="bg1"/>
                </a:solidFill>
                <a:ea typeface="MS PGothic" panose="020B0600070205080204" charset="-128"/>
                <a:cs typeface="MS PGothic" panose="020B0600070205080204" charset="-128"/>
              </a:rPr>
              <a:t>Yotchikov</a:t>
            </a:r>
            <a:endParaRPr lang="en-US" sz="3600" dirty="0">
              <a:solidFill>
                <a:schemeClr val="bg1"/>
              </a:solidFill>
              <a:ea typeface="MS PGothic" panose="020B0600070205080204" charset="-128"/>
              <a:cs typeface="MS PGothic" panose="020B0600070205080204" charset="-128"/>
            </a:endParaRPr>
          </a:p>
        </p:txBody>
      </p:sp>
      <p:sp>
        <p:nvSpPr>
          <p:cNvPr id="3" name="TextBox 2"/>
          <p:cNvSpPr txBox="1"/>
          <p:nvPr/>
        </p:nvSpPr>
        <p:spPr>
          <a:xfrm>
            <a:off x="11142032" y="13018728"/>
            <a:ext cx="2099933"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2400" b="0" i="0" u="none" strike="noStrike" cap="none" spc="0" normalizeH="0" baseline="0" dirty="0" smtClean="0">
                <a:ln>
                  <a:noFill/>
                </a:ln>
                <a:solidFill>
                  <a:schemeClr val="bg1"/>
                </a:solidFill>
                <a:effectLst/>
                <a:uFillTx/>
                <a:latin typeface="+mj-lt"/>
                <a:ea typeface="+mj-ea"/>
                <a:cs typeface="+mj-cs"/>
                <a:sym typeface="Helvetica Light"/>
              </a:rPr>
              <a:t>Москва 2020</a:t>
            </a:r>
            <a:endParaRPr kumimoji="0" lang="ru-RU" sz="2400" b="0" i="0" u="none" strike="noStrike" cap="none" spc="0" normalizeH="0" baseline="0" dirty="0">
              <a:ln>
                <a:noFill/>
              </a:ln>
              <a:solidFill>
                <a:schemeClr val="bg1"/>
              </a:solidFill>
              <a:effectLst/>
              <a:uFillTx/>
              <a:latin typeface="+mj-lt"/>
              <a:ea typeface="+mj-ea"/>
              <a:cs typeface="+mj-cs"/>
              <a:sym typeface="Helvetica Light"/>
            </a:endParaRPr>
          </a:p>
        </p:txBody>
      </p:sp>
      <p:sp>
        <p:nvSpPr>
          <p:cNvPr id="9" name="www.text"/>
          <p:cNvSpPr txBox="1"/>
          <p:nvPr/>
        </p:nvSpPr>
        <p:spPr>
          <a:xfrm>
            <a:off x="7486512" y="2723058"/>
            <a:ext cx="9410971"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ru-RU" sz="3600" dirty="0" err="1" smtClean="0"/>
              <a:t>Демо</a:t>
            </a:r>
            <a:r>
              <a:rPr lang="ru-RU" sz="3600" dirty="0" smtClean="0"/>
              <a:t>-версия проекта доступна</a:t>
            </a:r>
            <a:r>
              <a:rPr lang="en-US" sz="3600" dirty="0" smtClean="0"/>
              <a:t> </a:t>
            </a:r>
            <a:r>
              <a:rPr lang="ru-RU" sz="3600" dirty="0" smtClean="0"/>
              <a:t>на </a:t>
            </a:r>
            <a:r>
              <a:rPr lang="en-US" sz="3600" dirty="0" err="1" smtClean="0"/>
              <a:t>predki-demo.web.app</a:t>
            </a:r>
            <a:r>
              <a:rPr lang="ru-RU" sz="3600" dirty="0" smtClean="0"/>
              <a:t> </a:t>
            </a:r>
            <a:endParaRPr sz="3600"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10743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Основные понятия, определения, термины</a:t>
            </a:r>
            <a:endParaRPr dirty="0"/>
          </a:p>
          <a:p>
            <a:pPr marL="571500" indent="-571500" algn="l">
              <a:buFont typeface="Arial" panose="020B0604020202020204" pitchFamily="34" charset="0"/>
              <a:buChar char="•"/>
              <a:defRPr sz="4200">
                <a:solidFill>
                  <a:srgbClr val="253957"/>
                </a:solidFill>
                <a:latin typeface="+mn-lt"/>
                <a:ea typeface="+mn-ea"/>
                <a:cs typeface="+mn-cs"/>
                <a:sym typeface="Arial Narrow"/>
              </a:defRPr>
            </a:pPr>
            <a:endParaRPr lang="ru-RU" dirty="0"/>
          </a:p>
          <a:p>
            <a:pPr marL="571500" indent="-571500" algn="l">
              <a:buFont typeface="Arial" panose="020B0604020202020204" pitchFamily="34" charset="0"/>
              <a:buChar char="•"/>
              <a:defRPr sz="4200">
                <a:solidFill>
                  <a:srgbClr val="253957"/>
                </a:solidFill>
                <a:latin typeface="+mn-lt"/>
                <a:ea typeface="+mn-ea"/>
                <a:cs typeface="+mn-cs"/>
                <a:sym typeface="Arial Narrow"/>
              </a:defRPr>
            </a:pPr>
            <a:r>
              <a:rPr lang="ru-RU" sz="4200" dirty="0" smtClean="0"/>
              <a:t>Генеалогическое древо </a:t>
            </a:r>
            <a:r>
              <a:rPr lang="ru-RU" sz="4200" dirty="0"/>
              <a:t>- схематичное представление родственных </a:t>
            </a:r>
            <a:r>
              <a:rPr lang="ru-RU" sz="4200" dirty="0" smtClean="0"/>
              <a:t>связей в виде связного графа</a:t>
            </a:r>
          </a:p>
          <a:p>
            <a:pPr marL="571500" indent="-571500" algn="l">
              <a:buFont typeface="Arial" panose="020B0604020202020204" pitchFamily="34" charset="0"/>
              <a:buChar char="•"/>
              <a:defRPr sz="4200">
                <a:solidFill>
                  <a:srgbClr val="253957"/>
                </a:solidFill>
                <a:latin typeface="+mn-lt"/>
                <a:ea typeface="+mn-ea"/>
                <a:cs typeface="+mn-cs"/>
                <a:sym typeface="Arial Narrow"/>
              </a:defRPr>
            </a:pPr>
            <a:r>
              <a:rPr lang="ru-RU" sz="4200" dirty="0">
                <a:sym typeface="Arial Narrow"/>
              </a:rPr>
              <a:t>семья </a:t>
            </a:r>
            <a:r>
              <a:rPr lang="ru-RU" sz="4200" b="1" dirty="0">
                <a:sym typeface="Arial Narrow"/>
              </a:rPr>
              <a:t>малая</a:t>
            </a:r>
            <a:r>
              <a:rPr lang="ru-RU" sz="4200" dirty="0">
                <a:sym typeface="Arial Narrow"/>
              </a:rPr>
              <a:t> (моногамная, </a:t>
            </a:r>
            <a:r>
              <a:rPr lang="ru-RU" sz="4200" b="1" dirty="0">
                <a:sym typeface="Arial Narrow"/>
              </a:rPr>
              <a:t>одного поколения</a:t>
            </a:r>
            <a:r>
              <a:rPr lang="ru-RU" sz="4200" dirty="0">
                <a:sym typeface="Arial Narrow"/>
              </a:rPr>
              <a:t>), состоит из пары родителей, воспитывающих общих детей или детей </a:t>
            </a:r>
            <a:r>
              <a:rPr lang="ru-RU" sz="4200" dirty="0" smtClean="0">
                <a:sym typeface="Arial Narrow"/>
              </a:rPr>
              <a:t>супруга;</a:t>
            </a:r>
            <a:endParaRPr lang="ru-RU" sz="4200" dirty="0" smtClean="0"/>
          </a:p>
          <a:p>
            <a:pPr marL="571500" indent="-571500" algn="l">
              <a:buFont typeface="Arial" panose="020B0604020202020204" pitchFamily="34" charset="0"/>
              <a:buChar char="•"/>
              <a:defRPr sz="4200">
                <a:solidFill>
                  <a:srgbClr val="253957"/>
                </a:solidFill>
                <a:latin typeface="+mn-lt"/>
                <a:ea typeface="+mn-ea"/>
                <a:cs typeface="+mn-cs"/>
                <a:sym typeface="Arial Narrow"/>
              </a:defRPr>
            </a:pPr>
            <a:r>
              <a:rPr lang="ru-RU" sz="4200" dirty="0"/>
              <a:t>семья </a:t>
            </a:r>
            <a:r>
              <a:rPr lang="ru-RU" sz="4200" b="1" dirty="0"/>
              <a:t>нескольких </a:t>
            </a:r>
            <a:r>
              <a:rPr lang="ru-RU" sz="4200" b="1" dirty="0" smtClean="0"/>
              <a:t>поколений </a:t>
            </a:r>
            <a:r>
              <a:rPr lang="ru-RU" sz="4200" dirty="0" smtClean="0"/>
              <a:t>(семейная ветвь), </a:t>
            </a:r>
            <a:r>
              <a:rPr lang="ru-RU" sz="4200" dirty="0"/>
              <a:t>дополнена другими родственниками, что живут в семье (т. е. бабушки и дедушки, внуки);</a:t>
            </a:r>
          </a:p>
          <a:p>
            <a:pPr marL="571500" indent="-571500" algn="l">
              <a:buFont typeface="Arial" panose="020B0604020202020204" pitchFamily="34" charset="0"/>
              <a:buChar char="•"/>
              <a:defRPr sz="4200">
                <a:solidFill>
                  <a:srgbClr val="253957"/>
                </a:solidFill>
                <a:latin typeface="+mn-lt"/>
                <a:ea typeface="+mn-ea"/>
                <a:cs typeface="+mn-cs"/>
                <a:sym typeface="Arial Narrow"/>
              </a:defRPr>
            </a:pPr>
            <a:r>
              <a:rPr lang="ru-RU" sz="4200" dirty="0"/>
              <a:t>семья </a:t>
            </a:r>
            <a:r>
              <a:rPr lang="ru-RU" sz="4200" b="1" dirty="0"/>
              <a:t>большая</a:t>
            </a:r>
            <a:r>
              <a:rPr lang="ru-RU" sz="4200" dirty="0"/>
              <a:t>, состоит из от общего числа ее членов, связанных близким родством или шире - дальним </a:t>
            </a:r>
            <a:r>
              <a:rPr lang="ru-RU" sz="4200" dirty="0" smtClean="0"/>
              <a:t>родством;</a:t>
            </a:r>
            <a:endParaRPr lang="ru-RU" sz="4200" dirty="0"/>
          </a:p>
          <a:p>
            <a:pPr marL="571500" indent="-571500" algn="l">
              <a:buFont typeface="Arial" panose="020B0604020202020204" pitchFamily="34" charset="0"/>
              <a:buChar char="•"/>
              <a:defRPr sz="4200">
                <a:solidFill>
                  <a:srgbClr val="253957"/>
                </a:solidFill>
                <a:latin typeface="+mn-lt"/>
                <a:ea typeface="+mn-ea"/>
                <a:cs typeface="+mn-cs"/>
                <a:sym typeface="Arial Narrow"/>
              </a:defRPr>
            </a:pPr>
            <a:endParaRPr sz="2800"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3</a:t>
            </a:r>
            <a:endParaRPr lang="ru-RU" dirty="0"/>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10743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Актуальность работы</a:t>
            </a:r>
            <a:endParaRPr dirty="0"/>
          </a:p>
          <a:p>
            <a:pPr algn="l">
              <a:defRPr sz="4200">
                <a:solidFill>
                  <a:srgbClr val="253957"/>
                </a:solidFill>
                <a:latin typeface="+mn-lt"/>
                <a:ea typeface="+mn-ea"/>
                <a:cs typeface="+mn-cs"/>
                <a:sym typeface="Arial Narrow"/>
              </a:defRPr>
            </a:pPr>
            <a:endParaRPr lang="ru-RU" dirty="0" smtClean="0"/>
          </a:p>
          <a:p>
            <a:pPr algn="l">
              <a:defRPr sz="4200">
                <a:solidFill>
                  <a:srgbClr val="253957"/>
                </a:solidFill>
                <a:latin typeface="+mn-lt"/>
                <a:ea typeface="+mn-ea"/>
                <a:cs typeface="+mn-cs"/>
                <a:sym typeface="Arial Narrow"/>
              </a:defRPr>
            </a:pPr>
            <a:r>
              <a:rPr lang="ru-RU" dirty="0" smtClean="0"/>
              <a:t>Генеалогия – очень древняя наука, но </a:t>
            </a:r>
            <a:r>
              <a:rPr lang="ru-RU" dirty="0" err="1" smtClean="0"/>
              <a:t>цифровизация</a:t>
            </a:r>
            <a:r>
              <a:rPr lang="ru-RU" dirty="0" smtClean="0"/>
              <a:t> добирается и до нее. Наличие современного удобного онлайн-инструмента для управления генеалогической базой данных должно облегчить процесс изучения семейной истории (или просто подтолкнуть людей к этому).</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4</a:t>
            </a:r>
            <a:endParaRPr lang="ru-RU"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33811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Анализ существующих решений</a:t>
            </a:r>
            <a:endParaRPr dirty="0"/>
          </a:p>
          <a:p>
            <a:pPr algn="l">
              <a:defRPr sz="4200">
                <a:solidFill>
                  <a:srgbClr val="253957"/>
                </a:solidFill>
                <a:latin typeface="+mn-lt"/>
                <a:ea typeface="+mn-ea"/>
                <a:cs typeface="+mn-cs"/>
                <a:sym typeface="Arial Narrow"/>
              </a:defRPr>
            </a:pPr>
            <a:endParaRPr lang="ru-RU" sz="3200" dirty="0" smtClean="0">
              <a:sym typeface="Arial Narrow"/>
            </a:endParaRPr>
          </a:p>
          <a:p>
            <a:pPr algn="l">
              <a:defRPr sz="4200">
                <a:solidFill>
                  <a:srgbClr val="253957"/>
                </a:solidFill>
                <a:latin typeface="+mn-lt"/>
                <a:ea typeface="+mn-ea"/>
                <a:cs typeface="+mn-cs"/>
                <a:sym typeface="Arial Narrow"/>
              </a:defRPr>
            </a:pPr>
            <a:r>
              <a:rPr lang="ru-RU" sz="3200" dirty="0" smtClean="0">
                <a:sym typeface="Arial Narrow"/>
              </a:rPr>
              <a:t>На </a:t>
            </a:r>
            <a:r>
              <a:rPr lang="ru-RU" sz="3200" dirty="0">
                <a:sym typeface="Arial Narrow"/>
              </a:rPr>
              <a:t>момент разработки на русскоязычном и зарубежном рынках существует несколько компьютерных программ и веб-сайтов для создания и управления генеалогическими базами данных (</a:t>
            </a:r>
            <a:r>
              <a:rPr lang="ru-RU" sz="3200" dirty="0" err="1">
                <a:sym typeface="Arial Narrow"/>
              </a:rPr>
              <a:t>Gramps</a:t>
            </a:r>
            <a:r>
              <a:rPr lang="ru-RU" sz="3200" dirty="0">
                <a:sym typeface="Arial Narrow"/>
              </a:rPr>
              <a:t>, </a:t>
            </a:r>
            <a:r>
              <a:rPr lang="ru-RU" sz="3200" dirty="0" err="1">
                <a:sym typeface="Arial Narrow"/>
              </a:rPr>
              <a:t>FamilySpace</a:t>
            </a:r>
            <a:r>
              <a:rPr lang="ru-RU" sz="3200" dirty="0">
                <a:sym typeface="Arial Narrow"/>
              </a:rPr>
              <a:t>, </a:t>
            </a:r>
            <a:r>
              <a:rPr lang="ru-RU" sz="3200" dirty="0" err="1">
                <a:sym typeface="Arial Narrow"/>
              </a:rPr>
              <a:t>GenoPro</a:t>
            </a:r>
            <a:r>
              <a:rPr lang="ru-RU" sz="3200" dirty="0">
                <a:sym typeface="Arial Narrow"/>
              </a:rPr>
              <a:t>, </a:t>
            </a:r>
            <a:r>
              <a:rPr lang="ru-RU" sz="3200" dirty="0">
                <a:solidFill>
                  <a:srgbClr val="253957"/>
                </a:solidFill>
                <a:sym typeface="Arial Narrow"/>
              </a:rPr>
              <a:t>Geni.com</a:t>
            </a:r>
            <a:r>
              <a:rPr lang="ru-RU" sz="3200" dirty="0">
                <a:sym typeface="Arial Narrow"/>
              </a:rPr>
              <a:t>, Родственники и т.д</a:t>
            </a:r>
            <a:r>
              <a:rPr lang="ru-RU" sz="3200" dirty="0" smtClean="0">
                <a:sym typeface="Arial Narrow"/>
              </a:rPr>
              <a:t>.). Все они имеют различные недостатки.</a:t>
            </a:r>
            <a:endParaRPr sz="3200"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5</a:t>
            </a:r>
            <a:endParaRPr lang="ru-RU" dirty="0"/>
          </a:p>
        </p:txBody>
      </p:sp>
      <p:pic>
        <p:nvPicPr>
          <p:cNvPr id="84"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TextBox 1"/>
          <p:cNvSpPr txBox="1"/>
          <p:nvPr/>
        </p:nvSpPr>
        <p:spPr>
          <a:xfrm>
            <a:off x="7639770" y="6655311"/>
            <a:ext cx="862896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smtClean="0">
                <a:ln>
                  <a:noFill/>
                </a:ln>
                <a:solidFill>
                  <a:srgbClr val="253957"/>
                </a:solidFill>
                <a:effectLst/>
                <a:uFillTx/>
                <a:latin typeface="+mj-lt"/>
                <a:ea typeface="+mj-ea"/>
                <a:cs typeface="+mj-cs"/>
                <a:sym typeface="Helvetica Light"/>
              </a:rPr>
              <a:t>Существующее решение</a:t>
            </a:r>
            <a:endParaRPr kumimoji="0" lang="ru-RU" sz="5000" b="0" i="0" u="none" strike="noStrike" cap="none" spc="0" normalizeH="0" baseline="0" dirty="0">
              <a:ln>
                <a:noFill/>
              </a:ln>
              <a:solidFill>
                <a:srgbClr val="253957"/>
              </a:solidFill>
              <a:effectLst/>
              <a:uFillTx/>
              <a:latin typeface="+mj-lt"/>
              <a:ea typeface="+mj-ea"/>
              <a:cs typeface="+mj-cs"/>
              <a:sym typeface="Helvetica Light"/>
            </a:endParaRPr>
          </a:p>
        </p:txBody>
      </p:sp>
      <p:cxnSp>
        <p:nvCxnSpPr>
          <p:cNvPr id="4" name="Прямая со стрелкой 3"/>
          <p:cNvCxnSpPr>
            <a:stCxn id="2" idx="2"/>
          </p:cNvCxnSpPr>
          <p:nvPr/>
        </p:nvCxnSpPr>
        <p:spPr>
          <a:xfrm flipH="1">
            <a:off x="3479032" y="7569022"/>
            <a:ext cx="8475220" cy="28173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Прямая со стрелкой 12"/>
          <p:cNvCxnSpPr/>
          <p:nvPr/>
        </p:nvCxnSpPr>
        <p:spPr>
          <a:xfrm>
            <a:off x="11955036" y="7569022"/>
            <a:ext cx="8475220" cy="28173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Очень крутой заголовок…"/>
          <p:cNvSpPr txBox="1"/>
          <p:nvPr/>
        </p:nvSpPr>
        <p:spPr>
          <a:xfrm>
            <a:off x="205127" y="10354941"/>
            <a:ext cx="6493875" cy="1890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4200">
                <a:solidFill>
                  <a:srgbClr val="253957"/>
                </a:solidFill>
                <a:latin typeface="+mn-lt"/>
                <a:ea typeface="+mn-ea"/>
                <a:cs typeface="+mn-cs"/>
                <a:sym typeface="Arial Narrow"/>
              </a:defRPr>
            </a:pPr>
            <a:r>
              <a:rPr lang="ru-RU" sz="3200" b="1" dirty="0" smtClean="0"/>
              <a:t>Устаревшее</a:t>
            </a:r>
          </a:p>
          <a:p>
            <a:pPr>
              <a:defRPr sz="4200">
                <a:solidFill>
                  <a:srgbClr val="253957"/>
                </a:solidFill>
                <a:latin typeface="+mn-lt"/>
                <a:ea typeface="+mn-ea"/>
                <a:cs typeface="+mn-cs"/>
                <a:sym typeface="Arial Narrow"/>
              </a:defRPr>
            </a:pPr>
            <a:r>
              <a:rPr lang="ru-RU" sz="3200" dirty="0" smtClean="0"/>
              <a:t>Родственники, </a:t>
            </a:r>
            <a:r>
              <a:rPr lang="en-US" sz="3200" dirty="0" smtClean="0"/>
              <a:t>Geni.com, </a:t>
            </a:r>
            <a:r>
              <a:rPr lang="en-US" sz="3200" dirty="0" err="1" smtClean="0"/>
              <a:t>FamilyTreeBuilder</a:t>
            </a:r>
            <a:endParaRPr sz="3200" dirty="0"/>
          </a:p>
        </p:txBody>
      </p:sp>
      <p:sp>
        <p:nvSpPr>
          <p:cNvPr id="16" name="Очень крутой заголовок…"/>
          <p:cNvSpPr txBox="1"/>
          <p:nvPr/>
        </p:nvSpPr>
        <p:spPr>
          <a:xfrm>
            <a:off x="5626667" y="10323490"/>
            <a:ext cx="6493875" cy="1890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4200">
                <a:solidFill>
                  <a:srgbClr val="253957"/>
                </a:solidFill>
                <a:latin typeface="+mn-lt"/>
                <a:ea typeface="+mn-ea"/>
                <a:cs typeface="+mn-cs"/>
                <a:sym typeface="Arial Narrow"/>
              </a:defRPr>
            </a:pPr>
            <a:r>
              <a:rPr lang="ru-RU" sz="3200" b="1" dirty="0" smtClean="0"/>
              <a:t>Дорогое</a:t>
            </a:r>
          </a:p>
          <a:p>
            <a:pPr>
              <a:defRPr sz="4200">
                <a:solidFill>
                  <a:srgbClr val="253957"/>
                </a:solidFill>
                <a:latin typeface="+mn-lt"/>
                <a:ea typeface="+mn-ea"/>
                <a:cs typeface="+mn-cs"/>
                <a:sym typeface="Arial Narrow"/>
              </a:defRPr>
            </a:pPr>
            <a:r>
              <a:rPr lang="ru-RU" sz="3200" dirty="0" smtClean="0"/>
              <a:t>Древо жизни, </a:t>
            </a:r>
            <a:r>
              <a:rPr lang="en-US" sz="3200" dirty="0" err="1" smtClean="0"/>
              <a:t>GenoPro</a:t>
            </a:r>
            <a:r>
              <a:rPr lang="ru-RU" sz="3200" dirty="0" smtClean="0"/>
              <a:t>, </a:t>
            </a:r>
            <a:r>
              <a:rPr lang="en-US" sz="3200" dirty="0" err="1" smtClean="0"/>
              <a:t>MyHeritage</a:t>
            </a:r>
            <a:endParaRPr sz="3200" dirty="0"/>
          </a:p>
        </p:txBody>
      </p:sp>
      <p:sp>
        <p:nvSpPr>
          <p:cNvPr id="17" name="Очень крутой заголовок…"/>
          <p:cNvSpPr txBox="1"/>
          <p:nvPr/>
        </p:nvSpPr>
        <p:spPr>
          <a:xfrm>
            <a:off x="17376576" y="10346885"/>
            <a:ext cx="6493875" cy="1890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4200">
                <a:solidFill>
                  <a:srgbClr val="253957"/>
                </a:solidFill>
                <a:latin typeface="+mn-lt"/>
                <a:ea typeface="+mn-ea"/>
                <a:cs typeface="+mn-cs"/>
                <a:sym typeface="Arial Narrow"/>
              </a:defRPr>
            </a:pPr>
            <a:r>
              <a:rPr lang="ru-RU" sz="3200" b="1" dirty="0" err="1" smtClean="0"/>
              <a:t>Оффлайн</a:t>
            </a:r>
            <a:endParaRPr lang="ru-RU" sz="3200" b="1" dirty="0" smtClean="0"/>
          </a:p>
          <a:p>
            <a:pPr>
              <a:defRPr sz="4200">
                <a:solidFill>
                  <a:srgbClr val="253957"/>
                </a:solidFill>
                <a:latin typeface="+mn-lt"/>
                <a:ea typeface="+mn-ea"/>
                <a:cs typeface="+mn-cs"/>
                <a:sym typeface="Arial Narrow"/>
              </a:defRPr>
            </a:pPr>
            <a:r>
              <a:rPr lang="en-US" sz="3200" dirty="0" smtClean="0"/>
              <a:t>Gramps</a:t>
            </a:r>
            <a:endParaRPr sz="3200" dirty="0"/>
          </a:p>
        </p:txBody>
      </p:sp>
      <p:cxnSp>
        <p:nvCxnSpPr>
          <p:cNvPr id="9" name="Прямая со стрелкой 8"/>
          <p:cNvCxnSpPr>
            <a:stCxn id="2" idx="2"/>
          </p:cNvCxnSpPr>
          <p:nvPr/>
        </p:nvCxnSpPr>
        <p:spPr>
          <a:xfrm flipH="1">
            <a:off x="8790851" y="7569022"/>
            <a:ext cx="3163401" cy="275446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1" name="Очень крутой заголовок…"/>
          <p:cNvSpPr txBox="1"/>
          <p:nvPr/>
        </p:nvSpPr>
        <p:spPr>
          <a:xfrm>
            <a:off x="12120542" y="10323490"/>
            <a:ext cx="6493875" cy="1890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4200">
                <a:solidFill>
                  <a:srgbClr val="253957"/>
                </a:solidFill>
                <a:latin typeface="+mn-lt"/>
                <a:ea typeface="+mn-ea"/>
                <a:cs typeface="+mn-cs"/>
                <a:sym typeface="Arial Narrow"/>
              </a:defRPr>
            </a:pPr>
            <a:r>
              <a:rPr lang="ru-RU" sz="3200" b="1" dirty="0" smtClean="0"/>
              <a:t>Нелокализованное</a:t>
            </a:r>
            <a:endParaRPr lang="en-US" sz="3200" b="1" dirty="0" smtClean="0"/>
          </a:p>
          <a:p>
            <a:pPr>
              <a:defRPr sz="4200">
                <a:solidFill>
                  <a:srgbClr val="253957"/>
                </a:solidFill>
                <a:latin typeface="+mn-lt"/>
                <a:ea typeface="+mn-ea"/>
                <a:cs typeface="+mn-cs"/>
                <a:sym typeface="Arial Narrow"/>
              </a:defRPr>
            </a:pPr>
            <a:r>
              <a:rPr lang="en-US" sz="3200" dirty="0" err="1" smtClean="0"/>
              <a:t>MyHeritage</a:t>
            </a:r>
            <a:r>
              <a:rPr lang="en-US" sz="3200" dirty="0" smtClean="0"/>
              <a:t>, Ancestry</a:t>
            </a:r>
            <a:endParaRPr lang="ru-RU" sz="3200" dirty="0" smtClean="0"/>
          </a:p>
        </p:txBody>
      </p:sp>
      <p:cxnSp>
        <p:nvCxnSpPr>
          <p:cNvPr id="22" name="Прямая со стрелкой 21"/>
          <p:cNvCxnSpPr/>
          <p:nvPr/>
        </p:nvCxnSpPr>
        <p:spPr>
          <a:xfrm>
            <a:off x="11955035" y="7600473"/>
            <a:ext cx="3163401" cy="275446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908407"/>
            <a:ext cx="21506375" cy="5615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3200" dirty="0" smtClean="0"/>
              <a:t>Разработать клиент-серверное </a:t>
            </a:r>
            <a:r>
              <a:rPr lang="en-US" sz="3200" dirty="0" smtClean="0"/>
              <a:t>web</a:t>
            </a:r>
            <a:r>
              <a:rPr lang="ru-RU" sz="3200" dirty="0" smtClean="0"/>
              <a:t> приложение, предоставляющее заявленный функционал</a:t>
            </a:r>
          </a:p>
          <a:p>
            <a:pPr marL="304800" indent="-304800" algn="l">
              <a:spcBef>
                <a:spcPts val="2800"/>
              </a:spcBef>
              <a:buSzPct val="100000"/>
              <a:buChar char="•"/>
              <a:defRPr sz="2800">
                <a:solidFill>
                  <a:srgbClr val="253957"/>
                </a:solidFill>
                <a:latin typeface="+mn-lt"/>
                <a:ea typeface="+mn-ea"/>
                <a:cs typeface="+mn-cs"/>
                <a:sym typeface="Arial Narrow"/>
              </a:defRPr>
            </a:pPr>
            <a:r>
              <a:rPr lang="ru-RU" sz="3200" dirty="0" smtClean="0"/>
              <a:t>Реализовать механизмы регистрации и авторизации пользователей на сайте</a:t>
            </a:r>
          </a:p>
          <a:p>
            <a:pPr marL="304800" indent="-304800" algn="l">
              <a:spcBef>
                <a:spcPts val="2800"/>
              </a:spcBef>
              <a:buSzPct val="100000"/>
              <a:buChar char="•"/>
              <a:defRPr sz="2800">
                <a:solidFill>
                  <a:srgbClr val="253957"/>
                </a:solidFill>
                <a:latin typeface="+mn-lt"/>
                <a:ea typeface="+mn-ea"/>
                <a:cs typeface="+mn-cs"/>
                <a:sym typeface="Arial Narrow"/>
              </a:defRPr>
            </a:pPr>
            <a:r>
              <a:rPr lang="ru-RU" sz="3200" dirty="0" smtClean="0"/>
              <a:t>Разработать структуру генеалогической базы данных</a:t>
            </a:r>
          </a:p>
          <a:p>
            <a:pPr marL="304800" indent="-304800" algn="l">
              <a:spcBef>
                <a:spcPts val="2800"/>
              </a:spcBef>
              <a:buSzPct val="100000"/>
              <a:buChar char="•"/>
              <a:defRPr sz="2800">
                <a:solidFill>
                  <a:srgbClr val="253957"/>
                </a:solidFill>
                <a:latin typeface="+mn-lt"/>
                <a:ea typeface="+mn-ea"/>
                <a:cs typeface="+mn-cs"/>
                <a:sym typeface="Arial Narrow"/>
              </a:defRPr>
            </a:pPr>
            <a:r>
              <a:rPr lang="ru-RU" sz="3200" dirty="0" smtClean="0"/>
              <a:t>Разработать алгоритм корректного отображения этих данных на </a:t>
            </a:r>
            <a:r>
              <a:rPr lang="en-US" sz="3200" dirty="0" smtClean="0"/>
              <a:t>HTML-</a:t>
            </a:r>
            <a:r>
              <a:rPr lang="ru-RU" sz="3200" dirty="0" smtClean="0"/>
              <a:t>странице в виде дерева</a:t>
            </a:r>
          </a:p>
          <a:p>
            <a:pPr marL="304800" indent="-304800" algn="l">
              <a:spcBef>
                <a:spcPts val="2800"/>
              </a:spcBef>
              <a:buSzPct val="100000"/>
              <a:buChar char="•"/>
              <a:defRPr sz="2800">
                <a:solidFill>
                  <a:srgbClr val="253957"/>
                </a:solidFill>
                <a:latin typeface="+mn-lt"/>
                <a:ea typeface="+mn-ea"/>
                <a:cs typeface="+mn-cs"/>
                <a:sym typeface="Arial Narrow"/>
              </a:defRPr>
            </a:pPr>
            <a:r>
              <a:rPr lang="ru-RU" sz="3200" dirty="0" smtClean="0"/>
              <a:t>Предоставить полный набор инструментов для работы с деревом и каждым отдельным человеком в этом дереве (</a:t>
            </a:r>
            <a:r>
              <a:rPr lang="en-US" sz="3200" dirty="0" smtClean="0"/>
              <a:t>Create – Read – Update – Delete)</a:t>
            </a:r>
            <a:endParaRPr lang="ru-RU" sz="3200" dirty="0" smtClean="0"/>
          </a:p>
          <a:p>
            <a:pPr marL="304800" indent="-304800" algn="l">
              <a:spcBef>
                <a:spcPts val="2800"/>
              </a:spcBef>
              <a:buSzPct val="100000"/>
              <a:buChar char="•"/>
              <a:defRPr sz="2800">
                <a:solidFill>
                  <a:srgbClr val="253957"/>
                </a:solidFill>
                <a:latin typeface="+mn-lt"/>
                <a:ea typeface="+mn-ea"/>
                <a:cs typeface="+mn-cs"/>
                <a:sym typeface="Arial Narrow"/>
              </a:defRPr>
            </a:pPr>
            <a:endParaRPr sz="3200" dirty="0"/>
          </a:p>
        </p:txBody>
      </p:sp>
      <p:sp>
        <p:nvSpPr>
          <p:cNvPr id="87" name="Очень крутой заголовок…"/>
          <p:cNvSpPr txBox="1"/>
          <p:nvPr/>
        </p:nvSpPr>
        <p:spPr>
          <a:xfrm>
            <a:off x="1209449" y="2972786"/>
            <a:ext cx="21489608" cy="3309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Цели и задачи работы</a:t>
            </a:r>
            <a:endParaRPr dirty="0"/>
          </a:p>
          <a:p>
            <a:pPr algn="l">
              <a:defRPr sz="4200">
                <a:solidFill>
                  <a:srgbClr val="253957"/>
                </a:solidFill>
                <a:latin typeface="+mn-lt"/>
                <a:ea typeface="+mn-ea"/>
                <a:cs typeface="+mn-cs"/>
                <a:sym typeface="Arial Narrow"/>
              </a:defRPr>
            </a:pPr>
            <a:r>
              <a:rPr lang="ru-RU" b="1" dirty="0" smtClean="0"/>
              <a:t>Цель:  </a:t>
            </a:r>
            <a:r>
              <a:rPr lang="ru-RU" dirty="0" smtClean="0"/>
              <a:t>разработать онлайн-инструмент, при помощи которого можно создать свое персональное генеалогическое древо, сохранить его в облачной базе данных, просматривать и редактировать на интернет-странице.</a:t>
            </a:r>
            <a:endParaRPr dirty="0"/>
          </a:p>
        </p:txBody>
      </p:sp>
      <p:sp>
        <p:nvSpPr>
          <p:cNvPr id="88" name="Заголовок основного текста"/>
          <p:cNvSpPr txBox="1"/>
          <p:nvPr/>
        </p:nvSpPr>
        <p:spPr>
          <a:xfrm>
            <a:off x="1201065" y="6281936"/>
            <a:ext cx="16073438" cy="626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smtClean="0"/>
              <a:t>Задачи: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6</a:t>
            </a:r>
            <a:endParaRPr lang="ru-RU" dirty="0"/>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10743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Функциональные требования</a:t>
            </a:r>
            <a:endParaRPr dirty="0"/>
          </a:p>
          <a:p>
            <a:pPr algn="l">
              <a:defRPr sz="4200">
                <a:solidFill>
                  <a:srgbClr val="253957"/>
                </a:solidFill>
                <a:latin typeface="+mn-lt"/>
                <a:ea typeface="+mn-ea"/>
                <a:cs typeface="+mn-cs"/>
                <a:sym typeface="Arial Narrow"/>
              </a:defRPr>
            </a:pPr>
            <a:endParaRPr lang="ru-RU" sz="4200" dirty="0" smtClean="0">
              <a:sym typeface="Arial Narrow"/>
            </a:endParaRPr>
          </a:p>
          <a:p>
            <a:pPr algn="l">
              <a:defRPr sz="4200">
                <a:solidFill>
                  <a:srgbClr val="253957"/>
                </a:solidFill>
                <a:latin typeface="+mn-lt"/>
                <a:ea typeface="+mn-ea"/>
                <a:cs typeface="+mn-cs"/>
                <a:sym typeface="Arial Narrow"/>
              </a:defRPr>
            </a:pPr>
            <a:r>
              <a:rPr lang="ru-RU" sz="4200" dirty="0" smtClean="0">
                <a:sym typeface="Arial Narrow"/>
              </a:rPr>
              <a:t>Программа </a:t>
            </a:r>
            <a:r>
              <a:rPr lang="ru-RU" sz="4200" dirty="0">
                <a:sym typeface="Arial Narrow"/>
              </a:rPr>
              <a:t>должна обеспечивать возможность выполнения следующих функций: </a:t>
            </a:r>
            <a:endParaRPr lang="ru-RU" sz="4200" dirty="0" smtClean="0">
              <a:sym typeface="Arial Narrow"/>
            </a:endParaRPr>
          </a:p>
          <a:p>
            <a:pPr algn="l">
              <a:defRPr sz="4200">
                <a:solidFill>
                  <a:srgbClr val="253957"/>
                </a:solidFill>
                <a:latin typeface="+mn-lt"/>
                <a:ea typeface="+mn-ea"/>
                <a:cs typeface="+mn-cs"/>
                <a:sym typeface="Arial Narrow"/>
              </a:defRPr>
            </a:pPr>
            <a:endParaRPr lang="ru-RU" sz="4200" dirty="0" smtClean="0">
              <a:sym typeface="Arial Narrow"/>
            </a:endParaRPr>
          </a:p>
          <a:p>
            <a:pPr algn="l">
              <a:defRPr sz="4200">
                <a:solidFill>
                  <a:srgbClr val="253957"/>
                </a:solidFill>
                <a:latin typeface="+mn-lt"/>
                <a:ea typeface="+mn-ea"/>
                <a:cs typeface="+mn-cs"/>
                <a:sym typeface="Arial Narrow"/>
              </a:defRPr>
            </a:pPr>
            <a:r>
              <a:rPr lang="ru-RU" sz="3200" dirty="0" smtClean="0">
                <a:sym typeface="Arial Narrow"/>
              </a:rPr>
              <a:t>	1</a:t>
            </a:r>
            <a:r>
              <a:rPr lang="ru-RU" sz="3200" dirty="0">
                <a:sym typeface="Arial Narrow"/>
              </a:rPr>
              <a:t>) регистрация новых пользователей, проверка корректности введенных данных; </a:t>
            </a:r>
            <a:endParaRPr lang="ru-RU" sz="3200" dirty="0" smtClean="0">
              <a:sym typeface="Arial Narrow"/>
            </a:endParaRPr>
          </a:p>
          <a:p>
            <a:pPr algn="l">
              <a:defRPr sz="4200">
                <a:solidFill>
                  <a:srgbClr val="253957"/>
                </a:solidFill>
                <a:latin typeface="+mn-lt"/>
                <a:ea typeface="+mn-ea"/>
                <a:cs typeface="+mn-cs"/>
                <a:sym typeface="Arial Narrow"/>
              </a:defRPr>
            </a:pPr>
            <a:r>
              <a:rPr lang="ru-RU" sz="3200" dirty="0">
                <a:sym typeface="Arial Narrow"/>
              </a:rPr>
              <a:t>	</a:t>
            </a:r>
            <a:r>
              <a:rPr lang="ru-RU" sz="3200" dirty="0" smtClean="0">
                <a:sym typeface="Arial Narrow"/>
              </a:rPr>
              <a:t>2</a:t>
            </a:r>
            <a:r>
              <a:rPr lang="ru-RU" sz="3200" dirty="0">
                <a:sym typeface="Arial Narrow"/>
              </a:rPr>
              <a:t>) авторизация пользователей, проверка соответствия данных, введенных при авторизации, с данными одного из зарегистрированных пользователей</a:t>
            </a:r>
            <a:r>
              <a:rPr lang="ru-RU" sz="3200" dirty="0" smtClean="0">
                <a:sym typeface="Arial Narrow"/>
              </a:rPr>
              <a:t>;</a:t>
            </a:r>
          </a:p>
          <a:p>
            <a:pPr algn="l">
              <a:defRPr sz="4200">
                <a:solidFill>
                  <a:srgbClr val="253957"/>
                </a:solidFill>
                <a:latin typeface="+mn-lt"/>
                <a:ea typeface="+mn-ea"/>
                <a:cs typeface="+mn-cs"/>
                <a:sym typeface="Arial Narrow"/>
              </a:defRPr>
            </a:pPr>
            <a:r>
              <a:rPr lang="ru-RU" sz="3200" dirty="0">
                <a:sym typeface="Arial Narrow"/>
              </a:rPr>
              <a:t>	</a:t>
            </a:r>
            <a:r>
              <a:rPr lang="ru-RU" sz="3200" dirty="0" smtClean="0">
                <a:sym typeface="Arial Narrow"/>
              </a:rPr>
              <a:t>3</a:t>
            </a:r>
            <a:r>
              <a:rPr lang="ru-RU" sz="3200" dirty="0">
                <a:sym typeface="Arial Narrow"/>
              </a:rPr>
              <a:t>) визуализация генеалогического древа на странице</a:t>
            </a:r>
            <a:r>
              <a:rPr lang="ru-RU" sz="3200" dirty="0" smtClean="0">
                <a:sym typeface="Arial Narrow"/>
              </a:rPr>
              <a:t>;</a:t>
            </a:r>
          </a:p>
          <a:p>
            <a:pPr algn="l">
              <a:defRPr sz="4200">
                <a:solidFill>
                  <a:srgbClr val="253957"/>
                </a:solidFill>
                <a:latin typeface="+mn-lt"/>
                <a:ea typeface="+mn-ea"/>
                <a:cs typeface="+mn-cs"/>
                <a:sym typeface="Arial Narrow"/>
              </a:defRPr>
            </a:pPr>
            <a:r>
              <a:rPr lang="ru-RU" sz="3200" dirty="0">
                <a:sym typeface="Arial Narrow"/>
              </a:rPr>
              <a:t>	</a:t>
            </a:r>
            <a:r>
              <a:rPr lang="ru-RU" sz="3200" dirty="0" smtClean="0">
                <a:sym typeface="Arial Narrow"/>
              </a:rPr>
              <a:t>4</a:t>
            </a:r>
            <a:r>
              <a:rPr lang="ru-RU" sz="3200" dirty="0">
                <a:sym typeface="Arial Narrow"/>
              </a:rPr>
              <a:t>) создание нового родственника, ввод информации о нем</a:t>
            </a:r>
            <a:r>
              <a:rPr lang="ru-RU" sz="3200" dirty="0" smtClean="0">
                <a:sym typeface="Arial Narrow"/>
              </a:rPr>
              <a:t>;</a:t>
            </a:r>
          </a:p>
          <a:p>
            <a:pPr algn="l">
              <a:defRPr sz="4200">
                <a:solidFill>
                  <a:srgbClr val="253957"/>
                </a:solidFill>
                <a:latin typeface="+mn-lt"/>
                <a:ea typeface="+mn-ea"/>
                <a:cs typeface="+mn-cs"/>
                <a:sym typeface="Arial Narrow"/>
              </a:defRPr>
            </a:pPr>
            <a:r>
              <a:rPr lang="ru-RU" sz="3200" dirty="0">
                <a:sym typeface="Arial Narrow"/>
              </a:rPr>
              <a:t>	</a:t>
            </a:r>
            <a:r>
              <a:rPr lang="ru-RU" sz="3200" dirty="0" smtClean="0">
                <a:sym typeface="Arial Narrow"/>
              </a:rPr>
              <a:t>5</a:t>
            </a:r>
            <a:r>
              <a:rPr lang="ru-RU" sz="3200" dirty="0">
                <a:sym typeface="Arial Narrow"/>
              </a:rPr>
              <a:t>) представление информации о каждом родственнике на отдельной странице</a:t>
            </a:r>
            <a:r>
              <a:rPr lang="ru-RU" sz="3200" dirty="0" smtClean="0">
                <a:sym typeface="Arial Narrow"/>
              </a:rPr>
              <a:t>;</a:t>
            </a:r>
          </a:p>
          <a:p>
            <a:pPr algn="l">
              <a:defRPr sz="4200">
                <a:solidFill>
                  <a:srgbClr val="253957"/>
                </a:solidFill>
                <a:latin typeface="+mn-lt"/>
                <a:ea typeface="+mn-ea"/>
                <a:cs typeface="+mn-cs"/>
                <a:sym typeface="Arial Narrow"/>
              </a:defRPr>
            </a:pPr>
            <a:r>
              <a:rPr lang="ru-RU" sz="3200" dirty="0">
                <a:sym typeface="Arial Narrow"/>
              </a:rPr>
              <a:t>	</a:t>
            </a:r>
            <a:r>
              <a:rPr lang="ru-RU" sz="3200" dirty="0" smtClean="0">
                <a:sym typeface="Arial Narrow"/>
              </a:rPr>
              <a:t>6</a:t>
            </a:r>
            <a:r>
              <a:rPr lang="ru-RU" sz="3200" dirty="0">
                <a:sym typeface="Arial Narrow"/>
              </a:rPr>
              <a:t>) указание родственных связей</a:t>
            </a:r>
            <a:r>
              <a:rPr lang="ru-RU" sz="3200" dirty="0" smtClean="0">
                <a:sym typeface="Arial Narrow"/>
              </a:rPr>
              <a:t>;</a:t>
            </a:r>
          </a:p>
          <a:p>
            <a:pPr algn="l">
              <a:defRPr sz="4200">
                <a:solidFill>
                  <a:srgbClr val="253957"/>
                </a:solidFill>
                <a:latin typeface="+mn-lt"/>
                <a:ea typeface="+mn-ea"/>
                <a:cs typeface="+mn-cs"/>
                <a:sym typeface="Arial Narrow"/>
              </a:defRPr>
            </a:pPr>
            <a:r>
              <a:rPr lang="ru-RU" sz="3200" dirty="0">
                <a:sym typeface="Arial Narrow"/>
              </a:rPr>
              <a:t>	</a:t>
            </a:r>
            <a:r>
              <a:rPr lang="ru-RU" sz="3200" dirty="0" smtClean="0">
                <a:sym typeface="Arial Narrow"/>
              </a:rPr>
              <a:t>7</a:t>
            </a:r>
            <a:r>
              <a:rPr lang="ru-RU" sz="3200" dirty="0">
                <a:sym typeface="Arial Narrow"/>
              </a:rPr>
              <a:t>) редактирование информации об уже имеющемся родственнике</a:t>
            </a:r>
            <a:r>
              <a:rPr lang="ru-RU" sz="3200" dirty="0" smtClean="0">
                <a:sym typeface="Arial Narrow"/>
              </a:rPr>
              <a:t>;</a:t>
            </a:r>
          </a:p>
          <a:p>
            <a:pPr algn="l">
              <a:defRPr sz="4200">
                <a:solidFill>
                  <a:srgbClr val="253957"/>
                </a:solidFill>
                <a:latin typeface="+mn-lt"/>
                <a:ea typeface="+mn-ea"/>
                <a:cs typeface="+mn-cs"/>
                <a:sym typeface="Arial Narrow"/>
              </a:defRPr>
            </a:pPr>
            <a:r>
              <a:rPr lang="ru-RU" sz="3200" dirty="0">
                <a:sym typeface="Arial Narrow"/>
              </a:rPr>
              <a:t>	</a:t>
            </a:r>
            <a:r>
              <a:rPr lang="ru-RU" sz="3200" dirty="0" smtClean="0">
                <a:sym typeface="Arial Narrow"/>
              </a:rPr>
              <a:t>8</a:t>
            </a:r>
            <a:r>
              <a:rPr lang="ru-RU" sz="3200" dirty="0">
                <a:sym typeface="Arial Narrow"/>
              </a:rPr>
              <a:t>) удаление родственника из дерева, проверка допустимости удаления (отсутствие разорванных родственных связей</a:t>
            </a:r>
            <a:r>
              <a:rPr lang="ru-RU" sz="3200" dirty="0" smtClean="0">
                <a:sym typeface="Arial Narrow"/>
              </a:rPr>
              <a:t>);</a:t>
            </a:r>
          </a:p>
          <a:p>
            <a:pPr algn="l">
              <a:defRPr sz="4200">
                <a:solidFill>
                  <a:srgbClr val="253957"/>
                </a:solidFill>
                <a:latin typeface="+mn-lt"/>
                <a:ea typeface="+mn-ea"/>
                <a:cs typeface="+mn-cs"/>
                <a:sym typeface="Arial Narrow"/>
              </a:defRPr>
            </a:pPr>
            <a:r>
              <a:rPr lang="ru-RU" sz="3200" dirty="0">
                <a:sym typeface="Arial Narrow"/>
              </a:rPr>
              <a:t>	</a:t>
            </a:r>
            <a:r>
              <a:rPr lang="ru-RU" sz="3200" dirty="0" smtClean="0">
                <a:sym typeface="Arial Narrow"/>
              </a:rPr>
              <a:t>9</a:t>
            </a:r>
            <a:r>
              <a:rPr lang="ru-RU" sz="3200" dirty="0">
                <a:sym typeface="Arial Narrow"/>
              </a:rPr>
              <a:t>) сохранение информации в облачной базе данных </a:t>
            </a:r>
            <a:r>
              <a:rPr lang="ru-RU" sz="3200" dirty="0" err="1">
                <a:sym typeface="Arial Narrow"/>
              </a:rPr>
              <a:t>Firebase</a:t>
            </a:r>
            <a:r>
              <a:rPr lang="ru-RU" sz="3200" dirty="0">
                <a:sym typeface="Arial Narrow"/>
              </a:rPr>
              <a:t>.</a:t>
            </a:r>
            <a:endParaRPr sz="3200"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7</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Архитектура приложения</a:t>
            </a:r>
            <a:endParaRPr dirty="0"/>
          </a:p>
          <a:p>
            <a:pPr algn="l">
              <a:defRPr sz="4200">
                <a:solidFill>
                  <a:srgbClr val="253957"/>
                </a:solidFill>
                <a:latin typeface="+mn-lt"/>
                <a:ea typeface="+mn-ea"/>
                <a:cs typeface="+mn-cs"/>
                <a:sym typeface="Arial Narrow"/>
              </a:defRPr>
            </a:pPr>
            <a:r>
              <a:rPr lang="ru-RU" dirty="0" smtClean="0"/>
              <a:t>Общие принципы и особенности реализации</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smtClean="0"/>
              <a:t>8</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3" y="5286013"/>
            <a:ext cx="10152741" cy="8429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4400" dirty="0" smtClean="0"/>
              <a:t>Описание реализации</a:t>
            </a:r>
          </a:p>
          <a:p>
            <a:pPr algn="l">
              <a:defRPr sz="7000" b="1" cap="all">
                <a:solidFill>
                  <a:srgbClr val="253957"/>
                </a:solidFill>
                <a:latin typeface="+mn-lt"/>
                <a:ea typeface="+mn-ea"/>
                <a:cs typeface="+mn-cs"/>
                <a:sym typeface="Arial Narrow"/>
              </a:defRPr>
            </a:pPr>
            <a:endParaRPr sz="4400" dirty="0"/>
          </a:p>
          <a:p>
            <a:pPr algn="l">
              <a:defRPr sz="4200">
                <a:solidFill>
                  <a:srgbClr val="253957"/>
                </a:solidFill>
                <a:latin typeface="+mn-lt"/>
                <a:ea typeface="+mn-ea"/>
                <a:cs typeface="+mn-cs"/>
                <a:sym typeface="Arial Narrow"/>
              </a:defRPr>
            </a:pPr>
            <a:endParaRPr lang="ru-RU" sz="3200" dirty="0" smtClean="0"/>
          </a:p>
          <a:p>
            <a:pPr algn="l">
              <a:defRPr sz="4200">
                <a:solidFill>
                  <a:srgbClr val="253957"/>
                </a:solidFill>
                <a:latin typeface="+mn-lt"/>
                <a:ea typeface="+mn-ea"/>
                <a:cs typeface="+mn-cs"/>
                <a:sym typeface="Arial Narrow"/>
              </a:defRPr>
            </a:pPr>
            <a:r>
              <a:rPr lang="ru-RU" sz="3200" dirty="0" smtClean="0"/>
              <a:t>Для реализации была использована архитектура </a:t>
            </a:r>
            <a:r>
              <a:rPr lang="en-US" sz="3200" dirty="0" smtClean="0"/>
              <a:t>single-page-react-application</a:t>
            </a:r>
            <a:r>
              <a:rPr lang="ru-RU" sz="3200" dirty="0" smtClean="0"/>
              <a:t>, т.е. реализуемое приложение обеспечивает исключительно </a:t>
            </a:r>
            <a:r>
              <a:rPr lang="ru-RU" sz="3200" dirty="0" err="1" smtClean="0"/>
              <a:t>фронтенд</a:t>
            </a:r>
            <a:r>
              <a:rPr lang="ru-RU" sz="3200" dirty="0"/>
              <a:t> </a:t>
            </a:r>
            <a:r>
              <a:rPr lang="ru-RU" sz="3200" dirty="0" smtClean="0"/>
              <a:t>(клиентскую) часть. Взаимодействие сервером происходит посредством обращения к </a:t>
            </a:r>
            <a:r>
              <a:rPr lang="en-US" sz="3200" dirty="0" smtClean="0"/>
              <a:t>API Firebase</a:t>
            </a:r>
            <a:r>
              <a:rPr lang="ru-RU" sz="3200" dirty="0" smtClean="0"/>
              <a:t>, предоставляющей облачную СУБД класса </a:t>
            </a:r>
            <a:r>
              <a:rPr lang="en-US" sz="3200" dirty="0" smtClean="0"/>
              <a:t>NoSQL</a:t>
            </a:r>
            <a:r>
              <a:rPr lang="ru-RU" sz="3200" dirty="0"/>
              <a:t>, </a:t>
            </a:r>
            <a:r>
              <a:rPr lang="ru-RU" sz="3200" dirty="0" smtClean="0"/>
              <a:t>в которой хранится личная информация пользователей, их родственники и родственные связи между ними.</a:t>
            </a:r>
            <a:endParaRPr sz="3200" dirty="0"/>
          </a:p>
        </p:txBody>
      </p:sp>
      <p:sp>
        <p:nvSpPr>
          <p:cNvPr id="10" name="Очень крутой заголовок…"/>
          <p:cNvSpPr txBox="1"/>
          <p:nvPr/>
        </p:nvSpPr>
        <p:spPr>
          <a:xfrm>
            <a:off x="12552419" y="5286013"/>
            <a:ext cx="10152741" cy="8429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4400" dirty="0" smtClean="0"/>
              <a:t>ОБОСНОВАНИЕ ВЫБРАННОЙ Архитектуры</a:t>
            </a:r>
            <a:endParaRPr sz="4400" dirty="0" smtClean="0"/>
          </a:p>
          <a:p>
            <a:pPr algn="l">
              <a:defRPr sz="4200">
                <a:solidFill>
                  <a:srgbClr val="253957"/>
                </a:solidFill>
                <a:latin typeface="+mn-lt"/>
                <a:ea typeface="+mn-ea"/>
                <a:cs typeface="+mn-cs"/>
                <a:sym typeface="Arial Narrow"/>
              </a:defRPr>
            </a:pPr>
            <a:endParaRPr lang="ru-RU" sz="3200" dirty="0"/>
          </a:p>
          <a:p>
            <a:pPr algn="l">
              <a:defRPr sz="4200">
                <a:solidFill>
                  <a:srgbClr val="253957"/>
                </a:solidFill>
                <a:latin typeface="+mn-lt"/>
                <a:ea typeface="+mn-ea"/>
                <a:cs typeface="+mn-cs"/>
                <a:sym typeface="Arial Narrow"/>
              </a:defRPr>
            </a:pPr>
            <a:r>
              <a:rPr lang="ru-RU" sz="3200" dirty="0" smtClean="0"/>
              <a:t>Поскольку основной функционал программы относится к визуальной части, </a:t>
            </a:r>
            <a:r>
              <a:rPr lang="ru-RU" sz="3200" dirty="0" err="1" smtClean="0"/>
              <a:t>фронтенд</a:t>
            </a:r>
            <a:r>
              <a:rPr lang="ru-RU" sz="3200" dirty="0" smtClean="0"/>
              <a:t>-часть является более важной и трудоемкой при реализации. Используемая база данных имеет простую структуру (для каждого пользователя хранится всего 2 коллекции), все необходимые для работы с подобной БД инструменты полностью обеспечиваются функциональностью </a:t>
            </a:r>
            <a:r>
              <a:rPr lang="en-US" sz="3200" dirty="0" smtClean="0"/>
              <a:t>Firebase.</a:t>
            </a:r>
            <a:endParaRPr lang="ru-RU" sz="3200" dirty="0" smtClean="0"/>
          </a:p>
        </p:txBody>
      </p:sp>
    </p:spTree>
    <p:extLst>
      <p:ext uri="{BB962C8B-B14F-4D97-AF65-F5344CB8AC3E}">
        <p14:creationId xmlns:p14="http://schemas.microsoft.com/office/powerpoint/2010/main" val="256195908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573032"/>
            <a:ext cx="11366416"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a:p>
            <a:r>
              <a:rPr lang="ru-RU" dirty="0"/>
              <a:t>Образовательная программа 09.03.04 Программная инженерия</a:t>
            </a:r>
          </a:p>
          <a:p>
            <a:r>
              <a:rPr lang="ru-RU" dirty="0"/>
              <a:t>9</a:t>
            </a:r>
            <a:endParaRPr lang="ru-RU"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Архитектура приложения</a:t>
            </a:r>
            <a:endParaRPr dirty="0"/>
          </a:p>
          <a:p>
            <a:pPr algn="l">
              <a:defRPr sz="4200">
                <a:solidFill>
                  <a:srgbClr val="253957"/>
                </a:solidFill>
                <a:latin typeface="+mn-lt"/>
                <a:ea typeface="+mn-ea"/>
                <a:cs typeface="+mn-cs"/>
                <a:sym typeface="Arial Narrow"/>
              </a:defRPr>
            </a:pPr>
            <a:r>
              <a:rPr lang="ru-RU" dirty="0" smtClean="0"/>
              <a:t>Структура БД</a:t>
            </a:r>
            <a:endParaRPr dirty="0"/>
          </a:p>
        </p:txBody>
      </p:sp>
      <p:sp>
        <p:nvSpPr>
          <p:cNvPr id="10" name="Очень крутой заголовок…"/>
          <p:cNvSpPr txBox="1"/>
          <p:nvPr/>
        </p:nvSpPr>
        <p:spPr>
          <a:xfrm>
            <a:off x="1186003" y="4841777"/>
            <a:ext cx="21519157" cy="5112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4200">
                <a:solidFill>
                  <a:srgbClr val="253957"/>
                </a:solidFill>
                <a:latin typeface="+mn-lt"/>
                <a:ea typeface="+mn-ea"/>
                <a:cs typeface="+mn-cs"/>
                <a:sym typeface="Arial Narrow"/>
              </a:defRPr>
            </a:pPr>
            <a:r>
              <a:rPr lang="ru-RU" sz="3200" dirty="0" smtClean="0"/>
              <a:t>Для каждого пользователя в коллекции </a:t>
            </a:r>
            <a:r>
              <a:rPr lang="en-US" sz="3200" b="1" dirty="0" smtClean="0"/>
              <a:t>‘users’ </a:t>
            </a:r>
            <a:r>
              <a:rPr lang="ru-RU" sz="3200" dirty="0" smtClean="0"/>
              <a:t>определены 2 </a:t>
            </a:r>
            <a:r>
              <a:rPr lang="ru-RU" sz="3200" dirty="0" err="1" smtClean="0"/>
              <a:t>суб</a:t>
            </a:r>
            <a:r>
              <a:rPr lang="ru-RU" sz="3200" dirty="0" smtClean="0"/>
              <a:t>-коллекции: </a:t>
            </a:r>
            <a:r>
              <a:rPr lang="en-US" sz="3200" b="1" dirty="0" smtClean="0"/>
              <a:t>‘people’ </a:t>
            </a:r>
            <a:r>
              <a:rPr lang="ru-RU" sz="3200" dirty="0" smtClean="0"/>
              <a:t>и </a:t>
            </a:r>
            <a:r>
              <a:rPr lang="en-US" sz="3200" b="1" dirty="0" smtClean="0"/>
              <a:t>‘families’</a:t>
            </a:r>
            <a:r>
              <a:rPr lang="ru-RU" sz="3200" dirty="0" smtClean="0"/>
              <a:t>.</a:t>
            </a:r>
          </a:p>
          <a:p>
            <a:pPr algn="l">
              <a:defRPr sz="4200">
                <a:solidFill>
                  <a:srgbClr val="253957"/>
                </a:solidFill>
                <a:latin typeface="+mn-lt"/>
                <a:ea typeface="+mn-ea"/>
                <a:cs typeface="+mn-cs"/>
                <a:sym typeface="Arial Narrow"/>
              </a:defRPr>
            </a:pPr>
            <a:endParaRPr lang="ru-RU" sz="3200" dirty="0" smtClean="0"/>
          </a:p>
          <a:p>
            <a:pPr algn="l">
              <a:defRPr sz="4200">
                <a:solidFill>
                  <a:srgbClr val="253957"/>
                </a:solidFill>
                <a:latin typeface="+mn-lt"/>
                <a:ea typeface="+mn-ea"/>
                <a:cs typeface="+mn-cs"/>
                <a:sym typeface="Arial Narrow"/>
              </a:defRPr>
            </a:pPr>
            <a:r>
              <a:rPr lang="ru-RU" sz="3200" dirty="0" smtClean="0"/>
              <a:t>В коллекции </a:t>
            </a:r>
            <a:r>
              <a:rPr lang="en-US" sz="3200" b="1" dirty="0" smtClean="0"/>
              <a:t>‘people’ </a:t>
            </a:r>
            <a:r>
              <a:rPr lang="ru-RU" sz="3200" dirty="0" smtClean="0"/>
              <a:t>содержатся документы для каждого родственника. Поля документов содержат информацию о ФИО, дате рождения, дате смерти, биографии человека и т.д. Непосредственно информации о его родственных связах </a:t>
            </a:r>
            <a:r>
              <a:rPr lang="ru-RU" sz="3200" b="1" dirty="0" smtClean="0"/>
              <a:t>не содержится </a:t>
            </a:r>
            <a:r>
              <a:rPr lang="ru-RU" sz="3200" dirty="0" smtClean="0"/>
              <a:t>в документе для каждого родственника!</a:t>
            </a:r>
          </a:p>
          <a:p>
            <a:pPr algn="l">
              <a:defRPr sz="4200">
                <a:solidFill>
                  <a:srgbClr val="253957"/>
                </a:solidFill>
                <a:latin typeface="+mn-lt"/>
                <a:ea typeface="+mn-ea"/>
                <a:cs typeface="+mn-cs"/>
                <a:sym typeface="Arial Narrow"/>
              </a:defRPr>
            </a:pPr>
            <a:endParaRPr lang="ru-RU" sz="3200" dirty="0" smtClean="0"/>
          </a:p>
          <a:p>
            <a:pPr algn="l">
              <a:defRPr sz="4200">
                <a:solidFill>
                  <a:srgbClr val="253957"/>
                </a:solidFill>
                <a:latin typeface="+mn-lt"/>
                <a:ea typeface="+mn-ea"/>
                <a:cs typeface="+mn-cs"/>
                <a:sym typeface="Arial Narrow"/>
              </a:defRPr>
            </a:pPr>
            <a:r>
              <a:rPr lang="ru-RU" sz="3200" dirty="0" smtClean="0"/>
              <a:t>Эта информация содержится в коллекции </a:t>
            </a:r>
            <a:r>
              <a:rPr lang="en-US" sz="3200" b="1" dirty="0" smtClean="0"/>
              <a:t>‘families’</a:t>
            </a:r>
            <a:r>
              <a:rPr lang="ru-RU" sz="3200" dirty="0" smtClean="0"/>
              <a:t>. Каждый элемент коллекции представляет собой т.н. «малую семью»: супруги и их дети. Также каждая семья в коллекции </a:t>
            </a:r>
            <a:r>
              <a:rPr lang="en-US" sz="3200" b="1" dirty="0" smtClean="0"/>
              <a:t>‘families’ </a:t>
            </a:r>
            <a:r>
              <a:rPr lang="ru-RU" sz="3200" dirty="0" smtClean="0"/>
              <a:t>знает, какие семьи являются родительскими для каждого из супругов – </a:t>
            </a:r>
            <a:r>
              <a:rPr lang="en-US" sz="3200" dirty="0" smtClean="0"/>
              <a:t>id </a:t>
            </a:r>
            <a:r>
              <a:rPr lang="ru-RU" sz="3200" dirty="0" smtClean="0"/>
              <a:t>этих семей также являются полями документа. Таким образом все семьи оказываются связанными в единую сеть.</a:t>
            </a:r>
            <a:endParaRPr sz="3200" dirty="0"/>
          </a:p>
        </p:txBody>
      </p:sp>
      <p:sp>
        <p:nvSpPr>
          <p:cNvPr id="2" name="TextBox 1"/>
          <p:cNvSpPr txBox="1"/>
          <p:nvPr/>
        </p:nvSpPr>
        <p:spPr>
          <a:xfrm>
            <a:off x="5671536" y="10170368"/>
            <a:ext cx="235000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smtClean="0">
                <a:ln>
                  <a:noFill/>
                </a:ln>
                <a:solidFill>
                  <a:srgbClr val="000000"/>
                </a:solidFill>
                <a:effectLst/>
                <a:uFillTx/>
                <a:latin typeface="+mj-lt"/>
                <a:ea typeface="+mj-ea"/>
                <a:cs typeface="+mj-cs"/>
                <a:sym typeface="Helvetica Light"/>
              </a:rPr>
              <a:t>PEOPLE</a:t>
            </a:r>
            <a:endParaRPr kumimoji="0" lang="ru-RU" sz="5000" b="1" i="0" u="none" strike="noStrike" cap="none" spc="0" normalizeH="0" baseline="0" dirty="0">
              <a:ln>
                <a:noFill/>
              </a:ln>
              <a:solidFill>
                <a:srgbClr val="000000"/>
              </a:solidFill>
              <a:effectLst/>
              <a:uFillTx/>
              <a:latin typeface="+mj-lt"/>
              <a:ea typeface="+mj-ea"/>
              <a:cs typeface="+mj-cs"/>
              <a:sym typeface="Helvetica Light"/>
            </a:endParaRPr>
          </a:p>
        </p:txBody>
      </p:sp>
      <p:sp>
        <p:nvSpPr>
          <p:cNvPr id="12" name="TextBox 11"/>
          <p:cNvSpPr txBox="1"/>
          <p:nvPr/>
        </p:nvSpPr>
        <p:spPr>
          <a:xfrm>
            <a:off x="15720392" y="10170368"/>
            <a:ext cx="281166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smtClean="0">
                <a:ln>
                  <a:noFill/>
                </a:ln>
                <a:solidFill>
                  <a:srgbClr val="000000"/>
                </a:solidFill>
                <a:effectLst/>
                <a:uFillTx/>
                <a:latin typeface="+mj-lt"/>
                <a:ea typeface="+mj-ea"/>
                <a:cs typeface="+mj-cs"/>
                <a:sym typeface="Helvetica Light"/>
              </a:rPr>
              <a:t>FAMILIES</a:t>
            </a:r>
            <a:endParaRPr kumimoji="0" lang="ru-RU" sz="5000" b="1" i="0" u="none" strike="noStrike" cap="none" spc="0" normalizeH="0" baseline="0" dirty="0">
              <a:ln>
                <a:noFill/>
              </a:ln>
              <a:solidFill>
                <a:srgbClr val="000000"/>
              </a:solidFill>
              <a:effectLst/>
              <a:uFillTx/>
              <a:latin typeface="+mj-lt"/>
              <a:ea typeface="+mj-ea"/>
              <a:cs typeface="+mj-cs"/>
              <a:sym typeface="Helvetica Light"/>
            </a:endParaRPr>
          </a:p>
        </p:txBody>
      </p:sp>
      <p:cxnSp>
        <p:nvCxnSpPr>
          <p:cNvPr id="4" name="Прямая со стрелкой 3"/>
          <p:cNvCxnSpPr>
            <a:stCxn id="2" idx="2"/>
          </p:cNvCxnSpPr>
          <p:nvPr/>
        </p:nvCxnSpPr>
        <p:spPr>
          <a:xfrm>
            <a:off x="6846537" y="11084079"/>
            <a:ext cx="0" cy="95528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p:cNvCxnSpPr/>
          <p:nvPr/>
        </p:nvCxnSpPr>
        <p:spPr>
          <a:xfrm>
            <a:off x="17175081" y="11084079"/>
            <a:ext cx="0" cy="95528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TextBox 5"/>
          <p:cNvSpPr txBox="1"/>
          <p:nvPr/>
        </p:nvSpPr>
        <p:spPr>
          <a:xfrm>
            <a:off x="4197574" y="11991593"/>
            <a:ext cx="5297923"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3600" dirty="0" smtClean="0"/>
              <a:t>Информация о людях</a:t>
            </a:r>
            <a:endParaRPr kumimoji="0" lang="ru-RU" sz="3600" b="0" i="0" u="none" strike="noStrike" cap="none" spc="0" normalizeH="0" baseline="0" dirty="0">
              <a:ln>
                <a:noFill/>
              </a:ln>
              <a:solidFill>
                <a:srgbClr val="000000"/>
              </a:solidFill>
              <a:effectLst/>
              <a:uFillTx/>
              <a:sym typeface="Helvetica Light"/>
            </a:endParaRPr>
          </a:p>
        </p:txBody>
      </p:sp>
      <p:sp>
        <p:nvSpPr>
          <p:cNvPr id="18" name="TextBox 17"/>
          <p:cNvSpPr txBox="1"/>
          <p:nvPr/>
        </p:nvSpPr>
        <p:spPr>
          <a:xfrm>
            <a:off x="14480469" y="11991593"/>
            <a:ext cx="5291512"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3600" dirty="0" smtClean="0"/>
              <a:t>Информация о связях</a:t>
            </a:r>
            <a:endParaRPr kumimoji="0" lang="ru-RU" sz="3600" b="0" i="0" u="none" strike="noStrike" cap="none" spc="0" normalizeH="0" baseline="0" dirty="0">
              <a:ln>
                <a:noFill/>
              </a:ln>
              <a:solidFill>
                <a:srgbClr val="000000"/>
              </a:solidFill>
              <a:effectLst/>
              <a:uFillTx/>
              <a:sym typeface="Helvetica Light"/>
            </a:endParaRPr>
          </a:p>
        </p:txBody>
      </p:sp>
    </p:spTree>
    <p:extLst>
      <p:ext uri="{BB962C8B-B14F-4D97-AF65-F5344CB8AC3E}">
        <p14:creationId xmlns:p14="http://schemas.microsoft.com/office/powerpoint/2010/main" val="890829313"/>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262</TotalTime>
  <Words>1460</Words>
  <Application>Microsoft Office PowerPoint</Application>
  <PresentationFormat>Произвольный</PresentationFormat>
  <Paragraphs>184</Paragraphs>
  <Slides>20</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20</vt:i4>
      </vt:variant>
    </vt:vector>
  </HeadingPairs>
  <TitlesOfParts>
    <vt:vector size="28" baseType="lpstr">
      <vt:lpstr>MS PGothic</vt:lpstr>
      <vt:lpstr>Arial</vt:lpstr>
      <vt:lpstr>Arial Narrow</vt:lpstr>
      <vt:lpstr>Century Gothic</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Антон Переплетчиков</cp:lastModifiedBy>
  <cp:revision>29</cp:revision>
  <dcterms:modified xsi:type="dcterms:W3CDTF">2020-04-12T19:16:53Z</dcterms:modified>
</cp:coreProperties>
</file>