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8" r:id="rId9"/>
    <p:sldId id="262" r:id="rId10"/>
    <p:sldId id="270" r:id="rId11"/>
    <p:sldId id="271" r:id="rId12"/>
    <p:sldId id="269" r:id="rId13"/>
    <p:sldId id="272" r:id="rId14"/>
    <p:sldId id="274" r:id="rId15"/>
    <p:sldId id="275" r:id="rId16"/>
    <p:sldId id="276" r:id="rId17"/>
    <p:sldId id="277" r:id="rId18"/>
    <p:sldId id="264" r:id="rId19"/>
    <p:sldId id="265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EF0"/>
    <a:srgbClr val="B70617"/>
    <a:srgbClr val="006730"/>
    <a:srgbClr val="067F58"/>
    <a:srgbClr val="42C14F"/>
    <a:srgbClr val="436FE6"/>
    <a:srgbClr val="E17BA7"/>
    <a:srgbClr val="8A61FF"/>
    <a:srgbClr val="E1CFE0"/>
    <a:srgbClr val="479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0"/>
    <p:restoredTop sz="94700"/>
  </p:normalViewPr>
  <p:slideViewPr>
    <p:cSldViewPr snapToGrid="0">
      <p:cViewPr varScale="1">
        <p:scale>
          <a:sx n="115" d="100"/>
          <a:sy n="115" d="100"/>
        </p:scale>
        <p:origin x="24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BDCDD-9BA2-D54E-A889-124805F6FFE2}" type="datetimeFigureOut">
              <a:rPr lang="en-TH" smtClean="0"/>
              <a:t>17/9/2023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57EE-FD24-824C-8934-63F77F0E09D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1164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8907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404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6879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4119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17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4439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20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509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DAFC-0308-B8A3-9B78-37C753F6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9AA14-E07E-18D4-B46E-B5CF9A1A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1C03-ADA9-6B1E-BC48-71A3073C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A74D-0290-4262-49AC-9D6672F7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871B-5CE3-2574-F6A4-9840F489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093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5C07-AA7D-CC3A-CFBB-3A5D7787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AF63A-1F48-9787-AB86-075490D2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6830-81F6-A637-24BA-D7FC4ABE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AD85-3FFA-4F4B-8CDB-5CD7BDFC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81D4-367C-F6DC-A1FB-0D700134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5570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85838-F7C6-1ABD-174B-7B4F85171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2FB06-3111-8791-5B52-9DAD7BA0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5D6F-3DDF-996D-6DB8-70A148FC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933C-7043-966F-F83D-BBAB20F9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5D6F-5616-97F3-7179-AA80377B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6123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0A36-4BC1-B93C-2B5F-430E2FD0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C43E-96DA-E294-ABBE-79E7F151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8FEE-63EE-00BC-4246-9FC2022B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990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78D2-2250-DB39-7D0A-BD1D58B6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9256" y="6356349"/>
            <a:ext cx="1712976" cy="365125"/>
          </a:xfrm>
          <a:prstGeom prst="rect">
            <a:avLst/>
          </a:prstGeom>
        </p:spPr>
        <p:txBody>
          <a:bodyPr/>
          <a:lstStyle/>
          <a:p>
            <a:r>
              <a:rPr lang="en-TH" dirty="0"/>
              <a:t>Pagename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9EE1-FB75-17BE-034A-183B1D31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2752" cy="365125"/>
          </a:xfrm>
          <a:noFill/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defRPr>
            </a:lvl1pPr>
          </a:lstStyle>
          <a:p>
            <a:fld id="{FD97E08B-0F15-BA48-B01C-4FC8B6EDDFAB}" type="slidenum">
              <a:rPr lang="en-TH" smtClean="0"/>
              <a:pPr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61726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C5F-0FEB-D8CD-61CE-9F500445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6F7CF-F13A-CF1F-4EDD-9DDD30BFA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1847-D380-E8E8-6CC3-6C7ACE45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4D00-A8DE-C04D-B3FC-75B16631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3D61-32D9-EE0C-6616-82D3914F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185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6C3E-3E3C-A3F3-D0FF-2197F609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3A6A-B18E-365F-7E19-16890548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AB71-89CC-FDB4-5600-835644D14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1451-D3DD-ACB9-EBEC-12A5A4FC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EE9E1-ED6A-CE86-531C-D6C2284E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EF580-BA48-9C15-24FF-88E91724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203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73DE-AB82-58FB-4670-9554828A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24627-E015-BE25-BA3C-11AD2E181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552F3-AB90-5BB0-5692-0650E425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CB131-9BEF-87D2-A0A3-524D701B1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4E738-1CED-C163-FDB3-4E10D112C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43751-92D3-F07A-5512-C50FAB9F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1CD8D-BA2A-BC3A-4EC4-5008D204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3883F-6971-D0AA-A2C4-106B900B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064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25CB-311C-0BCC-C7FE-E52E04FE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B0AB5-B8E2-1654-26FD-099A01C5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4FF8A-4DD4-7CE9-EA2E-43FFDBF6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474A-A7F2-EE81-5473-E2773106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7485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A17EB-E94E-0445-47BB-4949B235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19488-E374-5BA2-BB25-767C99A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A608B-87CE-D99C-5641-CD20714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946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047B-69AA-3870-64BE-B8DF3DED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B7DC-5C9A-0C69-183E-80C74FAF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D7A49-B8B2-1992-E3A6-D4192181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F6A69-1417-35D4-82FB-42B736EE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8C4B-0DF0-B2C2-6694-B2196F5D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393FC-414C-9557-0A89-87F46A49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8714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EDFA-4584-4AB1-1537-AFDE7CAB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029FF-E918-9BA0-1DFF-48EA31460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BC952-FD90-9EDD-EF5C-0ACCB211C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D903-7C06-0A85-6810-4A694137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69332-5B9D-7C35-B635-FE59B61E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145D-4CB1-213E-123C-0C1A5A4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910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9705-6499-6478-F8A0-DFAA73CA7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E08B-0F15-BA48-B01C-4FC8B6EDDFAB}" type="slidenum">
              <a:rPr lang="en-TH" smtClean="0"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76406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on stage with a microphone&#10;&#10;Description automatically generated">
            <a:extLst>
              <a:ext uri="{FF2B5EF4-FFF2-40B4-BE49-F238E27FC236}">
                <a16:creationId xmlns:a16="http://schemas.microsoft.com/office/drawing/2014/main" id="{AD7747C0-E540-B30C-DD9F-83A0E167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7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9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F90AF-8B5E-26EC-A8A6-3A0955E5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10</a:t>
            </a:fld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88425-AEB1-AF72-9D5E-A609FD12ADA3}"/>
              </a:ext>
            </a:extLst>
          </p:cNvPr>
          <p:cNvSpPr txBox="1"/>
          <p:nvPr/>
        </p:nvSpPr>
        <p:spPr>
          <a:xfrm>
            <a:off x="967117" y="47420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</a:t>
            </a:r>
            <a:r>
              <a:rPr lang="th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​</a:t>
            </a:r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(Cluster)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43F3B-C951-4C27-4BEC-AB51325CD58C}"/>
              </a:ext>
            </a:extLst>
          </p:cNvPr>
          <p:cNvSpPr txBox="1"/>
          <p:nvPr/>
        </p:nvSpPr>
        <p:spPr>
          <a:xfrm>
            <a:off x="967117" y="825353"/>
            <a:ext cx="656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ส่วนประกอบตัวกลางการรับข้อมูลของ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แบบ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Cluster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96FEA6-F01A-80E7-A680-9CC2F9012734}"/>
              </a:ext>
            </a:extLst>
          </p:cNvPr>
          <p:cNvSpPr/>
          <p:nvPr/>
        </p:nvSpPr>
        <p:spPr>
          <a:xfrm>
            <a:off x="967117" y="1327702"/>
            <a:ext cx="6948158" cy="5056096"/>
          </a:xfrm>
          <a:prstGeom prst="roundRect">
            <a:avLst>
              <a:gd name="adj" fmla="val 126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F42130E-B8AB-A7DD-C3B2-CE1B7ED828F2}"/>
              </a:ext>
            </a:extLst>
          </p:cNvPr>
          <p:cNvSpPr/>
          <p:nvPr/>
        </p:nvSpPr>
        <p:spPr>
          <a:xfrm>
            <a:off x="1165412" y="1533891"/>
            <a:ext cx="1138517" cy="464371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0" name="Picture 9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179F5C3A-5664-42BF-408D-E05A1E02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15" y="1664593"/>
            <a:ext cx="893110" cy="89311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B578013-1475-52EC-BAA7-6CDC99C64BC0}"/>
              </a:ext>
            </a:extLst>
          </p:cNvPr>
          <p:cNvSpPr/>
          <p:nvPr/>
        </p:nvSpPr>
        <p:spPr>
          <a:xfrm>
            <a:off x="6580094" y="1533891"/>
            <a:ext cx="1138517" cy="464371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5" name="Picture 14" descr="A logo with purple and pink hexagons&#10;&#10;Description automatically generated">
            <a:extLst>
              <a:ext uri="{FF2B5EF4-FFF2-40B4-BE49-F238E27FC236}">
                <a16:creationId xmlns:a16="http://schemas.microsoft.com/office/drawing/2014/main" id="{A3EEF452-56FF-037C-7B59-854C6C15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73" y="1697677"/>
            <a:ext cx="840958" cy="8269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D7A0F8-2CB7-3509-61B1-7E94788657A1}"/>
              </a:ext>
            </a:extLst>
          </p:cNvPr>
          <p:cNvSpPr txBox="1"/>
          <p:nvPr/>
        </p:nvSpPr>
        <p:spPr>
          <a:xfrm rot="16200000">
            <a:off x="78673" y="4121434"/>
            <a:ext cx="33119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6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Kubernetes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E2A33-CC37-5AD2-3563-41E62F0BF0D4}"/>
              </a:ext>
            </a:extLst>
          </p:cNvPr>
          <p:cNvSpPr txBox="1"/>
          <p:nvPr/>
        </p:nvSpPr>
        <p:spPr>
          <a:xfrm rot="16200000">
            <a:off x="5636179" y="4104892"/>
            <a:ext cx="3026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6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L7 Load Balancer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DBAB410-4A24-209D-6DFA-4A16EF2976A5}"/>
              </a:ext>
            </a:extLst>
          </p:cNvPr>
          <p:cNvSpPr/>
          <p:nvPr/>
        </p:nvSpPr>
        <p:spPr>
          <a:xfrm>
            <a:off x="2400067" y="1533891"/>
            <a:ext cx="2411506" cy="1466888"/>
          </a:xfrm>
          <a:prstGeom prst="roundRect">
            <a:avLst>
              <a:gd name="adj" fmla="val 4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48481D-900B-4DD7-DF65-147E79A1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08" y="1697677"/>
            <a:ext cx="570394" cy="5703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4E8D73-147C-448F-882A-11E56D6CED39}"/>
              </a:ext>
            </a:extLst>
          </p:cNvPr>
          <p:cNvSpPr txBox="1"/>
          <p:nvPr/>
        </p:nvSpPr>
        <p:spPr>
          <a:xfrm>
            <a:off x="2952596" y="1798208"/>
            <a:ext cx="17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64B6B-65B4-0A6C-70DC-9E0D71D82772}"/>
              </a:ext>
            </a:extLst>
          </p:cNvPr>
          <p:cNvSpPr txBox="1"/>
          <p:nvPr/>
        </p:nvSpPr>
        <p:spPr>
          <a:xfrm>
            <a:off x="2598679" y="2431857"/>
            <a:ext cx="201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BROKER-01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95DD85-B074-9044-ECC3-9CF4A1EF9707}"/>
              </a:ext>
            </a:extLst>
          </p:cNvPr>
          <p:cNvSpPr/>
          <p:nvPr/>
        </p:nvSpPr>
        <p:spPr>
          <a:xfrm>
            <a:off x="2400067" y="3123671"/>
            <a:ext cx="2411506" cy="1466888"/>
          </a:xfrm>
          <a:prstGeom prst="roundRect">
            <a:avLst>
              <a:gd name="adj" fmla="val 4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8B4A57-0272-8E6B-84C9-34E6A583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08" y="3287457"/>
            <a:ext cx="570394" cy="5703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4255C6-27AC-5902-9F79-6C43CEE65206}"/>
              </a:ext>
            </a:extLst>
          </p:cNvPr>
          <p:cNvSpPr txBox="1"/>
          <p:nvPr/>
        </p:nvSpPr>
        <p:spPr>
          <a:xfrm>
            <a:off x="2952596" y="3387988"/>
            <a:ext cx="17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B6CCB0-6649-74B8-CF58-86F07020EF2E}"/>
              </a:ext>
            </a:extLst>
          </p:cNvPr>
          <p:cNvSpPr txBox="1"/>
          <p:nvPr/>
        </p:nvSpPr>
        <p:spPr>
          <a:xfrm>
            <a:off x="2598679" y="4021637"/>
            <a:ext cx="208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BROKER-02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A2AEE28-706B-69F2-12FE-D2F62C4648F0}"/>
              </a:ext>
            </a:extLst>
          </p:cNvPr>
          <p:cNvSpPr/>
          <p:nvPr/>
        </p:nvSpPr>
        <p:spPr>
          <a:xfrm>
            <a:off x="2400067" y="4713451"/>
            <a:ext cx="2411506" cy="1466888"/>
          </a:xfrm>
          <a:prstGeom prst="roundRect">
            <a:avLst>
              <a:gd name="adj" fmla="val 4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32E3F78-662D-25D9-08A3-8DD35611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08" y="4877237"/>
            <a:ext cx="570394" cy="5703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C62E3A2-EA01-AA2B-865B-26F401C5D8A3}"/>
              </a:ext>
            </a:extLst>
          </p:cNvPr>
          <p:cNvSpPr txBox="1"/>
          <p:nvPr/>
        </p:nvSpPr>
        <p:spPr>
          <a:xfrm>
            <a:off x="2952596" y="4977768"/>
            <a:ext cx="17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66E1E6-EF3F-0807-0868-E7E9057CA1E8}"/>
              </a:ext>
            </a:extLst>
          </p:cNvPr>
          <p:cNvSpPr txBox="1"/>
          <p:nvPr/>
        </p:nvSpPr>
        <p:spPr>
          <a:xfrm>
            <a:off x="2598679" y="5611417"/>
            <a:ext cx="208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BROKER-03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5702C-B8A5-6D8C-6E58-94064F2413F7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811573" y="2267335"/>
            <a:ext cx="176851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63CA58-CD8D-D5F1-3E4C-E080F52426EE}"/>
              </a:ext>
            </a:extLst>
          </p:cNvPr>
          <p:cNvCxnSpPr>
            <a:cxnSpLocks/>
          </p:cNvCxnSpPr>
          <p:nvPr/>
        </p:nvCxnSpPr>
        <p:spPr>
          <a:xfrm flipH="1">
            <a:off x="4811573" y="3855749"/>
            <a:ext cx="176851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61A5F3-DE08-20A8-ECBD-752A37ED5430}"/>
              </a:ext>
            </a:extLst>
          </p:cNvPr>
          <p:cNvCxnSpPr>
            <a:cxnSpLocks/>
          </p:cNvCxnSpPr>
          <p:nvPr/>
        </p:nvCxnSpPr>
        <p:spPr>
          <a:xfrm flipH="1">
            <a:off x="4811573" y="5437195"/>
            <a:ext cx="176851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3FBD20-206C-5DC5-A91E-2C3C28B2FEED}"/>
              </a:ext>
            </a:extLst>
          </p:cNvPr>
          <p:cNvSpPr txBox="1"/>
          <p:nvPr/>
        </p:nvSpPr>
        <p:spPr>
          <a:xfrm>
            <a:off x="5057045" y="1904972"/>
            <a:ext cx="137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Port 11000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B56C3-E43A-01EB-D397-8B125098DB64}"/>
              </a:ext>
            </a:extLst>
          </p:cNvPr>
          <p:cNvSpPr txBox="1"/>
          <p:nvPr/>
        </p:nvSpPr>
        <p:spPr>
          <a:xfrm>
            <a:off x="5057045" y="3487489"/>
            <a:ext cx="137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Port 11001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42E756-B5BC-94AC-A8C3-58D8DB993E73}"/>
              </a:ext>
            </a:extLst>
          </p:cNvPr>
          <p:cNvSpPr txBox="1"/>
          <p:nvPr/>
        </p:nvSpPr>
        <p:spPr>
          <a:xfrm>
            <a:off x="5008697" y="5074831"/>
            <a:ext cx="137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Port 11002</a:t>
            </a:r>
          </a:p>
        </p:txBody>
      </p:sp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27396B-2FA8-23B7-732B-3EC819E07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164" y="2172698"/>
            <a:ext cx="1213537" cy="1213537"/>
          </a:xfrm>
          <a:prstGeom prst="rect">
            <a:avLst/>
          </a:prstGeom>
        </p:spPr>
      </p:pic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490EE-D26A-38D3-B498-24EFC96E3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164" y="4652728"/>
            <a:ext cx="1213537" cy="12135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E356302-EBA4-1D5A-CC61-E6BBBAE836F7}"/>
              </a:ext>
            </a:extLst>
          </p:cNvPr>
          <p:cNvSpPr txBox="1"/>
          <p:nvPr/>
        </p:nvSpPr>
        <p:spPr>
          <a:xfrm>
            <a:off x="9185164" y="1868390"/>
            <a:ext cx="121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1A156-9C5D-DA98-9468-8D64A76AD242}"/>
              </a:ext>
            </a:extLst>
          </p:cNvPr>
          <p:cNvSpPr txBox="1"/>
          <p:nvPr/>
        </p:nvSpPr>
        <p:spPr>
          <a:xfrm>
            <a:off x="9122457" y="4368818"/>
            <a:ext cx="13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3F71E6-E0E6-FE19-E71E-C6364E732449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7967916" y="5259497"/>
            <a:ext cx="12172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CF2F41-B70B-E1EE-B5A8-3154268722AA}"/>
              </a:ext>
            </a:extLst>
          </p:cNvPr>
          <p:cNvCxnSpPr>
            <a:cxnSpLocks/>
          </p:cNvCxnSpPr>
          <p:nvPr/>
        </p:nvCxnSpPr>
        <p:spPr>
          <a:xfrm flipH="1">
            <a:off x="7967916" y="2771627"/>
            <a:ext cx="12172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E6E62-BA05-D2E6-6A27-35D3CD12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11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FD512-D7F3-DD57-E448-DB462375AED7}"/>
              </a:ext>
            </a:extLst>
          </p:cNvPr>
          <p:cNvSpPr txBox="1"/>
          <p:nvPr/>
        </p:nvSpPr>
        <p:spPr>
          <a:xfrm>
            <a:off x="967117" y="474202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Replication Factor of Broker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66AC7-6F5C-4FB8-0720-94B215C3B2C1}"/>
              </a:ext>
            </a:extLst>
          </p:cNvPr>
          <p:cNvSpPr txBox="1"/>
          <p:nvPr/>
        </p:nvSpPr>
        <p:spPr>
          <a:xfrm>
            <a:off x="967117" y="844134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err="1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การทำ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สำเนาบนโบรกเกอร์สำหรับหัวข้อบน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Cluster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596811-984B-51EC-469B-16E9D809E937}"/>
              </a:ext>
            </a:extLst>
          </p:cNvPr>
          <p:cNvSpPr/>
          <p:nvPr/>
        </p:nvSpPr>
        <p:spPr>
          <a:xfrm>
            <a:off x="967117" y="1327702"/>
            <a:ext cx="6165203" cy="5056096"/>
          </a:xfrm>
          <a:prstGeom prst="roundRect">
            <a:avLst>
              <a:gd name="adj" fmla="val 126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7CABCF-12B0-2B06-BB1B-A3E88ADC7B61}"/>
              </a:ext>
            </a:extLst>
          </p:cNvPr>
          <p:cNvSpPr/>
          <p:nvPr/>
        </p:nvSpPr>
        <p:spPr>
          <a:xfrm>
            <a:off x="1117166" y="1533888"/>
            <a:ext cx="1843795" cy="464371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C7AB61-4537-8B45-D9DD-DF23DCF3E278}"/>
              </a:ext>
            </a:extLst>
          </p:cNvPr>
          <p:cNvSpPr/>
          <p:nvPr/>
        </p:nvSpPr>
        <p:spPr>
          <a:xfrm>
            <a:off x="3090704" y="1545836"/>
            <a:ext cx="1843795" cy="464371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B8299C-BFC5-C587-52F6-F489BEED985E}"/>
              </a:ext>
            </a:extLst>
          </p:cNvPr>
          <p:cNvSpPr/>
          <p:nvPr/>
        </p:nvSpPr>
        <p:spPr>
          <a:xfrm>
            <a:off x="5121663" y="1545836"/>
            <a:ext cx="1843795" cy="464371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E7F5B6-F7B7-371E-EEEE-F38F5D19F885}"/>
              </a:ext>
            </a:extLst>
          </p:cNvPr>
          <p:cNvSpPr/>
          <p:nvPr/>
        </p:nvSpPr>
        <p:spPr>
          <a:xfrm>
            <a:off x="1200596" y="2235382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067F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795FAA-C38A-1667-802F-FAF2BE1FE43D}"/>
              </a:ext>
            </a:extLst>
          </p:cNvPr>
          <p:cNvSpPr/>
          <p:nvPr/>
        </p:nvSpPr>
        <p:spPr>
          <a:xfrm>
            <a:off x="3184286" y="2235382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8A6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EA310-122E-208B-D7E9-4BC54B3B0FF5}"/>
              </a:ext>
            </a:extLst>
          </p:cNvPr>
          <p:cNvSpPr txBox="1"/>
          <p:nvPr/>
        </p:nvSpPr>
        <p:spPr>
          <a:xfrm>
            <a:off x="1361253" y="1733033"/>
            <a:ext cx="13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867A30-3B3B-2ACF-4C77-CC285CB432F0}"/>
              </a:ext>
            </a:extLst>
          </p:cNvPr>
          <p:cNvSpPr txBox="1"/>
          <p:nvPr/>
        </p:nvSpPr>
        <p:spPr>
          <a:xfrm>
            <a:off x="3333758" y="1733033"/>
            <a:ext cx="13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4F1F6-8F22-614E-2176-5678431AA6BD}"/>
              </a:ext>
            </a:extLst>
          </p:cNvPr>
          <p:cNvSpPr txBox="1"/>
          <p:nvPr/>
        </p:nvSpPr>
        <p:spPr>
          <a:xfrm>
            <a:off x="5364719" y="1733033"/>
            <a:ext cx="13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D6C29AC-1970-EEC1-E603-1436B5F57F06}"/>
              </a:ext>
            </a:extLst>
          </p:cNvPr>
          <p:cNvSpPr/>
          <p:nvPr/>
        </p:nvSpPr>
        <p:spPr>
          <a:xfrm>
            <a:off x="5215247" y="2235382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436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1DD4DE9-E47F-266C-2D8E-0D6FD823FB90}"/>
              </a:ext>
            </a:extLst>
          </p:cNvPr>
          <p:cNvSpPr/>
          <p:nvPr/>
        </p:nvSpPr>
        <p:spPr>
          <a:xfrm>
            <a:off x="3184286" y="3120507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067F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59D6F65-F7AB-8984-BDE6-164BF130966A}"/>
              </a:ext>
            </a:extLst>
          </p:cNvPr>
          <p:cNvSpPr/>
          <p:nvPr/>
        </p:nvSpPr>
        <p:spPr>
          <a:xfrm>
            <a:off x="5215247" y="3118860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8A6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A49B25-A678-B757-86A0-DF65EC605C00}"/>
              </a:ext>
            </a:extLst>
          </p:cNvPr>
          <p:cNvSpPr/>
          <p:nvPr/>
        </p:nvSpPr>
        <p:spPr>
          <a:xfrm>
            <a:off x="3184285" y="4005632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436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D6AF3-F2C6-9E59-A10F-A4D79685B842}"/>
              </a:ext>
            </a:extLst>
          </p:cNvPr>
          <p:cNvSpPr txBox="1"/>
          <p:nvPr/>
        </p:nvSpPr>
        <p:spPr>
          <a:xfrm>
            <a:off x="1320932" y="2351287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C6A00-E92D-AA50-25FA-4992422D4B2B}"/>
              </a:ext>
            </a:extLst>
          </p:cNvPr>
          <p:cNvSpPr txBox="1"/>
          <p:nvPr/>
        </p:nvSpPr>
        <p:spPr>
          <a:xfrm>
            <a:off x="1335333" y="2665359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Google Sans"/>
              </a:rPr>
              <a:t>Ø</a:t>
            </a:r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DE4B1E-F0AA-932E-B36E-6978D743E133}"/>
              </a:ext>
            </a:extLst>
          </p:cNvPr>
          <p:cNvSpPr txBox="1"/>
          <p:nvPr/>
        </p:nvSpPr>
        <p:spPr>
          <a:xfrm>
            <a:off x="3283985" y="2351287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562F3-4898-4584-897A-F68CA414A7A7}"/>
              </a:ext>
            </a:extLst>
          </p:cNvPr>
          <p:cNvSpPr txBox="1"/>
          <p:nvPr/>
        </p:nvSpPr>
        <p:spPr>
          <a:xfrm>
            <a:off x="3298386" y="2665359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92E9B-C9D2-EC09-91A3-9439BD58E771}"/>
              </a:ext>
            </a:extLst>
          </p:cNvPr>
          <p:cNvSpPr txBox="1"/>
          <p:nvPr/>
        </p:nvSpPr>
        <p:spPr>
          <a:xfrm>
            <a:off x="5314946" y="2351287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C0EAD-DE86-FD32-3E36-5C7696EC288D}"/>
              </a:ext>
            </a:extLst>
          </p:cNvPr>
          <p:cNvSpPr txBox="1"/>
          <p:nvPr/>
        </p:nvSpPr>
        <p:spPr>
          <a:xfrm>
            <a:off x="5329347" y="2665359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F9266C-0F59-1F1B-5322-ED2575FEC0EB}"/>
              </a:ext>
            </a:extLst>
          </p:cNvPr>
          <p:cNvSpPr txBox="1"/>
          <p:nvPr/>
        </p:nvSpPr>
        <p:spPr>
          <a:xfrm>
            <a:off x="3306984" y="3209477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C1699-8C45-9A5E-25C4-613ABE10AA5D}"/>
              </a:ext>
            </a:extLst>
          </p:cNvPr>
          <p:cNvSpPr txBox="1"/>
          <p:nvPr/>
        </p:nvSpPr>
        <p:spPr>
          <a:xfrm>
            <a:off x="3321385" y="3523549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Google Sans"/>
              </a:rPr>
              <a:t>Ø</a:t>
            </a:r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4D506C-20B8-E068-D6AB-5CB7738E1258}"/>
              </a:ext>
            </a:extLst>
          </p:cNvPr>
          <p:cNvSpPr txBox="1"/>
          <p:nvPr/>
        </p:nvSpPr>
        <p:spPr>
          <a:xfrm>
            <a:off x="5323041" y="3241124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09E0F-BACE-4CB6-D20A-3F364FEA69E5}"/>
              </a:ext>
            </a:extLst>
          </p:cNvPr>
          <p:cNvSpPr txBox="1"/>
          <p:nvPr/>
        </p:nvSpPr>
        <p:spPr>
          <a:xfrm>
            <a:off x="5337442" y="3555196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5607DD-68D0-3305-AE7D-8A094D0D3753}"/>
              </a:ext>
            </a:extLst>
          </p:cNvPr>
          <p:cNvSpPr txBox="1"/>
          <p:nvPr/>
        </p:nvSpPr>
        <p:spPr>
          <a:xfrm>
            <a:off x="3308174" y="4136663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C6CB92-D079-6DD0-DC78-C5A9B6257ADD}"/>
              </a:ext>
            </a:extLst>
          </p:cNvPr>
          <p:cNvSpPr txBox="1"/>
          <p:nvPr/>
        </p:nvSpPr>
        <p:spPr>
          <a:xfrm>
            <a:off x="3322575" y="4450735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C90C5A-F133-ECF9-EC12-B7A6D7E56FD1}"/>
              </a:ext>
            </a:extLst>
          </p:cNvPr>
          <p:cNvSpPr txBox="1"/>
          <p:nvPr/>
        </p:nvSpPr>
        <p:spPr>
          <a:xfrm>
            <a:off x="7262062" y="1327702"/>
            <a:ext cx="409173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ใน 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รูปแบบของ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Cluster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เราสามารถทำ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Replica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ได้จากตัวหลัก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ไป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Replica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ไปไว้บน </a:t>
            </a:r>
            <a:r>
              <a:rPr lang="th-TH" sz="1400" dirty="0" err="1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เซิร์ฟเวอร์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ต่างๆ หรือโบรกเกอร์ต่างๆ ซึ่งจำนวน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Replica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เราสามารถปรับหรือแก้ไขเองได้ ซึ่งควรมี มากกว่า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โดยปกติจะนิยมกันที่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2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ถึง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3</a:t>
            </a:r>
            <a:endParaRPr lang="th-TH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b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ซึ่งด้วยคุณสมบัตินี้นี่เองที่ทำให้มีความสามารถอย่าง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Fault Tolerance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ความทนทานต่อความเสียหาย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th-TH" sz="14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ถ้ามี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ตัวใดตัวหนึ่งเสียหายไป อีกหลายๆ ตัว ที่ทำการ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Replica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ข้อมูล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Topic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ดังกล่าวไว้บนตัวเอง ก็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สามารถทำให้เรายังคงใช้งาน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Topic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ดังกล่าวได้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อยู่เพราะเนื่องจากมีการกระจายข้อมูลไปยัง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ต่างๆ ซึ่งไม่ได้อยู่ที่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เดียว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B831E-2D18-F69B-BDB0-005171F966F6}"/>
              </a:ext>
            </a:extLst>
          </p:cNvPr>
          <p:cNvSpPr txBox="1"/>
          <p:nvPr/>
        </p:nvSpPr>
        <p:spPr>
          <a:xfrm>
            <a:off x="8018955" y="5207132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400" b="1" dirty="0">
                <a:gradFill>
                  <a:gsLst>
                    <a:gs pos="0">
                      <a:srgbClr val="7030A0"/>
                    </a:gs>
                    <a:gs pos="100000">
                      <a:srgbClr val="8A61FF"/>
                    </a:gs>
                  </a:gsLst>
                  <a:lin ang="10800000" scaled="0"/>
                </a:gra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The distribution managed </a:t>
            </a:r>
          </a:p>
          <a:p>
            <a:pPr algn="ctr"/>
            <a:r>
              <a:rPr lang="en-TH" sz="2200" b="1" dirty="0">
                <a:gradFill>
                  <a:gsLst>
                    <a:gs pos="0">
                      <a:srgbClr val="7030A0"/>
                    </a:gs>
                    <a:gs pos="100000">
                      <a:srgbClr val="8A61FF"/>
                    </a:gs>
                  </a:gsLst>
                  <a:lin ang="10800000" scaled="0"/>
                </a:gra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by Apache Kafka</a:t>
            </a:r>
          </a:p>
        </p:txBody>
      </p:sp>
    </p:spTree>
    <p:extLst>
      <p:ext uri="{BB962C8B-B14F-4D97-AF65-F5344CB8AC3E}">
        <p14:creationId xmlns:p14="http://schemas.microsoft.com/office/powerpoint/2010/main" val="246054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F34C-EA62-58AB-7228-7967F1D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12</a:t>
            </a:fld>
            <a:endParaRPr lang="en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E3E0B-D808-F451-B288-5FB62E22C941}"/>
              </a:ext>
            </a:extLst>
          </p:cNvPr>
          <p:cNvSpPr txBox="1"/>
          <p:nvPr/>
        </p:nvSpPr>
        <p:spPr>
          <a:xfrm>
            <a:off x="967117" y="474202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 Component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00541-EF38-6D87-28B5-8E7FADC0F053}"/>
              </a:ext>
            </a:extLst>
          </p:cNvPr>
          <p:cNvSpPr txBox="1"/>
          <p:nvPr/>
        </p:nvSpPr>
        <p:spPr>
          <a:xfrm>
            <a:off x="967117" y="825353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ส่วนประกอบสำคัญของ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46CD2F-151C-2D69-5C90-D1AE337C93D9}"/>
              </a:ext>
            </a:extLst>
          </p:cNvPr>
          <p:cNvSpPr/>
          <p:nvPr/>
        </p:nvSpPr>
        <p:spPr>
          <a:xfrm>
            <a:off x="7855597" y="1462781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E9B06-FDF1-B13E-5294-D75E70718C5D}"/>
              </a:ext>
            </a:extLst>
          </p:cNvPr>
          <p:cNvSpPr/>
          <p:nvPr/>
        </p:nvSpPr>
        <p:spPr>
          <a:xfrm>
            <a:off x="967117" y="1462779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C5A6DC-AFC2-7787-ACF3-818FB63D1B76}"/>
              </a:ext>
            </a:extLst>
          </p:cNvPr>
          <p:cNvSpPr/>
          <p:nvPr/>
        </p:nvSpPr>
        <p:spPr>
          <a:xfrm>
            <a:off x="4411357" y="1462778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8B192B-4716-AE0F-9718-E2E264658484}"/>
              </a:ext>
            </a:extLst>
          </p:cNvPr>
          <p:cNvSpPr/>
          <p:nvPr/>
        </p:nvSpPr>
        <p:spPr>
          <a:xfrm>
            <a:off x="7855597" y="1462778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74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32C26-C8F6-529E-9E59-48BF7CB8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13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877D0-DF1F-1BF9-1EA0-BB103FDE8969}"/>
              </a:ext>
            </a:extLst>
          </p:cNvPr>
          <p:cNvSpPr txBox="1"/>
          <p:nvPr/>
        </p:nvSpPr>
        <p:spPr>
          <a:xfrm>
            <a:off x="967117" y="47420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 Consumer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9B62C-61F1-E544-F109-F5BF594A72CF}"/>
              </a:ext>
            </a:extLst>
          </p:cNvPr>
          <p:cNvSpPr txBox="1"/>
          <p:nvPr/>
        </p:nvSpPr>
        <p:spPr>
          <a:xfrm>
            <a:off x="967117" y="825353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ส่วนประกอบการรับข้อมูลของ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BD790B-10A6-1677-E442-CF209DF50FB5}"/>
              </a:ext>
            </a:extLst>
          </p:cNvPr>
          <p:cNvSpPr/>
          <p:nvPr/>
        </p:nvSpPr>
        <p:spPr>
          <a:xfrm>
            <a:off x="967117" y="2745036"/>
            <a:ext cx="4737735" cy="3792998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184A23E-5152-F008-B32C-35355244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63" y="3628680"/>
            <a:ext cx="4536440" cy="2384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130DFA-094A-8143-DEDD-A1E0C991E317}"/>
              </a:ext>
            </a:extLst>
          </p:cNvPr>
          <p:cNvSpPr txBox="1"/>
          <p:nvPr/>
        </p:nvSpPr>
        <p:spPr>
          <a:xfrm>
            <a:off x="1191004" y="3217709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Standalone Broker or Cluster Broker</a:t>
            </a:r>
            <a:endParaRPr lang="en-TH" b="1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D281C3-39F6-CA3E-EFFE-62BE0B89D115}"/>
              </a:ext>
            </a:extLst>
          </p:cNvPr>
          <p:cNvSpPr/>
          <p:nvPr/>
        </p:nvSpPr>
        <p:spPr>
          <a:xfrm>
            <a:off x="9093623" y="2745036"/>
            <a:ext cx="2260177" cy="3792998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212138F-C6E3-39E8-10AE-423A3E7A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750" y="3099172"/>
            <a:ext cx="1445921" cy="1441307"/>
          </a:xfrm>
          <a:prstGeom prst="rect">
            <a:avLst/>
          </a:prstGeom>
        </p:spPr>
      </p:pic>
      <p:pic>
        <p:nvPicPr>
          <p:cNvPr id="21" name="Picture 20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2AE957F4-BDC7-BBFC-8D58-935E09F75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836" y="4816296"/>
            <a:ext cx="1445921" cy="144592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C4F5E-7E78-85FE-C1B6-60A158E2E6F9}"/>
              </a:ext>
            </a:extLst>
          </p:cNvPr>
          <p:cNvCxnSpPr>
            <a:cxnSpLocks/>
          </p:cNvCxnSpPr>
          <p:nvPr/>
        </p:nvCxnSpPr>
        <p:spPr>
          <a:xfrm flipH="1">
            <a:off x="5947954" y="4641535"/>
            <a:ext cx="2795452" cy="0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9FEED0-3DA3-A325-B1C0-127B2F915E0E}"/>
              </a:ext>
            </a:extLst>
          </p:cNvPr>
          <p:cNvSpPr txBox="1"/>
          <p:nvPr/>
        </p:nvSpPr>
        <p:spPr>
          <a:xfrm>
            <a:off x="6230488" y="4201925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Pull Message [Binary]</a:t>
            </a:r>
            <a:endParaRPr lang="en-TH" sz="16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10989-4F64-8FCA-8064-1E6876B7E088}"/>
              </a:ext>
            </a:extLst>
          </p:cNvPr>
          <p:cNvSpPr txBox="1"/>
          <p:nvPr/>
        </p:nvSpPr>
        <p:spPr>
          <a:xfrm>
            <a:off x="967117" y="1460296"/>
            <a:ext cx="958788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เป็นส่วนประกอบสำคัญอีกหนึ่งส่วนคือ ส่วนรับข้อมูลจาก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รับมาจาก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Producer</a:t>
            </a:r>
            <a:endParaRPr lang="th-TH" sz="16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นั่นคือ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ซึ่งหน้าที่หลักๆ ของมันเลยคือ 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อ่านข้อมูลจาก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เพียงแค่ต่อเข้าที่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สักหนึ่งที่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แล้วใส่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Topic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ที่คุณต้องการรับข้อมูลมา ไม่ว่าข้อมูลจะอยู่ที่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ใดและอยู่ที่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ใดมันก็จะไปหามาให้เราจนได้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8680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3499-43A8-676E-E4B6-CA3C0A5E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14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DFB14-9D6B-DBC8-2A5D-D3D91F483E4F}"/>
              </a:ext>
            </a:extLst>
          </p:cNvPr>
          <p:cNvSpPr txBox="1"/>
          <p:nvPr/>
        </p:nvSpPr>
        <p:spPr>
          <a:xfrm>
            <a:off x="967117" y="47420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 Group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50DA5-27DF-66D1-64BB-C1BFD32934E9}"/>
              </a:ext>
            </a:extLst>
          </p:cNvPr>
          <p:cNvSpPr txBox="1"/>
          <p:nvPr/>
        </p:nvSpPr>
        <p:spPr>
          <a:xfrm>
            <a:off x="967117" y="825353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ก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ลุ่มของ </a:t>
            </a:r>
            <a:r>
              <a:rPr lang="en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สำหรับกระจายการรับข้อมูล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C25E7-BA42-09AA-662A-7EF7181704E3}"/>
              </a:ext>
            </a:extLst>
          </p:cNvPr>
          <p:cNvSpPr txBox="1"/>
          <p:nvPr/>
        </p:nvSpPr>
        <p:spPr>
          <a:xfrm>
            <a:off x="967117" y="1436502"/>
            <a:ext cx="8501045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เมื่อมีการ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ข้อมูลเข้ามามากๆ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ในตอนที่เรามี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Consumer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แค่ตัวเดียว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นั่นอาจจะทำให้เกิดการรับข้อมูลนั้นไม่เพียงพอต่อการใช้งาน ซึ่งวิธีแก้ปัญหาในกรณีนี้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คือการเพิ่ม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Consumer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ให้มากขึ้นให้เพียงพอต่อการใช้งานซึ่งก่อให้เกิดสิ่งที่เรียกว่า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 Group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FD43DFA-C0DC-81F2-54E5-87E20B646C7A}"/>
              </a:ext>
            </a:extLst>
          </p:cNvPr>
          <p:cNvSpPr/>
          <p:nvPr/>
        </p:nvSpPr>
        <p:spPr>
          <a:xfrm>
            <a:off x="1511983" y="2916720"/>
            <a:ext cx="1211855" cy="760164"/>
          </a:xfrm>
          <a:prstGeom prst="roundRect">
            <a:avLst>
              <a:gd name="adj" fmla="val 79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  <a:p>
            <a:pPr algn="ctr"/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Ø</a:t>
            </a:r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C541E0-4A7D-3962-A3AC-87EDC1877E66}"/>
              </a:ext>
            </a:extLst>
          </p:cNvPr>
          <p:cNvSpPr/>
          <p:nvPr/>
        </p:nvSpPr>
        <p:spPr>
          <a:xfrm>
            <a:off x="5490072" y="2916720"/>
            <a:ext cx="1211855" cy="760164"/>
          </a:xfrm>
          <a:prstGeom prst="roundRect">
            <a:avLst>
              <a:gd name="adj" fmla="val 79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  <a:p>
            <a:pPr algn="ctr"/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</a:t>
            </a:r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C89745-DB38-6CD9-0288-1754F3ACD024}"/>
              </a:ext>
            </a:extLst>
          </p:cNvPr>
          <p:cNvSpPr/>
          <p:nvPr/>
        </p:nvSpPr>
        <p:spPr>
          <a:xfrm>
            <a:off x="9468162" y="2916720"/>
            <a:ext cx="1211855" cy="760164"/>
          </a:xfrm>
          <a:prstGeom prst="roundRect">
            <a:avLst>
              <a:gd name="adj" fmla="val 79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  <a:p>
            <a:pPr algn="ctr"/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2</a:t>
            </a:r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E941DCF-AA33-5E64-8F48-F8A4A4AB83DE}"/>
              </a:ext>
            </a:extLst>
          </p:cNvPr>
          <p:cNvSpPr/>
          <p:nvPr/>
        </p:nvSpPr>
        <p:spPr>
          <a:xfrm>
            <a:off x="9640806" y="5050116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30B8480-2D80-827F-6B85-FE21F1FBB7C8}"/>
              </a:ext>
            </a:extLst>
          </p:cNvPr>
          <p:cNvSpPr/>
          <p:nvPr/>
        </p:nvSpPr>
        <p:spPr>
          <a:xfrm>
            <a:off x="9167011" y="5406999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B566ACD-989E-CD01-64CD-2C7A2A66D6EF}"/>
              </a:ext>
            </a:extLst>
          </p:cNvPr>
          <p:cNvSpPr/>
          <p:nvPr/>
        </p:nvSpPr>
        <p:spPr>
          <a:xfrm>
            <a:off x="10246734" y="5406998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969BEC-242F-E82E-1E44-9F2AC4D8F52A}"/>
              </a:ext>
            </a:extLst>
          </p:cNvPr>
          <p:cNvSpPr/>
          <p:nvPr/>
        </p:nvSpPr>
        <p:spPr>
          <a:xfrm>
            <a:off x="5148410" y="5406999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BC1E3BD-5C4E-732E-5E14-A26704C24AAD}"/>
              </a:ext>
            </a:extLst>
          </p:cNvPr>
          <p:cNvSpPr/>
          <p:nvPr/>
        </p:nvSpPr>
        <p:spPr>
          <a:xfrm>
            <a:off x="6228133" y="5406998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5FB3A33-C810-CC94-D38E-C98F7C0CBCCE}"/>
              </a:ext>
            </a:extLst>
          </p:cNvPr>
          <p:cNvSpPr/>
          <p:nvPr/>
        </p:nvSpPr>
        <p:spPr>
          <a:xfrm>
            <a:off x="1129809" y="5406999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6D0CB4-39AD-C979-3341-73C4DF89347F}"/>
              </a:ext>
            </a:extLst>
          </p:cNvPr>
          <p:cNvSpPr txBox="1"/>
          <p:nvPr/>
        </p:nvSpPr>
        <p:spPr>
          <a:xfrm>
            <a:off x="1221928" y="577479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Group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AF5D85-699C-0994-A378-6C2A93C71AB2}"/>
              </a:ext>
            </a:extLst>
          </p:cNvPr>
          <p:cNvSpPr txBox="1"/>
          <p:nvPr/>
        </p:nvSpPr>
        <p:spPr>
          <a:xfrm>
            <a:off x="5749526" y="577479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Group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E11BC-2031-ACAE-FEC4-641BB56AF39C}"/>
              </a:ext>
            </a:extLst>
          </p:cNvPr>
          <p:cNvSpPr txBox="1"/>
          <p:nvPr/>
        </p:nvSpPr>
        <p:spPr>
          <a:xfrm>
            <a:off x="9793733" y="577479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Group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4C01E7-3669-7C65-DFAF-5C4B158E81D5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flipV="1">
            <a:off x="1603604" y="3676884"/>
            <a:ext cx="514307" cy="1730115"/>
          </a:xfrm>
          <a:prstGeom prst="straightConnector1">
            <a:avLst/>
          </a:prstGeom>
          <a:ln w="31750">
            <a:solidFill>
              <a:srgbClr val="4791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C69789-EE66-3B9E-1B8B-9D2397FD5006}"/>
              </a:ext>
            </a:extLst>
          </p:cNvPr>
          <p:cNvCxnSpPr>
            <a:cxnSpLocks/>
            <a:stCxn id="22" idx="1"/>
            <a:endCxn id="11" idx="2"/>
          </p:cNvCxnSpPr>
          <p:nvPr/>
        </p:nvCxnSpPr>
        <p:spPr>
          <a:xfrm flipH="1" flipV="1">
            <a:off x="2117911" y="3676884"/>
            <a:ext cx="3030499" cy="1861307"/>
          </a:xfrm>
          <a:prstGeom prst="straightConnector1">
            <a:avLst/>
          </a:prstGeom>
          <a:ln w="31750">
            <a:solidFill>
              <a:srgbClr val="067F5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FB799E-8E3F-5D12-69FE-011110754A4D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5622205" y="3676884"/>
            <a:ext cx="473795" cy="1730115"/>
          </a:xfrm>
          <a:prstGeom prst="straightConnector1">
            <a:avLst/>
          </a:prstGeom>
          <a:ln w="31750">
            <a:solidFill>
              <a:srgbClr val="067F5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DEFE7E-A07B-24E7-8B52-DBFA767A7571}"/>
              </a:ext>
            </a:extLst>
          </p:cNvPr>
          <p:cNvCxnSpPr>
            <a:cxnSpLocks/>
            <a:stCxn id="23" idx="3"/>
            <a:endCxn id="13" idx="2"/>
          </p:cNvCxnSpPr>
          <p:nvPr/>
        </p:nvCxnSpPr>
        <p:spPr>
          <a:xfrm flipV="1">
            <a:off x="7175723" y="3676884"/>
            <a:ext cx="2898367" cy="1861306"/>
          </a:xfrm>
          <a:prstGeom prst="straightConnector1">
            <a:avLst/>
          </a:prstGeom>
          <a:ln w="31750">
            <a:solidFill>
              <a:srgbClr val="067F5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1338D2-F11A-EBF1-E959-98F0252AE82E}"/>
              </a:ext>
            </a:extLst>
          </p:cNvPr>
          <p:cNvCxnSpPr>
            <a:cxnSpLocks/>
            <a:stCxn id="19" idx="1"/>
            <a:endCxn id="11" idx="2"/>
          </p:cNvCxnSpPr>
          <p:nvPr/>
        </p:nvCxnSpPr>
        <p:spPr>
          <a:xfrm flipH="1" flipV="1">
            <a:off x="2117911" y="3676884"/>
            <a:ext cx="7049100" cy="1861307"/>
          </a:xfrm>
          <a:prstGeom prst="straightConnector1">
            <a:avLst/>
          </a:prstGeom>
          <a:ln w="31750">
            <a:solidFill>
              <a:srgbClr val="E17BA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32CF2B-E979-6E25-FFDB-A729AC8C10F1}"/>
              </a:ext>
            </a:extLst>
          </p:cNvPr>
          <p:cNvCxnSpPr>
            <a:cxnSpLocks/>
            <a:stCxn id="18" idx="1"/>
            <a:endCxn id="12" idx="2"/>
          </p:cNvCxnSpPr>
          <p:nvPr/>
        </p:nvCxnSpPr>
        <p:spPr>
          <a:xfrm flipH="1" flipV="1">
            <a:off x="6096000" y="3676884"/>
            <a:ext cx="3544806" cy="1504424"/>
          </a:xfrm>
          <a:prstGeom prst="straightConnector1">
            <a:avLst/>
          </a:prstGeom>
          <a:ln w="31750">
            <a:solidFill>
              <a:srgbClr val="E17BA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A5DC2F-5173-DA9C-1047-F71766A67BC5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10074090" y="3676884"/>
            <a:ext cx="646439" cy="1730114"/>
          </a:xfrm>
          <a:prstGeom prst="straightConnector1">
            <a:avLst/>
          </a:prstGeom>
          <a:ln w="31750">
            <a:solidFill>
              <a:srgbClr val="E17BA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E04772-3C1D-C6A3-826C-C5024A84DF0F}"/>
              </a:ext>
            </a:extLst>
          </p:cNvPr>
          <p:cNvSpPr txBox="1"/>
          <p:nvPr/>
        </p:nvSpPr>
        <p:spPr>
          <a:xfrm>
            <a:off x="1620017" y="261625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1</a:t>
            </a:r>
            <a:endParaRPr lang="en-TH" sz="16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95183D-F58C-235C-C8A6-F26B2BCF84C2}"/>
              </a:ext>
            </a:extLst>
          </p:cNvPr>
          <p:cNvSpPr txBox="1"/>
          <p:nvPr/>
        </p:nvSpPr>
        <p:spPr>
          <a:xfrm>
            <a:off x="5598106" y="2616251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2</a:t>
            </a:r>
            <a:endParaRPr lang="en-TH" sz="16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B693A2-13B9-C5B8-F437-68E18BA778E6}"/>
              </a:ext>
            </a:extLst>
          </p:cNvPr>
          <p:cNvSpPr txBox="1"/>
          <p:nvPr/>
        </p:nvSpPr>
        <p:spPr>
          <a:xfrm>
            <a:off x="9597472" y="2611908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3</a:t>
            </a:r>
            <a:endParaRPr lang="en-TH" sz="16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73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0EEDD-D7F1-CE7B-8EF7-F11BE2E5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15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1D4FC-44FB-94D8-9A6E-B592CA205802}"/>
              </a:ext>
            </a:extLst>
          </p:cNvPr>
          <p:cNvSpPr txBox="1"/>
          <p:nvPr/>
        </p:nvSpPr>
        <p:spPr>
          <a:xfrm>
            <a:off x="967117" y="474202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Zookeeper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5342D-1195-D12D-DF40-79FDA1E0552B}"/>
              </a:ext>
            </a:extLst>
          </p:cNvPr>
          <p:cNvSpPr txBox="1"/>
          <p:nvPr/>
        </p:nvSpPr>
        <p:spPr>
          <a:xfrm>
            <a:off x="967117" y="825353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ตัวกลางการประสานงานภายในระบบของ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pic>
        <p:nvPicPr>
          <p:cNvPr id="8" name="Picture 7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4ED2A852-B442-6031-461F-689AF309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16" y="3066538"/>
            <a:ext cx="5492209" cy="2969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411A7-9338-7196-3CC7-E4B7376EC89C}"/>
              </a:ext>
            </a:extLst>
          </p:cNvPr>
          <p:cNvSpPr txBox="1"/>
          <p:nvPr/>
        </p:nvSpPr>
        <p:spPr>
          <a:xfrm>
            <a:off x="967117" y="1545836"/>
            <a:ext cx="564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สิ่งนี้มีหน้าที่เป็นผู้ติดตามงานต่างๆ ภายใน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ของเราตั้งแต่บอกตำแหน่งของ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แต่ละตัวหรือทำการเลือก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Leader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หรือ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Replica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endParaRPr lang="en-TH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8B565-1F06-00E9-3DEA-DFDA0BA1C95B}"/>
              </a:ext>
            </a:extLst>
          </p:cNvPr>
          <p:cNvSpPr txBox="1"/>
          <p:nvPr/>
        </p:nvSpPr>
        <p:spPr>
          <a:xfrm>
            <a:off x="6459325" y="1545836"/>
            <a:ext cx="47655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ส่งสัญญาณไปหา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ของเราในทุกๆ ครั้งที่มีการเคลื่อนไหวของข้อมูลเพื่อเช็คว่า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ตายหรือไม่ เพื่อทำการเลือก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ตัวอื่นขึ้นมาแทน ซึ่งถ้าให้เปรียบง่ายๆ เป็น ตัวกลางการจัดการทุกอย่างของ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ซึ่งเราไม่จำเป็นต้องไป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Config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อะไรมันเยอะเนื่องจาก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ทำให้พวกเราแล้ว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endParaRPr lang="en-TH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D6B97-B791-90B1-4C1E-64FED64EFC01}"/>
              </a:ext>
            </a:extLst>
          </p:cNvPr>
          <p:cNvSpPr txBox="1"/>
          <p:nvPr/>
        </p:nvSpPr>
        <p:spPr>
          <a:xfrm>
            <a:off x="7304663" y="4973610"/>
            <a:ext cx="30748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is managed by</a:t>
            </a:r>
          </a:p>
          <a:p>
            <a:pPr algn="ctr"/>
            <a:r>
              <a:rPr lang="en-TH" sz="2400" b="1" dirty="0">
                <a:solidFill>
                  <a:srgbClr val="B70617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</a:t>
            </a:r>
            <a:r>
              <a:rPr lang="en-TH" sz="2400" b="1" dirty="0">
                <a:gradFill>
                  <a:gsLst>
                    <a:gs pos="0">
                      <a:srgbClr val="067F58"/>
                    </a:gs>
                    <a:gs pos="100000">
                      <a:srgbClr val="92D050"/>
                    </a:gs>
                  </a:gsLst>
                  <a:lin ang="10800000" scaled="0"/>
                </a:gra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TH" sz="2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2020429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8B1E7-8AEE-95D2-C222-DDE41807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16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051EB-2F53-0CDB-0362-D582AFCCD8F6}"/>
              </a:ext>
            </a:extLst>
          </p:cNvPr>
          <p:cNvSpPr txBox="1"/>
          <p:nvPr/>
        </p:nvSpPr>
        <p:spPr>
          <a:xfrm>
            <a:off x="967117" y="474202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Overview of Kafka Ecosystem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2F382-3E2A-E655-6082-08DDDD8E8A96}"/>
              </a:ext>
            </a:extLst>
          </p:cNvPr>
          <p:cNvSpPr txBox="1"/>
          <p:nvPr/>
        </p:nvSpPr>
        <p:spPr>
          <a:xfrm>
            <a:off x="967117" y="825353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ภาพรวมระบบนิเวศน์ของ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EACBE5-421D-4398-BA60-026807CB4EA3}"/>
              </a:ext>
            </a:extLst>
          </p:cNvPr>
          <p:cNvSpPr/>
          <p:nvPr/>
        </p:nvSpPr>
        <p:spPr>
          <a:xfrm>
            <a:off x="5004971" y="1545836"/>
            <a:ext cx="2182058" cy="3875344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A5E2DC-4191-F892-C1E5-CEB360949A9E}"/>
              </a:ext>
            </a:extLst>
          </p:cNvPr>
          <p:cNvSpPr/>
          <p:nvPr/>
        </p:nvSpPr>
        <p:spPr>
          <a:xfrm>
            <a:off x="5125564" y="1663262"/>
            <a:ext cx="1953893" cy="3648903"/>
          </a:xfrm>
          <a:prstGeom prst="roundRect">
            <a:avLst>
              <a:gd name="adj" fmla="val 6064"/>
            </a:avLst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8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</a:t>
            </a:r>
          </a:p>
          <a:p>
            <a:pPr algn="ctr"/>
            <a:r>
              <a:rPr lang="en-TH" sz="28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Kafka</a:t>
            </a:r>
          </a:p>
          <a:p>
            <a:pPr algn="ctr"/>
            <a:r>
              <a:rPr lang="en-TH" sz="28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(Broker)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9F8590-BA89-962E-EB80-F5960200F72C}"/>
              </a:ext>
            </a:extLst>
          </p:cNvPr>
          <p:cNvSpPr/>
          <p:nvPr/>
        </p:nvSpPr>
        <p:spPr>
          <a:xfrm>
            <a:off x="986903" y="1545836"/>
            <a:ext cx="2182058" cy="3875344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4C9D3CA-4485-BB25-8F0C-E2050D385687}"/>
              </a:ext>
            </a:extLst>
          </p:cNvPr>
          <p:cNvSpPr/>
          <p:nvPr/>
        </p:nvSpPr>
        <p:spPr>
          <a:xfrm>
            <a:off x="1107496" y="1663262"/>
            <a:ext cx="1953893" cy="3648903"/>
          </a:xfrm>
          <a:prstGeom prst="roundRect">
            <a:avLst>
              <a:gd name="adj" fmla="val 6064"/>
            </a:avLst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  <a:endParaRPr lang="en-TH" sz="28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4E8E36-28E5-4150-457B-A84CDC250ED6}"/>
              </a:ext>
            </a:extLst>
          </p:cNvPr>
          <p:cNvSpPr/>
          <p:nvPr/>
        </p:nvSpPr>
        <p:spPr>
          <a:xfrm>
            <a:off x="9023039" y="1545836"/>
            <a:ext cx="2182058" cy="3875344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F42FC4-D2DB-3741-EFF6-5D8272391464}"/>
              </a:ext>
            </a:extLst>
          </p:cNvPr>
          <p:cNvSpPr/>
          <p:nvPr/>
        </p:nvSpPr>
        <p:spPr>
          <a:xfrm>
            <a:off x="9143632" y="1663262"/>
            <a:ext cx="1953893" cy="3648903"/>
          </a:xfrm>
          <a:prstGeom prst="roundRect">
            <a:avLst>
              <a:gd name="adj" fmla="val 6064"/>
            </a:avLst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810757-9C13-F72E-7707-33B1C0F34B4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168961" y="3483508"/>
            <a:ext cx="1836010" cy="0"/>
          </a:xfrm>
          <a:prstGeom prst="straightConnector1">
            <a:avLst/>
          </a:prstGeom>
          <a:ln w="44450" cap="flat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78FAE-3331-D102-8E2C-DD4A243461D6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7187029" y="3483508"/>
            <a:ext cx="1836010" cy="0"/>
          </a:xfrm>
          <a:prstGeom prst="straightConnector1">
            <a:avLst/>
          </a:prstGeom>
          <a:ln w="44450" cap="flat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8F5A03-60A2-BC8A-F280-22EF528571AF}"/>
              </a:ext>
            </a:extLst>
          </p:cNvPr>
          <p:cNvSpPr txBox="1"/>
          <p:nvPr/>
        </p:nvSpPr>
        <p:spPr>
          <a:xfrm>
            <a:off x="3443200" y="3204733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Push Message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31DAA-0717-14D0-B190-638DB9914547}"/>
              </a:ext>
            </a:extLst>
          </p:cNvPr>
          <p:cNvSpPr txBox="1"/>
          <p:nvPr/>
        </p:nvSpPr>
        <p:spPr>
          <a:xfrm>
            <a:off x="7521380" y="320650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Pull Message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6D1E31-3D6F-E4EE-5F9C-81F57B43A65B}"/>
              </a:ext>
            </a:extLst>
          </p:cNvPr>
          <p:cNvSpPr/>
          <p:nvPr/>
        </p:nvSpPr>
        <p:spPr>
          <a:xfrm>
            <a:off x="967115" y="5538605"/>
            <a:ext cx="10237981" cy="817737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199ED7B-F2BE-9979-1C60-5C9DF4D58903}"/>
              </a:ext>
            </a:extLst>
          </p:cNvPr>
          <p:cNvSpPr/>
          <p:nvPr/>
        </p:nvSpPr>
        <p:spPr>
          <a:xfrm>
            <a:off x="1067442" y="5632163"/>
            <a:ext cx="10037966" cy="630620"/>
          </a:xfrm>
          <a:prstGeom prst="roundRect">
            <a:avLst>
              <a:gd name="adj" fmla="val 6064"/>
            </a:avLst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8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ZooKeeper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2CE659-76DD-2020-5267-CB3D5F5F88AF}"/>
              </a:ext>
            </a:extLst>
          </p:cNvPr>
          <p:cNvSpPr txBox="1"/>
          <p:nvPr/>
        </p:nvSpPr>
        <p:spPr>
          <a:xfrm>
            <a:off x="3416904" y="5168047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Get a broker ID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B09FB2-657A-FBA0-630E-70E3374DE650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4081509" y="3481732"/>
            <a:ext cx="5457" cy="1686315"/>
          </a:xfrm>
          <a:prstGeom prst="straightConnector1">
            <a:avLst/>
          </a:prstGeom>
          <a:ln w="44450" cap="flat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978AE4-7E48-9202-E6A3-29C67840EFD4}"/>
              </a:ext>
            </a:extLst>
          </p:cNvPr>
          <p:cNvCxnSpPr>
            <a:stCxn id="22" idx="2"/>
          </p:cNvCxnSpPr>
          <p:nvPr/>
        </p:nvCxnSpPr>
        <p:spPr>
          <a:xfrm flipH="1">
            <a:off x="8105033" y="3483507"/>
            <a:ext cx="1" cy="1684540"/>
          </a:xfrm>
          <a:prstGeom prst="straightConnector1">
            <a:avLst/>
          </a:prstGeom>
          <a:ln w="44450">
            <a:solidFill>
              <a:schemeClr val="tx2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47694A-66F2-8890-A202-75EB56C38B7B}"/>
              </a:ext>
            </a:extLst>
          </p:cNvPr>
          <p:cNvSpPr txBox="1"/>
          <p:nvPr/>
        </p:nvSpPr>
        <p:spPr>
          <a:xfrm>
            <a:off x="7431612" y="516804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Updates Offset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085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7C05C2-4FD5-F9E0-023A-A282BB5AE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DA8E96-B168-AB00-AC80-BAD63B48D1C3}"/>
              </a:ext>
            </a:extLst>
          </p:cNvPr>
          <p:cNvSpPr/>
          <p:nvPr/>
        </p:nvSpPr>
        <p:spPr>
          <a:xfrm>
            <a:off x="6437376" y="763524"/>
            <a:ext cx="5259600" cy="5331600"/>
          </a:xfrm>
          <a:prstGeom prst="roundRect">
            <a:avLst>
              <a:gd name="adj" fmla="val 5015"/>
            </a:avLst>
          </a:prstGeom>
          <a:blipFill>
            <a:blip r:embed="rId3"/>
            <a:stretch>
              <a:fillRect l="-18451" r="-18451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13BCC-ADE5-600B-3619-5490B1897D07}"/>
              </a:ext>
            </a:extLst>
          </p:cNvPr>
          <p:cNvSpPr txBox="1"/>
          <p:nvPr/>
        </p:nvSpPr>
        <p:spPr>
          <a:xfrm>
            <a:off x="496823" y="2764827"/>
            <a:ext cx="5060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Usecases in Enterprise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1AAD0-8953-E76F-D355-CC8C34D8009C}"/>
              </a:ext>
            </a:extLst>
          </p:cNvPr>
          <p:cNvSpPr txBox="1"/>
          <p:nvPr/>
        </p:nvSpPr>
        <p:spPr>
          <a:xfrm>
            <a:off x="550164" y="3965156"/>
            <a:ext cx="468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เค</a:t>
            </a:r>
            <a:r>
              <a:rPr lang="th-TH" sz="1400" dirty="0" err="1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</a:t>
            </a: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ตัวอย่างการใช้งานในบริษัทระดับประเทศและระดับโลกของ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ที่เห็นได้ชัดและน่าเรียนรู้รูปแบบ</a:t>
            </a:r>
            <a:endParaRPr lang="en-TH" sz="1400" dirty="0">
              <a:solidFill>
                <a:schemeClr val="bg1">
                  <a:lumMod val="6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05443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5C14E-854C-00EF-251D-87E001D2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18</a:t>
            </a:fld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2F75-1FD1-7BA1-791D-D53F860FB0BF}"/>
              </a:ext>
            </a:extLst>
          </p:cNvPr>
          <p:cNvSpPr txBox="1"/>
          <p:nvPr/>
        </p:nvSpPr>
        <p:spPr>
          <a:xfrm>
            <a:off x="967117" y="474202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on </a:t>
            </a:r>
            <a:r>
              <a:rPr lang="en-TH" b="1" dirty="0">
                <a:gradFill>
                  <a:gsLst>
                    <a:gs pos="0">
                      <a:srgbClr val="42C14F"/>
                    </a:gs>
                    <a:gs pos="100000">
                      <a:srgbClr val="006730"/>
                    </a:gs>
                  </a:gsLst>
                  <a:lin ang="5400000" scaled="1"/>
                </a:gradFill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LINEMAN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2047A-AAD1-5731-7930-0262AAE6B762}"/>
              </a:ext>
            </a:extLst>
          </p:cNvPr>
          <p:cNvSpPr txBox="1"/>
          <p:nvPr/>
        </p:nvSpPr>
        <p:spPr>
          <a:xfrm>
            <a:off x="967117" y="825353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ตัวอย่างการใช้งานบน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บน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LINEMAN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FFCE97-CC36-0A9F-C5BE-7A93BA5BEB93}"/>
              </a:ext>
            </a:extLst>
          </p:cNvPr>
          <p:cNvSpPr/>
          <p:nvPr/>
        </p:nvSpPr>
        <p:spPr>
          <a:xfrm>
            <a:off x="5266349" y="2537574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Brokers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5D8C047-A8FB-2042-E21D-43CEC9F12C59}"/>
              </a:ext>
            </a:extLst>
          </p:cNvPr>
          <p:cNvSpPr/>
          <p:nvPr/>
        </p:nvSpPr>
        <p:spPr>
          <a:xfrm>
            <a:off x="1817230" y="2537574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Customer App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CBE387-F59C-B0EE-C245-C626975320F1}"/>
              </a:ext>
            </a:extLst>
          </p:cNvPr>
          <p:cNvSpPr/>
          <p:nvPr/>
        </p:nvSpPr>
        <p:spPr>
          <a:xfrm>
            <a:off x="8715468" y="2537574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Merchant App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7232BD-DFFE-124B-7919-AD85502FC0A7}"/>
              </a:ext>
            </a:extLst>
          </p:cNvPr>
          <p:cNvSpPr/>
          <p:nvPr/>
        </p:nvSpPr>
        <p:spPr>
          <a:xfrm>
            <a:off x="5266349" y="4956555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Rider App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49C4B9-C4FB-455B-8C68-92EA1EE657E3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696636" y="3075620"/>
            <a:ext cx="1569713" cy="0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8019E4-F57A-E352-C461-115E8E2F4100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7145755" y="3075620"/>
            <a:ext cx="1569713" cy="0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DD65B1-6867-2BBA-7450-3B2B3D92BB5C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6206052" y="3613666"/>
            <a:ext cx="0" cy="1342889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77CC7A-3206-F198-48DE-254545C1ADB7}"/>
              </a:ext>
            </a:extLst>
          </p:cNvPr>
          <p:cNvSpPr txBox="1"/>
          <p:nvPr/>
        </p:nvSpPr>
        <p:spPr>
          <a:xfrm>
            <a:off x="3882339" y="1927405"/>
            <a:ext cx="480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Events &amp; messages on Apache Kafka</a:t>
            </a:r>
            <a:endParaRPr lang="en-TH" sz="2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483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8687D-29E0-5DBC-9231-A864D133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19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71BA-78CF-281E-D464-32172EE7D0C0}"/>
              </a:ext>
            </a:extLst>
          </p:cNvPr>
          <p:cNvSpPr txBox="1"/>
          <p:nvPr/>
        </p:nvSpPr>
        <p:spPr>
          <a:xfrm>
            <a:off x="967117" y="474202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on </a:t>
            </a:r>
            <a:r>
              <a:rPr lang="en-TH" b="1" dirty="0">
                <a:gradFill>
                  <a:gsLst>
                    <a:gs pos="51000">
                      <a:srgbClr val="B70617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Netflix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C9F8F-0026-F815-6C42-987064C5C8ED}"/>
              </a:ext>
            </a:extLst>
          </p:cNvPr>
          <p:cNvSpPr txBox="1"/>
          <p:nvPr/>
        </p:nvSpPr>
        <p:spPr>
          <a:xfrm>
            <a:off x="967117" y="825353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ตัวอย่างการใช้งานบน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บน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Netflix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65A7D57-A44D-A0FD-7D75-51AE65EF5211}"/>
              </a:ext>
            </a:extLst>
          </p:cNvPr>
          <p:cNvSpPr/>
          <p:nvPr/>
        </p:nvSpPr>
        <p:spPr>
          <a:xfrm>
            <a:off x="5156297" y="3235550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Brokers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D330F5C-0E41-1756-780A-D8B542CB62E2}"/>
              </a:ext>
            </a:extLst>
          </p:cNvPr>
          <p:cNvSpPr/>
          <p:nvPr/>
        </p:nvSpPr>
        <p:spPr>
          <a:xfrm>
            <a:off x="2077632" y="3235550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User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6F4A0F-D592-5D9B-5597-058647650C80}"/>
              </a:ext>
            </a:extLst>
          </p:cNvPr>
          <p:cNvSpPr/>
          <p:nvPr/>
        </p:nvSpPr>
        <p:spPr>
          <a:xfrm>
            <a:off x="8448694" y="1514545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Brokers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E20824-404B-8B2E-2FAF-30280C3A3EDF}"/>
              </a:ext>
            </a:extLst>
          </p:cNvPr>
          <p:cNvSpPr/>
          <p:nvPr/>
        </p:nvSpPr>
        <p:spPr>
          <a:xfrm>
            <a:off x="8448694" y="3235550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Brokers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BE8B462-4AE2-937C-C02E-305C2BEB26EC}"/>
              </a:ext>
            </a:extLst>
          </p:cNvPr>
          <p:cNvSpPr/>
          <p:nvPr/>
        </p:nvSpPr>
        <p:spPr>
          <a:xfrm>
            <a:off x="8448694" y="4956555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Brokers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89E84-775E-3FD0-AD24-3357C6C413D9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957038" y="3773596"/>
            <a:ext cx="1199259" cy="0"/>
          </a:xfrm>
          <a:prstGeom prst="straightConnector1">
            <a:avLst/>
          </a:prstGeom>
          <a:ln w="444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9FD69D-935C-D79A-E1F6-1FE6FB7A2B05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7035703" y="2052591"/>
            <a:ext cx="1412991" cy="1721005"/>
          </a:xfrm>
          <a:prstGeom prst="straightConnector1">
            <a:avLst/>
          </a:prstGeom>
          <a:ln w="444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474CA4-EA5E-0487-4B7D-8514ACBD3611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035703" y="3773596"/>
            <a:ext cx="1412991" cy="0"/>
          </a:xfrm>
          <a:prstGeom prst="straightConnector1">
            <a:avLst/>
          </a:prstGeom>
          <a:ln w="444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AB6B85-E1C8-9CF4-85F9-6C4BCE01687E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035703" y="3773596"/>
            <a:ext cx="1412991" cy="1721005"/>
          </a:xfrm>
          <a:prstGeom prst="straightConnector1">
            <a:avLst/>
          </a:prstGeom>
          <a:ln w="444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281AE1-219E-47F7-C293-6F3D30C9C397}"/>
              </a:ext>
            </a:extLst>
          </p:cNvPr>
          <p:cNvSpPr txBox="1"/>
          <p:nvPr/>
        </p:nvSpPr>
        <p:spPr>
          <a:xfrm>
            <a:off x="2184020" y="2766472"/>
            <a:ext cx="480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Events &amp; messages on Apache Kafka</a:t>
            </a:r>
            <a:endParaRPr lang="en-TH" sz="2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1582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6AA74D-D75F-F1C8-D42D-3977D90D827C}"/>
              </a:ext>
            </a:extLst>
          </p:cNvPr>
          <p:cNvSpPr txBox="1"/>
          <p:nvPr/>
        </p:nvSpPr>
        <p:spPr>
          <a:xfrm>
            <a:off x="641057" y="656134"/>
            <a:ext cx="315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What is Apache Kafka?</a:t>
            </a:r>
            <a:endParaRPr lang="en-TH" sz="2000" dirty="0">
              <a:solidFill>
                <a:schemeClr val="tx1">
                  <a:lumMod val="95000"/>
                  <a:lumOff val="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23605-63C3-0B22-04C4-FEA3707C731A}"/>
              </a:ext>
            </a:extLst>
          </p:cNvPr>
          <p:cNvSpPr txBox="1"/>
          <p:nvPr/>
        </p:nvSpPr>
        <p:spPr>
          <a:xfrm>
            <a:off x="641057" y="1837944"/>
            <a:ext cx="6118983" cy="841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เป็นแพลตฟอร์มการสตรีมซึ่งเป็นแบบระบบคิวข้อความที่สามารถกระจายการทำงานได้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สำหรับการสร้างไป</a:t>
            </a:r>
            <a:r>
              <a:rPr lang="th-TH" sz="1400" dirty="0" err="1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ป์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ไลน์แบบเรียลไทม์และแอพพลิเคชัน การสตรีม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มอบระบบ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การส่งข้อความที่ปรับขนาดได้สูง ทนต่อข้อผิดพลาด และทนทาน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D6146F-6687-460D-194F-CAC087B5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2</a:t>
            </a:fld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588D-7B3F-8043-26C0-F83ADE9B15E6}"/>
              </a:ext>
            </a:extLst>
          </p:cNvPr>
          <p:cNvSpPr txBox="1"/>
          <p:nvPr/>
        </p:nvSpPr>
        <p:spPr>
          <a:xfrm>
            <a:off x="6808902" y="2258572"/>
            <a:ext cx="48862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9600" b="1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</a:t>
            </a:r>
          </a:p>
          <a:p>
            <a:r>
              <a:rPr lang="en-TH" sz="9600" b="1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1674D-267E-189B-9BF4-8308011A097B}"/>
              </a:ext>
            </a:extLst>
          </p:cNvPr>
          <p:cNvSpPr txBox="1"/>
          <p:nvPr/>
        </p:nvSpPr>
        <p:spPr>
          <a:xfrm>
            <a:off x="641057" y="4293651"/>
            <a:ext cx="499207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คุณสมบัติที่น่าสนใจของ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มีการกระจายข้อมูล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(Distributed) </a:t>
            </a: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บน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Cluster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มีความยืดหยุ่น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(Resilient architecture)</a:t>
            </a:r>
            <a:endParaRPr lang="th-TH" sz="1400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มีความทนทานความเสียหาย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(Fault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tolerent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)</a:t>
            </a:r>
            <a:endParaRPr lang="th-TH" sz="1400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มีความสามารถใน</a:t>
            </a:r>
            <a:r>
              <a:rPr lang="th-TH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สเกล</a:t>
            </a: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แบบแนวนอน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(Horizontal Scalability)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มีประสิทธิภาพด้านความเร็ว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บริษัทระดับ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Enterprise</a:t>
            </a: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มีการใช้งานอย่างแพร่หลาย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เช่น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Netflix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4A9D6-2D47-1C65-1C85-34B1F083A368}"/>
              </a:ext>
            </a:extLst>
          </p:cNvPr>
          <p:cNvSpPr txBox="1"/>
          <p:nvPr/>
        </p:nvSpPr>
        <p:spPr>
          <a:xfrm>
            <a:off x="641057" y="2932427"/>
            <a:ext cx="4437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ถูกสร้างขึ้นโดย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Linkedin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และถูกนำไปดูแลต่อโดย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ถูกเขียนขึ้นมาด้วยภาษา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Scala</a:t>
            </a:r>
            <a:r>
              <a:rPr lang="th-TH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และ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Java</a:t>
            </a:r>
            <a:endParaRPr lang="th-TH" sz="1400" b="1" dirty="0">
              <a:solidFill>
                <a:schemeClr val="tx1">
                  <a:lumMod val="85000"/>
                  <a:lumOff val="1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th-TH" sz="1400" b="1" dirty="0">
              <a:solidFill>
                <a:schemeClr val="tx1">
                  <a:lumMod val="85000"/>
                  <a:lumOff val="1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ถูกปล่อยออกมาให้ใช้งานครั้งแรกในปี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2012</a:t>
            </a:r>
            <a:r>
              <a:rPr lang="th-T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เดือน มกราคม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18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7C05C2-4FD5-F9E0-023A-A282BB5AE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DA8E96-B168-AB00-AC80-BAD63B48D1C3}"/>
              </a:ext>
            </a:extLst>
          </p:cNvPr>
          <p:cNvSpPr/>
          <p:nvPr/>
        </p:nvSpPr>
        <p:spPr>
          <a:xfrm>
            <a:off x="6437376" y="763524"/>
            <a:ext cx="5259600" cy="5331600"/>
          </a:xfrm>
          <a:prstGeom prst="roundRect">
            <a:avLst>
              <a:gd name="adj" fmla="val 5015"/>
            </a:avLst>
          </a:prstGeom>
          <a:blipFill>
            <a:blip r:embed="rId3"/>
            <a:stretch>
              <a:fillRect l="-25291" r="-25291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13BCC-ADE5-600B-3619-5490B1897D07}"/>
              </a:ext>
            </a:extLst>
          </p:cNvPr>
          <p:cNvSpPr txBox="1"/>
          <p:nvPr/>
        </p:nvSpPr>
        <p:spPr>
          <a:xfrm>
            <a:off x="496823" y="2764827"/>
            <a:ext cx="5060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Containerized Installation for Kafka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1AAD0-8953-E76F-D355-CC8C34D8009C}"/>
              </a:ext>
            </a:extLst>
          </p:cNvPr>
          <p:cNvSpPr txBox="1"/>
          <p:nvPr/>
        </p:nvSpPr>
        <p:spPr>
          <a:xfrm>
            <a:off x="550164" y="3965156"/>
            <a:ext cx="468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การติดตั้ง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 </a:t>
            </a: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ด้วยวิธีการติดตั้งบน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Container</a:t>
            </a: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โดยใช้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Docker</a:t>
            </a:r>
            <a:endParaRPr lang="en-TH" sz="1400" dirty="0">
              <a:solidFill>
                <a:schemeClr val="bg1">
                  <a:lumMod val="6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046768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77AC4-E635-941D-CEA2-21387903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21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28B70-9293-6E15-59EC-1BAD2294EA28}"/>
              </a:ext>
            </a:extLst>
          </p:cNvPr>
          <p:cNvSpPr txBox="1"/>
          <p:nvPr/>
        </p:nvSpPr>
        <p:spPr>
          <a:xfrm>
            <a:off x="967117" y="47420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What is Container?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B805E-2FE9-C255-5CA9-73AA43ABD1F9}"/>
              </a:ext>
            </a:extLst>
          </p:cNvPr>
          <p:cNvSpPr txBox="1"/>
          <p:nvPr/>
        </p:nvSpPr>
        <p:spPr>
          <a:xfrm>
            <a:off x="967117" y="82535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Container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คืออะไรและทำงานอย่างไร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?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B9D585-BFC8-90C0-6612-C1E85E8F88EC}"/>
              </a:ext>
            </a:extLst>
          </p:cNvPr>
          <p:cNvSpPr/>
          <p:nvPr/>
        </p:nvSpPr>
        <p:spPr>
          <a:xfrm>
            <a:off x="977886" y="5305006"/>
            <a:ext cx="5037820" cy="579862"/>
          </a:xfrm>
          <a:prstGeom prst="roundRect">
            <a:avLst>
              <a:gd name="adj" fmla="val 8216"/>
            </a:avLst>
          </a:prstGeom>
          <a:solidFill>
            <a:schemeClr val="tx2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Infrastructure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793F85-E185-BAC7-F4E1-73DD1FA54C88}"/>
              </a:ext>
            </a:extLst>
          </p:cNvPr>
          <p:cNvSpPr/>
          <p:nvPr/>
        </p:nvSpPr>
        <p:spPr>
          <a:xfrm>
            <a:off x="977886" y="4663924"/>
            <a:ext cx="5037820" cy="579862"/>
          </a:xfrm>
          <a:prstGeom prst="roundRect">
            <a:avLst>
              <a:gd name="adj" fmla="val 8216"/>
            </a:avLst>
          </a:prstGeom>
          <a:solidFill>
            <a:schemeClr val="tx2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Host Operating System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B11389-411C-0E80-37CF-203F54537CDE}"/>
              </a:ext>
            </a:extLst>
          </p:cNvPr>
          <p:cNvSpPr/>
          <p:nvPr/>
        </p:nvSpPr>
        <p:spPr>
          <a:xfrm>
            <a:off x="977886" y="4017380"/>
            <a:ext cx="5037820" cy="579862"/>
          </a:xfrm>
          <a:prstGeom prst="roundRect">
            <a:avLst>
              <a:gd name="adj" fmla="val 8216"/>
            </a:avLst>
          </a:prstGeom>
          <a:solidFill>
            <a:srgbClr val="2E8EF0"/>
          </a:solidFill>
          <a:ln>
            <a:solidFill>
              <a:srgbClr val="2E8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Container Platform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864BEC-6FB5-F0FA-6252-BDB016004070}"/>
              </a:ext>
            </a:extLst>
          </p:cNvPr>
          <p:cNvSpPr/>
          <p:nvPr/>
        </p:nvSpPr>
        <p:spPr>
          <a:xfrm>
            <a:off x="962722" y="1656350"/>
            <a:ext cx="1194661" cy="2258688"/>
          </a:xfrm>
          <a:prstGeom prst="roundRect">
            <a:avLst>
              <a:gd name="adj" fmla="val 8216"/>
            </a:avLst>
          </a:prstGeom>
          <a:solidFill>
            <a:srgbClr val="2E8EF0"/>
          </a:solidFill>
          <a:ln>
            <a:solidFill>
              <a:srgbClr val="2E8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App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B0AAAC-D114-E9A9-110E-5BCDAA9BC1FB}"/>
              </a:ext>
            </a:extLst>
          </p:cNvPr>
          <p:cNvSpPr/>
          <p:nvPr/>
        </p:nvSpPr>
        <p:spPr>
          <a:xfrm>
            <a:off x="2259004" y="1656350"/>
            <a:ext cx="1194661" cy="2258688"/>
          </a:xfrm>
          <a:prstGeom prst="roundRect">
            <a:avLst>
              <a:gd name="adj" fmla="val 8216"/>
            </a:avLst>
          </a:prstGeom>
          <a:solidFill>
            <a:srgbClr val="2E8EF0"/>
          </a:solidFill>
          <a:ln>
            <a:solidFill>
              <a:srgbClr val="2E8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App B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4A9BA-CF5F-8D65-719A-ED5A5329C691}"/>
              </a:ext>
            </a:extLst>
          </p:cNvPr>
          <p:cNvSpPr/>
          <p:nvPr/>
        </p:nvSpPr>
        <p:spPr>
          <a:xfrm>
            <a:off x="3542031" y="1656350"/>
            <a:ext cx="1194661" cy="2258688"/>
          </a:xfrm>
          <a:prstGeom prst="roundRect">
            <a:avLst>
              <a:gd name="adj" fmla="val 8216"/>
            </a:avLst>
          </a:prstGeom>
          <a:solidFill>
            <a:srgbClr val="2E8EF0"/>
          </a:solidFill>
          <a:ln>
            <a:solidFill>
              <a:srgbClr val="2E8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App 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66A4277-A59C-72CC-2D7E-1A18020EB658}"/>
              </a:ext>
            </a:extLst>
          </p:cNvPr>
          <p:cNvSpPr/>
          <p:nvPr/>
        </p:nvSpPr>
        <p:spPr>
          <a:xfrm>
            <a:off x="4836209" y="1656350"/>
            <a:ext cx="1194661" cy="2258688"/>
          </a:xfrm>
          <a:prstGeom prst="roundRect">
            <a:avLst>
              <a:gd name="adj" fmla="val 8216"/>
            </a:avLst>
          </a:prstGeom>
          <a:solidFill>
            <a:srgbClr val="2E8EF0"/>
          </a:solidFill>
          <a:ln>
            <a:solidFill>
              <a:srgbClr val="2E8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App 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09838F-DECF-659C-C905-059A242F2951}"/>
              </a:ext>
            </a:extLst>
          </p:cNvPr>
          <p:cNvSpPr txBox="1"/>
          <p:nvPr/>
        </p:nvSpPr>
        <p:spPr>
          <a:xfrm>
            <a:off x="6254909" y="1656350"/>
            <a:ext cx="4974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คอนเทนเนอร์คือตัวจัดการซอฟต์แวร์ที่มีความสัมพันธ์ทางเทคนิคกับ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Virtualization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ที่ใช้กันมาอย่างยาวนานซึ่งการทำงานของมันคล้ายๆ ตรงที่มันสร้าง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VM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ขึ้นมาเหมือนกันแต่ต่างกันตรงที่ขนาดซึ่งคอนเทนเนอร์มันสร้างขึ้นในระดับของ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Operating-system-level virtualization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ซึ่งทำให้มันไม่ต้องสร้างเครื่องเสมือนขึ้นมาทั้งตัว</a:t>
            </a:r>
            <a:b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b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ซึ่งจุดเด่นของมันคือการใช้งานทรัพยากรณ</a:t>
            </a:r>
            <a:r>
              <a:rPr lang="th-TH" sz="1600" dirty="0" err="1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์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ที่น้อยกว่าและลดความซ้ำซ้อนในการดูแลรักษา</a:t>
            </a:r>
          </a:p>
          <a:p>
            <a:endParaRPr lang="th-TH" sz="16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และใช้งานง่ายกว่าโดยใช้งาน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App 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ต่างๆ ผ่านการ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Build image file</a:t>
            </a:r>
            <a:endParaRPr lang="en-TH" sz="16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2081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45846-F160-7476-AE61-D2C4305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22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6E131-068A-9233-59CA-A439CFDB9006}"/>
              </a:ext>
            </a:extLst>
          </p:cNvPr>
          <p:cNvSpPr txBox="1"/>
          <p:nvPr/>
        </p:nvSpPr>
        <p:spPr>
          <a:xfrm>
            <a:off x="967117" y="47420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What is Docker?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8A040-1C41-E01C-9694-657FEEFD1C7A}"/>
              </a:ext>
            </a:extLst>
          </p:cNvPr>
          <p:cNvSpPr txBox="1"/>
          <p:nvPr/>
        </p:nvSpPr>
        <p:spPr>
          <a:xfrm>
            <a:off x="967117" y="825353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Docker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คืออะไรและใช้งานอย่างไร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?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F7492E-4389-99BA-4E34-E6E2E7B9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117" y="1962149"/>
            <a:ext cx="4178300" cy="2933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F1B29C-3AB3-8933-D08D-65588C2824B5}"/>
              </a:ext>
            </a:extLst>
          </p:cNvPr>
          <p:cNvSpPr txBox="1"/>
          <p:nvPr/>
        </p:nvSpPr>
        <p:spPr>
          <a:xfrm>
            <a:off x="5729953" y="2397948"/>
            <a:ext cx="56238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คือ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Container Platform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เจ้าหนึ่งที่ยอดนิยมมากๆ ในตลาด ณ ตอนนี้ และใช้งานง่ายมาก ซึ่งปัจจุบันมีเวอร์ชั่น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Desktop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ออกมาให้ใช้งานทำให้สามารถจัดการ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Image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และ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Volume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ได้ง่ายขึ้นกว่าการใช้งาน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Command line</a:t>
            </a:r>
            <a:endParaRPr lang="th-TH" sz="16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endParaRPr lang="th-TH" sz="16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ในอดีตมี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LXD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ซึ่งเป็นต้นกำเนิด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Container project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ทั้งหลายบนโลกซึ่งหนึ่งในนั้นก็คือ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Docker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แต่ว่าใช้งานยาก เลยทำให้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Docker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ขึ้นครองตลาดแทน</a:t>
            </a:r>
          </a:p>
        </p:txBody>
      </p:sp>
    </p:spTree>
    <p:extLst>
      <p:ext uri="{BB962C8B-B14F-4D97-AF65-F5344CB8AC3E}">
        <p14:creationId xmlns:p14="http://schemas.microsoft.com/office/powerpoint/2010/main" val="4237583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543A7-2772-1525-F1D2-E7D64C2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23</a:t>
            </a:fld>
            <a:endParaRPr lang="en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5E9A5-8936-0686-9079-C257DAA8DB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8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Let’s do workshops!</a:t>
            </a:r>
          </a:p>
        </p:txBody>
      </p:sp>
    </p:spTree>
    <p:extLst>
      <p:ext uri="{BB962C8B-B14F-4D97-AF65-F5344CB8AC3E}">
        <p14:creationId xmlns:p14="http://schemas.microsoft.com/office/powerpoint/2010/main" val="26736126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7C05C2-4FD5-F9E0-023A-A282BB5AE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DA8E96-B168-AB00-AC80-BAD63B48D1C3}"/>
              </a:ext>
            </a:extLst>
          </p:cNvPr>
          <p:cNvSpPr/>
          <p:nvPr/>
        </p:nvSpPr>
        <p:spPr>
          <a:xfrm>
            <a:off x="6437376" y="763524"/>
            <a:ext cx="5257800" cy="5330952"/>
          </a:xfrm>
          <a:prstGeom prst="roundRect">
            <a:avLst>
              <a:gd name="adj" fmla="val 5015"/>
            </a:avLst>
          </a:prstGeom>
          <a:blipFill dpi="0" rotWithShape="0">
            <a:blip r:embed="rId3"/>
            <a:srcRect/>
            <a:stretch>
              <a:fillRect l="-50000" r="-1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13BCC-ADE5-600B-3619-5490B1897D07}"/>
              </a:ext>
            </a:extLst>
          </p:cNvPr>
          <p:cNvSpPr txBox="1"/>
          <p:nvPr/>
        </p:nvSpPr>
        <p:spPr>
          <a:xfrm>
            <a:off x="496824" y="2764827"/>
            <a:ext cx="4788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Pricinple Of</a:t>
            </a:r>
          </a:p>
          <a:p>
            <a:r>
              <a:rPr lang="en-TH" sz="3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Kafka Ecosystem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1AAD0-8953-E76F-D355-CC8C34D8009C}"/>
              </a:ext>
            </a:extLst>
          </p:cNvPr>
          <p:cNvSpPr txBox="1"/>
          <p:nvPr/>
        </p:nvSpPr>
        <p:spPr>
          <a:xfrm>
            <a:off x="550164" y="3965156"/>
            <a:ext cx="4681728" cy="57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ระบบนิเวศน์ที่ทำให้ระบบเสถียรและมั่นคงตลอดการใช้งานและ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สามารถ</a:t>
            </a:r>
            <a:r>
              <a:rPr lang="th-TH" sz="1400" dirty="0" err="1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สเกล</a:t>
            </a: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ระบบได้ง่ายเพราะถูกออกแบบมาดีและคงทน</a:t>
            </a:r>
            <a:endParaRPr lang="en-TH" sz="1400" dirty="0">
              <a:solidFill>
                <a:schemeClr val="bg1">
                  <a:lumMod val="6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25561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F34C-EA62-58AB-7228-7967F1D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4</a:t>
            </a:fld>
            <a:endParaRPr lang="en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E3E0B-D808-F451-B288-5FB62E22C941}"/>
              </a:ext>
            </a:extLst>
          </p:cNvPr>
          <p:cNvSpPr txBox="1"/>
          <p:nvPr/>
        </p:nvSpPr>
        <p:spPr>
          <a:xfrm>
            <a:off x="967117" y="474202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 Component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00541-EF38-6D87-28B5-8E7FADC0F053}"/>
              </a:ext>
            </a:extLst>
          </p:cNvPr>
          <p:cNvSpPr txBox="1"/>
          <p:nvPr/>
        </p:nvSpPr>
        <p:spPr>
          <a:xfrm>
            <a:off x="967117" y="825353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ส่วนประกอบสำคัญของ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46CD2F-151C-2D69-5C90-D1AE337C93D9}"/>
              </a:ext>
            </a:extLst>
          </p:cNvPr>
          <p:cNvSpPr/>
          <p:nvPr/>
        </p:nvSpPr>
        <p:spPr>
          <a:xfrm>
            <a:off x="7855597" y="1462781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0C94A4-6872-78C1-3180-9783E516FDA2}"/>
              </a:ext>
            </a:extLst>
          </p:cNvPr>
          <p:cNvSpPr/>
          <p:nvPr/>
        </p:nvSpPr>
        <p:spPr>
          <a:xfrm>
            <a:off x="4411357" y="1462780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2880F2-4857-FF15-2805-9A8A0A10C430}"/>
              </a:ext>
            </a:extLst>
          </p:cNvPr>
          <p:cNvSpPr/>
          <p:nvPr/>
        </p:nvSpPr>
        <p:spPr>
          <a:xfrm>
            <a:off x="967117" y="1462779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E9B06-FDF1-B13E-5294-D75E70718C5D}"/>
              </a:ext>
            </a:extLst>
          </p:cNvPr>
          <p:cNvSpPr/>
          <p:nvPr/>
        </p:nvSpPr>
        <p:spPr>
          <a:xfrm>
            <a:off x="967117" y="1462779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1978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FAB1-B673-188F-2EBE-4BB7A185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5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E07D6-A40D-6BEF-F5E1-239132467EBF}"/>
              </a:ext>
            </a:extLst>
          </p:cNvPr>
          <p:cNvSpPr txBox="1"/>
          <p:nvPr/>
        </p:nvSpPr>
        <p:spPr>
          <a:xfrm>
            <a:off x="967117" y="4742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 Producer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49EE5-A6BD-7503-4888-10EBFD84FF77}"/>
              </a:ext>
            </a:extLst>
          </p:cNvPr>
          <p:cNvSpPr txBox="1"/>
          <p:nvPr/>
        </p:nvSpPr>
        <p:spPr>
          <a:xfrm>
            <a:off x="967117" y="825353"/>
            <a:ext cx="472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ส่วนประกอบการสร้างข้อมูลของ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9703C-36BB-01A4-60B7-27E2729727BA}"/>
              </a:ext>
            </a:extLst>
          </p:cNvPr>
          <p:cNvSpPr txBox="1"/>
          <p:nvPr/>
        </p:nvSpPr>
        <p:spPr>
          <a:xfrm>
            <a:off x="967117" y="1401077"/>
            <a:ext cx="72026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เป็นส่วนประกอบที่สำคัญอันดับแรกสุดในการป้อนข้อมูลเข้าสู่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เพื่อให้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จัดการ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กับข้อมูลเหล่านั้นได้ โดยปกติ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เป็นตัวที่คอย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Push Message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ไปยัง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อย่างเดียว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โดยไม่ต้องการ การตอบกลับจาก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และโดยปกติ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Producer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จะส่งข้อมูลไปในรูปแบบ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Binary</a:t>
            </a:r>
            <a:endParaRPr lang="th-TH" sz="14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โดยข้อมูลจะถูกส่งไปตาม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ที่กำหนดไว้ในส่วนของตอนการ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Push Message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48029B-81D2-EBF1-5778-8CCB26B33A84}"/>
              </a:ext>
            </a:extLst>
          </p:cNvPr>
          <p:cNvSpPr/>
          <p:nvPr/>
        </p:nvSpPr>
        <p:spPr>
          <a:xfrm>
            <a:off x="1096034" y="2741431"/>
            <a:ext cx="2260177" cy="3792998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0" name="Picture 9" descr="A rainbow colored cloud with a black background&#10;&#10;Description automatically generated">
            <a:extLst>
              <a:ext uri="{FF2B5EF4-FFF2-40B4-BE49-F238E27FC236}">
                <a16:creationId xmlns:a16="http://schemas.microsoft.com/office/drawing/2014/main" id="{6AACF01F-2880-FC6C-4E79-78B84CC3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87758" y="3214104"/>
            <a:ext cx="1277256" cy="1277256"/>
          </a:xfrm>
          <a:prstGeom prst="rect">
            <a:avLst/>
          </a:prstGeom>
        </p:spPr>
      </p:pic>
      <p:pic>
        <p:nvPicPr>
          <p:cNvPr id="14" name="Picture 13" descr="A black and white logo with a smile&#10;&#10;Description automatically generated">
            <a:extLst>
              <a:ext uri="{FF2B5EF4-FFF2-40B4-BE49-F238E27FC236}">
                <a16:creationId xmlns:a16="http://schemas.microsoft.com/office/drawing/2014/main" id="{537D1FA6-F194-3076-B2AC-475B9AE7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82" y="5026885"/>
            <a:ext cx="1457079" cy="87181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27A38-0445-CF6D-3D39-566EA1F5F847}"/>
              </a:ext>
            </a:extLst>
          </p:cNvPr>
          <p:cNvCxnSpPr>
            <a:cxnSpLocks/>
          </p:cNvCxnSpPr>
          <p:nvPr/>
        </p:nvCxnSpPr>
        <p:spPr>
          <a:xfrm>
            <a:off x="3539136" y="4563078"/>
            <a:ext cx="2728229" cy="0"/>
          </a:xfrm>
          <a:prstGeom prst="straightConnector1">
            <a:avLst/>
          </a:prstGeom>
          <a:ln w="63500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B5EDED-8425-6D45-E40D-E6D7058E84FC}"/>
              </a:ext>
            </a:extLst>
          </p:cNvPr>
          <p:cNvSpPr txBox="1"/>
          <p:nvPr/>
        </p:nvSpPr>
        <p:spPr>
          <a:xfrm>
            <a:off x="3847935" y="4152806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Push Message [SFB]</a:t>
            </a:r>
            <a:endParaRPr lang="en-TH" sz="16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F8FCF29-EE1C-42C6-3FE8-4CB79BB37E67}"/>
              </a:ext>
            </a:extLst>
          </p:cNvPr>
          <p:cNvSpPr/>
          <p:nvPr/>
        </p:nvSpPr>
        <p:spPr>
          <a:xfrm>
            <a:off x="6358231" y="2741431"/>
            <a:ext cx="4737735" cy="3792998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29" name="Picture 28" descr="A black and white logo&#10;&#10;Description automatically generated">
            <a:extLst>
              <a:ext uri="{FF2B5EF4-FFF2-40B4-BE49-F238E27FC236}">
                <a16:creationId xmlns:a16="http://schemas.microsoft.com/office/drawing/2014/main" id="{8A764127-3D97-7A6B-36D2-9CC0E4FC0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877" y="3625075"/>
            <a:ext cx="4536440" cy="23845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8C0FF88-4D76-9952-90A8-295BDE981A47}"/>
              </a:ext>
            </a:extLst>
          </p:cNvPr>
          <p:cNvSpPr txBox="1"/>
          <p:nvPr/>
        </p:nvSpPr>
        <p:spPr>
          <a:xfrm>
            <a:off x="6582118" y="3214104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Standalone Broker or Cluster Broker</a:t>
            </a:r>
            <a:endParaRPr lang="en-TH" b="1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17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3983C-47E2-4F6F-D9BB-9BF2ACA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6</a:t>
            </a:fld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74625-21E9-8BBE-7980-23086C335811}"/>
              </a:ext>
            </a:extLst>
          </p:cNvPr>
          <p:cNvSpPr txBox="1"/>
          <p:nvPr/>
        </p:nvSpPr>
        <p:spPr>
          <a:xfrm>
            <a:off x="967117" y="47420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of Apache Kafka Producer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AD325-7E80-AA14-4DEA-E93CA6A2DC73}"/>
              </a:ext>
            </a:extLst>
          </p:cNvPr>
          <p:cNvSpPr txBox="1"/>
          <p:nvPr/>
        </p:nvSpPr>
        <p:spPr>
          <a:xfrm>
            <a:off x="967117" y="825353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หัวข้อในการส่งข้อมูลไปยัง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06D5-F817-50ED-7FED-D776E532E571}"/>
              </a:ext>
            </a:extLst>
          </p:cNvPr>
          <p:cNvSpPr txBox="1"/>
          <p:nvPr/>
        </p:nvSpPr>
        <p:spPr>
          <a:xfrm>
            <a:off x="967117" y="1438260"/>
            <a:ext cx="6579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เป็นส่วนสำหรับการกำหนดข้อมูลที่ต้องการจะไปเก็บไว้ซึ่งจะถูกกำหนดเป็น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หรือหัวข้อ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ซึ่งสามารถเรียกใช้ได้โดยการอ้างอิงถึงชื่อเป็นตัวอักษรที่กำหนดเอาไว้ และเมื่อ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  <a:endParaRPr lang="th-TH" sz="14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ต้องการส่งข้อมูลต้องกำหนด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เสมอ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เพื่อบอกว่าให้ส่งข้อมูลดังกล่าวเดินทางไปที่ใด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และ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แต่ละ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Topic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นั้นไม่ควรตั้งชื่อซ้ำกัน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(Unique)</a:t>
            </a:r>
            <a:endParaRPr lang="th-TH" sz="14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D81170E-0CB4-9B88-A162-43928D489D50}"/>
              </a:ext>
            </a:extLst>
          </p:cNvPr>
          <p:cNvSpPr/>
          <p:nvPr/>
        </p:nvSpPr>
        <p:spPr>
          <a:xfrm>
            <a:off x="967117" y="2901591"/>
            <a:ext cx="10386683" cy="3566518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7B623-EF64-1C1A-AF65-B52944B9EAFD}"/>
              </a:ext>
            </a:extLst>
          </p:cNvPr>
          <p:cNvSpPr txBox="1"/>
          <p:nvPr/>
        </p:nvSpPr>
        <p:spPr>
          <a:xfrm>
            <a:off x="1988796" y="4270258"/>
            <a:ext cx="3486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      “title”: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“Effective DevOps”,</a:t>
            </a:r>
          </a:p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      ”author”: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“Jennifer Davis”,</a:t>
            </a:r>
          </a:p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      “</a:t>
            </a:r>
            <a:r>
              <a:rPr lang="en-US" sz="1600" dirty="0" err="1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purchased_by</a:t>
            </a:r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”: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“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Yothgewalt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”,</a:t>
            </a:r>
          </a:p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      “reference”: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“RLpukbv6v9yc”</a:t>
            </a:r>
          </a:p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}</a:t>
            </a:r>
            <a:endParaRPr lang="en-TH" sz="1600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5B14E6-189B-9B5E-E235-AA7A756405AB}"/>
              </a:ext>
            </a:extLst>
          </p:cNvPr>
          <p:cNvCxnSpPr>
            <a:cxnSpLocks/>
          </p:cNvCxnSpPr>
          <p:nvPr/>
        </p:nvCxnSpPr>
        <p:spPr>
          <a:xfrm>
            <a:off x="5715717" y="4604313"/>
            <a:ext cx="760568" cy="0"/>
          </a:xfrm>
          <a:prstGeom prst="straightConnector1">
            <a:avLst/>
          </a:prstGeom>
          <a:ln w="22225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1FC704-F4D7-6295-0ECC-018D57247C30}"/>
              </a:ext>
            </a:extLst>
          </p:cNvPr>
          <p:cNvSpPr txBox="1"/>
          <p:nvPr/>
        </p:nvSpPr>
        <p:spPr>
          <a:xfrm>
            <a:off x="7070617" y="4270258"/>
            <a:ext cx="3132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</a:t>
            </a:r>
            <a:r>
              <a:rPr lang="en-TH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1010101010</a:t>
            </a:r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1010101010</a:t>
            </a:r>
          </a:p>
          <a:p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10001010101010</a:t>
            </a:r>
            <a:r>
              <a:rPr lang="en-TH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001010101</a:t>
            </a:r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00</a:t>
            </a:r>
          </a:p>
          <a:p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</a:t>
            </a:r>
            <a:r>
              <a:rPr lang="en-TH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0101010110</a:t>
            </a:r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101101110101011</a:t>
            </a:r>
          </a:p>
          <a:p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11010101010101010</a:t>
            </a:r>
            <a:r>
              <a:rPr lang="en-TH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AC87A-2418-EA10-1E93-690485B1A409}"/>
              </a:ext>
            </a:extLst>
          </p:cNvPr>
          <p:cNvSpPr txBox="1"/>
          <p:nvPr/>
        </p:nvSpPr>
        <p:spPr>
          <a:xfrm>
            <a:off x="1988796" y="3651500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purchase_history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”</a:t>
            </a:r>
            <a:endParaRPr lang="en-TH" dirty="0">
              <a:solidFill>
                <a:schemeClr val="bg1">
                  <a:lumMod val="7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85BF96-BD08-9303-F850-83089F4DF389}"/>
              </a:ext>
            </a:extLst>
          </p:cNvPr>
          <p:cNvSpPr txBox="1"/>
          <p:nvPr/>
        </p:nvSpPr>
        <p:spPr>
          <a:xfrm>
            <a:off x="7070617" y="364604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101010100101010</a:t>
            </a:r>
            <a:endParaRPr lang="en-TH" dirty="0">
              <a:solidFill>
                <a:schemeClr val="bg1">
                  <a:lumMod val="7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9016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5B8A-2CE9-6D49-DAE3-E61F737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7</a:t>
            </a:fld>
            <a:endParaRPr lang="en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C065F-D61F-18CB-292B-0D5D21B0A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43DD7-5B2B-B264-2627-FDEE35A55591}"/>
              </a:ext>
            </a:extLst>
          </p:cNvPr>
          <p:cNvSpPr txBox="1"/>
          <p:nvPr/>
        </p:nvSpPr>
        <p:spPr>
          <a:xfrm>
            <a:off x="967117" y="474202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of Topic in Apache Kafka</a:t>
            </a:r>
            <a:endParaRPr lang="en-TH" b="1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23EE7-0D26-CCD1-88BD-247BDC3D0CDD}"/>
              </a:ext>
            </a:extLst>
          </p:cNvPr>
          <p:cNvSpPr txBox="1"/>
          <p:nvPr/>
        </p:nvSpPr>
        <p:spPr>
          <a:xfrm>
            <a:off x="967117" y="825353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พาร์ติชันสำหรับการแบ่งแยกข้อมูลใน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A1C49-18A5-6A4D-F2F1-0E104A5190BE}"/>
              </a:ext>
            </a:extLst>
          </p:cNvPr>
          <p:cNvSpPr txBox="1"/>
          <p:nvPr/>
        </p:nvSpPr>
        <p:spPr>
          <a:xfrm>
            <a:off x="967117" y="1484221"/>
            <a:ext cx="36150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พาร์ติชันถูกสร้างขึ้นมาเพื่อใช้ในการเก็บข้อมูลและกระจายข้อมูลที่รับเข้ามาเพื่อป้องกันไม่ให้เครื่องใดเครื่องหนึ่งรับ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Load</a:t>
            </a:r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ที่มากเกินไป</a:t>
            </a:r>
          </a:p>
          <a:p>
            <a:endParaRPr lang="th-TH" sz="1400" dirty="0">
              <a:solidFill>
                <a:schemeClr val="bg1">
                  <a:lumMod val="7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โดยการจัดเรียงข้อมูลใน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นั้นจะเริ่มนับจากเลข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0...N</a:t>
            </a:r>
            <a:r>
              <a:rPr lang="th-TH" sz="1400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b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b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ซึ่งเลขเหล่านี้ถูกเรียกว่า </a:t>
            </a:r>
            <a:r>
              <a:rPr lang="en-US" sz="1400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Offset</a:t>
            </a:r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หากมีการเขียนข้อมูลลงไปใหม่ข้อมูลจะถูกเขียนไว้ด้านท้ายสุด</a:t>
            </a:r>
            <a:b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b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นั่นหมายความว่าข้อมูลที่เก่าที่สุดที่ถูกส่งเข้ามาจะอยู่ด้านหน้าและข้อมูลที่ใหม่จะอยู่ด้านหลัง</a:t>
            </a:r>
            <a:endParaRPr lang="en-TH" sz="1400" dirty="0">
              <a:solidFill>
                <a:schemeClr val="bg1">
                  <a:lumMod val="7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820AF14-C51F-D80E-DB30-B3700E08DE2A}"/>
              </a:ext>
            </a:extLst>
          </p:cNvPr>
          <p:cNvSpPr/>
          <p:nvPr/>
        </p:nvSpPr>
        <p:spPr>
          <a:xfrm>
            <a:off x="5535283" y="2760323"/>
            <a:ext cx="5689600" cy="863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E8946-5E0B-EA36-6125-A0B201062A5A}"/>
              </a:ext>
            </a:extLst>
          </p:cNvPr>
          <p:cNvSpPr txBox="1"/>
          <p:nvPr/>
        </p:nvSpPr>
        <p:spPr>
          <a:xfrm>
            <a:off x="6436065" y="1484221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dirty="0">
                <a:gradFill>
                  <a:gsLst>
                    <a:gs pos="0">
                      <a:srgbClr val="8A61FF"/>
                    </a:gs>
                    <a:gs pos="100000">
                      <a:srgbClr val="CDA0FF"/>
                    </a:gs>
                  </a:gsLst>
                  <a:lin ang="5400000" scaled="0"/>
                </a:gra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Anatomy of a topic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11976C-EB2D-12EB-7EFD-347CA4E993C0}"/>
              </a:ext>
            </a:extLst>
          </p:cNvPr>
          <p:cNvSpPr/>
          <p:nvPr/>
        </p:nvSpPr>
        <p:spPr>
          <a:xfrm>
            <a:off x="5618480" y="2831443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oogle Sans"/>
              </a:rPr>
              <a:t>0</a:t>
            </a:r>
            <a:endParaRPr lang="en-TH" b="1" dirty="0">
              <a:latin typeface="LINE Seed Sans TH ExtraBold" panose="020B0303020203020204" pitchFamily="34" charset="-34"/>
              <a:ea typeface="LINE Seed Sans TH ExtraBold" panose="020B0303020203020204" pitchFamily="34" charset="-34"/>
              <a:cs typeface="LINE Seed Sans TH ExtraBold" panose="020B0303020203020204" pitchFamily="34" charset="-34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905D280-F8E1-0BB2-11FC-0DDE6B6F3F5F}"/>
              </a:ext>
            </a:extLst>
          </p:cNvPr>
          <p:cNvSpPr/>
          <p:nvPr/>
        </p:nvSpPr>
        <p:spPr>
          <a:xfrm>
            <a:off x="6373338" y="2831443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6909DB-D6BF-5263-EC01-D717624C45BE}"/>
              </a:ext>
            </a:extLst>
          </p:cNvPr>
          <p:cNvSpPr/>
          <p:nvPr/>
        </p:nvSpPr>
        <p:spPr>
          <a:xfrm>
            <a:off x="7128196" y="2832327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2D3FE69-CAA6-ADC4-B5E7-19F9AD4C37F2}"/>
              </a:ext>
            </a:extLst>
          </p:cNvPr>
          <p:cNvSpPr/>
          <p:nvPr/>
        </p:nvSpPr>
        <p:spPr>
          <a:xfrm>
            <a:off x="7885619" y="2831443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7BF81A7-757D-BE93-6321-BDA2AF93C51D}"/>
              </a:ext>
            </a:extLst>
          </p:cNvPr>
          <p:cNvSpPr/>
          <p:nvPr/>
        </p:nvSpPr>
        <p:spPr>
          <a:xfrm>
            <a:off x="8640478" y="2831443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3E0430-E481-13C6-ADD0-09FDDF613262}"/>
              </a:ext>
            </a:extLst>
          </p:cNvPr>
          <p:cNvSpPr/>
          <p:nvPr/>
        </p:nvSpPr>
        <p:spPr>
          <a:xfrm>
            <a:off x="9395337" y="2831443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2430F-C76B-AAB8-86D7-06F89C168754}"/>
              </a:ext>
            </a:extLst>
          </p:cNvPr>
          <p:cNvSpPr txBox="1"/>
          <p:nvPr/>
        </p:nvSpPr>
        <p:spPr>
          <a:xfrm>
            <a:off x="5482466" y="2276042"/>
            <a:ext cx="155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bg1">
                    <a:lumMod val="85000"/>
                  </a:schemeClr>
                </a:solidFill>
                <a:latin typeface="LINE Seed Sans TH Thin" panose="020B0303020203020204" pitchFamily="34" charset="-34"/>
                <a:ea typeface="LINE Seed Sans TH Thin" panose="020B0303020203020204" pitchFamily="34" charset="-34"/>
                <a:cs typeface="LINE Seed Sans TH Thin" panose="020B0303020203020204" pitchFamily="34" charset="-34"/>
              </a:rPr>
              <a:t>Partition at </a:t>
            </a:r>
            <a:r>
              <a:rPr lang="en-US" dirty="0" err="1">
                <a:solidFill>
                  <a:schemeClr val="bg1"/>
                </a:solidFill>
                <a:latin typeface="Google Sans"/>
              </a:rPr>
              <a:t>Ø</a:t>
            </a:r>
            <a:endParaRPr lang="en-TH" b="1" dirty="0">
              <a:latin typeface="LINE Seed Sans TH ExtraBold" panose="020B0303020203020204" pitchFamily="34" charset="-34"/>
              <a:ea typeface="LINE Seed Sans TH ExtraBold" panose="020B0303020203020204" pitchFamily="34" charset="-34"/>
              <a:cs typeface="LINE Seed Sans TH ExtraBold" panose="020B0303020203020204" pitchFamily="34" charset="-34"/>
            </a:endParaRPr>
          </a:p>
          <a:p>
            <a:endParaRPr lang="en-TH" b="1" dirty="0">
              <a:solidFill>
                <a:schemeClr val="bg1"/>
              </a:solidFill>
              <a:latin typeface="LINE Seed Sans TH ExtraBold" panose="020B0303020203020204" pitchFamily="34" charset="-34"/>
              <a:ea typeface="LINE Seed Sans TH ExtraBold" panose="020B0303020203020204" pitchFamily="34" charset="-34"/>
              <a:cs typeface="LINE Seed Sans TH ExtraBold" panose="020B0303020203020204" pitchFamily="34" charset="-34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226462-CAEE-97E3-8D3A-FD61B4DD8100}"/>
              </a:ext>
            </a:extLst>
          </p:cNvPr>
          <p:cNvSpPr/>
          <p:nvPr/>
        </p:nvSpPr>
        <p:spPr>
          <a:xfrm>
            <a:off x="5535282" y="4210810"/>
            <a:ext cx="5689600" cy="863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7270E14-DEC3-23AF-BD35-2B87AE09134A}"/>
              </a:ext>
            </a:extLst>
          </p:cNvPr>
          <p:cNvSpPr/>
          <p:nvPr/>
        </p:nvSpPr>
        <p:spPr>
          <a:xfrm>
            <a:off x="5618479" y="4281930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oogle Sans"/>
              </a:rPr>
              <a:t>0</a:t>
            </a:r>
            <a:endParaRPr lang="en-TH" b="1" dirty="0">
              <a:latin typeface="LINE Seed Sans TH ExtraBold" panose="020B0303020203020204" pitchFamily="34" charset="-34"/>
              <a:ea typeface="LINE Seed Sans TH ExtraBold" panose="020B0303020203020204" pitchFamily="34" charset="-34"/>
              <a:cs typeface="LINE Seed Sans TH ExtraBold" panose="020B0303020203020204" pitchFamily="34" charset="-34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04C9006-BE3F-1D8B-1F37-5273B24203AA}"/>
              </a:ext>
            </a:extLst>
          </p:cNvPr>
          <p:cNvSpPr/>
          <p:nvPr/>
        </p:nvSpPr>
        <p:spPr>
          <a:xfrm>
            <a:off x="6370776" y="4299710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78348F9-0273-ECA1-D30C-EE6BF9FBB55A}"/>
              </a:ext>
            </a:extLst>
          </p:cNvPr>
          <p:cNvSpPr/>
          <p:nvPr/>
        </p:nvSpPr>
        <p:spPr>
          <a:xfrm>
            <a:off x="7128197" y="4299710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DEC5E66-E990-4159-3F26-529DB2BF853A}"/>
              </a:ext>
            </a:extLst>
          </p:cNvPr>
          <p:cNvSpPr/>
          <p:nvPr/>
        </p:nvSpPr>
        <p:spPr>
          <a:xfrm>
            <a:off x="7885618" y="4299710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87794B6-5009-73E6-78E8-4CF68D6850EF}"/>
              </a:ext>
            </a:extLst>
          </p:cNvPr>
          <p:cNvSpPr/>
          <p:nvPr/>
        </p:nvSpPr>
        <p:spPr>
          <a:xfrm>
            <a:off x="8640478" y="4299710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73B4A6-CB6C-961E-1C3F-29F6B7FBCD5F}"/>
              </a:ext>
            </a:extLst>
          </p:cNvPr>
          <p:cNvSpPr txBox="1"/>
          <p:nvPr/>
        </p:nvSpPr>
        <p:spPr>
          <a:xfrm>
            <a:off x="5442564" y="373060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bg1">
                    <a:lumMod val="85000"/>
                  </a:schemeClr>
                </a:solidFill>
                <a:latin typeface="LINE Seed Sans TH Thin" panose="020B0303020203020204" pitchFamily="34" charset="-34"/>
                <a:ea typeface="LINE Seed Sans TH Thin" panose="020B0303020203020204" pitchFamily="34" charset="-34"/>
                <a:cs typeface="LINE Seed Sans TH Thin" panose="020B0303020203020204" pitchFamily="34" charset="-34"/>
              </a:rPr>
              <a:t>Partition at </a:t>
            </a:r>
            <a:r>
              <a:rPr lang="en-TH" b="1" dirty="0">
                <a:solidFill>
                  <a:schemeClr val="bg1"/>
                </a:solidFill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8CD944-E376-31DC-F159-0F8F21E29149}"/>
              </a:ext>
            </a:extLst>
          </p:cNvPr>
          <p:cNvCxnSpPr/>
          <p:nvPr/>
        </p:nvCxnSpPr>
        <p:spPr>
          <a:xfrm>
            <a:off x="967117" y="5882640"/>
            <a:ext cx="1046988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93BAEE-A2FA-9894-9522-F57643C3F180}"/>
              </a:ext>
            </a:extLst>
          </p:cNvPr>
          <p:cNvSpPr txBox="1"/>
          <p:nvPr/>
        </p:nvSpPr>
        <p:spPr>
          <a:xfrm>
            <a:off x="967117" y="6075680"/>
            <a:ext cx="9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เก่ากว่า</a:t>
            </a:r>
            <a:endParaRPr lang="en-TH" b="1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25D4F-997F-37E0-4C65-3C25C77A3A74}"/>
              </a:ext>
            </a:extLst>
          </p:cNvPr>
          <p:cNvSpPr txBox="1"/>
          <p:nvPr/>
        </p:nvSpPr>
        <p:spPr>
          <a:xfrm>
            <a:off x="10356874" y="6075680"/>
            <a:ext cx="9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ใหม่กว่า</a:t>
            </a:r>
            <a:endParaRPr lang="en-TH" b="1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F9D8F2-ED42-938F-66C1-62E29AAE9F1C}"/>
              </a:ext>
            </a:extLst>
          </p:cNvPr>
          <p:cNvSpPr txBox="1"/>
          <p:nvPr/>
        </p:nvSpPr>
        <p:spPr>
          <a:xfrm>
            <a:off x="1946526" y="4558948"/>
            <a:ext cx="165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800" b="1" dirty="0">
                <a:gradFill>
                  <a:gsLst>
                    <a:gs pos="0">
                      <a:srgbClr val="8A61FF"/>
                    </a:gs>
                    <a:gs pos="100000">
                      <a:srgbClr val="CDA0FF"/>
                    </a:gs>
                  </a:gsLst>
                  <a:lin ang="2160000" scaled="0"/>
                </a:gradFill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1957868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F34C-EA62-58AB-7228-7967F1D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8</a:t>
            </a:fld>
            <a:endParaRPr lang="en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E3E0B-D808-F451-B288-5FB62E22C941}"/>
              </a:ext>
            </a:extLst>
          </p:cNvPr>
          <p:cNvSpPr txBox="1"/>
          <p:nvPr/>
        </p:nvSpPr>
        <p:spPr>
          <a:xfrm>
            <a:off x="967117" y="474202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 Component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00541-EF38-6D87-28B5-8E7FADC0F053}"/>
              </a:ext>
            </a:extLst>
          </p:cNvPr>
          <p:cNvSpPr txBox="1"/>
          <p:nvPr/>
        </p:nvSpPr>
        <p:spPr>
          <a:xfrm>
            <a:off x="967117" y="825353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ส่วนประกอบสำคัญของ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46CD2F-151C-2D69-5C90-D1AE337C93D9}"/>
              </a:ext>
            </a:extLst>
          </p:cNvPr>
          <p:cNvSpPr/>
          <p:nvPr/>
        </p:nvSpPr>
        <p:spPr>
          <a:xfrm>
            <a:off x="7855597" y="1462781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0C94A4-6872-78C1-3180-9783E516FDA2}"/>
              </a:ext>
            </a:extLst>
          </p:cNvPr>
          <p:cNvSpPr/>
          <p:nvPr/>
        </p:nvSpPr>
        <p:spPr>
          <a:xfrm>
            <a:off x="4411357" y="1462780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E9B06-FDF1-B13E-5294-D75E70718C5D}"/>
              </a:ext>
            </a:extLst>
          </p:cNvPr>
          <p:cNvSpPr/>
          <p:nvPr/>
        </p:nvSpPr>
        <p:spPr>
          <a:xfrm>
            <a:off x="967117" y="1462779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C5A6DC-AFC2-7787-ACF3-818FB63D1B76}"/>
              </a:ext>
            </a:extLst>
          </p:cNvPr>
          <p:cNvSpPr/>
          <p:nvPr/>
        </p:nvSpPr>
        <p:spPr>
          <a:xfrm>
            <a:off x="4411357" y="1462778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517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222D-4709-A8AF-11A8-BA30AC67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9</a:t>
            </a:fld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5B933-EA96-80EF-B5FB-807CF57C5D8D}"/>
              </a:ext>
            </a:extLst>
          </p:cNvPr>
          <p:cNvSpPr txBox="1"/>
          <p:nvPr/>
        </p:nvSpPr>
        <p:spPr>
          <a:xfrm>
            <a:off x="967117" y="474202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</a:t>
            </a:r>
            <a:r>
              <a:rPr lang="th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​</a:t>
            </a:r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(Standalone)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44015-1B5C-B113-038B-2468B07954F4}"/>
              </a:ext>
            </a:extLst>
          </p:cNvPr>
          <p:cNvSpPr txBox="1"/>
          <p:nvPr/>
        </p:nvSpPr>
        <p:spPr>
          <a:xfrm>
            <a:off x="967117" y="825353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ส่วนประกอบตัวกลางการรับข้อมูลของ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แบบ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Standalone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5FE5E75-3D02-C940-7154-733BEFCE7BC7}"/>
              </a:ext>
            </a:extLst>
          </p:cNvPr>
          <p:cNvSpPr/>
          <p:nvPr/>
        </p:nvSpPr>
        <p:spPr>
          <a:xfrm>
            <a:off x="5004971" y="1545836"/>
            <a:ext cx="2182058" cy="3875344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2C32D5-8EC3-B37C-2D70-EC8083F15EA7}"/>
              </a:ext>
            </a:extLst>
          </p:cNvPr>
          <p:cNvCxnSpPr/>
          <p:nvPr/>
        </p:nvCxnSpPr>
        <p:spPr>
          <a:xfrm flipH="1">
            <a:off x="7408955" y="3872960"/>
            <a:ext cx="2520696" cy="0"/>
          </a:xfrm>
          <a:prstGeom prst="straightConnector1">
            <a:avLst/>
          </a:prstGeom>
          <a:ln w="44450" cap="rnd">
            <a:gradFill>
              <a:gsLst>
                <a:gs pos="0">
                  <a:schemeClr val="tx2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4D9AE1D-82EB-58B0-8A7E-4132BAB7E493}"/>
              </a:ext>
            </a:extLst>
          </p:cNvPr>
          <p:cNvSpPr/>
          <p:nvPr/>
        </p:nvSpPr>
        <p:spPr>
          <a:xfrm>
            <a:off x="5125564" y="2163991"/>
            <a:ext cx="1953893" cy="3148173"/>
          </a:xfrm>
          <a:prstGeom prst="roundRect">
            <a:avLst>
              <a:gd name="adj" fmla="val 6064"/>
            </a:avLst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3200" b="1" dirty="0">
              <a:latin typeface="LINE Seed Sans TH ExtraBold" panose="020B0303020203020204" pitchFamily="34" charset="-34"/>
              <a:ea typeface="LINE Seed Sans TH ExtraBold" panose="020B0303020203020204" pitchFamily="34" charset="-34"/>
              <a:cs typeface="LINE Seed Sans TH ExtraBold" panose="020B0303020203020204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B94C4-70BC-BBEC-D8CD-82C6DAB4F165}"/>
              </a:ext>
            </a:extLst>
          </p:cNvPr>
          <p:cNvSpPr txBox="1"/>
          <p:nvPr/>
        </p:nvSpPr>
        <p:spPr>
          <a:xfrm>
            <a:off x="5563572" y="1668946"/>
            <a:ext cx="1077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dirty="0">
                <a:solidFill>
                  <a:schemeClr val="bg1"/>
                </a:solidFill>
              </a:rPr>
              <a:t>Broke</a:t>
            </a:r>
            <a:r>
              <a:rPr lang="en-US" sz="2000" dirty="0">
                <a:solidFill>
                  <a:schemeClr val="bg1"/>
                </a:solidFill>
              </a:rPr>
              <a:t>r </a:t>
            </a:r>
            <a:r>
              <a:rPr lang="en-US" sz="2000" dirty="0">
                <a:solidFill>
                  <a:schemeClr val="bg1"/>
                </a:solidFill>
                <a:latin typeface="Google Sans"/>
              </a:rPr>
              <a:t>0</a:t>
            </a:r>
            <a:endParaRPr lang="en-TH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376CB-F3B8-4B3B-FB13-CB4951BFE2B2}"/>
              </a:ext>
            </a:extLst>
          </p:cNvPr>
          <p:cNvSpPr txBox="1"/>
          <p:nvPr/>
        </p:nvSpPr>
        <p:spPr>
          <a:xfrm>
            <a:off x="5253670" y="2431698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txn_E5GmHp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CF15D-94ED-E8B9-67C2-F2CD0FF0171C}"/>
              </a:ext>
            </a:extLst>
          </p:cNvPr>
          <p:cNvSpPr txBox="1"/>
          <p:nvPr/>
        </p:nvSpPr>
        <p:spPr>
          <a:xfrm>
            <a:off x="5260181" y="2910052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txn_Cy3t5s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40193-C8A2-1C65-4B36-984A01E8AF39}"/>
              </a:ext>
            </a:extLst>
          </p:cNvPr>
          <p:cNvSpPr txBox="1"/>
          <p:nvPr/>
        </p:nvSpPr>
        <p:spPr>
          <a:xfrm>
            <a:off x="5253669" y="3388406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txn_bD83hE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FCBE3-040C-EE3F-88E9-BFE4D99D4A97}"/>
              </a:ext>
            </a:extLst>
          </p:cNvPr>
          <p:cNvSpPr txBox="1"/>
          <p:nvPr/>
        </p:nvSpPr>
        <p:spPr>
          <a:xfrm>
            <a:off x="5250749" y="3866760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txn_8mbDLZ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7C24E-AC9E-BA65-F987-462E3B65704A}"/>
              </a:ext>
            </a:extLst>
          </p:cNvPr>
          <p:cNvSpPr txBox="1"/>
          <p:nvPr/>
        </p:nvSpPr>
        <p:spPr>
          <a:xfrm>
            <a:off x="5250748" y="4350285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txn_eH6ahx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B451E-6FD4-834F-E9D9-ED12F9B057D9}"/>
              </a:ext>
            </a:extLst>
          </p:cNvPr>
          <p:cNvSpPr txBox="1"/>
          <p:nvPr/>
        </p:nvSpPr>
        <p:spPr>
          <a:xfrm>
            <a:off x="5250747" y="4833810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txn_g4Uf8Y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56035A-99ED-EB43-B1ED-363C09B90FD6}"/>
              </a:ext>
            </a:extLst>
          </p:cNvPr>
          <p:cNvCxnSpPr/>
          <p:nvPr/>
        </p:nvCxnSpPr>
        <p:spPr>
          <a:xfrm>
            <a:off x="2158299" y="3866760"/>
            <a:ext cx="2520696" cy="0"/>
          </a:xfrm>
          <a:prstGeom prst="straightConnector1">
            <a:avLst/>
          </a:prstGeom>
          <a:ln w="44450" cap="rnd">
            <a:gradFill>
              <a:gsLst>
                <a:gs pos="0">
                  <a:schemeClr val="bg1"/>
                </a:gs>
                <a:gs pos="100000">
                  <a:schemeClr val="accent1">
                    <a:lumMod val="1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3F06E3-46AA-72ED-2174-6BFE0201847D}"/>
              </a:ext>
            </a:extLst>
          </p:cNvPr>
          <p:cNvSpPr txBox="1"/>
          <p:nvPr/>
        </p:nvSpPr>
        <p:spPr>
          <a:xfrm>
            <a:off x="2774881" y="3515609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Push Message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AEC12-E4CD-8797-002C-6B8F124C019F}"/>
              </a:ext>
            </a:extLst>
          </p:cNvPr>
          <p:cNvSpPr txBox="1"/>
          <p:nvPr/>
        </p:nvSpPr>
        <p:spPr>
          <a:xfrm>
            <a:off x="8113702" y="3515609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Pull Message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9C1B4-90BF-6C2C-5428-3B0D2092AFDE}"/>
              </a:ext>
            </a:extLst>
          </p:cNvPr>
          <p:cNvSpPr txBox="1"/>
          <p:nvPr/>
        </p:nvSpPr>
        <p:spPr>
          <a:xfrm>
            <a:off x="853018" y="1545836"/>
            <a:ext cx="337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ในแต่ละตัว</a:t>
            </a:r>
          </a:p>
          <a:p>
            <a:pPr algn="ctr"/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Unique ID</a:t>
            </a:r>
            <a:r>
              <a:rPr lang="th-TH" b="1" dirty="0">
                <a:solidFill>
                  <a:schemeClr val="bg2">
                    <a:lumMod val="2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เป็นของตัวเอง</a:t>
            </a:r>
            <a:endParaRPr lang="en-TH" dirty="0">
              <a:solidFill>
                <a:schemeClr val="bg2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pic>
        <p:nvPicPr>
          <p:cNvPr id="32" name="Picture 31" descr="A black and white logo&#10;&#10;Description automatically generated">
            <a:extLst>
              <a:ext uri="{FF2B5EF4-FFF2-40B4-BE49-F238E27FC236}">
                <a16:creationId xmlns:a16="http://schemas.microsoft.com/office/drawing/2014/main" id="{24DB2B57-8004-754D-4A59-F32BEF74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61" y="5535307"/>
            <a:ext cx="1498298" cy="7491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3799976-C484-0767-8D04-82955177107D}"/>
              </a:ext>
            </a:extLst>
          </p:cNvPr>
          <p:cNvSpPr txBox="1"/>
          <p:nvPr/>
        </p:nvSpPr>
        <p:spPr>
          <a:xfrm>
            <a:off x="8113702" y="4774849"/>
            <a:ext cx="3050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บรรจุข้อมูลใน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b="1" dirty="0">
                <a:solidFill>
                  <a:schemeClr val="bg2">
                    <a:lumMod val="2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ระดับ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ของแต่ละ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55963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30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1503</Words>
  <Application>Microsoft Macintosh PowerPoint</Application>
  <PresentationFormat>Widescreen</PresentationFormat>
  <Paragraphs>243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Google Sans</vt:lpstr>
      <vt:lpstr>LINE Seed Sans TH</vt:lpstr>
      <vt:lpstr>LINE Seed Sans TH ExtraBold</vt:lpstr>
      <vt:lpstr>LINE Seed Sans TH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YONGYUTH CHUANKHUNTOD</dc:creator>
  <cp:lastModifiedBy>YONGYUTH CHUANKHUNTOD</cp:lastModifiedBy>
  <cp:revision>252</cp:revision>
  <dcterms:created xsi:type="dcterms:W3CDTF">2023-08-18T04:31:52Z</dcterms:created>
  <dcterms:modified xsi:type="dcterms:W3CDTF">2023-09-17T16:51:57Z</dcterms:modified>
</cp:coreProperties>
</file>