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5"/>
  </p:notesMasterIdLst>
  <p:handoutMasterIdLst>
    <p:handoutMasterId r:id="rId26"/>
  </p:handoutMasterIdLst>
  <p:sldIdLst>
    <p:sldId id="394" r:id="rId3"/>
    <p:sldId id="559" r:id="rId4"/>
    <p:sldId id="508" r:id="rId5"/>
    <p:sldId id="560" r:id="rId6"/>
    <p:sldId id="561" r:id="rId7"/>
    <p:sldId id="562" r:id="rId8"/>
    <p:sldId id="563" r:id="rId9"/>
    <p:sldId id="574" r:id="rId10"/>
    <p:sldId id="483" r:id="rId11"/>
    <p:sldId id="571" r:id="rId12"/>
    <p:sldId id="572" r:id="rId13"/>
    <p:sldId id="573" r:id="rId14"/>
    <p:sldId id="415" r:id="rId15"/>
    <p:sldId id="564" r:id="rId16"/>
    <p:sldId id="565" r:id="rId17"/>
    <p:sldId id="566" r:id="rId18"/>
    <p:sldId id="567" r:id="rId19"/>
    <p:sldId id="570" r:id="rId20"/>
    <p:sldId id="568" r:id="rId21"/>
    <p:sldId id="569" r:id="rId22"/>
    <p:sldId id="405" r:id="rId23"/>
    <p:sldId id="400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394"/>
            <p14:sldId id="559"/>
            <p14:sldId id="508"/>
          </p14:sldIdLst>
        </p14:section>
        <p14:section name="Course Overview" id="{5AF5DF23-BFD4-4487-92D2-6B725AF4019E}">
          <p14:sldIdLst>
            <p14:sldId id="560"/>
            <p14:sldId id="561"/>
            <p14:sldId id="562"/>
            <p14:sldId id="563"/>
            <p14:sldId id="574"/>
          </p14:sldIdLst>
        </p14:section>
        <p14:section name="Team" id="{D358BE77-7272-44D1-BDCE-F47F1E2C64D7}">
          <p14:sldIdLst>
            <p14:sldId id="483"/>
            <p14:sldId id="571"/>
            <p14:sldId id="572"/>
            <p14:sldId id="573"/>
          </p14:sldIdLst>
        </p14:section>
        <p14:section name="Course Organization" id="{2B4D2ED8-F966-4FF9-BC04-EA7C60E10932}">
          <p14:sldIdLst>
            <p14:sldId id="415"/>
            <p14:sldId id="564"/>
            <p14:sldId id="565"/>
            <p14:sldId id="566"/>
            <p14:sldId id="567"/>
          </p14:sldIdLst>
        </p14:section>
        <p14:section name="Conclusion" id="{E47C5259-9EA6-4EC9-BC48-DB727F9AFB1B}">
          <p14:sldIdLst>
            <p14:sldId id="570"/>
            <p14:sldId id="568"/>
            <p14:sldId id="569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7" autoAdjust="0"/>
    <p:restoredTop sz="94595" autoAdjust="0"/>
  </p:normalViewPr>
  <p:slideViewPr>
    <p:cSldViewPr>
      <p:cViewPr varScale="1">
        <p:scale>
          <a:sx n="66" d="100"/>
          <a:sy n="66" d="100"/>
        </p:scale>
        <p:origin x="680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5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358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0878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9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96784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00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62" r:id="rId17"/>
    <p:sldLayoutId id="2147483698" r:id="rId18"/>
    <p:sldLayoutId id="2147483699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angular-2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8.png"/><Relationship Id="rId26" Type="http://schemas.openxmlformats.org/officeDocument/2006/relationships/image" Target="../media/image3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5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7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2.png"/><Relationship Id="rId10" Type="http://schemas.openxmlformats.org/officeDocument/2006/relationships/image" Target="../media/image64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1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66.png"/><Relationship Id="rId22" Type="http://schemas.openxmlformats.org/officeDocument/2006/relationships/image" Target="../media/image70.png"/><Relationship Id="rId27" Type="http://schemas.openxmlformats.org/officeDocument/2006/relationships/hyperlink" Target="http://smartit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3.jpeg"/><Relationship Id="rId7" Type="http://schemas.openxmlformats.org/officeDocument/2006/relationships/image" Target="../media/image7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6.g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2286/html-css-mini-course-january-2019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1812" y="1295400"/>
            <a:ext cx="11201400" cy="1287658"/>
          </a:xfrm>
        </p:spPr>
        <p:txBody>
          <a:bodyPr>
            <a:noAutofit/>
          </a:bodyPr>
          <a:lstStyle/>
          <a:p>
            <a:r>
              <a:rPr lang="en-US" sz="3600" dirty="0"/>
              <a:t>Course </a:t>
            </a:r>
            <a:r>
              <a:rPr lang="en-US" sz="3600" dirty="0" smtClean="0"/>
              <a:t>Overview, Trainers</a:t>
            </a:r>
            <a:r>
              <a:rPr lang="en-US" sz="3600" dirty="0"/>
              <a:t>, Evaluation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 </a:t>
            </a:r>
            <a:r>
              <a:rPr lang="en-US" dirty="0"/>
              <a:t>Fundamentals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3352800"/>
            <a:ext cx="3733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developer-entrepreneur</a:t>
            </a:r>
            <a:endParaRPr lang="bg-BG" dirty="0" smtClean="0"/>
          </a:p>
          <a:p>
            <a:r>
              <a:rPr lang="en-US" dirty="0" smtClean="0"/>
              <a:t>JavaScript enthusiast</a:t>
            </a:r>
          </a:p>
          <a:p>
            <a:pPr lvl="1"/>
            <a:r>
              <a:rPr lang="en-US" dirty="0" smtClean="0"/>
              <a:t>Many years of web application</a:t>
            </a:r>
            <a:br>
              <a:rPr lang="en-US" dirty="0" smtClean="0"/>
            </a:br>
            <a:r>
              <a:rPr lang="en-US" dirty="0" smtClean="0"/>
              <a:t>development experience</a:t>
            </a:r>
          </a:p>
          <a:p>
            <a:r>
              <a:rPr lang="en-US" dirty="0" smtClean="0"/>
              <a:t>Co-organizer of Angular Sofia and</a:t>
            </a:r>
            <a:br>
              <a:rPr lang="en-US" dirty="0" smtClean="0"/>
            </a:br>
            <a:r>
              <a:rPr lang="en-US" dirty="0" err="1" smtClean="0"/>
              <a:t>SofiaJS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BeerJS</a:t>
            </a:r>
            <a:endParaRPr lang="en-US" dirty="0" smtClean="0"/>
          </a:p>
          <a:p>
            <a:r>
              <a:rPr lang="en-US" dirty="0" smtClean="0"/>
              <a:t>Lecturer at Sofia University (FMI)</a:t>
            </a:r>
          </a:p>
          <a:p>
            <a:pPr lvl="1"/>
            <a:r>
              <a:rPr lang="en-US" dirty="0" smtClean="0"/>
              <a:t>"Advanced JavaScript" course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Ilia </a:t>
            </a:r>
            <a:r>
              <a:rPr lang="en-GB" dirty="0" err="1" smtClean="0"/>
              <a:t>Idakiev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1828800"/>
            <a:ext cx="3714750" cy="371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3793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Top student @ </a:t>
            </a:r>
            <a:r>
              <a:rPr lang="en-US" dirty="0" err="1"/>
              <a:t>SoftUni</a:t>
            </a:r>
            <a:endParaRPr lang="en-US" dirty="0"/>
          </a:p>
          <a:p>
            <a:r>
              <a:rPr lang="en-US" dirty="0"/>
              <a:t>Front-end developer</a:t>
            </a:r>
          </a:p>
          <a:p>
            <a:r>
              <a:rPr lang="en-US" smtClean="0"/>
              <a:t>Worked </a:t>
            </a:r>
            <a:r>
              <a:rPr lang="en-US" dirty="0"/>
              <a:t>at a startup in the area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data science</a:t>
            </a:r>
          </a:p>
          <a:p>
            <a:r>
              <a:rPr lang="en-US" dirty="0"/>
              <a:t>Python, C#, Angular </a:t>
            </a:r>
            <a:r>
              <a:rPr lang="en-US" dirty="0" smtClean="0"/>
              <a:t>5</a:t>
            </a:r>
            <a:br>
              <a:rPr lang="en-US" dirty="0" smtClean="0"/>
            </a:br>
            <a:r>
              <a:rPr lang="en-US" dirty="0" smtClean="0"/>
              <a:t>HTML</a:t>
            </a:r>
            <a:r>
              <a:rPr lang="en-US" dirty="0"/>
              <a:t>, CSS, jQuery</a:t>
            </a:r>
          </a:p>
          <a:p>
            <a:r>
              <a:rPr lang="en-US" dirty="0"/>
              <a:t>In the free time enjoys learning C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Ines </a:t>
            </a:r>
            <a:r>
              <a:rPr lang="en-US" dirty="0" err="1" smtClean="0"/>
              <a:t>Ivanova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1524000"/>
            <a:ext cx="3581400" cy="35761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8075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Team Lead @ </a:t>
            </a:r>
            <a:r>
              <a:rPr lang="en-US" dirty="0" err="1" smtClean="0"/>
              <a:t>SoftUni</a:t>
            </a:r>
            <a:endParaRPr lang="en-US" dirty="0" smtClean="0"/>
          </a:p>
          <a:p>
            <a:r>
              <a:rPr lang="en-US" dirty="0" smtClean="0"/>
              <a:t>Involved with programming </a:t>
            </a:r>
            <a:br>
              <a:rPr lang="en-US" dirty="0" smtClean="0"/>
            </a:br>
            <a:r>
              <a:rPr lang="en-US" dirty="0" smtClean="0"/>
              <a:t>since high-school</a:t>
            </a:r>
          </a:p>
          <a:p>
            <a:r>
              <a:rPr lang="en-US" dirty="0" smtClean="0"/>
              <a:t>Passionate about .NET, JavaScript, </a:t>
            </a:r>
            <a:br>
              <a:rPr lang="en-US" dirty="0" smtClean="0"/>
            </a:br>
            <a:r>
              <a:rPr lang="en-US" dirty="0" smtClean="0"/>
              <a:t>Angular</a:t>
            </a:r>
          </a:p>
          <a:p>
            <a:r>
              <a:rPr lang="en-US" dirty="0" smtClean="0"/>
              <a:t>Currently studying Math &amp; </a:t>
            </a:r>
            <a:br>
              <a:rPr lang="en-US" dirty="0" smtClean="0"/>
            </a:br>
            <a:r>
              <a:rPr lang="en-US" dirty="0" smtClean="0"/>
              <a:t>Informatics at Sofia University (FMI)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Kiril Kirilov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1371600"/>
            <a:ext cx="4459442" cy="297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1101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mtClean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Lessons: ~30 hours (onsite + videos)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Practical exercises (in class): ~30 hours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Project Defense: </a:t>
            </a:r>
            <a:r>
              <a:rPr lang="en-US" sz="3600" dirty="0" smtClean="0"/>
              <a:t>15 minutes</a:t>
            </a: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Defense date: </a:t>
            </a:r>
            <a:r>
              <a:rPr lang="en-US" sz="3600" dirty="0" smtClean="0"/>
              <a:t>21 April 2019</a:t>
            </a:r>
          </a:p>
          <a:p>
            <a:pPr>
              <a:lnSpc>
                <a:spcPct val="120000"/>
              </a:lnSpc>
            </a:pPr>
            <a:r>
              <a:rPr lang="en-US" sz="3600" dirty="0" smtClean="0"/>
              <a:t>Retake defense date: 25 April 2019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378E31E-907D-4682-B0A2-59B5BEB4C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3048000"/>
            <a:ext cx="2888293" cy="304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0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System for the Course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800" dirty="0"/>
              <a:t>Project – 90%</a:t>
            </a:r>
          </a:p>
          <a:p>
            <a:r>
              <a:rPr lang="en-US" sz="3800" dirty="0"/>
              <a:t>Homework (exercises) – 10%</a:t>
            </a:r>
          </a:p>
          <a:p>
            <a:r>
              <a:rPr lang="en-US" sz="3800" dirty="0"/>
              <a:t>Bonuses: up to 10%</a:t>
            </a:r>
          </a:p>
          <a:p>
            <a:r>
              <a:rPr lang="en-US" sz="3800" dirty="0"/>
              <a:t>Presence in class: 5%</a:t>
            </a:r>
            <a:br>
              <a:rPr lang="en-US" sz="3800" dirty="0"/>
            </a:br>
            <a:r>
              <a:rPr lang="en-US" sz="3800" dirty="0"/>
              <a:t>(onsite students only)</a:t>
            </a:r>
          </a:p>
          <a:p>
            <a:r>
              <a:rPr lang="en-US" sz="3800" dirty="0"/>
              <a:t>Forum activities: 5%</a:t>
            </a:r>
          </a:p>
        </p:txBody>
      </p:sp>
      <p:pic>
        <p:nvPicPr>
          <p:cNvPr id="6" name="Picture 2" descr="https://www.gladstonebrookes.co.uk/wp-content/uploads/2013/10/credit-scor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768" y="4038600"/>
            <a:ext cx="2770844" cy="151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91B7847-606E-48DA-A244-435ABDF861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1371600"/>
            <a:ext cx="2649772" cy="22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1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EC3D611-83A9-4DFF-BD0D-AE6061924E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BBA88C-C72C-46FC-B1CD-F9B946D90BB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course assignments require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searching online</a:t>
            </a:r>
          </a:p>
          <a:p>
            <a:pPr lvl="1"/>
            <a:r>
              <a:rPr lang="en-US" dirty="0"/>
              <a:t>This is an </a:t>
            </a:r>
            <a:r>
              <a:rPr lang="en-US" b="1" dirty="0">
                <a:solidFill>
                  <a:schemeClr val="bg1"/>
                </a:solidFill>
              </a:rPr>
              <a:t>important part </a:t>
            </a:r>
            <a:r>
              <a:rPr lang="en-US" dirty="0"/>
              <a:t>of the learning process</a:t>
            </a:r>
          </a:p>
          <a:p>
            <a:pPr lvl="1"/>
            <a:r>
              <a:rPr lang="en-US" dirty="0"/>
              <a:t>Some exercises intentionally have </a:t>
            </a:r>
            <a:r>
              <a:rPr lang="en-US" b="1" dirty="0">
                <a:solidFill>
                  <a:schemeClr val="bg1"/>
                </a:solidFill>
              </a:rPr>
              <a:t>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dirty="0"/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Online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502" y="3956598"/>
            <a:ext cx="1591194" cy="1774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BEED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161212" y="3874306"/>
            <a:ext cx="1939930" cy="1946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475" y="1981200"/>
            <a:ext cx="1719221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048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Doing your homework is </a:t>
            </a:r>
            <a:r>
              <a:rPr lang="en-US" b="1" dirty="0">
                <a:solidFill>
                  <a:schemeClr val="bg1"/>
                </a:solidFill>
              </a:rPr>
              <a:t>very important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Programming can only be learned through a lot of practice!</a:t>
            </a:r>
          </a:p>
          <a:p>
            <a:pPr lvl="1"/>
            <a:r>
              <a:rPr lang="en-US" dirty="0"/>
              <a:t>You should write code every day!</a:t>
            </a:r>
          </a:p>
          <a:p>
            <a:r>
              <a:rPr lang="en-US" dirty="0"/>
              <a:t>Each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lesson</a:t>
            </a:r>
            <a:r>
              <a:rPr lang="en-US" dirty="0"/>
              <a:t> is followed by </a:t>
            </a:r>
            <a:r>
              <a:rPr lang="en-US" b="1" dirty="0">
                <a:solidFill>
                  <a:schemeClr val="bg1"/>
                </a:solidFill>
              </a:rPr>
              <a:t>many exercises</a:t>
            </a:r>
          </a:p>
          <a:p>
            <a:pPr lvl="1"/>
            <a:r>
              <a:rPr lang="en-US" dirty="0"/>
              <a:t>Try to solve them in class</a:t>
            </a:r>
          </a:p>
          <a:p>
            <a:pPr lvl="1"/>
            <a:r>
              <a:rPr lang="en-US" dirty="0"/>
              <a:t>The rest are your </a:t>
            </a:r>
            <a:r>
              <a:rPr lang="en-US" b="1" dirty="0">
                <a:solidFill>
                  <a:schemeClr val="bg1"/>
                </a:solidFill>
              </a:rPr>
              <a:t>homework</a:t>
            </a:r>
          </a:p>
          <a:p>
            <a:r>
              <a:rPr lang="en-US" dirty="0"/>
              <a:t>Homework assignments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due </a:t>
            </a:r>
            <a:r>
              <a:rPr lang="en-US" b="1" dirty="0">
                <a:solidFill>
                  <a:schemeClr val="bg1"/>
                </a:solidFill>
              </a:rPr>
              <a:t>7 days </a:t>
            </a:r>
            <a:r>
              <a:rPr lang="en-US" dirty="0"/>
              <a:t>after each lecture</a:t>
            </a:r>
          </a:p>
          <a:p>
            <a:r>
              <a:rPr lang="en-US" dirty="0"/>
              <a:t>Submission through the </a:t>
            </a:r>
            <a:r>
              <a:rPr lang="en-US" b="1" dirty="0">
                <a:solidFill>
                  <a:schemeClr val="bg1"/>
                </a:solidFill>
              </a:rPr>
              <a:t>course page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3812" y="2743201"/>
            <a:ext cx="2209799" cy="22097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62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306388" y="6400800"/>
            <a:ext cx="12111057" cy="36344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https://softuni.bg/courses/angular-2-fundamentals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5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4294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Course Overview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 smtClean="0"/>
              <a:t>Course </a:t>
            </a:r>
            <a:r>
              <a:rPr lang="en-US" dirty="0"/>
              <a:t>Objectives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 smtClean="0"/>
              <a:t>Course Topics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Trainers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Exams </a:t>
            </a:r>
            <a:r>
              <a:rPr lang="en-US" dirty="0"/>
              <a:t>and Evaluation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Learning Resources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4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4438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GB" sz="11500" b="1" dirty="0" err="1" smtClean="0"/>
              <a:t>js</a:t>
            </a:r>
            <a:r>
              <a:rPr lang="en-GB" sz="11500" b="1" dirty="0" smtClean="0"/>
              <a:t>-web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655230" y="5334000"/>
            <a:ext cx="10958928" cy="768084"/>
          </a:xfrm>
        </p:spPr>
        <p:txBody>
          <a:bodyPr/>
          <a:lstStyle/>
          <a:p>
            <a:r>
              <a:rPr lang="en-US" sz="4000" dirty="0"/>
              <a:t>Course Objectives &amp; Program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43611" y="4572000"/>
            <a:ext cx="6858000" cy="774700"/>
          </a:xfrm>
        </p:spPr>
        <p:txBody>
          <a:bodyPr>
            <a:noAutofit/>
          </a:bodyPr>
          <a:lstStyle/>
          <a:p>
            <a:pPr>
              <a:lnSpc>
                <a:spcPts val="5400"/>
              </a:lnSpc>
            </a:pPr>
            <a:r>
              <a:rPr lang="en-US" sz="5400" dirty="0" smtClean="0"/>
              <a:t>Angular </a:t>
            </a:r>
            <a:r>
              <a:rPr lang="en-US" sz="5400" dirty="0"/>
              <a:t>Fundamentals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812" y="1604750"/>
            <a:ext cx="2019299" cy="217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1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4972" y="1066800"/>
            <a:ext cx="9927138" cy="527604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dirty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Angular </a:t>
            </a:r>
            <a:r>
              <a:rPr lang="en-US" b="1" dirty="0">
                <a:solidFill>
                  <a:schemeClr val="bg1"/>
                </a:solidFill>
              </a:rPr>
              <a:t>Fundamentals </a:t>
            </a:r>
            <a:r>
              <a:rPr lang="en-US" dirty="0"/>
              <a:t>course provides</a:t>
            </a:r>
          </a:p>
          <a:p>
            <a:pPr lvl="1">
              <a:lnSpc>
                <a:spcPct val="115000"/>
              </a:lnSpc>
            </a:pPr>
            <a:r>
              <a:rPr lang="en-US" dirty="0" smtClean="0"/>
              <a:t>Basic understanding of </a:t>
            </a:r>
            <a:r>
              <a:rPr lang="en-US" b="1" dirty="0" smtClean="0">
                <a:solidFill>
                  <a:schemeClr val="bg1"/>
                </a:solidFill>
              </a:rPr>
              <a:t>TypeScript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Angular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-US" dirty="0"/>
              <a:t>Covers </a:t>
            </a:r>
            <a:r>
              <a:rPr lang="en-US" b="1" dirty="0">
                <a:solidFill>
                  <a:schemeClr val="bg1"/>
                </a:solidFill>
              </a:rPr>
              <a:t>component-based </a:t>
            </a:r>
            <a:r>
              <a:rPr lang="en-US" dirty="0"/>
              <a:t>architecture</a:t>
            </a:r>
          </a:p>
          <a:p>
            <a:pPr lvl="1">
              <a:lnSpc>
                <a:spcPct val="115000"/>
              </a:lnSpc>
            </a:pPr>
            <a:r>
              <a:rPr lang="en-US" dirty="0" smtClean="0"/>
              <a:t>Working with remote data using </a:t>
            </a:r>
            <a:r>
              <a:rPr lang="en-US" b="1" dirty="0" smtClean="0">
                <a:solidFill>
                  <a:schemeClr val="bg1"/>
                </a:solidFill>
              </a:rPr>
              <a:t>RxJS</a:t>
            </a:r>
          </a:p>
          <a:p>
            <a:pPr>
              <a:lnSpc>
                <a:spcPct val="115000"/>
              </a:lnSpc>
            </a:pPr>
            <a:r>
              <a:rPr lang="en-US" dirty="0" smtClean="0"/>
              <a:t>What is </a:t>
            </a:r>
            <a:r>
              <a:rPr lang="en-US" b="1" dirty="0" smtClean="0">
                <a:solidFill>
                  <a:schemeClr val="bg1"/>
                </a:solidFill>
              </a:rPr>
              <a:t>NOT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covered</a:t>
            </a:r>
            <a:r>
              <a:rPr lang="en-US" dirty="0" smtClean="0"/>
              <a:t>?</a:t>
            </a:r>
          </a:p>
          <a:p>
            <a:pPr lvl="1">
              <a:lnSpc>
                <a:spcPct val="115000"/>
              </a:lnSpc>
            </a:pPr>
            <a:r>
              <a:rPr lang="en-US" dirty="0" smtClean="0"/>
              <a:t>JavaScript </a:t>
            </a:r>
            <a:r>
              <a:rPr lang="en-US" dirty="0"/>
              <a:t>basics and </a:t>
            </a:r>
            <a:r>
              <a:rPr lang="en-US" dirty="0" smtClean="0"/>
              <a:t>syntax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en-US" dirty="0" smtClean="0"/>
              <a:t>REST communication fundamentals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2" descr="Резултат с изображение за miss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294" y="4823662"/>
            <a:ext cx="1573530" cy="157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92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Angular</a:t>
            </a:r>
            <a:r>
              <a:rPr lang="en-US" dirty="0" smtClean="0"/>
              <a:t>" </a:t>
            </a:r>
            <a:r>
              <a:rPr lang="en-US" dirty="0"/>
              <a:t>course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absolute beginners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Requirements</a:t>
            </a:r>
            <a:endParaRPr lang="en-US" dirty="0"/>
          </a:p>
          <a:p>
            <a:pPr lvl="1"/>
            <a:r>
              <a:rPr lang="en-US" dirty="0"/>
              <a:t>HTML &amp; JS (ES 2016) coding skills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intermediate level</a:t>
            </a:r>
          </a:p>
          <a:p>
            <a:pPr lvl="1"/>
            <a:r>
              <a:rPr lang="en-US" dirty="0"/>
              <a:t>If you want you can take the </a:t>
            </a:r>
            <a:r>
              <a:rPr lang="en-US" b="1" dirty="0">
                <a:solidFill>
                  <a:schemeClr val="bg1"/>
                </a:solidFill>
              </a:rPr>
              <a:t>HTML &amp; </a:t>
            </a:r>
            <a:r>
              <a:rPr lang="en-US" b="1" dirty="0" smtClean="0">
                <a:solidFill>
                  <a:schemeClr val="bg1"/>
                </a:solidFill>
              </a:rPr>
              <a:t>CSS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Mini Course </a:t>
            </a:r>
            <a:r>
              <a:rPr lang="en-US" dirty="0"/>
              <a:t>at </a:t>
            </a:r>
            <a:r>
              <a:rPr lang="en-US" dirty="0" err="1" smtClean="0"/>
              <a:t>SoftUni</a:t>
            </a:r>
            <a:r>
              <a:rPr lang="en-US" dirty="0" smtClean="0"/>
              <a:t> </a:t>
            </a:r>
            <a:r>
              <a:rPr lang="en-US" dirty="0"/>
              <a:t>first</a:t>
            </a:r>
            <a:r>
              <a:rPr lang="bg-BG" dirty="0"/>
              <a:t>: </a:t>
            </a:r>
            <a:endParaRPr lang="en-US" sz="3000" dirty="0"/>
          </a:p>
          <a:p>
            <a:pPr lvl="2"/>
            <a:r>
              <a:rPr lang="en-US" dirty="0" smtClean="0">
                <a:hlinkClick r:id="rId2"/>
              </a:rPr>
              <a:t>HTML &amp; CSS</a:t>
            </a:r>
            <a:endParaRPr lang="en-US" dirty="0"/>
          </a:p>
          <a:p>
            <a:pPr lvl="1"/>
            <a:r>
              <a:rPr lang="en-US" dirty="0"/>
              <a:t>Computer English – entry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 Not for Absolute Beginners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6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2012" y="1096568"/>
            <a:ext cx="9927138" cy="527604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 smtClean="0"/>
              <a:t>Angular overview, TypeScript, Installation, CLI</a:t>
            </a: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Components, </a:t>
            </a:r>
            <a:r>
              <a:rPr lang="en-US" sz="3600" dirty="0" smtClean="0"/>
              <a:t>data binding, </a:t>
            </a:r>
            <a:r>
              <a:rPr lang="en-US" sz="3600" dirty="0"/>
              <a:t>lifecycle</a:t>
            </a:r>
          </a:p>
          <a:p>
            <a:pPr>
              <a:lnSpc>
                <a:spcPct val="120000"/>
              </a:lnSpc>
            </a:pPr>
            <a:r>
              <a:rPr lang="en-US" sz="3600" dirty="0" smtClean="0"/>
              <a:t> SOLID, RxJS</a:t>
            </a:r>
            <a:r>
              <a:rPr lang="en-US" sz="3600" smtClean="0"/>
              <a:t>, </a:t>
            </a:r>
            <a:r>
              <a:rPr lang="en-US" sz="3600" smtClean="0"/>
              <a:t>Observables, Services</a:t>
            </a: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 smtClean="0"/>
              <a:t>NgModule, Routing, Guards, Lazy Loading</a:t>
            </a:r>
          </a:p>
          <a:p>
            <a:pPr>
              <a:lnSpc>
                <a:spcPct val="120000"/>
              </a:lnSpc>
            </a:pPr>
            <a:r>
              <a:rPr lang="en-US" sz="3600" dirty="0" smtClean="0"/>
              <a:t>Directives, Template-Driven &amp; Reactive 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9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5221863"/>
            <a:ext cx="1380543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04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3600" dirty="0"/>
              <a:t>Pipes</a:t>
            </a:r>
            <a:r>
              <a:rPr lang="en-US" sz="3600" dirty="0" smtClean="0"/>
              <a:t>, JWT, Interceptors</a:t>
            </a:r>
            <a:r>
              <a:rPr lang="en-US" sz="3600" dirty="0"/>
              <a:t>, Angular Animations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Code Styling, Architecture, Unit Testing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Redux State Management, </a:t>
            </a:r>
            <a:r>
              <a:rPr lang="en-US" sz="3600" dirty="0" err="1"/>
              <a:t>NgRX</a:t>
            </a: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Workshop Angular </a:t>
            </a:r>
            <a:r>
              <a:rPr lang="en-US" sz="3600" dirty="0" smtClean="0"/>
              <a:t>Material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2" y="5029200"/>
            <a:ext cx="1380543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43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523</Words>
  <Application>Microsoft Office PowerPoint</Application>
  <PresentationFormat>Custom</PresentationFormat>
  <Paragraphs>136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Angular Fundamentals</vt:lpstr>
      <vt:lpstr>Table of Contents</vt:lpstr>
      <vt:lpstr>Have a Question?</vt:lpstr>
      <vt:lpstr>Angular Fundamentals</vt:lpstr>
      <vt:lpstr>Course Objectives</vt:lpstr>
      <vt:lpstr>Warning: Not for Absolute Beginners</vt:lpstr>
      <vt:lpstr>Course Topics</vt:lpstr>
      <vt:lpstr>Course Topics (2)</vt:lpstr>
      <vt:lpstr>PowerPoint Presentation</vt:lpstr>
      <vt:lpstr>Ilia Idakiev</vt:lpstr>
      <vt:lpstr>Ines Ivanova</vt:lpstr>
      <vt:lpstr>Kiril Kirilov</vt:lpstr>
      <vt:lpstr>PowerPoint Presentation</vt:lpstr>
      <vt:lpstr>Training Duration</vt:lpstr>
      <vt:lpstr>Scoring System for the Course</vt:lpstr>
      <vt:lpstr>Learn to Search Online</vt:lpstr>
      <vt:lpstr>Homework Assignments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Course Overview</dc:title>
  <dc:subject>Software Development Course</dc:subject>
  <dc:creator/>
  <cp:keywords>SoftUni, Software University, programming, software development, software engineering, course, javascript, react, redux, web</cp:keywords>
  <dc:description>Software University Foundation - http://softuni.foundation/</dc:description>
  <cp:lastModifiedBy/>
  <cp:revision>1</cp:revision>
  <dcterms:created xsi:type="dcterms:W3CDTF">2014-01-02T17:00:34Z</dcterms:created>
  <dcterms:modified xsi:type="dcterms:W3CDTF">2019-03-09T00:15:02Z</dcterms:modified>
  <cp:category>programming; computer programming; 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