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  <p:sldMasterId id="2147483711" r:id="rId3"/>
    <p:sldMasterId id="2147483728" r:id="rId4"/>
  </p:sldMasterIdLst>
  <p:notesMasterIdLst>
    <p:notesMasterId r:id="rId40"/>
  </p:notesMasterIdLst>
  <p:handoutMasterIdLst>
    <p:handoutMasterId r:id="rId41"/>
  </p:handoutMasterIdLst>
  <p:sldIdLst>
    <p:sldId id="484" r:id="rId5"/>
    <p:sldId id="485" r:id="rId6"/>
    <p:sldId id="512" r:id="rId7"/>
    <p:sldId id="534" r:id="rId8"/>
    <p:sldId id="535" r:id="rId9"/>
    <p:sldId id="536" r:id="rId10"/>
    <p:sldId id="537" r:id="rId11"/>
    <p:sldId id="538" r:id="rId12"/>
    <p:sldId id="540" r:id="rId13"/>
    <p:sldId id="541" r:id="rId14"/>
    <p:sldId id="542" r:id="rId15"/>
    <p:sldId id="412" r:id="rId16"/>
    <p:sldId id="513" r:id="rId17"/>
    <p:sldId id="496" r:id="rId18"/>
    <p:sldId id="514" r:id="rId19"/>
    <p:sldId id="495" r:id="rId20"/>
    <p:sldId id="473" r:id="rId21"/>
    <p:sldId id="533" r:id="rId22"/>
    <p:sldId id="477" r:id="rId23"/>
    <p:sldId id="476" r:id="rId24"/>
    <p:sldId id="506" r:id="rId25"/>
    <p:sldId id="490" r:id="rId26"/>
    <p:sldId id="491" r:id="rId27"/>
    <p:sldId id="492" r:id="rId28"/>
    <p:sldId id="468" r:id="rId29"/>
    <p:sldId id="469" r:id="rId30"/>
    <p:sldId id="493" r:id="rId31"/>
    <p:sldId id="470" r:id="rId32"/>
    <p:sldId id="531" r:id="rId33"/>
    <p:sldId id="510" r:id="rId34"/>
    <p:sldId id="528" r:id="rId35"/>
    <p:sldId id="543" r:id="rId36"/>
    <p:sldId id="544" r:id="rId37"/>
    <p:sldId id="545" r:id="rId38"/>
    <p:sldId id="511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84"/>
            <p14:sldId id="485"/>
            <p14:sldId id="512"/>
          </p14:sldIdLst>
        </p14:section>
        <p14:section name="HTTP Basics" id="{B1F7506B-A8CF-4581-BF76-1B0082D1F989}">
          <p14:sldIdLst>
            <p14:sldId id="534"/>
            <p14:sldId id="535"/>
            <p14:sldId id="536"/>
            <p14:sldId id="537"/>
            <p14:sldId id="538"/>
          </p14:sldIdLst>
        </p14:section>
        <p14:section name="Routing Overview" id="{A54D93E4-E5C5-4B1C-8B28-A112C48E6987}">
          <p14:sldIdLst>
            <p14:sldId id="540"/>
            <p14:sldId id="541"/>
            <p14:sldId id="542"/>
          </p14:sldIdLst>
        </p14:section>
        <p14:section name="Why Angular?" id="{4C6CD7CE-4C5C-4256-BE95-6EC46516E444}">
          <p14:sldIdLst>
            <p14:sldId id="412"/>
            <p14:sldId id="513"/>
            <p14:sldId id="496"/>
            <p14:sldId id="514"/>
            <p14:sldId id="495"/>
          </p14:sldIdLst>
        </p14:section>
        <p14:section name="Introduction to TypeScript" id="{2A66BF89-E444-4ACD-B9D1-FE1B5069345D}">
          <p14:sldIdLst>
            <p14:sldId id="473"/>
            <p14:sldId id="533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67B5A701-8FDE-4946-8EE6-6400DC3376B7}">
          <p14:sldIdLst>
            <p14:sldId id="468"/>
            <p14:sldId id="469"/>
            <p14:sldId id="493"/>
            <p14:sldId id="470"/>
          </p14:sldIdLst>
        </p14:section>
        <p14:section name="Demo Angular Application" id="{6734BDA6-F475-4D60-A1DB-0971C84637D7}">
          <p14:sldIdLst>
            <p14:sldId id="531"/>
          </p14:sldIdLst>
        </p14:section>
        <p14:section name="Summary" id="{1888D697-2B49-43A6-BDC2-719250E583B8}">
          <p14:sldIdLst>
            <p14:sldId id="510"/>
            <p14:sldId id="528"/>
            <p14:sldId id="543"/>
            <p14:sldId id="544"/>
            <p14:sldId id="545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64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4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9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78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6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3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6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7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5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14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6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7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5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14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12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6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71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77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030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0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8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7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4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987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295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18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8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1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744" r:id="rId6"/>
    <p:sldLayoutId id="2147483681" r:id="rId7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4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5" r:id="rId15"/>
    <p:sldLayoutId id="214748374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embed.plnkr.co/?show=preview&amp;show=app/app.component.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 Basics. Angular </a:t>
            </a:r>
            <a:r>
              <a:rPr lang="en-US" b="1" dirty="0"/>
              <a:t>Overview. TypeScript Syntax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5612" y="4925816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5612" y="5465308"/>
            <a:ext cx="3187700" cy="444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Navigation using Routing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47951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reloading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271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2184" y="5620495"/>
            <a:ext cx="10958928" cy="499819"/>
          </a:xfrm>
        </p:spPr>
        <p:txBody>
          <a:bodyPr/>
          <a:lstStyle/>
          <a:p>
            <a:r>
              <a:rPr lang="en-US" dirty="0"/>
              <a:t>What The Fuzz Is All </a:t>
            </a:r>
            <a:r>
              <a:rPr lang="en-US" dirty="0" smtClean="0"/>
              <a:t>About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8707" y="3036816"/>
            <a:ext cx="1111410" cy="1089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3" y="1074129"/>
            <a:ext cx="1524000" cy="16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</a:t>
            </a:r>
            <a:r>
              <a:rPr lang="en-US" b="1" dirty="0" smtClean="0">
                <a:solidFill>
                  <a:schemeClr val="bg1"/>
                </a:solidFill>
              </a:rPr>
              <a:t>platform </a:t>
            </a:r>
            <a:r>
              <a:rPr lang="en-US" dirty="0" smtClean="0"/>
              <a:t>for </a:t>
            </a:r>
            <a:r>
              <a:rPr lang="en-US" dirty="0"/>
              <a:t>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3348781"/>
            <a:ext cx="91462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4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224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</a:t>
            </a:r>
            <a:r>
              <a:rPr lang="bg-BG" sz="28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737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bg-BG" sz="2800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5212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</a:rPr>
              <a:t>…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5212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5412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3212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5063" y="2912445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784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2070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Benefits of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features like </a:t>
            </a:r>
            <a:r>
              <a:rPr lang="en-US" b="1" dirty="0">
                <a:solidFill>
                  <a:schemeClr val="bg1"/>
                </a:solidFill>
              </a:rPr>
              <a:t>enhanced RXJS</a:t>
            </a:r>
            <a:r>
              <a:rPr lang="en-US" dirty="0"/>
              <a:t>, faster compilation                     (in under </a:t>
            </a:r>
            <a:r>
              <a:rPr lang="en-US" b="1" dirty="0">
                <a:solidFill>
                  <a:schemeClr val="bg1"/>
                </a:solidFill>
              </a:rPr>
              <a:t>3 seconds</a:t>
            </a:r>
            <a:r>
              <a:rPr lang="en-US" dirty="0"/>
              <a:t>), new </a:t>
            </a:r>
            <a:r>
              <a:rPr lang="en-US" dirty="0" err="1"/>
              <a:t>HttpClient</a:t>
            </a:r>
            <a:r>
              <a:rPr lang="en-US" dirty="0"/>
              <a:t> launch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Detailed </a:t>
            </a: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/>
              <a:t> that allows getting all necessary             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MVVM</a:t>
            </a:r>
            <a:r>
              <a:rPr lang="en-US" dirty="0"/>
              <a:t> (Model-View-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injection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modularity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 in </a:t>
            </a:r>
            <a:r>
              <a:rPr lang="en-US" dirty="0" smtClean="0"/>
              <a:t>2019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419600"/>
            <a:ext cx="2057400" cy="18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b="1" dirty="0" smtClean="0">
                <a:solidFill>
                  <a:schemeClr val="bg1"/>
                </a:solidFill>
              </a:rPr>
              <a:t>Angular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 complex syntax that comes from the </a:t>
            </a:r>
            <a:r>
              <a:rPr lang="en-US" b="1" dirty="0" smtClean="0">
                <a:solidFill>
                  <a:schemeClr val="bg1"/>
                </a:solidFill>
              </a:rPr>
              <a:t>first version </a:t>
            </a:r>
            <a:r>
              <a:rPr lang="en-US" dirty="0" smtClean="0"/>
              <a:t>of             </a:t>
            </a:r>
            <a:br>
              <a:rPr lang="en-US" dirty="0" smtClean="0"/>
            </a:br>
            <a:r>
              <a:rPr lang="en-US" dirty="0" smtClean="0"/>
              <a:t>Angular. (AngularJS) </a:t>
            </a:r>
          </a:p>
          <a:p>
            <a:pPr lvl="1"/>
            <a:r>
              <a:rPr lang="en-US" dirty="0" smtClean="0"/>
              <a:t>Migration </a:t>
            </a:r>
            <a:r>
              <a:rPr lang="en-US" b="1" dirty="0" smtClean="0">
                <a:solidFill>
                  <a:schemeClr val="bg1"/>
                </a:solidFill>
              </a:rPr>
              <a:t>issues </a:t>
            </a:r>
            <a:r>
              <a:rPr lang="en-US" dirty="0" smtClean="0"/>
              <a:t>which can appear while </a:t>
            </a:r>
            <a:r>
              <a:rPr lang="en-US" b="1" dirty="0" smtClean="0">
                <a:solidFill>
                  <a:schemeClr val="bg1"/>
                </a:solidFill>
              </a:rPr>
              <a:t>moving</a:t>
            </a:r>
            <a:r>
              <a:rPr lang="en-US" dirty="0" smtClean="0"/>
              <a:t> from the older version to the latest ones.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2019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664">
            <a:off x="9380988" y="4354585"/>
            <a:ext cx="2195281" cy="21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2597" y="5638800"/>
            <a:ext cx="10958928" cy="499819"/>
          </a:xfrm>
        </p:spPr>
        <p:txBody>
          <a:bodyPr/>
          <a:lstStyle/>
          <a:p>
            <a:r>
              <a:rPr lang="en-US" dirty="0"/>
              <a:t>A JavaScript </a:t>
            </a:r>
            <a:r>
              <a:rPr lang="en-US" dirty="0" smtClean="0"/>
              <a:t>Superset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9000"/>
              </a:spcBef>
            </a:pPr>
            <a:r>
              <a:rPr lang="en-US" dirty="0" err="1"/>
              <a:t>TypeScript</a:t>
            </a:r>
            <a:r>
              <a:rPr lang="en-US" dirty="0"/>
              <a:t> uses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ts</a:t>
            </a:r>
            <a:r>
              <a:rPr lang="en-US" dirty="0"/>
              <a:t> file extension (supported by VS Code)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 your code</a:t>
            </a:r>
          </a:p>
          <a:p>
            <a:pPr>
              <a:spcBef>
                <a:spcPts val="9000"/>
              </a:spcBef>
            </a:pPr>
            <a:r>
              <a:rPr lang="en-US" dirty="0"/>
              <a:t>Compilation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JavaScript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2057400"/>
            <a:ext cx="60182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95800"/>
            <a:ext cx="3122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39262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40202" y="1214877"/>
            <a:ext cx="685372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840202" y="1954599"/>
            <a:ext cx="685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40202" y="3842918"/>
            <a:ext cx="685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40202" y="4992574"/>
            <a:ext cx="685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9170" y="5998445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typescriptlang.org/docs/handbook/basic-types.html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Angular </a:t>
            </a:r>
            <a:r>
              <a:rPr lang="en-US" dirty="0"/>
              <a:t>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6160" y="1214928"/>
            <a:ext cx="10023411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95274" y="79223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8752" y="46482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03412" y="983404"/>
            <a:ext cx="8534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move(distanceInMeters: number = 0) 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console.log(`Animal moved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${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bark() 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</p:spTree>
    <p:extLst>
      <p:ext uri="{BB962C8B-B14F-4D97-AF65-F5344CB8AC3E}">
        <p14:creationId xmlns:p14="http://schemas.microsoft.com/office/powerpoint/2010/main" val="18333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23191" y="1122014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98157" y="3747445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615117" y="1728589"/>
            <a:ext cx="3093740" cy="405011"/>
          </a:xfrm>
          <a:prstGeom prst="wedgeRoundRectCallout">
            <a:avLst>
              <a:gd name="adj1" fmla="val -17898"/>
              <a:gd name="adj2" fmla="val -71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Property assertion</a:t>
            </a:r>
          </a:p>
        </p:txBody>
      </p:sp>
    </p:spTree>
    <p:extLst>
      <p:ext uri="{BB962C8B-B14F-4D97-AF65-F5344CB8AC3E}">
        <p14:creationId xmlns:p14="http://schemas.microsoft.com/office/powerpoint/2010/main" val="4947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64972" y="1121139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51661" y="4241144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3200400"/>
            <a:ext cx="2209800" cy="4572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Type </a:t>
            </a:r>
            <a:r>
              <a:rPr lang="en-US" b="1" noProof="1">
                <a:solidFill>
                  <a:schemeClr val="bg1"/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8934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58564" y="1113071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58564" y="2755836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58564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58561" y="594360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58564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</p:spTree>
    <p:extLst>
      <p:ext uri="{BB962C8B-B14F-4D97-AF65-F5344CB8AC3E}">
        <p14:creationId xmlns:p14="http://schemas.microsoft.com/office/powerpoint/2010/main" val="7313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316" y="6088986"/>
            <a:ext cx="10958928" cy="499819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bg-BG" dirty="0"/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75" y="2798390"/>
            <a:ext cx="1235005" cy="1235005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05" y="1266359"/>
            <a:ext cx="1517861" cy="151786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36" y="2925110"/>
            <a:ext cx="1163638" cy="11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App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2" y="3543619"/>
            <a:ext cx="55647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some-app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579061"/>
            <a:ext cx="55647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4" t="1106"/>
          <a:stretch/>
        </p:blipFill>
        <p:spPr>
          <a:xfrm>
            <a:off x="7542212" y="1867300"/>
            <a:ext cx="3581304" cy="344407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1612" y="2069495"/>
            <a:ext cx="8382000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1612" y="3680316"/>
            <a:ext cx="8382000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41612" y="5308527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Visual Studio Code </a:t>
            </a:r>
            <a:r>
              <a:rPr lang="en-US" dirty="0" smtClean="0"/>
              <a:t>fully supports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You may use your favorite IDE (most have </a:t>
            </a:r>
            <a:r>
              <a:rPr lang="en-US" b="1" dirty="0" smtClean="0">
                <a:solidFill>
                  <a:schemeClr val="bg1"/>
                </a:solidFill>
              </a:rPr>
              <a:t>plugins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using the </a:t>
            </a:r>
            <a:r>
              <a:rPr lang="en-US" b="1" dirty="0" smtClean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 smtClean="0"/>
              <a:t>You do not need to use a </a:t>
            </a:r>
            <a:r>
              <a:rPr lang="en-US" b="1" dirty="0" smtClean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 smtClean="0"/>
              <a:t>You do not need install any specific </a:t>
            </a:r>
            <a:r>
              <a:rPr lang="en-US" b="1" dirty="0" smtClean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Everything</a:t>
            </a:r>
            <a:r>
              <a:rPr lang="en-US" dirty="0" smtClean="0"/>
              <a:t> is included</a:t>
            </a:r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Support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3" y="5244397"/>
            <a:ext cx="1398406" cy="1398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66" y="5334000"/>
            <a:ext cx="1210596" cy="1210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19" y="5240601"/>
            <a:ext cx="45723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simple Angular App!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7696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6179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0922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06388" y="6456858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69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85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dirty="0" smtClean="0">
                <a:hlinkClick r:id="rId3"/>
              </a:rPr>
              <a:t>                                                                   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       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6807" y="6019800"/>
            <a:ext cx="10958928" cy="499819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Server </a:t>
            </a:r>
            <a:r>
              <a:rPr lang="en-US" dirty="0" smtClean="0"/>
              <a:t>- Client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8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ransfer 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rotocol (HTTP)</a:t>
            </a:r>
          </a:p>
          <a:p>
            <a:pPr lvl="1"/>
            <a:r>
              <a:rPr lang="en-US" dirty="0" smtClean="0"/>
              <a:t>Client-server protocol for </a:t>
            </a:r>
            <a:r>
              <a:rPr lang="en-US" b="1" dirty="0" smtClean="0">
                <a:solidFill>
                  <a:schemeClr val="bg1"/>
                </a:solidFill>
              </a:rPr>
              <a:t>transferring</a:t>
            </a:r>
            <a:r>
              <a:rPr lang="en-US" dirty="0" smtClean="0"/>
              <a:t> Web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r>
              <a:rPr lang="en-US" dirty="0" smtClean="0"/>
              <a:t>                  </a:t>
            </a:r>
            <a:br>
              <a:rPr lang="en-US" dirty="0" smtClean="0"/>
            </a:br>
            <a:r>
              <a:rPr lang="en-US" dirty="0" smtClean="0"/>
              <a:t>(HTML files, images, styles, etc.)</a:t>
            </a:r>
          </a:p>
          <a:p>
            <a:r>
              <a:rPr lang="en-US" dirty="0" smtClean="0"/>
              <a:t>Important properties of HTTP</a:t>
            </a:r>
          </a:p>
          <a:p>
            <a:pPr lvl="1"/>
            <a:r>
              <a:rPr lang="en-US" dirty="0" smtClean="0"/>
              <a:t>Request-response model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Relies on a unique resource URLs</a:t>
            </a:r>
          </a:p>
          <a:p>
            <a:pPr lvl="1"/>
            <a:r>
              <a:rPr lang="en-US" dirty="0" smtClean="0"/>
              <a:t>Provides resource metadata (e.g. encoding)</a:t>
            </a:r>
          </a:p>
          <a:p>
            <a:pPr lvl="1"/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2719" y="1600200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4EEB2E-D697-4D08-9DEA-9B65E22159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xmlns="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45" y="4071937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xmlns="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1704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xmlns="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1670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1668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xmlns="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651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85" y="34290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</p:spTree>
    <p:extLst>
      <p:ext uri="{BB962C8B-B14F-4D97-AF65-F5344CB8AC3E}">
        <p14:creationId xmlns:p14="http://schemas.microsoft.com/office/powerpoint/2010/main" val="8564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760413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760413" y="3941002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617913" y="2866977"/>
            <a:ext cx="2590800" cy="352382"/>
          </a:xfrm>
          <a:prstGeom prst="wedgeRoundRectCallout">
            <a:avLst>
              <a:gd name="adj1" fmla="val -55029"/>
              <a:gd name="adj2" fmla="val 10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End</a:t>
            </a:r>
            <a:r>
              <a:rPr lang="en-US" sz="20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of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25402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735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Custom</PresentationFormat>
  <Paragraphs>306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 16x9</vt:lpstr>
      <vt:lpstr>1_SoftUni3_1</vt:lpstr>
      <vt:lpstr>2_SoftUni3_1</vt:lpstr>
      <vt:lpstr>Intro to Angular</vt:lpstr>
      <vt:lpstr>Table of Contents</vt:lpstr>
      <vt:lpstr>Have a Question?</vt:lpstr>
      <vt:lpstr>PowerPoint Presentation</vt:lpstr>
      <vt:lpstr>HTTP</vt:lpstr>
      <vt:lpstr>HTTP: Request-Response Protocol</vt:lpstr>
      <vt:lpstr>HTTP: Request-Response Protocol (2)</vt:lpstr>
      <vt:lpstr>Example: Hyper Text Transfer Protocol</vt:lpstr>
      <vt:lpstr>PowerPoint Presentation</vt:lpstr>
      <vt:lpstr>What is Routing?</vt:lpstr>
      <vt:lpstr>Single Page Applications</vt:lpstr>
      <vt:lpstr>PowerPoint Presentation</vt:lpstr>
      <vt:lpstr>What is Angular?</vt:lpstr>
      <vt:lpstr>Angular Versions</vt:lpstr>
      <vt:lpstr>Angular pros and cons in 2019</vt:lpstr>
      <vt:lpstr>Angular pros and cons in 2019 (2)</vt:lpstr>
      <vt:lpstr>PowerPoint Presentation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PowerPoint Presentation</vt:lpstr>
      <vt:lpstr>Creating A New App</vt:lpstr>
      <vt:lpstr>Finding Information</vt:lpstr>
      <vt:lpstr>IDE Support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Introduction to TypesScript and Angular</dc:title>
  <dc:subject>Angular Fundamentals – Practical Training Course @ SoftUni</dc:subject>
  <dc:creator/>
  <cp:keywords>SoftUni, Software University, programming, software development, software engineering, course, javascript, andular, web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2019-03-18T22:15:34Z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