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276" r:id="rId3"/>
    <p:sldId id="529" r:id="rId4"/>
    <p:sldId id="530" r:id="rId5"/>
    <p:sldId id="531" r:id="rId6"/>
    <p:sldId id="532" r:id="rId7"/>
    <p:sldId id="533" r:id="rId8"/>
    <p:sldId id="535" r:id="rId9"/>
    <p:sldId id="536" r:id="rId10"/>
    <p:sldId id="537" r:id="rId11"/>
    <p:sldId id="534" r:id="rId12"/>
    <p:sldId id="548" r:id="rId13"/>
    <p:sldId id="549" r:id="rId14"/>
    <p:sldId id="550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349" r:id="rId26"/>
    <p:sldId id="528" r:id="rId27"/>
    <p:sldId id="551" r:id="rId28"/>
    <p:sldId id="552" r:id="rId29"/>
    <p:sldId id="405" r:id="rId30"/>
    <p:sldId id="4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9"/>
          </p14:sldIdLst>
        </p14:section>
        <p14:section name="Cookies and Sessions" id="{243F09D8-A2D6-4E79-BF6F-1162411DB005}">
          <p14:sldIdLst>
            <p14:sldId id="530"/>
            <p14:sldId id="531"/>
            <p14:sldId id="532"/>
            <p14:sldId id="533"/>
          </p14:sldIdLst>
        </p14:section>
        <p14:section name="Authentication Concepts" id="{437FC810-CADE-4EBB-8CD6-D6ED022BD51D}">
          <p14:sldIdLst>
            <p14:sldId id="535"/>
            <p14:sldId id="536"/>
            <p14:sldId id="537"/>
            <p14:sldId id="534"/>
          </p14:sldIdLst>
        </p14:section>
        <p14:section name="JWT" id="{D909866C-172E-411B-867E-126A702EF29F}">
          <p14:sldIdLst>
            <p14:sldId id="548"/>
            <p14:sldId id="549"/>
            <p14:sldId id="550"/>
          </p14:sldIdLst>
        </p14:section>
        <p14:section name="Passport" id="{C375FF54-00E9-40C8-AA7A-043BE501B831}">
          <p14:sldIdLst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Conclusion" id="{10E03AB1-9AA8-4E86-9A64-D741901E50A2}">
          <p14:sldIdLst>
            <p14:sldId id="349"/>
            <p14:sldId id="528"/>
            <p14:sldId id="551"/>
            <p14:sldId id="55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85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26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</a:t>
            </a:r>
            <a:r>
              <a:rPr lang="en-US" dirty="0" smtClean="0"/>
              <a:t>and Application </a:t>
            </a:r>
            <a:r>
              <a:rPr lang="en-US" dirty="0"/>
              <a:t>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370667"/>
            <a:ext cx="2497822" cy="27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Passwords are </a:t>
            </a: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stored as plain text</a:t>
            </a:r>
          </a:p>
          <a:p>
            <a:pPr lvl="1"/>
            <a:r>
              <a:rPr lang="en-US" dirty="0"/>
              <a:t>The password is </a:t>
            </a:r>
            <a:r>
              <a:rPr lang="en-US" b="1" dirty="0">
                <a:solidFill>
                  <a:schemeClr val="bg1"/>
                </a:solidFill>
              </a:rPr>
              <a:t>hashed</a:t>
            </a:r>
            <a:r>
              <a:rPr lang="en-US" dirty="0"/>
              <a:t> then stored</a:t>
            </a:r>
          </a:p>
          <a:p>
            <a:pPr lvl="1"/>
            <a:r>
              <a:rPr lang="en-US" dirty="0"/>
              <a:t>During authentication, the </a:t>
            </a:r>
            <a:r>
              <a:rPr lang="en-US" b="1" dirty="0">
                <a:solidFill>
                  <a:schemeClr val="bg1"/>
                </a:solidFill>
              </a:rPr>
              <a:t>input password </a:t>
            </a:r>
            <a:r>
              <a:rPr lang="en-US" dirty="0"/>
              <a:t>is hashed with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same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compared to the </a:t>
            </a:r>
            <a:r>
              <a:rPr lang="en-US" b="1" dirty="0">
                <a:solidFill>
                  <a:schemeClr val="bg1"/>
                </a:solidFill>
              </a:rPr>
              <a:t>stored hash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Hashing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2500" y="3846256"/>
            <a:ext cx="10386999" cy="24776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const</a:t>
            </a:r>
            <a:r>
              <a:rPr lang="en-US" noProof="1">
                <a:solidFill>
                  <a:schemeClr val="tx1"/>
                </a:solidFill>
                <a:effectLst/>
              </a:rPr>
              <a:t> crypto = require('crypto')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1"/>
                </a:solidFill>
                <a:effectLst/>
              </a:rPr>
              <a:t>module.</a:t>
            </a:r>
            <a:r>
              <a:rPr lang="en-US" noProof="1">
                <a:solidFill>
                  <a:schemeClr val="bg1"/>
                </a:solidFill>
                <a:effectLst/>
              </a:rPr>
              <a:t>exports</a:t>
            </a:r>
            <a:r>
              <a:rPr lang="en-US" noProof="1">
                <a:solidFill>
                  <a:schemeClr val="tx1"/>
                </a:solidFill>
                <a:effectLst/>
              </a:rPr>
              <a:t> = 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generateSalt</a:t>
            </a:r>
            <a:r>
              <a:rPr lang="en-US" noProof="1">
                <a:solidFill>
                  <a:schemeClr val="tx1"/>
                </a:solidFill>
                <a:effectLst/>
              </a:rPr>
              <a:t>: () =&gt;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crypto.</a:t>
            </a:r>
            <a:r>
              <a:rPr lang="en-US" noProof="1">
                <a:solidFill>
                  <a:schemeClr val="bg1"/>
                </a:solidFill>
                <a:effectLst/>
              </a:rPr>
              <a:t>randomBytes</a:t>
            </a:r>
            <a:r>
              <a:rPr lang="en-US" noProof="1">
                <a:solidFill>
                  <a:schemeClr val="tx1"/>
                </a:solidFill>
                <a:effectLst/>
              </a:rPr>
              <a:t>(128).</a:t>
            </a:r>
            <a:r>
              <a:rPr lang="en-US" noProof="1">
                <a:solidFill>
                  <a:schemeClr val="bg1"/>
                </a:solidFill>
                <a:effectLst/>
              </a:rPr>
              <a:t>toString</a:t>
            </a:r>
            <a:r>
              <a:rPr lang="en-US" noProof="1">
                <a:solidFill>
                  <a:schemeClr val="tx1"/>
                </a:solidFill>
                <a:effectLst/>
              </a:rPr>
              <a:t>('base64'),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generateHashedPassword</a:t>
            </a:r>
            <a:r>
              <a:rPr lang="en-US" noProof="1">
                <a:solidFill>
                  <a:schemeClr val="tx1"/>
                </a:solidFill>
                <a:effectLst/>
              </a:rPr>
              <a:t>: (salt, password) =&gt;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crypto.</a:t>
            </a:r>
            <a:r>
              <a:rPr lang="en-US" noProof="1">
                <a:solidFill>
                  <a:schemeClr val="bg1"/>
                </a:solidFill>
                <a:effectLst/>
              </a:rPr>
              <a:t>createHmac</a:t>
            </a:r>
            <a:r>
              <a:rPr lang="en-US" noProof="1">
                <a:solidFill>
                  <a:schemeClr val="tx1"/>
                </a:solidFill>
                <a:effectLst/>
              </a:rPr>
              <a:t>('sha256', salt).</a:t>
            </a:r>
            <a:r>
              <a:rPr lang="en-US" noProof="1">
                <a:solidFill>
                  <a:schemeClr val="bg1"/>
                </a:solidFill>
                <a:effectLst/>
              </a:rPr>
              <a:t>update</a:t>
            </a:r>
            <a:r>
              <a:rPr lang="en-US" noProof="1">
                <a:solidFill>
                  <a:schemeClr val="tx1"/>
                </a:solidFill>
                <a:effectLst/>
              </a:rPr>
              <a:t>(password).</a:t>
            </a:r>
            <a:r>
              <a:rPr lang="en-US" noProof="1">
                <a:solidFill>
                  <a:schemeClr val="bg1"/>
                </a:solidFill>
                <a:effectLst/>
              </a:rPr>
              <a:t>digest</a:t>
            </a:r>
            <a:r>
              <a:rPr lang="en-US" noProof="1">
                <a:solidFill>
                  <a:schemeClr val="tx1"/>
                </a:solidFill>
                <a:effectLst/>
              </a:rPr>
              <a:t>('hex')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5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Session Demo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 authentication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"/>
          <a:stretch/>
        </p:blipFill>
        <p:spPr>
          <a:xfrm>
            <a:off x="4999529" y="1549667"/>
            <a:ext cx="2192941" cy="24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Authentication for REST </a:t>
            </a:r>
            <a:r>
              <a:rPr lang="en-US" dirty="0" smtClean="0"/>
              <a:t>APIs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are a method for representing claims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securely</a:t>
            </a:r>
            <a:r>
              <a:rPr lang="en-US" dirty="0" smtClean="0"/>
              <a:t> </a:t>
            </a:r>
            <a:r>
              <a:rPr lang="en-US" dirty="0"/>
              <a:t>between two parties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information is </a:t>
            </a:r>
            <a:r>
              <a:rPr lang="en-US" b="1" dirty="0">
                <a:solidFill>
                  <a:schemeClr val="bg1"/>
                </a:solidFill>
              </a:rPr>
              <a:t>digitally signed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used to </a:t>
            </a:r>
            <a:r>
              <a:rPr lang="en-US" b="1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 Clients with a </a:t>
            </a:r>
            <a:r>
              <a:rPr lang="en-US" b="1" dirty="0">
                <a:solidFill>
                  <a:schemeClr val="bg1"/>
                </a:solidFill>
              </a:rPr>
              <a:t>REST API</a:t>
            </a:r>
          </a:p>
          <a:p>
            <a:pPr>
              <a:buClr>
                <a:schemeClr val="tx1"/>
              </a:buClr>
            </a:pPr>
            <a:r>
              <a:rPr lang="en-US" dirty="0"/>
              <a:t>A token has a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, 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Introduction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8058" y="45720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strategy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Passport Strategy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291" y="1824336"/>
            <a:ext cx="103869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400" dirty="0">
                <a:solidFill>
                  <a:schemeClr val="bg1"/>
                </a:solidFill>
                <a:effectLst/>
              </a:rPr>
              <a:t>passport-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jwt</a:t>
            </a:r>
            <a:r>
              <a:rPr lang="en-US" sz="2400" dirty="0">
                <a:solidFill>
                  <a:schemeClr val="tx2"/>
                </a:solidFill>
                <a:effectLst/>
              </a:rPr>
              <a:t> --save --save-exact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291" y="2438400"/>
            <a:ext cx="10386999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JwtStrategy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require('passport-jwt').Strategy;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ExtractJwt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require('passport-jwt').ExtractJwt;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passport.use(new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JwtStrategy</a:t>
            </a:r>
            <a:r>
              <a:rPr lang="en-US" sz="2400" noProof="1">
                <a:solidFill>
                  <a:schemeClr val="tx2"/>
                </a:solidFill>
                <a:effectLst/>
              </a:rPr>
              <a:t>({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jwtFromRequest: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ExtractJwt</a:t>
            </a:r>
            <a:r>
              <a:rPr lang="en-US" sz="2400" noProof="1">
                <a:solidFill>
                  <a:schemeClr val="tx2"/>
                </a:solidFill>
                <a:effectLst/>
              </a:rPr>
              <a:t>.fromAuthHeaderAsBearerToken(),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secretOrKey: 'keyboard cat !@#',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}, function (jwt_payload, done)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TODO fetch user from database using jwt_payload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if (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/* credentials fail */</a:t>
            </a:r>
            <a:r>
              <a:rPr lang="en-US" sz="2400" noProof="1">
                <a:solidFill>
                  <a:schemeClr val="tx2"/>
                </a:solidFill>
                <a:effectLst/>
              </a:rPr>
              <a:t>) return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(null, false)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return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(null, user)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42933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Passport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Authentication Middleware for </a:t>
            </a:r>
            <a:r>
              <a:rPr lang="en-US" dirty="0" smtClean="0"/>
              <a:t>Express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14" y="1362456"/>
            <a:ext cx="204878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Passport is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that helps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Verifies that the Client is a </a:t>
            </a:r>
            <a:r>
              <a:rPr lang="en-US" b="1" dirty="0">
                <a:solidFill>
                  <a:schemeClr val="bg1"/>
                </a:solidFill>
              </a:rPr>
              <a:t>valid user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strategies</a:t>
            </a:r>
            <a:r>
              <a:rPr lang="en-US" dirty="0"/>
              <a:t> to authenticate Clients</a:t>
            </a:r>
          </a:p>
          <a:p>
            <a:r>
              <a:rPr lang="en-US" dirty="0"/>
              <a:t>It plugs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our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 Authentication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22500" y="5029200"/>
            <a:ext cx="1829276" cy="990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206" y="4876800"/>
            <a:ext cx="152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5105142" y="4333220"/>
            <a:ext cx="1829276" cy="176278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3078" y="4333220"/>
            <a:ext cx="1829276" cy="176278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>
            <a:off x="2551776" y="5524500"/>
            <a:ext cx="708844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9640223" y="5029200"/>
            <a:ext cx="1829276" cy="990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15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bg-BG" dirty="0"/>
          </a:p>
        </p:txBody>
      </p:sp>
      <p:cxnSp>
        <p:nvCxnSpPr>
          <p:cNvPr id="10" name="Straight Arrow Connector 9"/>
          <p:cNvCxnSpPr>
            <a:stCxn id="64" idx="3"/>
            <a:endCxn id="8" idx="1"/>
          </p:cNvCxnSpPr>
          <p:nvPr/>
        </p:nvCxnSpPr>
        <p:spPr>
          <a:xfrm>
            <a:off x="2603120" y="3195935"/>
            <a:ext cx="22418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3" name="Diamond 12"/>
          <p:cNvSpPr/>
          <p:nvPr/>
        </p:nvSpPr>
        <p:spPr>
          <a:xfrm>
            <a:off x="5177950" y="4567535"/>
            <a:ext cx="1405248" cy="1314246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>
            <a:stCxn id="8" idx="2"/>
            <a:endCxn id="13" idx="0"/>
          </p:cNvCxnSpPr>
          <p:nvPr/>
        </p:nvCxnSpPr>
        <p:spPr>
          <a:xfrm>
            <a:off x="5880574" y="3881735"/>
            <a:ext cx="0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4844990" y="2510135"/>
            <a:ext cx="2071169" cy="137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8028" y="2510135"/>
            <a:ext cx="2071169" cy="137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951" y="2510135"/>
            <a:ext cx="2071169" cy="137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Straight Arrow Connector 66"/>
          <p:cNvCxnSpPr>
            <a:stCxn id="8" idx="3"/>
            <a:endCxn id="48" idx="1"/>
          </p:cNvCxnSpPr>
          <p:nvPr/>
        </p:nvCxnSpPr>
        <p:spPr>
          <a:xfrm>
            <a:off x="6916159" y="3195935"/>
            <a:ext cx="224186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3" name="Group 2"/>
          <p:cNvGrpSpPr/>
          <p:nvPr/>
        </p:nvGrpSpPr>
        <p:grpSpPr>
          <a:xfrm>
            <a:off x="836830" y="2967335"/>
            <a:ext cx="1461411" cy="770466"/>
            <a:chOff x="836612" y="2967335"/>
            <a:chExt cx="1461030" cy="770466"/>
          </a:xfrm>
        </p:grpSpPr>
        <p:sp>
          <p:nvSpPr>
            <p:cNvPr id="51" name="Rectangle 50"/>
            <p:cNvSpPr/>
            <p:nvPr/>
          </p:nvSpPr>
          <p:spPr>
            <a:xfrm>
              <a:off x="836612" y="2967335"/>
              <a:ext cx="1461030" cy="385233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  <a:endParaRPr lang="bg-BG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6612" y="3352568"/>
              <a:ext cx="1461030" cy="385233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Credentials</a:t>
              </a:r>
              <a:endPara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462907" y="2967335"/>
            <a:ext cx="1461411" cy="770466"/>
            <a:chOff x="5322357" y="5405967"/>
            <a:chExt cx="1461030" cy="770466"/>
          </a:xfrm>
        </p:grpSpPr>
        <p:sp>
          <p:nvSpPr>
            <p:cNvPr id="82" name="Rectangle 81"/>
            <p:cNvSpPr/>
            <p:nvPr/>
          </p:nvSpPr>
          <p:spPr>
            <a:xfrm>
              <a:off x="5322357" y="5405967"/>
              <a:ext cx="1461030" cy="385233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lang="bg-BG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22357" y="5791200"/>
              <a:ext cx="1461030" cy="385233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</a:t>
              </a:r>
              <a:endPara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52531" y="4567535"/>
            <a:ext cx="167683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2531" y="5411881"/>
            <a:ext cx="167683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Deserialize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8929368" y="4802485"/>
            <a:ext cx="5052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9434592" y="4567535"/>
            <a:ext cx="1794605" cy="1314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69696" y="5195981"/>
            <a:ext cx="152439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0" name="Elbow Connector 99"/>
          <p:cNvCxnSpPr>
            <a:stCxn id="13" idx="3"/>
            <a:endCxn id="16" idx="1"/>
          </p:cNvCxnSpPr>
          <p:nvPr/>
        </p:nvCxnSpPr>
        <p:spPr>
          <a:xfrm flipV="1">
            <a:off x="6583199" y="4802486"/>
            <a:ext cx="669332" cy="4221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5956793" y="5558136"/>
            <a:ext cx="13719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Success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08616" y="5558136"/>
            <a:ext cx="13719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Failure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67536" y="3881737"/>
            <a:ext cx="3610414" cy="1728155"/>
            <a:chOff x="1567128" y="3881736"/>
            <a:chExt cx="3609474" cy="1728155"/>
          </a:xfrm>
        </p:grpSpPr>
        <p:grpSp>
          <p:nvGrpSpPr>
            <p:cNvPr id="120" name="Group 119"/>
            <p:cNvGrpSpPr/>
            <p:nvPr/>
          </p:nvGrpSpPr>
          <p:grpSpPr>
            <a:xfrm>
              <a:off x="2754842" y="4839425"/>
              <a:ext cx="1461030" cy="770466"/>
              <a:chOff x="5322357" y="5405967"/>
              <a:chExt cx="1461030" cy="77046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322357" y="5405967"/>
                <a:ext cx="1461030" cy="38523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Response</a:t>
                </a:r>
                <a:endParaRPr lang="bg-BG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322357" y="5791200"/>
                <a:ext cx="1461030" cy="38523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401</a:t>
                </a:r>
                <a:endParaRPr lang="bg-BG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6" name="Elbow Connector 125"/>
            <p:cNvCxnSpPr>
              <a:stCxn id="121" idx="1"/>
              <a:endCxn id="64" idx="2"/>
            </p:cNvCxnSpPr>
            <p:nvPr/>
          </p:nvCxnSpPr>
          <p:spPr>
            <a:xfrm rot="10800000">
              <a:off x="1567128" y="3881736"/>
              <a:ext cx="1187715" cy="1150307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33" name="Elbow Connector 132"/>
            <p:cNvCxnSpPr>
              <a:stCxn id="13" idx="1"/>
              <a:endCxn id="121" idx="3"/>
            </p:cNvCxnSpPr>
            <p:nvPr/>
          </p:nvCxnSpPr>
          <p:spPr>
            <a:xfrm rot="10800000">
              <a:off x="4215872" y="5032042"/>
              <a:ext cx="960730" cy="192616"/>
            </a:xfrm>
            <a:prstGeom prst="bentConnector3">
              <a:avLst>
                <a:gd name="adj1" fmla="val 4295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138" name="Elbow Connector 137"/>
          <p:cNvCxnSpPr>
            <a:stCxn id="48" idx="0"/>
            <a:endCxn id="64" idx="0"/>
          </p:cNvCxnSpPr>
          <p:nvPr/>
        </p:nvCxnSpPr>
        <p:spPr>
          <a:xfrm rot="16200000" flipV="1">
            <a:off x="5880576" y="-1802904"/>
            <a:ext cx="12700" cy="8626077"/>
          </a:xfrm>
          <a:prstGeom prst="bentConnector3">
            <a:avLst>
              <a:gd name="adj1" fmla="val 62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8672E-7 1.11111E-6 L 0.35374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4 1.11111E-6 L 0.70813 0.0009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3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9349E-6 1.11111E-6 L -0.70748 -4.81481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01" grpId="0" animBg="1"/>
      <p:bldP spid="1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Request</a:t>
            </a:r>
            <a:endParaRPr lang="bg-BG" dirty="0"/>
          </a:p>
        </p:txBody>
      </p:sp>
      <p:cxnSp>
        <p:nvCxnSpPr>
          <p:cNvPr id="10" name="Straight Arrow Connector 9"/>
          <p:cNvCxnSpPr>
            <a:stCxn id="64" idx="3"/>
            <a:endCxn id="8" idx="1"/>
          </p:cNvCxnSpPr>
          <p:nvPr/>
        </p:nvCxnSpPr>
        <p:spPr>
          <a:xfrm>
            <a:off x="2603120" y="3195935"/>
            <a:ext cx="22418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4844990" y="2510135"/>
            <a:ext cx="2071169" cy="137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8028" y="2510135"/>
            <a:ext cx="2071169" cy="137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951" y="2510135"/>
            <a:ext cx="2071169" cy="137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Straight Arrow Connector 66"/>
          <p:cNvCxnSpPr>
            <a:stCxn id="8" idx="3"/>
            <a:endCxn id="48" idx="1"/>
          </p:cNvCxnSpPr>
          <p:nvPr/>
        </p:nvCxnSpPr>
        <p:spPr>
          <a:xfrm>
            <a:off x="6916159" y="3195935"/>
            <a:ext cx="224186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3" name="Group 2"/>
          <p:cNvGrpSpPr/>
          <p:nvPr/>
        </p:nvGrpSpPr>
        <p:grpSpPr>
          <a:xfrm>
            <a:off x="836830" y="2967335"/>
            <a:ext cx="1461411" cy="770466"/>
            <a:chOff x="836612" y="2967335"/>
            <a:chExt cx="1461030" cy="770466"/>
          </a:xfrm>
        </p:grpSpPr>
        <p:sp>
          <p:nvSpPr>
            <p:cNvPr id="51" name="Rectangle 50"/>
            <p:cNvSpPr/>
            <p:nvPr/>
          </p:nvSpPr>
          <p:spPr>
            <a:xfrm>
              <a:off x="836612" y="2967335"/>
              <a:ext cx="1461030" cy="385233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  <a:endParaRPr lang="bg-BG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6612" y="3352568"/>
              <a:ext cx="1461030" cy="385233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Cookie</a:t>
              </a:r>
              <a:endPara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9462907" y="2967335"/>
            <a:ext cx="1461411" cy="77046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2531" y="4567535"/>
            <a:ext cx="167683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Serialize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2531" y="5411881"/>
            <a:ext cx="167683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Deserialize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8929368" y="5646831"/>
            <a:ext cx="5052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06" name="Group 105"/>
          <p:cNvGrpSpPr/>
          <p:nvPr/>
        </p:nvGrpSpPr>
        <p:grpSpPr>
          <a:xfrm>
            <a:off x="9434592" y="4567535"/>
            <a:ext cx="1794605" cy="1314246"/>
            <a:chOff x="9776619" y="3352800"/>
            <a:chExt cx="1794138" cy="1314246"/>
          </a:xfrm>
        </p:grpSpPr>
        <p:sp>
          <p:nvSpPr>
            <p:cNvPr id="14" name="Rectangle 13"/>
            <p:cNvSpPr/>
            <p:nvPr/>
          </p:nvSpPr>
          <p:spPr>
            <a:xfrm>
              <a:off x="9776619" y="3352800"/>
              <a:ext cx="1794138" cy="131424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Session</a:t>
              </a:r>
              <a:endParaRPr lang="bg-BG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11688" y="3981246"/>
              <a:ext cx="1524000" cy="4699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 Data</a:t>
              </a:r>
              <a:endParaRPr lang="bg-BG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stCxn id="8" idx="2"/>
            <a:endCxn id="17" idx="1"/>
          </p:cNvCxnSpPr>
          <p:nvPr/>
        </p:nvCxnSpPr>
        <p:spPr>
          <a:xfrm rot="16200000" flipH="1">
            <a:off x="5684004" y="4078305"/>
            <a:ext cx="1765096" cy="137195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48" idx="0"/>
            <a:endCxn id="64" idx="0"/>
          </p:cNvCxnSpPr>
          <p:nvPr/>
        </p:nvCxnSpPr>
        <p:spPr>
          <a:xfrm rot="16200000" flipV="1">
            <a:off x="5880576" y="-1802904"/>
            <a:ext cx="12700" cy="8626077"/>
          </a:xfrm>
          <a:prstGeom prst="bentConnector3">
            <a:avLst>
              <a:gd name="adj1" fmla="val 62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5" name="Group 4"/>
          <p:cNvGrpSpPr/>
          <p:nvPr/>
        </p:nvGrpSpPr>
        <p:grpSpPr>
          <a:xfrm>
            <a:off x="836830" y="3881736"/>
            <a:ext cx="7254119" cy="2274332"/>
            <a:chOff x="836612" y="3881735"/>
            <a:chExt cx="7252230" cy="2274332"/>
          </a:xfrm>
        </p:grpSpPr>
        <p:sp>
          <p:nvSpPr>
            <p:cNvPr id="108" name="TextBox 107"/>
            <p:cNvSpPr txBox="1"/>
            <p:nvPr/>
          </p:nvSpPr>
          <p:spPr>
            <a:xfrm>
              <a:off x="3960812" y="5786735"/>
              <a:ext cx="1586970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Mismatch</a:t>
              </a:r>
              <a:endParaRPr lang="bg-BG" dirty="0">
                <a:solidFill>
                  <a:schemeClr val="bg2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836612" y="4839425"/>
              <a:ext cx="1461030" cy="770466"/>
              <a:chOff x="5322357" y="5405967"/>
              <a:chExt cx="1461030" cy="77046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322357" y="5405967"/>
                <a:ext cx="1461030" cy="38523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Response</a:t>
                </a:r>
                <a:endParaRPr lang="bg-BG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322357" y="5791200"/>
                <a:ext cx="1461030" cy="38523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401</a:t>
                </a:r>
                <a:endParaRPr lang="bg-BG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3" name="Elbow Connector 132"/>
            <p:cNvCxnSpPr>
              <a:stCxn id="17" idx="2"/>
              <a:endCxn id="122" idx="2"/>
            </p:cNvCxnSpPr>
            <p:nvPr/>
          </p:nvCxnSpPr>
          <p:spPr>
            <a:xfrm rot="5400000" flipH="1">
              <a:off x="4692040" y="2484979"/>
              <a:ext cx="271890" cy="6521715"/>
            </a:xfrm>
            <a:prstGeom prst="bentConnector3">
              <a:avLst>
                <a:gd name="adj1" fmla="val -137016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8" name="Straight Arrow Connector 37"/>
            <p:cNvCxnSpPr>
              <a:stCxn id="121" idx="0"/>
              <a:endCxn id="64" idx="2"/>
            </p:cNvCxnSpPr>
            <p:nvPr/>
          </p:nvCxnSpPr>
          <p:spPr>
            <a:xfrm flipV="1">
              <a:off x="1567127" y="3881735"/>
              <a:ext cx="0" cy="95769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8672E-7 1.11111E-6 L 0.35374 -0.0018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4 -0.00185 L 0.70813 1.1111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9349E-6 1.11111E-6 L -0.70748 1.1111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Passport</a:t>
            </a:r>
            <a:r>
              <a:rPr lang="en-US" dirty="0"/>
              <a:t> via NPM</a:t>
            </a:r>
          </a:p>
          <a:p>
            <a:pPr>
              <a:spcBef>
                <a:spcPts val="72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packages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291" y="2052936"/>
            <a:ext cx="92437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400" dirty="0">
                <a:solidFill>
                  <a:schemeClr val="bg1"/>
                </a:solidFill>
                <a:effectLst/>
              </a:rPr>
              <a:t>passport</a:t>
            </a:r>
            <a:r>
              <a:rPr lang="en-US" sz="2400" dirty="0">
                <a:solidFill>
                  <a:schemeClr val="tx2"/>
                </a:solidFill>
                <a:effectLst/>
              </a:rPr>
              <a:t> --save --save-exact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291" y="5943601"/>
            <a:ext cx="92437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400" dirty="0">
                <a:solidFill>
                  <a:schemeClr val="bg1"/>
                </a:solidFill>
                <a:effectLst/>
              </a:rPr>
              <a:t>passport-local</a:t>
            </a:r>
            <a:r>
              <a:rPr lang="en-US" sz="2400" dirty="0">
                <a:solidFill>
                  <a:schemeClr val="tx2"/>
                </a:solidFill>
                <a:effectLst/>
              </a:rPr>
              <a:t> --save --save-exact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3291" y="3452628"/>
            <a:ext cx="92437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400" dirty="0">
                <a:solidFill>
                  <a:schemeClr val="bg1"/>
                </a:solidFill>
                <a:effectLst/>
              </a:rPr>
              <a:t>body-parser</a:t>
            </a:r>
            <a:r>
              <a:rPr lang="en-US" sz="2400" dirty="0">
                <a:solidFill>
                  <a:schemeClr val="tx2"/>
                </a:solidFill>
                <a:effectLst/>
              </a:rPr>
              <a:t> --save --save-exact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291" y="5113277"/>
            <a:ext cx="92437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express-session</a:t>
            </a:r>
            <a:r>
              <a:rPr lang="en-US" sz="2400" dirty="0">
                <a:solidFill>
                  <a:schemeClr val="tx2"/>
                </a:solidFill>
                <a:effectLst/>
              </a:rPr>
              <a:t> --save --save-exact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63291" y="4282953"/>
            <a:ext cx="92437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install </a:t>
            </a:r>
            <a:r>
              <a:rPr lang="en-US" sz="2400" dirty="0">
                <a:solidFill>
                  <a:schemeClr val="bg1"/>
                </a:solidFill>
                <a:effectLst/>
              </a:rPr>
              <a:t>cookie-parser</a:t>
            </a:r>
            <a:r>
              <a:rPr lang="en-US" sz="2400" dirty="0">
                <a:solidFill>
                  <a:schemeClr val="tx2"/>
                </a:solidFill>
                <a:effectLst/>
              </a:rPr>
              <a:t> --save --save-exact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</a:t>
            </a:r>
            <a:r>
              <a:rPr lang="en-US" dirty="0" smtClean="0"/>
              <a:t>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</a:t>
            </a:r>
            <a:r>
              <a:rPr lang="en-US" dirty="0" smtClean="0"/>
              <a:t>Token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Passport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2500" y="1600200"/>
            <a:ext cx="10386999" cy="43858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bodyParser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require('body-parser')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session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passport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require('passport')</a:t>
            </a:r>
          </a:p>
          <a:p>
            <a:pPr>
              <a:spcBef>
                <a:spcPts val="18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app.use(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bodyParser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.urlencoded({ extended: true }))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app.use(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app.use(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session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({ secret: 'neshto-taino!@#$%',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                resave: false,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                saveUninitialized: false }))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app.use(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passport</a:t>
            </a:r>
            <a:r>
              <a:rPr lang="en-US" sz="2400" noProof="1">
                <a:solidFill>
                  <a:schemeClr val="tx2"/>
                </a:solidFill>
                <a:effectLst/>
              </a:rPr>
              <a:t>.initialize())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app.use(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passport</a:t>
            </a:r>
            <a:r>
              <a:rPr lang="en-US" sz="2400" noProof="1">
                <a:solidFill>
                  <a:schemeClr val="tx2"/>
                </a:solidFill>
                <a:effectLst/>
              </a:rPr>
              <a:t>.session())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Authentication Strategies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Credentials Validation </a:t>
            </a:r>
            <a:r>
              <a:rPr lang="en-US" dirty="0" smtClean="0"/>
              <a:t>Authority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45399" y="1246245"/>
            <a:ext cx="2591475" cy="3013742"/>
            <a:chOff x="5408612" y="2286000"/>
            <a:chExt cx="2163311" cy="25164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612" y="2286000"/>
              <a:ext cx="1371600" cy="1714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301" y="3408770"/>
              <a:ext cx="1278622" cy="139369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1012" y="2674292"/>
              <a:ext cx="1884078" cy="1877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8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strategy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whether the client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are valid</a:t>
            </a:r>
          </a:p>
          <a:p>
            <a:pPr lvl="1"/>
            <a:r>
              <a:rPr lang="en-US" dirty="0"/>
              <a:t>Results in </a:t>
            </a:r>
            <a:r>
              <a:rPr lang="en-US" b="1" dirty="0">
                <a:solidFill>
                  <a:schemeClr val="bg1"/>
                </a:solidFill>
              </a:rPr>
              <a:t>success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failure</a:t>
            </a:r>
          </a:p>
          <a:p>
            <a:r>
              <a:rPr lang="en-US" dirty="0"/>
              <a:t>Popular strategies: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Many others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Strategies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21" y="3352800"/>
            <a:ext cx="3658870" cy="3017782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itself checks for credential validity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username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provided by the Client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Authentication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2574" y="2819401"/>
            <a:ext cx="10946851" cy="29084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passport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require('passport')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LocalPassport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require('passport-local')</a:t>
            </a:r>
          </a:p>
          <a:p>
            <a:pPr>
              <a:spcBef>
                <a:spcPts val="18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passport</a:t>
            </a:r>
            <a:r>
              <a:rPr lang="en-US" sz="2400" noProof="1">
                <a:solidFill>
                  <a:schemeClr val="tx2"/>
                </a:solidFill>
                <a:effectLst/>
              </a:rPr>
              <a:t>.use(new </a:t>
            </a:r>
            <a:r>
              <a:rPr lang="en-US" sz="2400" noProof="1">
                <a:solidFill>
                  <a:schemeClr val="bg1"/>
                </a:solidFill>
                <a:effectLst/>
              </a:rPr>
              <a:t>LocalPassport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username</a:t>
            </a:r>
            <a:r>
              <a:rPr lang="en-US" sz="2400" noProof="1">
                <a:solidFill>
                  <a:schemeClr val="tx2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password</a:t>
            </a:r>
            <a:r>
              <a:rPr lang="en-US" sz="2400" noProof="1">
                <a:solidFill>
                  <a:schemeClr val="tx2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TODO fetch user from database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if (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/* credentials fail */</a:t>
            </a:r>
            <a:r>
              <a:rPr lang="en-US" sz="2400" noProof="1">
                <a:solidFill>
                  <a:schemeClr val="tx2"/>
                </a:solidFill>
                <a:effectLst/>
              </a:rPr>
              <a:t>) return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(null, false)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return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(null, user)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}))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user's ID </a:t>
            </a:r>
            <a:r>
              <a:rPr lang="en-US" dirty="0"/>
              <a:t>is stored in the </a:t>
            </a: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, to save memory</a:t>
            </a:r>
          </a:p>
          <a:p>
            <a:r>
              <a:rPr lang="en-US" dirty="0"/>
              <a:t>To get access to the </a:t>
            </a:r>
            <a:r>
              <a:rPr lang="en-US" b="1" dirty="0">
                <a:solidFill>
                  <a:schemeClr val="bg1"/>
                </a:solidFill>
              </a:rPr>
              <a:t>user data</a:t>
            </a:r>
            <a:r>
              <a:rPr lang="en-US" dirty="0"/>
              <a:t>, it must be </a:t>
            </a:r>
            <a:r>
              <a:rPr lang="en-US" b="1" dirty="0" err="1">
                <a:solidFill>
                  <a:schemeClr val="bg1"/>
                </a:solidFill>
              </a:rPr>
              <a:t>deserialized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Interaction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2500" y="2762072"/>
            <a:ext cx="10386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passport.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serializeUser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if (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) return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(null,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._id)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02500" y="4385608"/>
            <a:ext cx="103869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passport.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deserializeUser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</a:t>
            </a:r>
            <a:r>
              <a:rPr lang="en-US" sz="2400" noProof="1">
                <a:solidFill>
                  <a:schemeClr val="bg1"/>
                </a:solidFill>
                <a:effectLst/>
              </a:rPr>
              <a:t>id</a:t>
            </a:r>
            <a:r>
              <a:rPr lang="en-US" sz="2400" noProof="1">
                <a:solidFill>
                  <a:schemeClr val="tx2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TODO fetch user from database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if (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/* data mismatch */</a:t>
            </a:r>
            <a:r>
              <a:rPr lang="en-US" sz="2400" noProof="1">
                <a:solidFill>
                  <a:schemeClr val="tx2"/>
                </a:solidFill>
                <a:effectLst/>
              </a:rPr>
              <a:t>) return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(null, false)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return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done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(null, user)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6" y="1625737"/>
            <a:ext cx="74238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Cookies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Sessions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allow state </a:t>
            </a:r>
            <a:r>
              <a:rPr lang="en-US" sz="2400" dirty="0" smtClean="0">
                <a:solidFill>
                  <a:schemeClr val="bg2"/>
                </a:solidFill>
              </a:rPr>
              <a:t>persistence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JSON Web Tokens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allow exchanging signed </a:t>
            </a:r>
            <a:r>
              <a:rPr lang="en-US" sz="2400" dirty="0" smtClean="0">
                <a:solidFill>
                  <a:schemeClr val="bg2"/>
                </a:solidFill>
              </a:rPr>
              <a:t>information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Authentication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is part of application security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Passport</a:t>
            </a:r>
            <a:r>
              <a:rPr lang="en-US" sz="2400" dirty="0">
                <a:solidFill>
                  <a:schemeClr val="bg2"/>
                </a:solidFill>
              </a:rPr>
              <a:t> is an Express authentication </a:t>
            </a:r>
            <a:r>
              <a:rPr lang="en-US" sz="2400" dirty="0" smtClean="0">
                <a:solidFill>
                  <a:schemeClr val="bg2"/>
                </a:solidFill>
              </a:rPr>
              <a:t>middleware</a:t>
            </a:r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66" y="4170599"/>
            <a:ext cx="7821434" cy="13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32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9323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Persisting Client </a:t>
            </a:r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1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across </a:t>
            </a:r>
            <a:r>
              <a:rPr lang="en-US" dirty="0"/>
              <a:t>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51468" y="2667001"/>
            <a:ext cx="8689063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51468" y="1905001"/>
            <a:ext cx="86890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noProof="1">
                <a:effectLst/>
              </a:rPr>
              <a:t> --save --save-exact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51468" y="2667001"/>
            <a:ext cx="8689063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({secret: 'my secret'}))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51468" y="1905001"/>
            <a:ext cx="86890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noProof="1">
                <a:effectLst/>
              </a:rPr>
              <a:t> --save --save-exact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Security and User </a:t>
            </a:r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allowed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certain resources, depending on their 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 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1019</Words>
  <Application>Microsoft Office PowerPoint</Application>
  <PresentationFormat>Widescreen</PresentationFormat>
  <Paragraphs>258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Sessions and Authentication</vt:lpstr>
      <vt:lpstr>Table of Contents</vt:lpstr>
      <vt:lpstr>Have a Question?</vt:lpstr>
      <vt:lpstr>PowerPoint Presentation</vt:lpstr>
      <vt:lpstr>HTTP Communication</vt:lpstr>
      <vt:lpstr>Using Cookies</vt:lpstr>
      <vt:lpstr>Using Sessions</vt:lpstr>
      <vt:lpstr>PowerPoint Presentation</vt:lpstr>
      <vt:lpstr>Application Security</vt:lpstr>
      <vt:lpstr>Encryption and Hashing</vt:lpstr>
      <vt:lpstr>PowerPoint Presentation</vt:lpstr>
      <vt:lpstr>PowerPoint Presentation</vt:lpstr>
      <vt:lpstr>JWT Introduction</vt:lpstr>
      <vt:lpstr>JWT Passport Strategy</vt:lpstr>
      <vt:lpstr>PowerPoint Presentation</vt:lpstr>
      <vt:lpstr>Passport Authentication</vt:lpstr>
      <vt:lpstr>Login</vt:lpstr>
      <vt:lpstr>Subsequent Request</vt:lpstr>
      <vt:lpstr>Installation</vt:lpstr>
      <vt:lpstr>Configuration</vt:lpstr>
      <vt:lpstr>PowerPoint Presentation</vt:lpstr>
      <vt:lpstr>Authentication Strategies</vt:lpstr>
      <vt:lpstr>Local Authentication</vt:lpstr>
      <vt:lpstr>Session Interaction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creator>Alen Paunov</dc:creator>
  <cp:keywords>Node.js, ExpressJS, Software University, SoftUni, programming, coding, software development, education, training, course</cp:keywords>
  <cp:lastModifiedBy>Kiril Kirilov</cp:lastModifiedBy>
  <cp:revision>74</cp:revision>
  <dcterms:created xsi:type="dcterms:W3CDTF">2018-05-23T13:08:44Z</dcterms:created>
  <dcterms:modified xsi:type="dcterms:W3CDTF">2019-01-28T10:35:46Z</dcterms:modified>
  <cp:category>programming, education, software engineering, software development </cp:category>
</cp:coreProperties>
</file>