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45"/>
  </p:notesMasterIdLst>
  <p:handoutMasterIdLst>
    <p:handoutMasterId r:id="rId46"/>
  </p:handoutMasterIdLst>
  <p:sldIdLst>
    <p:sldId id="498" r:id="rId3"/>
    <p:sldId id="499" r:id="rId4"/>
    <p:sldId id="503" r:id="rId5"/>
    <p:sldId id="500" r:id="rId6"/>
    <p:sldId id="501" r:id="rId7"/>
    <p:sldId id="504" r:id="rId8"/>
    <p:sldId id="505" r:id="rId9"/>
    <p:sldId id="506" r:id="rId10"/>
    <p:sldId id="507" r:id="rId11"/>
    <p:sldId id="508" r:id="rId12"/>
    <p:sldId id="509" r:id="rId13"/>
    <p:sldId id="512" r:id="rId14"/>
    <p:sldId id="513" r:id="rId15"/>
    <p:sldId id="514" r:id="rId16"/>
    <p:sldId id="515" r:id="rId17"/>
    <p:sldId id="511" r:id="rId18"/>
    <p:sldId id="517" r:id="rId19"/>
    <p:sldId id="518" r:id="rId20"/>
    <p:sldId id="519" r:id="rId21"/>
    <p:sldId id="516" r:id="rId22"/>
    <p:sldId id="524" r:id="rId23"/>
    <p:sldId id="525" r:id="rId24"/>
    <p:sldId id="526" r:id="rId25"/>
    <p:sldId id="527" r:id="rId26"/>
    <p:sldId id="528" r:id="rId27"/>
    <p:sldId id="529" r:id="rId28"/>
    <p:sldId id="530" r:id="rId29"/>
    <p:sldId id="531" r:id="rId30"/>
    <p:sldId id="532" r:id="rId31"/>
    <p:sldId id="533" r:id="rId32"/>
    <p:sldId id="534" r:id="rId33"/>
    <p:sldId id="535" r:id="rId34"/>
    <p:sldId id="536" r:id="rId35"/>
    <p:sldId id="537" r:id="rId36"/>
    <p:sldId id="538" r:id="rId37"/>
    <p:sldId id="539" r:id="rId38"/>
    <p:sldId id="540" r:id="rId39"/>
    <p:sldId id="541" r:id="rId40"/>
    <p:sldId id="520" r:id="rId41"/>
    <p:sldId id="523" r:id="rId42"/>
    <p:sldId id="542" r:id="rId43"/>
    <p:sldId id="522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9F3ED95-83BF-49A0-8A0D-11BA9B629D94}">
          <p14:sldIdLst>
            <p14:sldId id="498"/>
            <p14:sldId id="499"/>
            <p14:sldId id="503"/>
          </p14:sldIdLst>
        </p14:section>
        <p14:section name="Node.js Web Server" id="{58AEB367-46FC-48CA-9DAF-05B7FC8EA286}">
          <p14:sldIdLst>
            <p14:sldId id="500"/>
            <p14:sldId id="501"/>
            <p14:sldId id="504"/>
            <p14:sldId id="505"/>
          </p14:sldIdLst>
        </p14:section>
        <p14:section name="Parsing a URL" id="{4A1C5CC7-A887-4EF0-9BE4-3B3782B40786}">
          <p14:sldIdLst>
            <p14:sldId id="506"/>
            <p14:sldId id="507"/>
            <p14:sldId id="508"/>
          </p14:sldIdLst>
        </p14:section>
        <p14:section name="The Request &amp; Response Objects" id="{C2C839B3-4015-4B47-A49D-8EA8D6C3AAED}">
          <p14:sldIdLst>
            <p14:sldId id="509"/>
            <p14:sldId id="512"/>
            <p14:sldId id="513"/>
            <p14:sldId id="514"/>
            <p14:sldId id="515"/>
          </p14:sldIdLst>
        </p14:section>
        <p14:section name="Additional Tools" id="{42BD93F6-EA49-49A5-9DF6-7D94DFD18E92}">
          <p14:sldIdLst>
            <p14:sldId id="511"/>
            <p14:sldId id="517"/>
            <p14:sldId id="518"/>
            <p14:sldId id="519"/>
            <p14:sldId id="516"/>
          </p14:sldIdLst>
        </p14:section>
        <p14:section name="Working With Utilities" id="{9A00309B-02BC-4624-ACBA-C539063EFF4B}">
          <p14:sldIdLst>
            <p14:sldId id="524"/>
            <p14:sldId id="525"/>
            <p14:sldId id="526"/>
            <p14:sldId id="527"/>
          </p14:sldIdLst>
        </p14:section>
        <p14:section name="Streams" id="{6BA7E441-D244-48ED-8F6A-7DF7CC771A61}">
          <p14:sldIdLst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</p14:sldIdLst>
        </p14:section>
        <p14:section name="Events" id="{FC226219-4890-4571-A686-129F773C0A59}">
          <p14:sldIdLst>
            <p14:sldId id="538"/>
            <p14:sldId id="539"/>
          </p14:sldIdLst>
        </p14:section>
        <p14:section name="Debugging" id="{4D1D8DBA-EF21-4E12-83E0-C660E182F56B}">
          <p14:sldIdLst>
            <p14:sldId id="540"/>
            <p14:sldId id="541"/>
          </p14:sldIdLst>
        </p14:section>
        <p14:section name="Summary" id="{E49B0594-9784-4D4C-92B5-72E884759ACC}">
          <p14:sldIdLst>
            <p14:sldId id="520"/>
            <p14:sldId id="523"/>
            <p14:sldId id="542"/>
            <p14:sldId id="5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0F5FA"/>
    <a:srgbClr val="FFF0D9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6" autoAdjust="0"/>
    <p:restoredTop sz="95400" autoAdjust="0"/>
  </p:normalViewPr>
  <p:slideViewPr>
    <p:cSldViewPr>
      <p:cViewPr varScale="1">
        <p:scale>
          <a:sx n="115" d="100"/>
          <a:sy n="115" d="100"/>
        </p:scale>
        <p:origin x="126" y="12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551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46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85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8027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687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34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153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885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41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405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94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3563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9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1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4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87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587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4516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6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bower.io/docs/confi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tepoint.com/how-to-create-a-node-js-cluster-for-speeding-up-your-app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odewinds.com/blog/2013-08-20-nodejs-transform-streams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dist/latest-v6.x/docs/api/zlib.html#zlib_compressing_http_requests_and_respons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s://www.liebherr.com/en/deu/start/start-page.html" TargetMode="External"/><Relationship Id="rId26" Type="http://schemas.openxmlformats.org/officeDocument/2006/relationships/hyperlink" Target="https://softuni.bg/courses/" TargetMode="External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2.png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27.png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9.png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hyperlink" Target="http://xs-software.com/" TargetMode="External"/><Relationship Id="rId24" Type="http://schemas.openxmlformats.org/officeDocument/2006/relationships/hyperlink" Target="http://smartit.bg/" TargetMode="External"/><Relationship Id="rId5" Type="http://schemas.openxmlformats.org/officeDocument/2006/relationships/hyperlink" Target="http://www.softwaregroup-bg.com/" TargetMode="External"/><Relationship Id="rId15" Type="http://schemas.openxmlformats.org/officeDocument/2006/relationships/hyperlink" Target="https://aeternity.com/" TargetMode="External"/><Relationship Id="rId23" Type="http://schemas.openxmlformats.org/officeDocument/2006/relationships/image" Target="../media/image33.png"/><Relationship Id="rId10" Type="http://schemas.openxmlformats.org/officeDocument/2006/relationships/image" Target="../media/image26.png"/><Relationship Id="rId19" Type="http://schemas.openxmlformats.org/officeDocument/2006/relationships/image" Target="../media/image31.jpeg"/><Relationship Id="rId4" Type="http://schemas.openxmlformats.org/officeDocument/2006/relationships/image" Target="../media/image23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28.png"/><Relationship Id="rId22" Type="http://schemas.openxmlformats.org/officeDocument/2006/relationships/hyperlink" Target="https://www.sbtech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Web Server and Utilities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Simple Web Node.js Server,</a:t>
            </a:r>
          </a:p>
          <a:p>
            <a:r>
              <a:rPr lang="en-US" dirty="0"/>
              <a:t>Tools and Utilities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000612" y="3807577"/>
            <a:ext cx="172681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  <a:uLnTx/>
                <a:uFillTx/>
                <a:latin typeface="Calibri"/>
                <a:ea typeface="+mn-ea"/>
                <a:cs typeface="+mn-cs"/>
              </a:rPr>
              <a:t>Node.js</a:t>
            </a:r>
            <a:b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  <a:uLnTx/>
                <a:uFillTx/>
                <a:latin typeface="Calibri"/>
                <a:ea typeface="+mn-ea"/>
                <a:cs typeface="+mn-cs"/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  <a:latin typeface="Calibri"/>
              </a:rPr>
              <a:t>Web Server</a:t>
            </a:r>
            <a:endParaRPr kumimoji="0" lang="en-US" sz="2400" b="1" i="0" u="none" strike="noStrike" kern="1200" cap="none" spc="50" normalizeH="0" baseline="0" noProof="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034" name="Picture 10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4734" y="3648224"/>
            <a:ext cx="4255377" cy="26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750A47-8CCD-40A7-8315-88D5CE36A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25FF2-2436-4E04-8145-4787D7E54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URL host </a:t>
            </a:r>
            <a:r>
              <a:rPr lang="en-US" dirty="0">
                <a:solidFill>
                  <a:schemeClr val="accent1"/>
                </a:solidFill>
              </a:rPr>
              <a:t>'localhost:8080'</a:t>
            </a:r>
          </a:p>
          <a:p>
            <a:pPr>
              <a:spcBef>
                <a:spcPts val="6600"/>
              </a:spcBef>
            </a:pPr>
            <a:r>
              <a:rPr lang="en-US" dirty="0"/>
              <a:t>URL path </a:t>
            </a:r>
            <a:r>
              <a:rPr lang="en-US" dirty="0">
                <a:solidFill>
                  <a:schemeClr val="accent1"/>
                </a:solidFill>
              </a:rPr>
              <a:t>'/home'</a:t>
            </a:r>
          </a:p>
          <a:p>
            <a:pPr>
              <a:spcBef>
                <a:spcPts val="7200"/>
              </a:spcBef>
            </a:pPr>
            <a:r>
              <a:rPr lang="en-US" dirty="0"/>
              <a:t>URL search/query </a:t>
            </a:r>
            <a:r>
              <a:rPr lang="en-US" dirty="0">
                <a:solidFill>
                  <a:schemeClr val="accent1"/>
                </a:solidFill>
              </a:rPr>
              <a:t>'?year=2017&amp;month=</a:t>
            </a:r>
            <a:r>
              <a:rPr lang="en-US" dirty="0" err="1">
                <a:solidFill>
                  <a:schemeClr val="accent1"/>
                </a:solidFill>
              </a:rPr>
              <a:t>february</a:t>
            </a:r>
            <a:r>
              <a:rPr lang="en-US" dirty="0">
                <a:solidFill>
                  <a:schemeClr val="accent1"/>
                </a:solidFill>
              </a:rPr>
              <a:t>'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E728A2-44E7-47D8-A526-70238A74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A40F7A-0386-4F6B-B6BF-111F550E8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3376145"/>
            <a:ext cx="9525000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let path = urlObj.pathname;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981200"/>
            <a:ext cx="9525000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let host = urlObj.host;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4A130-E35F-434B-AD61-010009F0C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047078"/>
            <a:ext cx="9525000" cy="911019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 = urlObj.search;</a:t>
            </a:r>
          </a:p>
          <a:p>
            <a:pPr lvl="0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query = urlObj.query;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3EBD0DB-E3BA-4163-A24B-E7B7F9FA0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2" y="5257800"/>
            <a:ext cx="2992793" cy="610654"/>
          </a:xfrm>
          <a:prstGeom prst="wedgeRoundRectCallout">
            <a:avLst>
              <a:gd name="adj1" fmla="val -97387"/>
              <a:gd name="adj2" fmla="val 510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Returns an </a:t>
            </a:r>
            <a:r>
              <a:rPr lang="en-US" sz="2800" noProof="1">
                <a:solidFill>
                  <a:schemeClr val="accent1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402115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Request &amp; Response Wrappers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How to handle a request/response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E260F-7D16-4259-BDF3-6D9C1682E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777" y="2152809"/>
            <a:ext cx="7441270" cy="2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7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750A47-8CCD-40A7-8315-88D5CE36A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E728A2-44E7-47D8-A526-70238A74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Request Wrapper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54546C0-D3BD-4DB9-B4F6-94B86BEA80FA}"/>
              </a:ext>
            </a:extLst>
          </p:cNvPr>
          <p:cNvSpPr txBox="1">
            <a:spLocks/>
          </p:cNvSpPr>
          <p:nvPr/>
        </p:nvSpPr>
        <p:spPr>
          <a:xfrm>
            <a:off x="188815" y="914400"/>
            <a:ext cx="10213486" cy="5791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Request wrapper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Used to handle 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incoming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http requests</a:t>
            </a:r>
          </a:p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Properties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httpVersion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'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1.1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 or '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1.0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alibri"/>
              </a:rPr>
              <a:t>headers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object for request headers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alibri"/>
              </a:rPr>
              <a:t>method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lang="en-US" dirty="0">
                <a:solidFill>
                  <a:sysClr val="window" lastClr="FFFFFF"/>
                </a:solidFill>
                <a:latin typeface="Calibri"/>
              </a:rPr>
              <a:t>'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GET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', </a:t>
            </a:r>
            <a:r>
              <a:rPr lang="en-US" dirty="0">
                <a:solidFill>
                  <a:sysClr val="window" lastClr="FFFFFF"/>
                </a:solidFill>
                <a:latin typeface="Calibri"/>
              </a:rPr>
              <a:t>'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POST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', etc.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 err="1">
                <a:solidFill>
                  <a:schemeClr val="accent1"/>
                </a:solidFill>
                <a:latin typeface="Calibri"/>
              </a:rPr>
              <a:t>url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the URL of the request</a:t>
            </a:r>
          </a:p>
        </p:txBody>
      </p:sp>
    </p:spTree>
    <p:extLst>
      <p:ext uri="{BB962C8B-B14F-4D97-AF65-F5344CB8AC3E}">
        <p14:creationId xmlns:p14="http://schemas.microsoft.com/office/powerpoint/2010/main" val="1502944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1CC3E1-0EA0-4978-9268-C8E55451B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D40696-6B34-4C52-B053-DAFBE4FA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Wrapper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46B2DFB-2FDA-42F4-A772-7A2D9F6788BE}"/>
              </a:ext>
            </a:extLst>
          </p:cNvPr>
          <p:cNvSpPr txBox="1">
            <a:spLocks/>
          </p:cNvSpPr>
          <p:nvPr/>
        </p:nvSpPr>
        <p:spPr>
          <a:xfrm>
            <a:off x="950912" y="1524000"/>
            <a:ext cx="10287000" cy="3950688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const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http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=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require('http');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const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url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= rquire('url');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const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port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= 1337;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http.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createServer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((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req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, res) =&gt; {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let path = url.parse(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req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['url']).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pathname;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if (path === '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') {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   // TODO: Retrieve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index.html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}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}).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listen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(port);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140758D-8F2E-4C84-B2C4-924DEF00A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3810000"/>
            <a:ext cx="3200400" cy="914400"/>
          </a:xfrm>
          <a:prstGeom prst="wedgeRoundRectCallout">
            <a:avLst>
              <a:gd name="adj1" fmla="val -124550"/>
              <a:gd name="adj2" fmla="val -32217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Routing 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30842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5E9F66-D85F-4D33-9574-371FF7B0C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76EC17-1867-449F-BB95-976956EDC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-53927"/>
            <a:ext cx="9577597" cy="1110780"/>
          </a:xfrm>
        </p:spPr>
        <p:txBody>
          <a:bodyPr/>
          <a:lstStyle/>
          <a:p>
            <a:r>
              <a:rPr lang="en-US" dirty="0"/>
              <a:t>The Response Wrapper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D045AB-C865-4C97-A056-39DDC6E95BF0}"/>
              </a:ext>
            </a:extLst>
          </p:cNvPr>
          <p:cNvSpPr txBox="1">
            <a:spLocks/>
          </p:cNvSpPr>
          <p:nvPr/>
        </p:nvSpPr>
        <p:spPr>
          <a:xfrm>
            <a:off x="303212" y="1137778"/>
            <a:ext cx="8686800" cy="560098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Response wrapper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Used to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retrieve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response to the client</a:t>
            </a:r>
          </a:p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Functions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response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header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actual content to the client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response</a:t>
            </a:r>
          </a:p>
        </p:txBody>
      </p:sp>
    </p:spTree>
    <p:extLst>
      <p:ext uri="{BB962C8B-B14F-4D97-AF65-F5344CB8AC3E}">
        <p14:creationId xmlns:p14="http://schemas.microsoft.com/office/powerpoint/2010/main" val="70684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87207E-399B-46D2-BE60-C8A745CD0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800B21-0486-4E76-97C5-97E3BB65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Wrapper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E3200F6-C6E4-40E7-BFF3-981E8639F42F}"/>
              </a:ext>
            </a:extLst>
          </p:cNvPr>
          <p:cNvSpPr txBox="1">
            <a:spLocks/>
          </p:cNvSpPr>
          <p:nvPr/>
        </p:nvSpPr>
        <p:spPr>
          <a:xfrm>
            <a:off x="950912" y="1295400"/>
            <a:ext cx="10287000" cy="432072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fs.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readFile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('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./about.html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', (err, data) =&gt; {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if (err) {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  console.log(err);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  return;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}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res.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writeHead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(200, {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  'content-type':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'text/html'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});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res.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write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(data);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res.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end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();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C92F7BD-F194-45CA-8469-16F767039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12" y="1828800"/>
            <a:ext cx="3200400" cy="914400"/>
          </a:xfrm>
          <a:prstGeom prst="wedgeRoundRectCallout">
            <a:avLst>
              <a:gd name="adj1" fmla="val -79189"/>
              <a:gd name="adj2" fmla="val 107989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Response status 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F8C7F54-D9EF-4C39-A8F2-C4E677038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563" y="3239893"/>
            <a:ext cx="3810000" cy="762000"/>
          </a:xfrm>
          <a:prstGeom prst="wedgeRoundRectCallout">
            <a:avLst>
              <a:gd name="adj1" fmla="val -74194"/>
              <a:gd name="adj2" fmla="val 26654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Content type 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should 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always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valid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15ECB800-102E-4014-A4EF-6292A66F4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2" y="4230493"/>
            <a:ext cx="3200400" cy="914400"/>
          </a:xfrm>
          <a:prstGeom prst="wedgeRoundRectCallout">
            <a:avLst>
              <a:gd name="adj1" fmla="val -71237"/>
              <a:gd name="adj2" fmla="val -9537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Default encoding '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utf-8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32B5F20-84C1-4094-A33A-0D9040DF2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379" y="5791200"/>
            <a:ext cx="3200400" cy="914400"/>
          </a:xfrm>
          <a:prstGeom prst="wedgeRoundRectCallout">
            <a:avLst>
              <a:gd name="adj1" fmla="val -57393"/>
              <a:gd name="adj2" fmla="val -114691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Always 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end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response</a:t>
            </a:r>
            <a:endParaRPr kumimoji="0" lang="en-US" sz="2800" b="0" i="0" u="none" strike="noStrike" kern="0" cap="none" spc="0" normalizeH="0" baseline="0" noProof="1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84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Additional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Helper Modules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81175-B02C-42A3-BD52-BAA49E8AB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1644356"/>
            <a:ext cx="2400491" cy="24004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555" y="1660417"/>
            <a:ext cx="2733857" cy="2368368"/>
          </a:xfrm>
          <a:prstGeom prst="rect">
            <a:avLst/>
          </a:prstGeom>
          <a:effectLst>
            <a:glow rad="101600">
              <a:schemeClr val="tx1"/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094" y="990600"/>
            <a:ext cx="3708003" cy="370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06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9F610D-56BB-4677-A4EB-7B68C6BD4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F9909-2AF3-4477-8D68-F01AFAC8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Yeoman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D0043F-7F8A-4092-8C5B-E7BBB0B6227E}"/>
              </a:ext>
            </a:extLst>
          </p:cNvPr>
          <p:cNvSpPr txBox="1">
            <a:spLocks/>
          </p:cNvSpPr>
          <p:nvPr/>
        </p:nvSpPr>
        <p:spPr>
          <a:xfrm>
            <a:off x="379412" y="1066800"/>
            <a:ext cx="11430000" cy="5791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application scaffolding</a:t>
            </a:r>
          </a:p>
          <a:p>
            <a:pPr lvl="1" indent="-304747">
              <a:buClr>
                <a:srgbClr val="F2B254"/>
              </a:buClr>
              <a:buSzPct val="100000"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 you need a generator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24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 just create an app with </a:t>
            </a:r>
          </a:p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Contains a lot of predefined project generators</a:t>
            </a:r>
          </a:p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MEAN, AngularJS, Express, etc.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377" y="1151121"/>
            <a:ext cx="2733857" cy="2368368"/>
          </a:xfrm>
          <a:prstGeom prst="rect">
            <a:avLst/>
          </a:prstGeom>
          <a:effectLst>
            <a:glow rad="101600">
              <a:schemeClr val="tx1"/>
            </a:glo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1786169"/>
            <a:ext cx="8348565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algn="ctr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–g yo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44" y="3166109"/>
            <a:ext cx="8348565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algn="ctr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–g generator-express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4071246"/>
            <a:ext cx="3312697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algn="ctr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 express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33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43DBFC-0276-4FE2-A588-3A80355A3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C0EAA5-B398-4399-BE18-60798789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FFA16D-CA56-4237-90F8-B9ECD9A13641}"/>
              </a:ext>
            </a:extLst>
          </p:cNvPr>
          <p:cNvSpPr txBox="1">
            <a:spLocks/>
          </p:cNvSpPr>
          <p:nvPr/>
        </p:nvSpPr>
        <p:spPr>
          <a:xfrm>
            <a:off x="379412" y="914400"/>
            <a:ext cx="11430000" cy="5791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Gulp is a Node.js task runner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lang="bg-BG" dirty="0">
              <a:solidFill>
                <a:sysClr val="window" lastClr="FFFFFF"/>
              </a:solidFill>
              <a:latin typeface="Calibri"/>
            </a:endParaRP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can runs different tasks, based on configuration</a:t>
            </a:r>
          </a:p>
          <a:p>
            <a:pPr marL="914240" marR="0" lvl="2" indent="-231606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Concatenate and minify JavaScript/CSS files</a:t>
            </a:r>
            <a:r>
              <a:rPr kumimoji="0" lang="bg-BG" sz="3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240" marR="0" lvl="2" indent="-231606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Compile SASS/LESS/Stylus</a:t>
            </a:r>
          </a:p>
          <a:p>
            <a:pPr marL="914240" marR="0" lvl="2" indent="-231606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Run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jshint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csshint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0A22E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famous runners are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Grunt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WebPack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9212" y="1066800"/>
            <a:ext cx="1524000" cy="2895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1828800"/>
            <a:ext cx="7144488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algn="ctr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–g gulp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2569058"/>
            <a:ext cx="7144488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algn="ctr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</a:t>
            </a:r>
            <a:r>
              <a:rPr lang="bg-BG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 gulp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51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AA3876-58DC-4125-95E1-394EDC9C1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250422-EC0D-4F41-A1AF-638FB864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 Demo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24A509-EA9A-401F-8DD3-60DFA6DB4C6C}"/>
              </a:ext>
            </a:extLst>
          </p:cNvPr>
          <p:cNvSpPr txBox="1">
            <a:spLocks/>
          </p:cNvSpPr>
          <p:nvPr/>
        </p:nvSpPr>
        <p:spPr>
          <a:xfrm>
            <a:off x="379412" y="914400"/>
            <a:ext cx="11430000" cy="20574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Popular Gulp tasks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'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gulpfile.js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 at the root of the project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 tasks and run '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gulp default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</a:t>
            </a:r>
          </a:p>
          <a:p>
            <a:pPr marL="0" marR="0" lvl="0" indent="0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9B7546-2B3B-4A8F-826C-8AEFCDF537D0}"/>
              </a:ext>
            </a:extLst>
          </p:cNvPr>
          <p:cNvSpPr txBox="1">
            <a:spLocks/>
          </p:cNvSpPr>
          <p:nvPr/>
        </p:nvSpPr>
        <p:spPr>
          <a:xfrm>
            <a:off x="1255712" y="3276600"/>
            <a:ext cx="9677400" cy="267765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gulp.task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'scripts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', function 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del.sync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(['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build/**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']);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D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  return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gulp.src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['content/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jquery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/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dist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/jquery.js']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	.pipe(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uglify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	.pipe(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gulp.dest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('build')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});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0D0EFD4-3F78-4568-9881-C21EF1026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412" y="2514600"/>
            <a:ext cx="3200400" cy="609600"/>
          </a:xfrm>
          <a:prstGeom prst="wedgeRoundRectCallout">
            <a:avLst>
              <a:gd name="adj1" fmla="val -142863"/>
              <a:gd name="adj2" fmla="val 73344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Enter task 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3721EEBC-2403-4D91-BC03-8B84820C0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012" y="3505200"/>
            <a:ext cx="3200400" cy="525279"/>
          </a:xfrm>
          <a:prstGeom prst="wedgeRoundRectCallout">
            <a:avLst>
              <a:gd name="adj1" fmla="val -62368"/>
              <a:gd name="adj2" fmla="val 126659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noProof="1">
                <a:solidFill>
                  <a:srgbClr val="FFFFFF"/>
                </a:solidFill>
                <a:latin typeface="Calibri"/>
              </a:rPr>
              <a:t>Source folder </a:t>
            </a:r>
            <a:r>
              <a:rPr lang="en-US" sz="2800" kern="0" noProof="1">
                <a:solidFill>
                  <a:srgbClr val="FFC000"/>
                </a:solidFill>
                <a:latin typeface="Calibri"/>
              </a:rPr>
              <a:t>path</a:t>
            </a:r>
            <a:r>
              <a:rPr lang="en-US" sz="2800" kern="0" noProof="1">
                <a:solidFill>
                  <a:srgbClr val="FFFFFF"/>
                </a:solidFill>
                <a:latin typeface="Calibri"/>
              </a:rPr>
              <a:t> </a:t>
            </a:r>
            <a:endParaRPr kumimoji="0" lang="en-US" sz="2800" b="0" i="0" u="none" strike="noStrike" kern="0" cap="none" spc="0" normalizeH="0" baseline="0" noProof="1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0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The Web Server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Parsing URL’s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Requests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Additional Tools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Utility Modules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4211" y="1354975"/>
            <a:ext cx="1845425" cy="184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758" y="3583564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061F05-CA6F-4418-BC7E-AB4ECEDE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04D7BB-B29A-4B1E-BA62-E5A4C2AE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Bower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03C649-DF88-41B5-859D-D145555D8BED}"/>
              </a:ext>
            </a:extLst>
          </p:cNvPr>
          <p:cNvSpPr txBox="1">
            <a:spLocks/>
          </p:cNvSpPr>
          <p:nvPr/>
        </p:nvSpPr>
        <p:spPr>
          <a:xfrm>
            <a:off x="379412" y="914400"/>
            <a:ext cx="11430000" cy="5791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Legacy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package manager for client-side libraries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Run                                                 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that run 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 you can run 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 install it with 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you want to restore packages, run 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Configuration is in '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bowerrc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 file</a:t>
            </a:r>
          </a:p>
          <a:p>
            <a:pPr>
              <a:spcBef>
                <a:spcPts val="3000"/>
              </a:spcBef>
              <a:buClr>
                <a:srgbClr val="EF9A1D"/>
              </a:buCl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More information </a:t>
            </a:r>
            <a:r>
              <a:rPr lang="en-US" dirty="0">
                <a:solidFill>
                  <a:sysClr val="window" lastClr="FFFFFF"/>
                </a:solidFill>
                <a:latin typeface="Calibri"/>
              </a:rPr>
              <a:t>at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https://bower.io/docs/config/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240" marR="0" lvl="2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743" y="1151121"/>
            <a:ext cx="2400491" cy="2400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664" y="1676400"/>
            <a:ext cx="4191000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algn="ctr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–g bower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2" y="2351366"/>
            <a:ext cx="2579052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algn="ctr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bower init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2" y="3016172"/>
            <a:ext cx="4191000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algn="ctr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bower search jquery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2" y="3714742"/>
            <a:ext cx="6629400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algn="ctr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bower install jquery –save-dev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164" y="4353587"/>
            <a:ext cx="2971800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algn="ctr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bower install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5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Working With Utilities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Async And Sync Methods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28" y="1419226"/>
            <a:ext cx="2863968" cy="33051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331" y="2895600"/>
            <a:ext cx="1536162" cy="153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37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crypto module</a:t>
            </a:r>
          </a:p>
          <a:p>
            <a:pPr>
              <a:spcBef>
                <a:spcPts val="3600"/>
              </a:spcBef>
            </a:pPr>
            <a:r>
              <a:rPr lang="en-US" dirty="0"/>
              <a:t>Password hasher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Crypto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745057"/>
            <a:ext cx="9448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crypto = require('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crypto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2962792"/>
            <a:ext cx="944880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module.exports =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generateSalt: ()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crypto.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randomBytes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(128).toString('base64');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generateHashedPassword: function (salt, pwd)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let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hmac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crypto.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createHmac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('sha1', salt);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hmac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(pwd).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digest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('hex');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76513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Cluster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cluster</a:t>
            </a:r>
            <a:r>
              <a:rPr lang="en-US" dirty="0"/>
              <a:t> module allows </a:t>
            </a:r>
            <a:r>
              <a:rPr lang="en-US" dirty="0">
                <a:solidFill>
                  <a:schemeClr val="accent1"/>
                </a:solidFill>
              </a:rPr>
              <a:t>cloning</a:t>
            </a:r>
            <a:r>
              <a:rPr lang="en-US" dirty="0"/>
              <a:t> (forking) of your application</a:t>
            </a:r>
          </a:p>
          <a:p>
            <a:r>
              <a:rPr lang="en-US" dirty="0"/>
              <a:t>Used to </a:t>
            </a:r>
            <a:r>
              <a:rPr lang="en-US" b="1" dirty="0">
                <a:solidFill>
                  <a:schemeClr val="accent1"/>
                </a:solidFill>
              </a:rPr>
              <a:t>balance the load </a:t>
            </a:r>
            <a:r>
              <a:rPr lang="en-US" dirty="0"/>
              <a:t>on the server</a:t>
            </a:r>
          </a:p>
        </p:txBody>
      </p:sp>
      <p:sp>
        <p:nvSpPr>
          <p:cNvPr id="8" name="Rectangle: Rounded Corners 13"/>
          <p:cNvSpPr/>
          <p:nvPr/>
        </p:nvSpPr>
        <p:spPr>
          <a:xfrm>
            <a:off x="2758468" y="3808947"/>
            <a:ext cx="2362200" cy="1371600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Master</a:t>
            </a:r>
          </a:p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Process</a:t>
            </a:r>
          </a:p>
        </p:txBody>
      </p:sp>
      <p:sp>
        <p:nvSpPr>
          <p:cNvPr id="9" name="Rectangle: Rounded Corners 13"/>
          <p:cNvSpPr/>
          <p:nvPr/>
        </p:nvSpPr>
        <p:spPr>
          <a:xfrm>
            <a:off x="7237267" y="2817294"/>
            <a:ext cx="2193089" cy="1016702"/>
          </a:xfrm>
          <a:prstGeom prst="roundRect">
            <a:avLst>
              <a:gd name="adj" fmla="val 3716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Worker #1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7237267" y="3986396"/>
            <a:ext cx="2193089" cy="1016702"/>
          </a:xfrm>
          <a:prstGeom prst="roundRect">
            <a:avLst>
              <a:gd name="adj" fmla="val 3716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Worker #2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7237267" y="5155498"/>
            <a:ext cx="2193089" cy="1016702"/>
          </a:xfrm>
          <a:prstGeom prst="roundRect">
            <a:avLst>
              <a:gd name="adj" fmla="val 3716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Worker #3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381034" y="4228047"/>
            <a:ext cx="990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1163455" y="3724786"/>
            <a:ext cx="1425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Request</a:t>
            </a:r>
          </a:p>
        </p:txBody>
      </p:sp>
      <p:cxnSp>
        <p:nvCxnSpPr>
          <p:cNvPr id="15" name="Connector: Elbow 14"/>
          <p:cNvCxnSpPr>
            <a:stCxn id="8" idx="3"/>
            <a:endCxn id="9" idx="1"/>
          </p:cNvCxnSpPr>
          <p:nvPr/>
        </p:nvCxnSpPr>
        <p:spPr>
          <a:xfrm flipV="1">
            <a:off x="5120668" y="3325645"/>
            <a:ext cx="2116599" cy="1169102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>
            <a:stCxn id="8" idx="3"/>
            <a:endCxn id="10" idx="1"/>
          </p:cNvCxnSpPr>
          <p:nvPr/>
        </p:nvCxnSpPr>
        <p:spPr>
          <a:xfrm>
            <a:off x="5120668" y="4494747"/>
            <a:ext cx="2116599" cy="1270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stCxn id="8" idx="3"/>
            <a:endCxn id="11" idx="1"/>
          </p:cNvCxnSpPr>
          <p:nvPr/>
        </p:nvCxnSpPr>
        <p:spPr>
          <a:xfrm>
            <a:off x="5120668" y="4494747"/>
            <a:ext cx="2116599" cy="1169102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832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cluster module</a:t>
            </a:r>
          </a:p>
          <a:p>
            <a:pPr>
              <a:spcBef>
                <a:spcPts val="28800"/>
              </a:spcBef>
            </a:pPr>
            <a:r>
              <a:rPr lang="en-US" dirty="0">
                <a:hlinkClick r:id="rId2"/>
              </a:rPr>
              <a:t>https://www.sitepoint.com/how-to-create-a-node-js-cluster-for-speeding-up-your-apps/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Cluster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1889980"/>
            <a:ext cx="960120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cluster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require(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'cluster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cpus = require('os').cpus().length;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cluster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isMaster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i = 0; i &lt; cpus; i++)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cluster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fork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start http server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3922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Streams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Streams, Buffers and Chunks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153" y="1694561"/>
            <a:ext cx="8708518" cy="29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10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are </a:t>
            </a:r>
            <a:r>
              <a:rPr lang="en-US" dirty="0">
                <a:solidFill>
                  <a:schemeClr val="accent1"/>
                </a:solidFill>
              </a:rPr>
              <a:t>collections of data </a:t>
            </a:r>
            <a:r>
              <a:rPr lang="en-US" dirty="0"/>
              <a:t>that is not available at once</a:t>
            </a:r>
          </a:p>
          <a:p>
            <a:pPr lvl="1"/>
            <a:r>
              <a:rPr lang="en-US" dirty="0"/>
              <a:t>Data may come </a:t>
            </a:r>
            <a:r>
              <a:rPr lang="en-US" dirty="0">
                <a:solidFill>
                  <a:schemeClr val="accent1"/>
                </a:solidFill>
              </a:rPr>
              <a:t>continuously</a:t>
            </a:r>
            <a:r>
              <a:rPr lang="en-US" dirty="0"/>
              <a:t> in </a:t>
            </a:r>
            <a:r>
              <a:rPr lang="en-US" dirty="0">
                <a:solidFill>
                  <a:schemeClr val="accent1"/>
                </a:solidFill>
              </a:rPr>
              <a:t>chunks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Readable</a:t>
            </a:r>
            <a:r>
              <a:rPr lang="en-US" dirty="0"/>
              <a:t> – can only be read (</a:t>
            </a:r>
            <a:r>
              <a:rPr lang="en-US" noProof="1"/>
              <a:t>process.stdin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Writeable</a:t>
            </a:r>
            <a:r>
              <a:rPr lang="en-US" dirty="0"/>
              <a:t> – can only be written to (</a:t>
            </a:r>
            <a:r>
              <a:rPr lang="en-US" noProof="1"/>
              <a:t>process.stdout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Duplex</a:t>
            </a:r>
            <a:r>
              <a:rPr lang="en-US" dirty="0"/>
              <a:t> – both Readable and Writeable (TCP sockets)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Transform</a:t>
            </a:r>
            <a:r>
              <a:rPr lang="en-US" dirty="0"/>
              <a:t> – the output is computed from the input (</a:t>
            </a:r>
            <a:r>
              <a:rPr lang="en-US" noProof="1"/>
              <a:t>zlib</a:t>
            </a:r>
            <a:r>
              <a:rPr lang="en-US" dirty="0"/>
              <a:t>, crypto)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5270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read()</a:t>
            </a:r>
            <a:r>
              <a:rPr lang="en-US" b="1" dirty="0"/>
              <a:t> </a:t>
            </a:r>
            <a:r>
              <a:rPr lang="en-US" dirty="0"/>
              <a:t>– get chunks from the stream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resume()</a:t>
            </a:r>
            <a:r>
              <a:rPr lang="en-US" dirty="0"/>
              <a:t> – switch to </a:t>
            </a:r>
            <a:r>
              <a:rPr lang="en-US" b="1" dirty="0">
                <a:solidFill>
                  <a:schemeClr val="accent1"/>
                </a:solidFill>
              </a:rPr>
              <a:t>flowing</a:t>
            </a:r>
            <a:r>
              <a:rPr lang="en-US" dirty="0"/>
              <a:t> mode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pause()</a:t>
            </a:r>
            <a:r>
              <a:rPr lang="en-US" dirty="0"/>
              <a:t> –switch to </a:t>
            </a:r>
            <a:r>
              <a:rPr lang="en-US" b="1" dirty="0">
                <a:solidFill>
                  <a:schemeClr val="accent1"/>
                </a:solidFill>
              </a:rPr>
              <a:t>paused</a:t>
            </a:r>
            <a:r>
              <a:rPr lang="en-US" dirty="0"/>
              <a:t> mode</a:t>
            </a:r>
          </a:p>
          <a:p>
            <a:r>
              <a:rPr lang="en-US" dirty="0"/>
              <a:t>Events – used when the stream is </a:t>
            </a:r>
            <a:r>
              <a:rPr lang="en-US" dirty="0">
                <a:solidFill>
                  <a:schemeClr val="accent1"/>
                </a:solidFill>
              </a:rPr>
              <a:t>flowing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data</a:t>
            </a:r>
            <a:r>
              <a:rPr lang="en-US" dirty="0"/>
              <a:t> – chunk is available for reading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 – no more data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–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14696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HTTP Request </a:t>
            </a:r>
            <a:r>
              <a:rPr lang="en-US" dirty="0"/>
              <a:t>is a readable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 (2)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1991951"/>
            <a:ext cx="9158400" cy="418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http = require('http');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http.createServer((req, res)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(req.method === 'POST')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body = '';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req.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'data'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data =&gt; { body += data });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req.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'end'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console.log(body);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}).listen(5000);</a:t>
            </a:r>
          </a:p>
        </p:txBody>
      </p:sp>
    </p:spTree>
    <p:extLst>
      <p:ext uri="{BB962C8B-B14F-4D97-AF65-F5344CB8AC3E}">
        <p14:creationId xmlns:p14="http://schemas.microsoft.com/office/powerpoint/2010/main" val="2804069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write()</a:t>
            </a:r>
            <a:r>
              <a:rPr lang="en-US" b="1" dirty="0"/>
              <a:t> </a:t>
            </a:r>
            <a:r>
              <a:rPr lang="en-US" dirty="0"/>
              <a:t>– send chunks to the stream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end()</a:t>
            </a:r>
            <a:r>
              <a:rPr lang="en-US" dirty="0"/>
              <a:t> – close the stream</a:t>
            </a:r>
          </a:p>
          <a:p>
            <a:r>
              <a:rPr lang="en-US" dirty="0"/>
              <a:t>Events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drain</a:t>
            </a:r>
            <a:r>
              <a:rPr lang="en-US" dirty="0"/>
              <a:t> – stream can receive more data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finish</a:t>
            </a:r>
            <a:r>
              <a:rPr lang="en-US" dirty="0"/>
              <a:t> – all data has been flushed (buffer is empty)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–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878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HTTP Response </a:t>
            </a:r>
            <a:r>
              <a:rPr lang="en-US" dirty="0"/>
              <a:t>is a writeable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 (2)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2286000"/>
            <a:ext cx="99060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fs = require('fs');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server = require('http').createServer();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server.on('request', (req, res)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 src = fs.createReadStream('./bigfile.txt');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src.on('data', data =&gt; res.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(data));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src.on('end', () =&gt; res.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server.listen(5000);</a:t>
            </a:r>
          </a:p>
        </p:txBody>
      </p:sp>
    </p:spTree>
    <p:extLst>
      <p:ext uri="{BB962C8B-B14F-4D97-AF65-F5344CB8AC3E}">
        <p14:creationId xmlns:p14="http://schemas.microsoft.com/office/powerpoint/2010/main" val="911777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pipe function allows a readable stream to </a:t>
            </a:r>
            <a:r>
              <a:rPr lang="en-US" b="1" dirty="0">
                <a:solidFill>
                  <a:schemeClr val="accent1"/>
                </a:solidFill>
              </a:rPr>
              <a:t>output directly </a:t>
            </a:r>
            <a:r>
              <a:rPr lang="en-US" dirty="0"/>
              <a:t>to a writable stream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Event listeners </a:t>
            </a:r>
            <a:r>
              <a:rPr lang="en-US" dirty="0"/>
              <a:t>are automatically added;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Streams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3252990"/>
            <a:ext cx="9906000" cy="30716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fs = require('fs');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server = require('http').createServer();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server.on('request', (req, res)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 src = fs.createReadStream('./bigfile.txt');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pipe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(res);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server.listen(5000);</a:t>
            </a:r>
          </a:p>
        </p:txBody>
      </p:sp>
    </p:spTree>
    <p:extLst>
      <p:ext uri="{BB962C8B-B14F-4D97-AF65-F5344CB8AC3E}">
        <p14:creationId xmlns:p14="http://schemas.microsoft.com/office/powerpoint/2010/main" val="2368318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Duplex</a:t>
            </a:r>
            <a:r>
              <a:rPr lang="en-US" dirty="0"/>
              <a:t> stream</a:t>
            </a:r>
          </a:p>
          <a:p>
            <a:pPr lvl="1"/>
            <a:r>
              <a:rPr lang="en-US" dirty="0"/>
              <a:t>Implements both the Readable and Writeable interfaces</a:t>
            </a:r>
          </a:p>
          <a:p>
            <a:pPr lvl="1"/>
            <a:r>
              <a:rPr lang="en-US" dirty="0"/>
              <a:t>Example - a TCP socket</a:t>
            </a:r>
          </a:p>
          <a:p>
            <a:r>
              <a:rPr lang="en-US" dirty="0">
                <a:solidFill>
                  <a:schemeClr val="accent1"/>
                </a:solidFill>
              </a:rPr>
              <a:t>Transform</a:t>
            </a:r>
            <a:r>
              <a:rPr lang="en-US" dirty="0"/>
              <a:t> stream</a:t>
            </a:r>
          </a:p>
          <a:p>
            <a:pPr lvl="1"/>
            <a:r>
              <a:rPr lang="en-US" dirty="0"/>
              <a:t>A special kind of duplex stream where the output is a </a:t>
            </a:r>
            <a:r>
              <a:rPr lang="en-US" dirty="0">
                <a:solidFill>
                  <a:schemeClr val="accent1"/>
                </a:solidFill>
              </a:rPr>
              <a:t>transformed</a:t>
            </a:r>
            <a:r>
              <a:rPr lang="en-US" dirty="0"/>
              <a:t> version of the input</a:t>
            </a:r>
          </a:p>
          <a:p>
            <a:pPr lvl="1"/>
            <a:r>
              <a:rPr lang="en-US" dirty="0">
                <a:hlinkClick r:id="rId2"/>
              </a:rPr>
              <a:t>http://codewinds.com/blog/2013-08-20-nodejs-transform-streams.html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Duplex and Transform Streams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1086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Transforms with Gzip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More information: </a:t>
            </a:r>
            <a:r>
              <a:rPr lang="en-US">
                <a:hlinkClick r:id="rId2"/>
              </a:rPr>
              <a:t>https://nodejs.org/dist/latest-v6.x/docs/api/zlib.html#zlib_compressing_http_requests_and_responses</a:t>
            </a:r>
            <a:r>
              <a:rPr lang="en-US"/>
              <a:t>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1905000"/>
            <a:ext cx="9982200" cy="3423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fs = require('fs');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zlib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require('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zlib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readStream = fs.createReadStream('index.js');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writeStream = fs.createWriteStream('index.js.gz');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gzip =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zlib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createGzip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readStream.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pipe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(gzip).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pipe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(writeStream);</a:t>
            </a:r>
          </a:p>
        </p:txBody>
      </p:sp>
    </p:spTree>
    <p:extLst>
      <p:ext uri="{BB962C8B-B14F-4D97-AF65-F5344CB8AC3E}">
        <p14:creationId xmlns:p14="http://schemas.microsoft.com/office/powerpoint/2010/main" val="4120847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formidable to </a:t>
            </a:r>
            <a:r>
              <a:rPr lang="en-US" dirty="0">
                <a:solidFill>
                  <a:schemeClr val="accent1"/>
                </a:solidFill>
              </a:rPr>
              <a:t>upload files</a:t>
            </a:r>
          </a:p>
          <a:p>
            <a:pPr>
              <a:spcBef>
                <a:spcPts val="32400"/>
              </a:spcBef>
            </a:pPr>
            <a:r>
              <a:rPr lang="en-US" dirty="0"/>
              <a:t>Do not forget the </a:t>
            </a:r>
            <a:r>
              <a:rPr lang="en-US" b="1" dirty="0" err="1">
                <a:solidFill>
                  <a:schemeClr val="accent1"/>
                </a:solidFill>
              </a:rPr>
              <a:t>enctype</a:t>
            </a:r>
            <a:r>
              <a:rPr lang="en-US" dirty="0"/>
              <a:t>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Upload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0077" y="1905000"/>
            <a:ext cx="8750935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form = new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formidable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IncomingForm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(req, (err, fields, files)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console.log(fields);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console.log(files);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</p:txBody>
      </p:sp>
      <p:sp>
        <p:nvSpPr>
          <p:cNvPr id="7" name="AutoShape 7">
            <a:extLst/>
          </p:cNvPr>
          <p:cNvSpPr>
            <a:spLocks noChangeArrowheads="1"/>
          </p:cNvSpPr>
          <p:nvPr/>
        </p:nvSpPr>
        <p:spPr bwMode="auto">
          <a:xfrm>
            <a:off x="4113212" y="4121229"/>
            <a:ext cx="2870515" cy="578882"/>
          </a:xfrm>
          <a:prstGeom prst="wedgeRoundRectCallout">
            <a:avLst>
              <a:gd name="adj1" fmla="val -44067"/>
              <a:gd name="adj2" fmla="val 1060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Examine and use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53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Events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Emit Your Data</a:t>
            </a:r>
            <a:endParaRPr lang="en-US" dirty="0"/>
          </a:p>
        </p:txBody>
      </p:sp>
      <p:sp>
        <p:nvSpPr>
          <p:cNvPr id="4" name="Rectangle: Rounded Corners 13"/>
          <p:cNvSpPr/>
          <p:nvPr/>
        </p:nvSpPr>
        <p:spPr>
          <a:xfrm>
            <a:off x="5046662" y="1524000"/>
            <a:ext cx="2095500" cy="1143000"/>
          </a:xfrm>
          <a:prstGeom prst="roundRect">
            <a:avLst>
              <a:gd name="adj" fmla="val 5319"/>
            </a:avLst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Emitter</a:t>
            </a:r>
          </a:p>
        </p:txBody>
      </p:sp>
      <p:sp>
        <p:nvSpPr>
          <p:cNvPr id="7" name="Rectangle: Rounded Corners 13"/>
          <p:cNvSpPr/>
          <p:nvPr/>
        </p:nvSpPr>
        <p:spPr>
          <a:xfrm>
            <a:off x="3275012" y="3886200"/>
            <a:ext cx="1905000" cy="878168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8" name="Rectangle: Rounded Corners 13"/>
          <p:cNvSpPr/>
          <p:nvPr/>
        </p:nvSpPr>
        <p:spPr>
          <a:xfrm>
            <a:off x="7008812" y="3879978"/>
            <a:ext cx="1905000" cy="878168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9" name="Rectangle: Rounded Corners 13"/>
          <p:cNvSpPr/>
          <p:nvPr/>
        </p:nvSpPr>
        <p:spPr>
          <a:xfrm>
            <a:off x="8434524" y="2093632"/>
            <a:ext cx="1905000" cy="878168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1849300" y="2093632"/>
            <a:ext cx="1905000" cy="878168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cxnSp>
        <p:nvCxnSpPr>
          <p:cNvPr id="3" name="Connector: Elbow 2"/>
          <p:cNvCxnSpPr>
            <a:stCxn id="4" idx="1"/>
            <a:endCxn id="10" idx="3"/>
          </p:cNvCxnSpPr>
          <p:nvPr/>
        </p:nvCxnSpPr>
        <p:spPr>
          <a:xfrm rot="10800000" flipV="1">
            <a:off x="3754300" y="2095500"/>
            <a:ext cx="1292362" cy="437216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stCxn id="4" idx="3"/>
            <a:endCxn id="9" idx="1"/>
          </p:cNvCxnSpPr>
          <p:nvPr/>
        </p:nvCxnSpPr>
        <p:spPr>
          <a:xfrm>
            <a:off x="7142162" y="2095500"/>
            <a:ext cx="1292362" cy="437216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/>
          <p:cNvCxnSpPr>
            <a:stCxn id="4" idx="2"/>
            <a:endCxn id="7" idx="0"/>
          </p:cNvCxnSpPr>
          <p:nvPr/>
        </p:nvCxnSpPr>
        <p:spPr>
          <a:xfrm rot="5400000">
            <a:off x="4551362" y="2343150"/>
            <a:ext cx="1219200" cy="186690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/>
          <p:cNvCxnSpPr>
            <a:stCxn id="4" idx="2"/>
            <a:endCxn id="8" idx="0"/>
          </p:cNvCxnSpPr>
          <p:nvPr/>
        </p:nvCxnSpPr>
        <p:spPr>
          <a:xfrm rot="16200000" flipH="1">
            <a:off x="6421373" y="2340039"/>
            <a:ext cx="1212978" cy="186690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739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US" dirty="0"/>
              <a:t>What is an event</a:t>
            </a:r>
          </a:p>
          <a:p>
            <a:pPr>
              <a:spcBef>
                <a:spcPts val="31800"/>
              </a:spcBef>
            </a:pPr>
            <a:r>
              <a:rPr lang="en-US" dirty="0"/>
              <a:t>Events are 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 asynchronous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2C5515-74D2-4AD6-A6D1-094FE169B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885153"/>
            <a:ext cx="960120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events = require(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'events'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eventEmitter =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events.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EventEmitter()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eventEmitter.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'click'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(a, b)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console.log('A click has been detected!')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console.log(a + ' ' + b); </a:t>
            </a:r>
            <a:r>
              <a:rPr lang="en-US" sz="22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outputs 'Hello world'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eventEmitter.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emit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'click'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'Hello', 'world')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0FD7836-CE9F-4450-AAFD-7573D3FF7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413" y="1676400"/>
            <a:ext cx="4070505" cy="578882"/>
          </a:xfrm>
          <a:prstGeom prst="wedgeRoundRectCallout">
            <a:avLst>
              <a:gd name="adj1" fmla="val -61802"/>
              <a:gd name="adj2" fmla="val 220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 module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'events'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51F5F035-BEA5-4E84-9E25-C7E7D0640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718" y="3790153"/>
            <a:ext cx="4070505" cy="1055608"/>
          </a:xfrm>
          <a:prstGeom prst="wedgeRoundRectCallout">
            <a:avLst>
              <a:gd name="adj1" fmla="val -58785"/>
              <a:gd name="adj2" fmla="val 480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arguments to the listener function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84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Debugging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Inspectors And Watchers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712" y="182880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8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in Node.js</a:t>
            </a:r>
          </a:p>
          <a:p>
            <a:pPr lvl="1"/>
            <a:r>
              <a:rPr lang="en-US" dirty="0"/>
              <a:t>The V8 </a:t>
            </a:r>
            <a:r>
              <a:rPr lang="en-US" dirty="0">
                <a:solidFill>
                  <a:schemeClr val="accent1"/>
                </a:solidFill>
              </a:rPr>
              <a:t>debug protocol </a:t>
            </a:r>
            <a:r>
              <a:rPr lang="en-US" dirty="0"/>
              <a:t>is a </a:t>
            </a:r>
            <a:r>
              <a:rPr lang="en-US" dirty="0">
                <a:solidFill>
                  <a:schemeClr val="accent1"/>
                </a:solidFill>
              </a:rPr>
              <a:t>JSON</a:t>
            </a:r>
            <a:r>
              <a:rPr lang="en-US" dirty="0"/>
              <a:t> based protocol</a:t>
            </a:r>
          </a:p>
          <a:p>
            <a:r>
              <a:rPr lang="en-US" dirty="0">
                <a:solidFill>
                  <a:schemeClr val="accent1"/>
                </a:solidFill>
              </a:rPr>
              <a:t>IDEs</a:t>
            </a:r>
            <a:r>
              <a:rPr lang="en-US" dirty="0"/>
              <a:t> with a debugger</a:t>
            </a:r>
          </a:p>
          <a:p>
            <a:pPr lvl="1"/>
            <a:r>
              <a:rPr lang="en-US" dirty="0" err="1"/>
              <a:t>Webstorm</a:t>
            </a:r>
            <a:endParaRPr lang="en-US" dirty="0"/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/>
              <a:t>Node-inspector</a:t>
            </a:r>
            <a:r>
              <a:rPr lang="bg-BG" dirty="0"/>
              <a:t> (</a:t>
            </a:r>
            <a:r>
              <a:rPr lang="en-US" dirty="0"/>
              <a:t>not working with latest version)</a:t>
            </a:r>
          </a:p>
          <a:p>
            <a:r>
              <a:rPr lang="en-US" dirty="0"/>
              <a:t>Watching with </a:t>
            </a:r>
            <a:r>
              <a:rPr lang="en-US" b="1" dirty="0" err="1">
                <a:solidFill>
                  <a:schemeClr val="accent1"/>
                </a:solidFill>
              </a:rPr>
              <a:t>Nodemon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&amp; watching in Node.js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328651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Node.js server is very </a:t>
            </a:r>
            <a:r>
              <a:rPr lang="en-US" sz="3200" dirty="0">
                <a:solidFill>
                  <a:schemeClr val="accent1"/>
                </a:solidFill>
              </a:rPr>
              <a:t>lightweight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1"/>
                </a:solidFill>
              </a:rPr>
              <a:t>easy</a:t>
            </a:r>
            <a:r>
              <a:rPr lang="en-US" sz="3200" dirty="0"/>
              <a:t> to use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Request/Response </a:t>
            </a:r>
            <a:r>
              <a:rPr lang="en-US" sz="3200" dirty="0">
                <a:solidFill>
                  <a:schemeClr val="accent1"/>
                </a:solidFill>
              </a:rPr>
              <a:t>wrappers</a:t>
            </a:r>
            <a:r>
              <a:rPr lang="en-US" sz="3200" dirty="0"/>
              <a:t> act like </a:t>
            </a:r>
            <a:r>
              <a:rPr lang="en-US" sz="3200" dirty="0">
                <a:solidFill>
                  <a:schemeClr val="accent1"/>
                </a:solidFill>
              </a:rPr>
              <a:t>objects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JavaScript has a lot of </a:t>
            </a:r>
            <a:r>
              <a:rPr lang="en-US" sz="3200" dirty="0">
                <a:solidFill>
                  <a:schemeClr val="accent1"/>
                </a:solidFill>
              </a:rPr>
              <a:t>tools</a:t>
            </a:r>
            <a:r>
              <a:rPr lang="en-US" sz="3200" dirty="0"/>
              <a:t> to ease </a:t>
            </a:r>
            <a:r>
              <a:rPr lang="en-US" sz="3200" dirty="0">
                <a:solidFill>
                  <a:schemeClr val="accent1"/>
                </a:solidFill>
              </a:rPr>
              <a:t>development</a:t>
            </a:r>
            <a:r>
              <a:rPr lang="en-US" sz="3200" dirty="0"/>
              <a:t> (Grunt, Gulp, Yeoman, etc..)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Node.js has various useful </a:t>
            </a:r>
            <a:r>
              <a:rPr lang="en-US" sz="3000" b="1" dirty="0">
                <a:solidFill>
                  <a:schemeClr val="accent1"/>
                </a:solidFill>
              </a:rPr>
              <a:t>utility modules</a:t>
            </a:r>
          </a:p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chemeClr val="accent1"/>
                </a:solidFill>
              </a:rPr>
              <a:t>Streams</a:t>
            </a:r>
            <a:r>
              <a:rPr lang="en-US" sz="3000" dirty="0"/>
              <a:t> allow working with </a:t>
            </a:r>
            <a:r>
              <a:rPr lang="en-US" sz="3000" b="1" dirty="0">
                <a:solidFill>
                  <a:schemeClr val="accent1"/>
                </a:solidFill>
              </a:rPr>
              <a:t>big data</a:t>
            </a:r>
          </a:p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chemeClr val="accent1"/>
                </a:solidFill>
              </a:rPr>
              <a:t>Events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accent1"/>
                </a:solidFill>
              </a:rPr>
              <a:t>simplify communication </a:t>
            </a:r>
            <a:r>
              <a:rPr lang="en-US" sz="3000" dirty="0"/>
              <a:t>within a large application</a:t>
            </a:r>
            <a:endParaRPr lang="en-US" sz="3000" b="1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31242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Node.js Web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r>
              <a:rPr lang="en-US" dirty="0"/>
              <a:t>How to build our own 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1CB5E5-B6F4-4F58-BF61-6472246CE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981200"/>
            <a:ext cx="2089789" cy="241172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66E762-AB30-4C24-B2C6-2122AF5D091A}"/>
              </a:ext>
            </a:extLst>
          </p:cNvPr>
          <p:cNvSpPr>
            <a:spLocks noChangeAspect="1"/>
          </p:cNvSpPr>
          <p:nvPr/>
        </p:nvSpPr>
        <p:spPr>
          <a:xfrm>
            <a:off x="6704012" y="2648003"/>
            <a:ext cx="1447800" cy="814388"/>
          </a:xfrm>
          <a:prstGeom prst="roundRect">
            <a:avLst>
              <a:gd name="adj" fmla="val 8621"/>
            </a:avLst>
          </a:prstGeom>
          <a:noFill/>
          <a:ln w="76200">
            <a:solidFill>
              <a:srgbClr val="88BC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52BB14A1-978D-43A9-B464-E06981A0E810}"/>
              </a:ext>
            </a:extLst>
          </p:cNvPr>
          <p:cNvSpPr/>
          <p:nvPr/>
        </p:nvSpPr>
        <p:spPr>
          <a:xfrm>
            <a:off x="6208712" y="3650234"/>
            <a:ext cx="2438400" cy="293169"/>
          </a:xfrm>
          <a:prstGeom prst="trapezoid">
            <a:avLst>
              <a:gd name="adj" fmla="val 170923"/>
            </a:avLst>
          </a:prstGeom>
          <a:noFill/>
          <a:ln w="76200">
            <a:solidFill>
              <a:srgbClr val="88BC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92A4EEB-1BC8-44BD-A7B8-7E7C8F3FA183}"/>
              </a:ext>
            </a:extLst>
          </p:cNvPr>
          <p:cNvSpPr/>
          <p:nvPr/>
        </p:nvSpPr>
        <p:spPr>
          <a:xfrm>
            <a:off x="5710138" y="2563450"/>
            <a:ext cx="70770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25CD0CD-4258-4FA5-9075-5B58618A934A}"/>
              </a:ext>
            </a:extLst>
          </p:cNvPr>
          <p:cNvSpPr/>
          <p:nvPr/>
        </p:nvSpPr>
        <p:spPr>
          <a:xfrm flipH="1">
            <a:off x="5710138" y="3187064"/>
            <a:ext cx="70770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Server and Utilities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3"/>
              <a:extLst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5"/>
              <a:extLst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7"/>
              <a:extLst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9"/>
              <a:extLst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1"/>
              <a:extLst/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3"/>
              <a:extLst/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5"/>
              <a:extLst/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8"/>
              <a:extLst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0"/>
              <a:extLst/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2"/>
              <a:extLst/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4"/>
              <a:extLst/>
            </p:cNvPr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  <p:sp>
        <p:nvSpPr>
          <p:cNvPr id="2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26"/>
              </a:rPr>
              <a:t>https://softuni.bg/courses/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19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7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dirty="0">
                <a:solidFill>
                  <a:schemeClr val="accent1"/>
                </a:solidFill>
              </a:rPr>
              <a:t>physical</a:t>
            </a:r>
            <a:r>
              <a:rPr lang="en-US" dirty="0"/>
              <a:t> servers have </a:t>
            </a:r>
            <a:r>
              <a:rPr lang="en-US" dirty="0">
                <a:solidFill>
                  <a:schemeClr val="accent1"/>
                </a:solidFill>
              </a:rPr>
              <a:t>hardware</a:t>
            </a:r>
          </a:p>
          <a:p>
            <a:r>
              <a:rPr lang="en-US" dirty="0"/>
              <a:t>The hardware is controlled by the </a:t>
            </a:r>
            <a:r>
              <a:rPr lang="en-US" dirty="0">
                <a:solidFill>
                  <a:schemeClr val="accent1"/>
                </a:solidFill>
              </a:rPr>
              <a:t>operating system</a:t>
            </a:r>
          </a:p>
          <a:p>
            <a:r>
              <a:rPr lang="en-US" dirty="0">
                <a:solidFill>
                  <a:schemeClr val="accent1"/>
                </a:solidFill>
              </a:rPr>
              <a:t>Web servers </a:t>
            </a:r>
            <a:r>
              <a:rPr lang="en-US" dirty="0"/>
              <a:t>are </a:t>
            </a:r>
            <a:r>
              <a:rPr lang="en-US" dirty="0">
                <a:solidFill>
                  <a:schemeClr val="accent1"/>
                </a:solidFill>
              </a:rPr>
              <a:t>software</a:t>
            </a:r>
            <a:r>
              <a:rPr lang="en-US" dirty="0"/>
              <a:t> products that use the operating  system to </a:t>
            </a:r>
            <a:r>
              <a:rPr lang="en-US" dirty="0">
                <a:solidFill>
                  <a:schemeClr val="accent1"/>
                </a:solidFill>
              </a:rPr>
              <a:t>handle web requests</a:t>
            </a:r>
          </a:p>
          <a:p>
            <a:pPr lvl="1"/>
            <a:r>
              <a:rPr lang="en-US" dirty="0"/>
              <a:t>Web servers serve Web content</a:t>
            </a:r>
          </a:p>
          <a:p>
            <a:r>
              <a:rPr lang="en-US" dirty="0"/>
              <a:t>These requests are </a:t>
            </a:r>
            <a:r>
              <a:rPr lang="en-US" dirty="0">
                <a:solidFill>
                  <a:schemeClr val="accent1"/>
                </a:solidFill>
              </a:rPr>
              <a:t>redirected to other software </a:t>
            </a:r>
            <a:r>
              <a:rPr lang="en-US" dirty="0"/>
              <a:t>products (ASP.NET, PHP, etc.), depending on the web server </a:t>
            </a:r>
            <a:r>
              <a:rPr lang="en-US" dirty="0">
                <a:solidFill>
                  <a:schemeClr val="accent1"/>
                </a:solidFill>
              </a:rPr>
              <a:t>settings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the Web Servers Do? (Again)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6441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Node.js Web Server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566613-54E1-49FB-AC15-EF21EDBE7BD6}"/>
              </a:ext>
            </a:extLst>
          </p:cNvPr>
          <p:cNvSpPr txBox="1">
            <a:spLocks/>
          </p:cNvSpPr>
          <p:nvPr/>
        </p:nvSpPr>
        <p:spPr>
          <a:xfrm>
            <a:off x="191709" y="1066800"/>
            <a:ext cx="8686800" cy="5791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Require the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'http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C17529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72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server function 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createServer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Request/Response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wrapper objects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Listen function (specifies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port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IP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(host))</a:t>
            </a:r>
          </a:p>
          <a:p>
            <a:pPr lvl="1">
              <a:buClr>
                <a:srgbClr val="F0A22E"/>
              </a:buClr>
            </a:pPr>
            <a:r>
              <a:rPr lang="en-US" dirty="0"/>
              <a:t>Headers are objects (keys are lowercased)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77887" marR="0" lvl="1" indent="0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B32C6C-754A-4220-9DCC-8C36C4EBB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2" y="1828800"/>
            <a:ext cx="9525000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const http = 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require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('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http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68570A-3532-4623-8547-AA013B15F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DAAF92-BFA8-40E7-9271-462AD724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Server Example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162061D-DE92-4C66-ABFA-BF4EFD935D0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9413" y="1447800"/>
            <a:ext cx="10287000" cy="4338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>
                <a:solidFill>
                  <a:schemeClr val="tx2"/>
                </a:solidFill>
              </a:rPr>
              <a:t>const </a:t>
            </a:r>
            <a:r>
              <a:rPr lang="en-US" sz="2400" noProof="1">
                <a:solidFill>
                  <a:schemeClr val="accent1"/>
                </a:solidFill>
              </a:rPr>
              <a:t>http</a:t>
            </a:r>
            <a:r>
              <a:rPr lang="en-US" sz="2400" noProof="1">
                <a:solidFill>
                  <a:schemeClr val="tx2"/>
                </a:solidFill>
              </a:rPr>
              <a:t> = </a:t>
            </a:r>
            <a:r>
              <a:rPr lang="en-US" sz="2400" noProof="1">
                <a:solidFill>
                  <a:schemeClr val="accent1"/>
                </a:solidFill>
              </a:rPr>
              <a:t>require</a:t>
            </a:r>
            <a:r>
              <a:rPr lang="en-US" sz="2400" noProof="1">
                <a:solidFill>
                  <a:schemeClr val="tx2"/>
                </a:solidFill>
              </a:rPr>
              <a:t>(</a:t>
            </a:r>
            <a:r>
              <a:rPr lang="en-US" sz="2400" noProof="1">
                <a:solidFill>
                  <a:schemeClr val="accent1"/>
                </a:solidFill>
              </a:rPr>
              <a:t>'http'</a:t>
            </a:r>
            <a:r>
              <a:rPr lang="en-US" sz="2400" noProof="1">
                <a:solidFill>
                  <a:schemeClr val="tx2"/>
                </a:solidFill>
              </a:rPr>
              <a:t>);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const </a:t>
            </a:r>
            <a:r>
              <a:rPr lang="en-US" sz="2400" noProof="1">
                <a:solidFill>
                  <a:schemeClr val="accent1"/>
                </a:solidFill>
              </a:rPr>
              <a:t>port</a:t>
            </a:r>
            <a:r>
              <a:rPr lang="en-US" sz="2400" noProof="1">
                <a:solidFill>
                  <a:schemeClr val="tx2"/>
                </a:solidFill>
              </a:rPr>
              <a:t> = </a:t>
            </a:r>
            <a:r>
              <a:rPr lang="en-US" sz="2400" noProof="1">
                <a:solidFill>
                  <a:schemeClr val="accent1"/>
                </a:solidFill>
              </a:rPr>
              <a:t>1337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  <a:p>
            <a:endParaRPr lang="en-US" sz="2400" noProof="1">
              <a:solidFill>
                <a:schemeClr val="tx2"/>
              </a:solidFill>
            </a:endParaRPr>
          </a:p>
          <a:p>
            <a:r>
              <a:rPr lang="en-US" sz="2400" noProof="1">
                <a:solidFill>
                  <a:schemeClr val="tx2"/>
                </a:solidFill>
              </a:rPr>
              <a:t>http.</a:t>
            </a:r>
            <a:r>
              <a:rPr lang="en-US" sz="2400" noProof="1">
                <a:solidFill>
                  <a:schemeClr val="accent1"/>
                </a:solidFill>
              </a:rPr>
              <a:t>createServer</a:t>
            </a:r>
            <a:r>
              <a:rPr lang="en-US" sz="2400" noProof="1">
                <a:solidFill>
                  <a:schemeClr val="tx2"/>
                </a:solidFill>
              </a:rPr>
              <a:t>((req, res) =&gt; {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res.</a:t>
            </a:r>
            <a:r>
              <a:rPr lang="en-US" sz="2400" noProof="1">
                <a:solidFill>
                  <a:schemeClr val="accent1"/>
                </a:solidFill>
              </a:rPr>
              <a:t>writeHead</a:t>
            </a:r>
            <a:r>
              <a:rPr lang="en-US" sz="2400" noProof="1">
                <a:solidFill>
                  <a:schemeClr val="tx2"/>
                </a:solidFill>
              </a:rPr>
              <a:t>(200, {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    'content-type': '</a:t>
            </a:r>
            <a:r>
              <a:rPr lang="en-US" sz="2400" noProof="1">
                <a:solidFill>
                  <a:schemeClr val="accent1"/>
                </a:solidFill>
              </a:rPr>
              <a:t>text/plain</a:t>
            </a:r>
            <a:r>
              <a:rPr lang="en-US" sz="2400" noProof="1">
                <a:solidFill>
                  <a:schemeClr val="tx2"/>
                </a:solidFill>
              </a:rPr>
              <a:t>'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});</a:t>
            </a:r>
          </a:p>
          <a:p>
            <a:endParaRPr lang="en-US" sz="2400" noProof="1">
              <a:solidFill>
                <a:schemeClr val="tx2"/>
              </a:solidFill>
            </a:endParaRPr>
          </a:p>
          <a:p>
            <a:r>
              <a:rPr lang="en-US" sz="2400" noProof="1">
                <a:solidFill>
                  <a:schemeClr val="tx2"/>
                </a:solidFill>
              </a:rPr>
              <a:t>  res.</a:t>
            </a:r>
            <a:r>
              <a:rPr lang="en-US" sz="2400" noProof="1">
                <a:solidFill>
                  <a:schemeClr val="accent1"/>
                </a:solidFill>
              </a:rPr>
              <a:t>write</a:t>
            </a:r>
            <a:r>
              <a:rPr lang="en-US" sz="2400" noProof="1">
                <a:solidFill>
                  <a:schemeClr val="tx2"/>
                </a:solidFill>
              </a:rPr>
              <a:t>('My server is running');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res.</a:t>
            </a:r>
            <a:r>
              <a:rPr lang="en-US" sz="2400" noProof="1">
                <a:solidFill>
                  <a:schemeClr val="accent1"/>
                </a:solidFill>
              </a:rPr>
              <a:t>end</a:t>
            </a:r>
            <a:r>
              <a:rPr lang="en-US" sz="2400" noProof="1">
                <a:solidFill>
                  <a:schemeClr val="tx2"/>
                </a:solidFill>
              </a:rPr>
              <a:t>();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}).</a:t>
            </a:r>
            <a:r>
              <a:rPr lang="en-US" sz="2400" noProof="1">
                <a:solidFill>
                  <a:schemeClr val="accent1"/>
                </a:solidFill>
              </a:rPr>
              <a:t>listen</a:t>
            </a:r>
            <a:r>
              <a:rPr lang="en-US" sz="2400" noProof="1">
                <a:solidFill>
                  <a:schemeClr val="tx2"/>
                </a:solidFill>
              </a:rPr>
              <a:t>(port);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F2098A32-18C1-48A6-A696-6B6538DBB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8331" y="1151121"/>
            <a:ext cx="3375025" cy="970706"/>
          </a:xfrm>
          <a:prstGeom prst="wedgeRoundRectCallout">
            <a:avLst>
              <a:gd name="adj1" fmla="val -108934"/>
              <a:gd name="adj2" fmla="val 453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Define a </a:t>
            </a:r>
            <a:r>
              <a:rPr lang="en-US" sz="2800" noProof="1">
                <a:solidFill>
                  <a:schemeClr val="accent1"/>
                </a:solidFill>
              </a:rPr>
              <a:t>port</a:t>
            </a:r>
            <a:r>
              <a:rPr lang="en-US" sz="2800" noProof="1">
                <a:solidFill>
                  <a:srgbClr val="FFFFFF"/>
                </a:solidFill>
              </a:rPr>
              <a:t> in range [</a:t>
            </a:r>
            <a:r>
              <a:rPr lang="en-US" sz="2800" dirty="0">
                <a:solidFill>
                  <a:schemeClr val="accent1"/>
                </a:solidFill>
              </a:rPr>
              <a:t>0</a:t>
            </a:r>
            <a:r>
              <a:rPr lang="en-US" sz="2800" dirty="0"/>
              <a:t>…</a:t>
            </a:r>
            <a:r>
              <a:rPr lang="en-US" sz="2800" dirty="0">
                <a:solidFill>
                  <a:schemeClr val="accent1"/>
                </a:solidFill>
              </a:rPr>
              <a:t>65535</a:t>
            </a:r>
            <a:r>
              <a:rPr lang="en-US" sz="2800" noProof="1">
                <a:solidFill>
                  <a:srgbClr val="FFFFFF"/>
                </a:solidFill>
              </a:rPr>
              <a:t>]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22041A4-B87C-461D-96C5-5FB74CCE0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2" y="2394153"/>
            <a:ext cx="3375025" cy="970706"/>
          </a:xfrm>
          <a:prstGeom prst="wedgeRoundRectCallout">
            <a:avLst>
              <a:gd name="adj1" fmla="val -108934"/>
              <a:gd name="adj2" fmla="val 453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Status </a:t>
            </a:r>
            <a:r>
              <a:rPr lang="en-US" sz="2800" noProof="1">
                <a:solidFill>
                  <a:schemeClr val="tx2"/>
                </a:solidFill>
              </a:rPr>
              <a:t>code</a:t>
            </a:r>
            <a:r>
              <a:rPr lang="en-US" sz="2800" noProof="1">
                <a:solidFill>
                  <a:schemeClr val="accent1"/>
                </a:solidFill>
              </a:rPr>
              <a:t> number</a:t>
            </a:r>
            <a:r>
              <a:rPr lang="en-US" sz="2800" noProof="1">
                <a:solidFill>
                  <a:srgbClr val="FFFFFF"/>
                </a:solidFill>
              </a:rPr>
              <a:t> and header </a:t>
            </a:r>
            <a:r>
              <a:rPr lang="en-US" sz="2800" noProof="1">
                <a:solidFill>
                  <a:schemeClr val="accent1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27945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URL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719034"/>
          </a:xfrm>
        </p:spPr>
        <p:txBody>
          <a:bodyPr/>
          <a:lstStyle/>
          <a:p>
            <a:r>
              <a:rPr lang="en-US" dirty="0"/>
              <a:t>Parsing a URL in Node.js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376C6-6D9F-4128-9ED8-5E64EF84A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59" y="749118"/>
            <a:ext cx="3810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6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487106-17BD-4846-8134-FBB9E4945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CE74E-FB2D-4B2A-8E7D-662251E49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 the 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r>
              <a:rPr lang="en-US" dirty="0" err="1">
                <a:solidFill>
                  <a:schemeClr val="accent1"/>
                </a:solidFill>
              </a:rPr>
              <a:t>url</a:t>
            </a:r>
            <a:r>
              <a:rPr lang="en-US" dirty="0">
                <a:solidFill>
                  <a:srgbClr val="F0A22E">
                    <a:lumMod val="60000"/>
                    <a:lumOff val="40000"/>
                  </a:srgbClr>
                </a:solidFill>
              </a:rPr>
              <a:t>'</a:t>
            </a:r>
            <a:r>
              <a:rPr lang="en-US" dirty="0"/>
              <a:t> module</a:t>
            </a:r>
          </a:p>
          <a:p>
            <a:pPr>
              <a:spcBef>
                <a:spcPts val="7200"/>
              </a:spcBef>
            </a:pPr>
            <a:r>
              <a:rPr lang="en-US" dirty="0"/>
              <a:t>The URL module </a:t>
            </a:r>
            <a:r>
              <a:rPr lang="en-US" dirty="0">
                <a:solidFill>
                  <a:schemeClr val="accent1"/>
                </a:solidFill>
              </a:rPr>
              <a:t>splits</a:t>
            </a:r>
            <a:r>
              <a:rPr lang="en-US" dirty="0"/>
              <a:t> up a web address into </a:t>
            </a:r>
            <a:r>
              <a:rPr lang="en-US" dirty="0">
                <a:solidFill>
                  <a:schemeClr val="accent1"/>
                </a:solidFill>
              </a:rPr>
              <a:t>readable</a:t>
            </a:r>
            <a:r>
              <a:rPr lang="en-US" dirty="0"/>
              <a:t> parts</a:t>
            </a:r>
          </a:p>
          <a:p>
            <a:r>
              <a:rPr lang="en-US" dirty="0"/>
              <a:t>Parse an </a:t>
            </a:r>
            <a:r>
              <a:rPr lang="en-US" dirty="0">
                <a:solidFill>
                  <a:schemeClr val="accent1"/>
                </a:solidFill>
              </a:rPr>
              <a:t>address</a:t>
            </a:r>
            <a:r>
              <a:rPr lang="en-US" dirty="0"/>
              <a:t> with the </a:t>
            </a:r>
            <a:r>
              <a:rPr lang="en-US" dirty="0">
                <a:solidFill>
                  <a:schemeClr val="accent1"/>
                </a:solidFill>
              </a:rPr>
              <a:t>parse() </a:t>
            </a:r>
            <a:r>
              <a:rPr lang="en-US" dirty="0"/>
              <a:t>function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0395E8-53A6-4E6E-8031-867F61F0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module in Node.js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A387E1-7D43-42AC-B58D-EAF4090A7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2" y="1858760"/>
            <a:ext cx="9525000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const url = 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require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noProof="1">
                <a:solidFill>
                  <a:schemeClr val="accent1"/>
                </a:solidFill>
              </a:rPr>
              <a:t>'</a:t>
            </a:r>
            <a:r>
              <a:rPr lang="en-US" sz="2800" b="1" kern="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6A072D-05BE-4992-9BA7-79CEC5A5A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2" y="4333378"/>
            <a:ext cx="9525000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let urlObj = url.parse(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req.url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6B5BD5D-3239-459A-8FFD-EDA948E18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2" y="5410200"/>
            <a:ext cx="3375025" cy="970706"/>
          </a:xfrm>
          <a:prstGeom prst="wedgeRoundRectCallout">
            <a:avLst>
              <a:gd name="adj1" fmla="val -130024"/>
              <a:gd name="adj2" fmla="val -998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Object with </a:t>
            </a:r>
            <a:r>
              <a:rPr lang="en-US" sz="2800" noProof="1">
                <a:solidFill>
                  <a:schemeClr val="accent1"/>
                </a:solidFill>
              </a:rPr>
              <a:t>info</a:t>
            </a:r>
            <a:r>
              <a:rPr lang="en-US" sz="2800" noProof="1">
                <a:solidFill>
                  <a:srgbClr val="FFFFFF"/>
                </a:solidFill>
              </a:rPr>
              <a:t> about the </a:t>
            </a:r>
            <a:r>
              <a:rPr lang="en-US" sz="2800" noProof="1">
                <a:solidFill>
                  <a:schemeClr val="accent1"/>
                </a:solidFill>
              </a:rPr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07598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D9D5C7"/>
    </a:dk2>
    <a:lt2>
      <a:srgbClr val="FBEEDC"/>
    </a:lt2>
    <a:accent1>
      <a:srgbClr val="F3BE60"/>
    </a:accent1>
    <a:accent2>
      <a:srgbClr val="00B050"/>
    </a:accent2>
    <a:accent3>
      <a:srgbClr val="3BABFF"/>
    </a:accent3>
    <a:accent4>
      <a:srgbClr val="7030A0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2172</Words>
  <Application>Microsoft Office PowerPoint</Application>
  <PresentationFormat>Custom</PresentationFormat>
  <Paragraphs>418</Paragraphs>
  <Slides>42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1_SoftUni 16x9</vt:lpstr>
      <vt:lpstr>Web Server and Utilities</vt:lpstr>
      <vt:lpstr>Table of Contents</vt:lpstr>
      <vt:lpstr>Have a Question?</vt:lpstr>
      <vt:lpstr>Node.js Web Server</vt:lpstr>
      <vt:lpstr>What Do the Web Servers Do? (Again)</vt:lpstr>
      <vt:lpstr>Initialize Node.js Web Server</vt:lpstr>
      <vt:lpstr>Node.js Server Example</vt:lpstr>
      <vt:lpstr>URL</vt:lpstr>
      <vt:lpstr>URL module in Node.js</vt:lpstr>
      <vt:lpstr>URL parts</vt:lpstr>
      <vt:lpstr>Request &amp; Response Wrappers</vt:lpstr>
      <vt:lpstr>The Request Wrapper</vt:lpstr>
      <vt:lpstr>Request Wrapper Example</vt:lpstr>
      <vt:lpstr>The Response Wrapper</vt:lpstr>
      <vt:lpstr>Response Wrapper Example</vt:lpstr>
      <vt:lpstr>Additional Tools</vt:lpstr>
      <vt:lpstr>Yeoman</vt:lpstr>
      <vt:lpstr>Gulp</vt:lpstr>
      <vt:lpstr>Gulp Demo</vt:lpstr>
      <vt:lpstr>Bower</vt:lpstr>
      <vt:lpstr>Working With Utilities</vt:lpstr>
      <vt:lpstr>Working with Crypto</vt:lpstr>
      <vt:lpstr>Working with Cluster</vt:lpstr>
      <vt:lpstr>Working with Cluster</vt:lpstr>
      <vt:lpstr>Streams</vt:lpstr>
      <vt:lpstr>Streams</vt:lpstr>
      <vt:lpstr>Readable Stream</vt:lpstr>
      <vt:lpstr>Readable Stream (2)</vt:lpstr>
      <vt:lpstr>Writable Stream</vt:lpstr>
      <vt:lpstr>Writable Stream (2)</vt:lpstr>
      <vt:lpstr>Piping Streams</vt:lpstr>
      <vt:lpstr>Duplex and Transform Streams</vt:lpstr>
      <vt:lpstr>Streams</vt:lpstr>
      <vt:lpstr>File Upload</vt:lpstr>
      <vt:lpstr>Events</vt:lpstr>
      <vt:lpstr>Events</vt:lpstr>
      <vt:lpstr>Debugging</vt:lpstr>
      <vt:lpstr>Debugging &amp; watching in Node.js</vt:lpstr>
      <vt:lpstr>Summary</vt:lpstr>
      <vt:lpstr>Web Server and Utilities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Web Server </dc:title>
  <dc:subject>Software Development Course</dc:subject>
  <dc:creator/>
  <cp:keywords>nodejs,web,server,tools,http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2018-05-22T13:22:04Z</dcterms:modified>
  <cp:category>Express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