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4"/>
  </p:notesMasterIdLst>
  <p:handoutMasterIdLst>
    <p:handoutMasterId r:id="rId55"/>
  </p:handoutMasterIdLst>
  <p:sldIdLst>
    <p:sldId id="545" r:id="rId3"/>
    <p:sldId id="548" r:id="rId4"/>
    <p:sldId id="549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57" r:id="rId14"/>
    <p:sldId id="554" r:id="rId15"/>
    <p:sldId id="555" r:id="rId16"/>
    <p:sldId id="556" r:id="rId17"/>
    <p:sldId id="550" r:id="rId18"/>
    <p:sldId id="552" r:id="rId19"/>
    <p:sldId id="553" r:id="rId20"/>
    <p:sldId id="581" r:id="rId21"/>
    <p:sldId id="558" r:id="rId22"/>
    <p:sldId id="559" r:id="rId23"/>
    <p:sldId id="560" r:id="rId24"/>
    <p:sldId id="561" r:id="rId25"/>
    <p:sldId id="562" r:id="rId26"/>
    <p:sldId id="564" r:id="rId27"/>
    <p:sldId id="565" r:id="rId28"/>
    <p:sldId id="566" r:id="rId29"/>
    <p:sldId id="567" r:id="rId30"/>
    <p:sldId id="582" r:id="rId31"/>
    <p:sldId id="568" r:id="rId32"/>
    <p:sldId id="533" r:id="rId33"/>
    <p:sldId id="534" r:id="rId34"/>
    <p:sldId id="513" r:id="rId35"/>
    <p:sldId id="516" r:id="rId36"/>
    <p:sldId id="593" r:id="rId37"/>
    <p:sldId id="594" r:id="rId38"/>
    <p:sldId id="569" r:id="rId39"/>
    <p:sldId id="570" r:id="rId40"/>
    <p:sldId id="571" r:id="rId41"/>
    <p:sldId id="535" r:id="rId42"/>
    <p:sldId id="536" r:id="rId43"/>
    <p:sldId id="537" r:id="rId44"/>
    <p:sldId id="538" r:id="rId45"/>
    <p:sldId id="572" r:id="rId46"/>
    <p:sldId id="522" r:id="rId47"/>
    <p:sldId id="573" r:id="rId48"/>
    <p:sldId id="574" r:id="rId49"/>
    <p:sldId id="575" r:id="rId50"/>
    <p:sldId id="580" r:id="rId51"/>
    <p:sldId id="584" r:id="rId52"/>
    <p:sldId id="579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6A4EB4C-4FF2-4A28-AA0C-DA09B1BDFC0B}">
          <p14:sldIdLst>
            <p14:sldId id="545"/>
            <p14:sldId id="548"/>
            <p14:sldId id="549"/>
          </p14:sldIdLst>
        </p14:section>
        <p14:section name="Node.js Filesystem" id="{F08DADC4-F1DF-44B6-8C01-4BC71B898AA9}">
          <p14:sldIdLst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Relationoal vs Non-relational" id="{94DDE710-8098-4461-891C-A28D49A4923D}">
          <p14:sldIdLst>
            <p14:sldId id="557"/>
            <p14:sldId id="554"/>
            <p14:sldId id="555"/>
            <p14:sldId id="556"/>
          </p14:sldIdLst>
        </p14:section>
        <p14:section name="MongoDB" id="{378F4F66-132D-4960-BCB6-F6477E58C03C}">
          <p14:sldIdLst>
            <p14:sldId id="550"/>
            <p14:sldId id="552"/>
            <p14:sldId id="553"/>
            <p14:sldId id="581"/>
            <p14:sldId id="558"/>
            <p14:sldId id="559"/>
            <p14:sldId id="560"/>
            <p14:sldId id="561"/>
          </p14:sldIdLst>
        </p14:section>
        <p14:section name="Mongoose Overview" id="{48A612F3-B3D5-47D5-A867-C9CF8CDCA1B7}">
          <p14:sldIdLst>
            <p14:sldId id="562"/>
            <p14:sldId id="564"/>
            <p14:sldId id="565"/>
            <p14:sldId id="566"/>
            <p14:sldId id="567"/>
            <p14:sldId id="582"/>
          </p14:sldIdLst>
        </p14:section>
        <p14:section name="Mongoose Models" id="{888E3CF8-7227-4AD3-8C6D-911366266276}">
          <p14:sldIdLst>
            <p14:sldId id="568"/>
            <p14:sldId id="533"/>
            <p14:sldId id="534"/>
            <p14:sldId id="513"/>
            <p14:sldId id="516"/>
            <p14:sldId id="593"/>
            <p14:sldId id="594"/>
          </p14:sldIdLst>
        </p14:section>
        <p14:section name="CRUS With Mongoose" id="{0CD8F585-AEFA-49F0-9844-901A02F03A87}">
          <p14:sldIdLst>
            <p14:sldId id="569"/>
            <p14:sldId id="570"/>
            <p14:sldId id="571"/>
            <p14:sldId id="535"/>
            <p14:sldId id="536"/>
            <p14:sldId id="537"/>
            <p14:sldId id="538"/>
          </p14:sldIdLst>
        </p14:section>
        <p14:section name="Mongoose Queries" id="{F01FCF35-728A-4EB6-947B-A532DF98AD51}">
          <p14:sldIdLst>
            <p14:sldId id="572"/>
            <p14:sldId id="522"/>
            <p14:sldId id="573"/>
            <p14:sldId id="574"/>
            <p14:sldId id="575"/>
          </p14:sldIdLst>
        </p14:section>
        <p14:section name="Summary" id="{B5436E49-0671-42D5-9B86-2ED9CA7F50AE}">
          <p14:sldIdLst>
            <p14:sldId id="580"/>
            <p14:sldId id="584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815"/>
    <a:srgbClr val="FDFFFF"/>
    <a:srgbClr val="FFA72A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5400" autoAdjust="0"/>
  </p:normalViewPr>
  <p:slideViewPr>
    <p:cSldViewPr>
      <p:cViewPr varScale="1">
        <p:scale>
          <a:sx n="115" d="100"/>
          <a:sy n="115" d="100"/>
        </p:scale>
        <p:origin x="126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8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9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41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767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4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228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1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720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2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702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634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kyong.com/mongodb/how-to-run-mongodb-as-windows-servi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ongo-shel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booster.com/downloads" TargetMode="External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image" Target="../media/image30.jpeg"/><Relationship Id="rId4" Type="http://schemas.openxmlformats.org/officeDocument/2006/relationships/image" Target="../media/image22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7.png"/><Relationship Id="rId22" Type="http://schemas.openxmlformats.org/officeDocument/2006/relationships/hyperlink" Target="https://www.sbtech.com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3546336-F0C5-4632-9BEB-213405972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81" y="3825393"/>
            <a:ext cx="2340945" cy="23409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with the Filesystem,</a:t>
            </a:r>
          </a:p>
          <a:p>
            <a:r>
              <a:rPr lang="en-US" dirty="0"/>
              <a:t>MongoDB and Mongoose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11959" y="3806198"/>
            <a:ext cx="150413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MongoDB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913621-9EA1-46F5-A4FC-DBFA96195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3510097"/>
            <a:ext cx="2869957" cy="19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spcBef>
                <a:spcPts val="33600"/>
              </a:spcBef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1905000"/>
            <a:ext cx="94488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rmdirSync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819400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rmdir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818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Persistence Demo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server with file storage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847797"/>
            <a:ext cx="2089789" cy="2411728"/>
          </a:xfrm>
          <a:prstGeom prst="rect">
            <a:avLst/>
          </a:prstGeom>
        </p:spPr>
      </p:pic>
      <p:sp>
        <p:nvSpPr>
          <p:cNvPr id="2" name="Rectangle: Rounded Corners 1"/>
          <p:cNvSpPr>
            <a:spLocks noChangeAspect="1"/>
          </p:cNvSpPr>
          <p:nvPr/>
        </p:nvSpPr>
        <p:spPr>
          <a:xfrm>
            <a:off x="6704012" y="2514600"/>
            <a:ext cx="1447800" cy="814388"/>
          </a:xfrm>
          <a:prstGeom prst="roundRect">
            <a:avLst>
              <a:gd name="adj" fmla="val 8621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Trapezoid 2"/>
          <p:cNvSpPr/>
          <p:nvPr/>
        </p:nvSpPr>
        <p:spPr>
          <a:xfrm>
            <a:off x="6208712" y="3516831"/>
            <a:ext cx="2438400" cy="293169"/>
          </a:xfrm>
          <a:prstGeom prst="trapezoid">
            <a:avLst>
              <a:gd name="adj" fmla="val 170923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7" name="Arrow: Right 6"/>
          <p:cNvSpPr/>
          <p:nvPr/>
        </p:nvSpPr>
        <p:spPr>
          <a:xfrm>
            <a:off x="5710138" y="2430047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rrow: Right 7"/>
          <p:cNvSpPr/>
          <p:nvPr/>
        </p:nvSpPr>
        <p:spPr>
          <a:xfrm flipH="1">
            <a:off x="5710138" y="3053661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2841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Relational and NoSQL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Differences and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7FB46-7053-46F4-AD0F-0E75BD8E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167127"/>
            <a:ext cx="2295145" cy="2295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82A441-3B6D-4DA6-A174-F8914FA73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905000"/>
            <a:ext cx="2819400" cy="2819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B64338-416B-4156-A923-2438DA5A7D5A}"/>
              </a:ext>
            </a:extLst>
          </p:cNvPr>
          <p:cNvSpPr/>
          <p:nvPr/>
        </p:nvSpPr>
        <p:spPr>
          <a:xfrm>
            <a:off x="5636883" y="2967335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7583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D6A37-1DE9-4D0B-BA59-AED3CE9F6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CA56-C32E-4C47-A399-97F1363A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data into one or more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  <a:r>
              <a:rPr lang="en-US" dirty="0"/>
              <a:t> of </a:t>
            </a:r>
            <a:r>
              <a:rPr lang="en-US" dirty="0">
                <a:solidFill>
                  <a:schemeClr val="accent1"/>
                </a:solidFill>
              </a:rPr>
              <a:t>columns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rows</a:t>
            </a:r>
          </a:p>
          <a:p>
            <a:r>
              <a:rPr lang="en-US" dirty="0"/>
              <a:t>Unique </a:t>
            </a:r>
            <a:r>
              <a:rPr lang="en-US" dirty="0">
                <a:solidFill>
                  <a:schemeClr val="accent1"/>
                </a:solidFill>
              </a:rPr>
              <a:t>key</a:t>
            </a:r>
            <a:r>
              <a:rPr lang="en-US" dirty="0"/>
              <a:t> identifying each </a:t>
            </a:r>
            <a:r>
              <a:rPr lang="en-US" dirty="0">
                <a:solidFill>
                  <a:schemeClr val="accent1"/>
                </a:solidFill>
              </a:rPr>
              <a:t>row</a:t>
            </a:r>
            <a:r>
              <a:rPr lang="en-US" dirty="0"/>
              <a:t> of data</a:t>
            </a:r>
          </a:p>
          <a:p>
            <a:r>
              <a:rPr lang="en-US" dirty="0"/>
              <a:t>Almost all relational databases use </a:t>
            </a:r>
            <a:r>
              <a:rPr lang="en-US" dirty="0">
                <a:solidFill>
                  <a:schemeClr val="accent1"/>
                </a:solidFill>
              </a:rPr>
              <a:t>SQL </a:t>
            </a:r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extract</a:t>
            </a:r>
            <a:r>
              <a:rPr lang="en-US" dirty="0"/>
              <a:t> data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</a:rPr>
              <a:t>Relations</a:t>
            </a:r>
            <a:r>
              <a:rPr lang="en-US" dirty="0"/>
              <a:t> between tables are done using </a:t>
            </a:r>
            <a:r>
              <a:rPr lang="en-US" dirty="0">
                <a:solidFill>
                  <a:schemeClr val="accent1"/>
                </a:solidFill>
              </a:rPr>
              <a:t>Foreign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Keys (FK)</a:t>
            </a:r>
          </a:p>
          <a:p>
            <a:r>
              <a:rPr lang="en-US" dirty="0"/>
              <a:t>Such databases are </a:t>
            </a:r>
            <a:r>
              <a:rPr lang="en-US" dirty="0">
                <a:solidFill>
                  <a:schemeClr val="accent1"/>
                </a:solidFill>
              </a:rPr>
              <a:t>Oracle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MySQL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SQL Server</a:t>
            </a:r>
            <a:r>
              <a:rPr lang="en-US" dirty="0"/>
              <a:t>, etc..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31842A-4B87-4581-B545-DBCB4916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55ED93E-B29E-48D6-BBE3-421335AA91DA}"/>
              </a:ext>
            </a:extLst>
          </p:cNvPr>
          <p:cNvSpPr txBox="1">
            <a:spLocks/>
          </p:cNvSpPr>
          <p:nvPr/>
        </p:nvSpPr>
        <p:spPr>
          <a:xfrm>
            <a:off x="531812" y="3429000"/>
            <a:ext cx="10439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</a:rPr>
              <a:t>SELECT</a:t>
            </a:r>
            <a:r>
              <a:rPr lang="en-US" sz="2800" dirty="0">
                <a:solidFill>
                  <a:schemeClr val="tx2"/>
                </a:solidFill>
              </a:rPr>
              <a:t> * </a:t>
            </a:r>
            <a:r>
              <a:rPr lang="en-US" sz="2800" dirty="0">
                <a:solidFill>
                  <a:schemeClr val="accent1"/>
                </a:solidFill>
              </a:rPr>
              <a:t>FROM</a:t>
            </a:r>
            <a:r>
              <a:rPr lang="en-US" sz="2800" dirty="0">
                <a:solidFill>
                  <a:schemeClr val="tx2"/>
                </a:solidFill>
              </a:rPr>
              <a:t> Students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9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C41FC-E85E-407D-8F94-385D5F8C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C0C30-112B-4044-A656-25D9732B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-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FCB3FE-D85A-4725-804D-C44583AD829D}"/>
              </a:ext>
            </a:extLst>
          </p:cNvPr>
          <p:cNvGrpSpPr/>
          <p:nvPr/>
        </p:nvGrpSpPr>
        <p:grpSpPr>
          <a:xfrm>
            <a:off x="1065212" y="1719544"/>
            <a:ext cx="3505200" cy="3766856"/>
            <a:chOff x="6475412" y="933540"/>
            <a:chExt cx="2057400" cy="226686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721E079-9BEE-4FA4-AE2E-F6D0B7EE498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 Table Pets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EDFD43-931E-449F-BCD0-C1E15DC297B6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8" name="Rectangle: Rounded Corners 13">
                <a:extLst>
                  <a:ext uri="{FF2B5EF4-FFF2-40B4-BE49-F238E27FC236}">
                    <a16:creationId xmlns:a16="http://schemas.microsoft.com/office/drawing/2014/main" id="{797FEA79-6E41-4A64-B202-44C9DBA24A89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9" name="Rectangle: Rounded Corners 13">
                <a:extLst>
                  <a:ext uri="{FF2B5EF4-FFF2-40B4-BE49-F238E27FC236}">
                    <a16:creationId xmlns:a16="http://schemas.microsoft.com/office/drawing/2014/main" id="{9790F1D0-D39A-475D-8251-8B48C48787FB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10" name="Rectangle: Rounded Corners 13">
                <a:extLst>
                  <a:ext uri="{FF2B5EF4-FFF2-40B4-BE49-F238E27FC236}">
                    <a16:creationId xmlns:a16="http://schemas.microsoft.com/office/drawing/2014/main" id="{29D7643D-EFC1-46F6-AE5E-236029141452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D64219FD-16C5-42F3-BF62-92CD3F2C248A}"/>
              </a:ext>
            </a:extLst>
          </p:cNvPr>
          <p:cNvSpPr/>
          <p:nvPr/>
        </p:nvSpPr>
        <p:spPr>
          <a:xfrm>
            <a:off x="1494528" y="3956595"/>
            <a:ext cx="2646566" cy="51534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56C4B008-16E7-4F00-8D4E-1BC0A7FF78E5}"/>
              </a:ext>
            </a:extLst>
          </p:cNvPr>
          <p:cNvSpPr/>
          <p:nvPr/>
        </p:nvSpPr>
        <p:spPr>
          <a:xfrm>
            <a:off x="1489798" y="4514019"/>
            <a:ext cx="2646566" cy="515341"/>
          </a:xfrm>
          <a:prstGeom prst="roundRect">
            <a:avLst>
              <a:gd name="adj" fmla="val 5319"/>
            </a:avLst>
          </a:prstGeom>
          <a:solidFill>
            <a:schemeClr val="accent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OwnerId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255B67-33EB-4396-9855-93B09BE853F5}"/>
              </a:ext>
            </a:extLst>
          </p:cNvPr>
          <p:cNvGrpSpPr/>
          <p:nvPr/>
        </p:nvGrpSpPr>
        <p:grpSpPr>
          <a:xfrm rot="16200000">
            <a:off x="5601072" y="3711961"/>
            <a:ext cx="529481" cy="2133598"/>
            <a:chOff x="1041397" y="1688004"/>
            <a:chExt cx="720519" cy="2133598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3447FFA9-9006-4894-9C8B-37689F66A2EA}"/>
                </a:ext>
              </a:extLst>
            </p:cNvPr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E42709-9387-4D1C-8D55-09A102DA007C}"/>
                </a:ext>
              </a:extLst>
            </p:cNvPr>
            <p:cNvSpPr txBox="1"/>
            <p:nvPr/>
          </p:nvSpPr>
          <p:spPr>
            <a:xfrm rot="5400000">
              <a:off x="552256" y="2631185"/>
              <a:ext cx="1752599" cy="62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prstClr val="white"/>
                  </a:solidFill>
                </a:rPr>
                <a:t>Foreign Key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4A0C6A-C8C4-44A9-9736-CA516EB7A176}"/>
              </a:ext>
            </a:extLst>
          </p:cNvPr>
          <p:cNvGrpSpPr/>
          <p:nvPr/>
        </p:nvGrpSpPr>
        <p:grpSpPr>
          <a:xfrm>
            <a:off x="7618412" y="1719544"/>
            <a:ext cx="3505200" cy="3766856"/>
            <a:chOff x="6475412" y="933540"/>
            <a:chExt cx="2057400" cy="22668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205318C-EF90-48A3-BCDB-F285356181C6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Table People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5995532-CA11-4CF8-AA7C-825ED6987D51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21" name="Rectangle: Rounded Corners 13">
                <a:extLst>
                  <a:ext uri="{FF2B5EF4-FFF2-40B4-BE49-F238E27FC236}">
                    <a16:creationId xmlns:a16="http://schemas.microsoft.com/office/drawing/2014/main" id="{B7472083-EEC8-4F74-90AA-E30265CD0B4B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22" name="Rectangle: Rounded Corners 13">
                <a:extLst>
                  <a:ext uri="{FF2B5EF4-FFF2-40B4-BE49-F238E27FC236}">
                    <a16:creationId xmlns:a16="http://schemas.microsoft.com/office/drawing/2014/main" id="{454BC887-E830-482F-A5F0-28A0FC42A6E2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23" name="Rectangle: Rounded Corners 13">
                <a:extLst>
                  <a:ext uri="{FF2B5EF4-FFF2-40B4-BE49-F238E27FC236}">
                    <a16:creationId xmlns:a16="http://schemas.microsoft.com/office/drawing/2014/main" id="{57A01108-8139-43A2-A5E2-473E8AC67527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id="{9650CF08-83FF-4F8F-858B-ABBC223FD86F}"/>
              </a:ext>
            </a:extLst>
          </p:cNvPr>
          <p:cNvSpPr/>
          <p:nvPr/>
        </p:nvSpPr>
        <p:spPr>
          <a:xfrm>
            <a:off x="8047728" y="3961224"/>
            <a:ext cx="2646566" cy="56693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</a:p>
        </p:txBody>
      </p:sp>
      <p:sp>
        <p:nvSpPr>
          <p:cNvPr id="25" name="Rectangle: Rounded Corners 13">
            <a:extLst>
              <a:ext uri="{FF2B5EF4-FFF2-40B4-BE49-F238E27FC236}">
                <a16:creationId xmlns:a16="http://schemas.microsoft.com/office/drawing/2014/main" id="{C553BBA8-93FE-4E1A-B503-7A7F4B3626E4}"/>
              </a:ext>
            </a:extLst>
          </p:cNvPr>
          <p:cNvSpPr/>
          <p:nvPr/>
        </p:nvSpPr>
        <p:spPr>
          <a:xfrm>
            <a:off x="8047728" y="4571806"/>
            <a:ext cx="2646566" cy="56693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4DE0B8-0B0A-48F5-9AC0-3186F96250AC}"/>
              </a:ext>
            </a:extLst>
          </p:cNvPr>
          <p:cNvCxnSpPr>
            <a:cxnSpLocks/>
          </p:cNvCxnSpPr>
          <p:nvPr/>
        </p:nvCxnSpPr>
        <p:spPr>
          <a:xfrm flipV="1">
            <a:off x="5027613" y="2590800"/>
            <a:ext cx="2438399" cy="1881136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4783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BE6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5E123-40AF-4BA8-A498-4BA0603C5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6AD1-56E6-4FDA-9701-685AE40D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Key-value </a:t>
            </a:r>
            <a:r>
              <a:rPr lang="en-US" dirty="0">
                <a:solidFill>
                  <a:schemeClr val="accent1"/>
                </a:solidFill>
              </a:rPr>
              <a:t>stores</a:t>
            </a:r>
          </a:p>
          <a:p>
            <a:pPr>
              <a:spcBef>
                <a:spcPts val="19500"/>
              </a:spcBef>
            </a:pPr>
            <a:r>
              <a:rPr lang="en-US" dirty="0">
                <a:solidFill>
                  <a:schemeClr val="accent1"/>
                </a:solidFill>
              </a:rPr>
              <a:t>SQL</a:t>
            </a:r>
            <a:r>
              <a:rPr lang="en-US" dirty="0"/>
              <a:t> query is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used in NoSQL systems</a:t>
            </a:r>
          </a:p>
          <a:p>
            <a:r>
              <a:rPr lang="en-US" dirty="0"/>
              <a:t>More </a:t>
            </a:r>
            <a:r>
              <a:rPr lang="en-US" dirty="0">
                <a:solidFill>
                  <a:schemeClr val="accent1"/>
                </a:solidFill>
              </a:rPr>
              <a:t>scalable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provide </a:t>
            </a:r>
            <a:r>
              <a:rPr lang="en-US" dirty="0"/>
              <a:t>superior </a:t>
            </a:r>
            <a:r>
              <a:rPr lang="en-US" dirty="0">
                <a:solidFill>
                  <a:schemeClr val="accent1"/>
                </a:solidFill>
              </a:rPr>
              <a:t>performance</a:t>
            </a:r>
          </a:p>
          <a:p>
            <a:r>
              <a:rPr lang="en-US" dirty="0"/>
              <a:t>Such databases are </a:t>
            </a:r>
            <a:r>
              <a:rPr lang="en-US" dirty="0">
                <a:solidFill>
                  <a:schemeClr val="accent1"/>
                </a:solidFill>
              </a:rPr>
              <a:t>MongoDB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Cassandra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Redis</a:t>
            </a:r>
            <a:r>
              <a:rPr lang="en-US" dirty="0"/>
              <a:t>, etc..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C92F2-F897-48A3-BCDD-B940222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 (NoSQL)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08012" y="1828800"/>
            <a:ext cx="10439400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</a:rPr>
              <a:t>{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</a:t>
            </a:r>
            <a:r>
              <a:rPr lang="en-US" sz="2500" dirty="0" err="1">
                <a:solidFill>
                  <a:schemeClr val="accent1"/>
                </a:solidFill>
              </a:rPr>
              <a:t>ObjectId</a:t>
            </a:r>
            <a:r>
              <a:rPr lang="en-US" sz="2500" dirty="0">
                <a:solidFill>
                  <a:schemeClr val="tx1"/>
                </a:solidFill>
              </a:rPr>
              <a:t>("59d3fe7ed81452db0933a871"),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"</a:t>
            </a:r>
            <a:r>
              <a:rPr lang="en-US" sz="2500" dirty="0">
                <a:solidFill>
                  <a:schemeClr val="accent1"/>
                </a:solidFill>
              </a:rPr>
              <a:t>email</a:t>
            </a:r>
            <a:r>
              <a:rPr lang="en-US" sz="2500" dirty="0">
                <a:solidFill>
                  <a:schemeClr val="tx1"/>
                </a:solidFill>
              </a:rPr>
              <a:t>": peter@gmail.com,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"</a:t>
            </a:r>
            <a:r>
              <a:rPr lang="en-US" sz="2500" dirty="0">
                <a:solidFill>
                  <a:schemeClr val="accent1"/>
                </a:solidFill>
              </a:rPr>
              <a:t>age</a:t>
            </a:r>
            <a:r>
              <a:rPr lang="en-US" sz="2500" dirty="0">
                <a:solidFill>
                  <a:schemeClr val="tx1"/>
                </a:solidFill>
              </a:rPr>
              <a:t>": 22</a:t>
            </a:r>
          </a:p>
          <a:p>
            <a:r>
              <a:rPr lang="en-US" sz="25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1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MongoDB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id="{8955BF09-E971-45DD-8130-A76BDE06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2348368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5D6D3-FECC-432A-87BC-5C3EEAAC7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143617"/>
            <a:ext cx="2414551" cy="2414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50" y="2312701"/>
            <a:ext cx="3530007" cy="24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3B4F3-5A9F-44BD-89F5-303CDDC71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81B5-79A8-4D33-87A4-744A54AC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https://www.mongodb.com/download-center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dirty="0">
                <a:solidFill>
                  <a:schemeClr val="accent1"/>
                </a:solidFill>
              </a:rPr>
              <a:t>driver</a:t>
            </a:r>
          </a:p>
          <a:p>
            <a:pPr lvl="1"/>
            <a:r>
              <a:rPr lang="en-US" dirty="0"/>
              <a:t>One to use with Node.js, .NET, Java, etc..</a:t>
            </a:r>
          </a:p>
          <a:p>
            <a:pPr lvl="1"/>
            <a:r>
              <a:rPr lang="en-US" dirty="0"/>
              <a:t>Install MongoDB </a:t>
            </a:r>
            <a:r>
              <a:rPr lang="en-US" dirty="0">
                <a:solidFill>
                  <a:schemeClr val="accent1"/>
                </a:solidFill>
              </a:rPr>
              <a:t>driver</a:t>
            </a:r>
            <a:r>
              <a:rPr lang="en-US" dirty="0"/>
              <a:t> for Node.js: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DB779-84BC-412A-9F91-58C8A170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59BD779-432D-4967-8FD6-39652D87633A}"/>
              </a:ext>
            </a:extLst>
          </p:cNvPr>
          <p:cNvSpPr txBox="1">
            <a:spLocks/>
          </p:cNvSpPr>
          <p:nvPr/>
        </p:nvSpPr>
        <p:spPr>
          <a:xfrm>
            <a:off x="760412" y="4114800"/>
            <a:ext cx="10439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>
                <a:solidFill>
                  <a:schemeClr val="tx2"/>
                </a:solidFill>
              </a:rPr>
              <a:t>npm install mongodb </a:t>
            </a:r>
            <a:r>
              <a:rPr lang="en-US" sz="2800">
                <a:solidFill>
                  <a:schemeClr val="accent1"/>
                </a:solidFill>
              </a:rPr>
              <a:t>-g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8E561B-17EE-40F6-AAD8-EB5DBC2EC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6F61-740B-4A3F-ADDA-0D7BD5DF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configurations are </a:t>
            </a:r>
            <a:r>
              <a:rPr lang="en-US" dirty="0">
                <a:solidFill>
                  <a:schemeClr val="accent1"/>
                </a:solidFill>
              </a:rPr>
              <a:t>needed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installation folder and </a:t>
            </a:r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a command prompt as an </a:t>
            </a:r>
            <a:r>
              <a:rPr lang="en-US" dirty="0">
                <a:solidFill>
                  <a:schemeClr val="accent1"/>
                </a:solidFill>
              </a:rPr>
              <a:t>administrator</a:t>
            </a:r>
          </a:p>
          <a:p>
            <a:pPr lvl="1"/>
            <a:r>
              <a:rPr lang="en-US" dirty="0"/>
              <a:t>Type the following command: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Additional information at: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C000"/>
                </a:solidFill>
                <a:hlinkClick r:id="rId2"/>
              </a:rPr>
              <a:t>https://docs.mongodb.com/manual/tutorial/install-mongodb-on-windows/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</a:p>
          <a:p>
            <a:pPr lvl="1">
              <a:spcBef>
                <a:spcPts val="9600"/>
              </a:spcBef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D2C823-3D6D-439B-A351-B20B2C9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60412" y="3912731"/>
            <a:ext cx="1028700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500" dirty="0">
                <a:solidFill>
                  <a:schemeClr val="tx2"/>
                </a:solidFill>
              </a:rPr>
              <a:t>"path to </a:t>
            </a:r>
            <a:r>
              <a:rPr lang="en-US" sz="2500" dirty="0">
                <a:solidFill>
                  <a:schemeClr val="accent1"/>
                </a:solidFill>
              </a:rPr>
              <a:t>mongod.exe</a:t>
            </a:r>
            <a:r>
              <a:rPr lang="en-US" sz="2500" dirty="0">
                <a:solidFill>
                  <a:schemeClr val="tx2"/>
                </a:solidFill>
              </a:rPr>
              <a:t>" </a:t>
            </a:r>
            <a:r>
              <a:rPr lang="en-US" sz="2500" dirty="0" err="1">
                <a:solidFill>
                  <a:schemeClr val="accent1"/>
                </a:solidFill>
              </a:rPr>
              <a:t>mongod</a:t>
            </a:r>
            <a:r>
              <a:rPr lang="en-US" sz="2500" dirty="0">
                <a:solidFill>
                  <a:schemeClr val="accent1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</a:rPr>
              <a:t>--</a:t>
            </a:r>
            <a:r>
              <a:rPr lang="en-US" sz="2500" dirty="0" err="1">
                <a:solidFill>
                  <a:schemeClr val="tx2"/>
                </a:solidFill>
              </a:rPr>
              <a:t>dbpath</a:t>
            </a:r>
            <a:r>
              <a:rPr lang="en-US" sz="2500" dirty="0">
                <a:solidFill>
                  <a:schemeClr val="tx2"/>
                </a:solidFill>
              </a:rPr>
              <a:t> "path to </a:t>
            </a:r>
            <a:r>
              <a:rPr lang="en-US" sz="2500" dirty="0">
                <a:solidFill>
                  <a:schemeClr val="accent1"/>
                </a:solidFill>
              </a:rPr>
              <a:t>store </a:t>
            </a:r>
            <a:r>
              <a:rPr lang="en-US" sz="2500" dirty="0">
                <a:solidFill>
                  <a:schemeClr val="tx2"/>
                </a:solidFill>
              </a:rPr>
              <a:t>data"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AB1D3F0-0A19-4545-863A-B5035D0D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23" y="2514600"/>
            <a:ext cx="4800600" cy="1066800"/>
          </a:xfrm>
          <a:prstGeom prst="wedgeRoundRectCallout">
            <a:avLst>
              <a:gd name="adj1" fmla="val -102463"/>
              <a:gd name="adj2" fmla="val 958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Usually in </a:t>
            </a:r>
            <a:r>
              <a:rPr lang="en-US" sz="2800" noProof="1">
                <a:solidFill>
                  <a:schemeClr val="accent1"/>
                </a:solidFill>
              </a:rPr>
              <a:t>C:\Program Files\MongoDB\Server\3.4\bin</a:t>
            </a:r>
          </a:p>
        </p:txBody>
      </p:sp>
    </p:spTree>
    <p:extLst>
      <p:ext uri="{BB962C8B-B14F-4D97-AF65-F5344CB8AC3E}">
        <p14:creationId xmlns:p14="http://schemas.microsoft.com/office/powerpoint/2010/main" val="37059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 of </a:t>
            </a:r>
            <a:r>
              <a:rPr lang="en-US" dirty="0">
                <a:solidFill>
                  <a:schemeClr val="accent1"/>
                </a:solidFill>
              </a:rPr>
              <a:t>always</a:t>
            </a:r>
            <a:r>
              <a:rPr lang="en-US" dirty="0"/>
              <a:t> opening a CMD we can </a:t>
            </a:r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MongoDB as a </a:t>
            </a:r>
            <a:r>
              <a:rPr lang="en-US" dirty="0">
                <a:solidFill>
                  <a:schemeClr val="accent1"/>
                </a:solidFill>
              </a:rPr>
              <a:t>service</a:t>
            </a:r>
          </a:p>
          <a:p>
            <a:pPr>
              <a:spcBef>
                <a:spcPts val="15000"/>
              </a:spcBef>
            </a:pPr>
            <a:r>
              <a:rPr lang="en-US" dirty="0"/>
              <a:t>After that just type '</a:t>
            </a:r>
            <a:r>
              <a:rPr lang="en-US" dirty="0">
                <a:solidFill>
                  <a:schemeClr val="accent1"/>
                </a:solidFill>
              </a:rPr>
              <a:t>net start MongoDB</a:t>
            </a:r>
            <a:r>
              <a:rPr lang="en-US" dirty="0"/>
              <a:t>' and the database now runs as a service</a:t>
            </a:r>
          </a:p>
          <a:p>
            <a:r>
              <a:rPr lang="en-US" dirty="0"/>
              <a:t>Additional information: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https://www.mkyong.com/mongodb/how-to-run-mongodb-as-windows-service/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spcBef>
                <a:spcPts val="15000"/>
              </a:spcBef>
              <a:buNone/>
            </a:pPr>
            <a:endParaRPr lang="en-US" dirty="0"/>
          </a:p>
          <a:p>
            <a:pPr marL="0" indent="0">
              <a:spcBef>
                <a:spcPts val="15000"/>
              </a:spcBef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MongoDB as a Windows Service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684212" y="2133600"/>
            <a:ext cx="102870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 err="1">
                <a:solidFill>
                  <a:schemeClr val="tx2"/>
                </a:solidFill>
              </a:rPr>
              <a:t>mongod</a:t>
            </a:r>
            <a:r>
              <a:rPr lang="en-US" sz="2500" dirty="0">
                <a:solidFill>
                  <a:schemeClr val="tx2"/>
                </a:solidFill>
              </a:rPr>
              <a:t> -–</a:t>
            </a:r>
            <a:r>
              <a:rPr lang="en-US" sz="2500" dirty="0" err="1">
                <a:solidFill>
                  <a:schemeClr val="tx2"/>
                </a:solidFill>
              </a:rPr>
              <a:t>dbpath</a:t>
            </a:r>
            <a:r>
              <a:rPr lang="en-US" sz="2500" dirty="0">
                <a:solidFill>
                  <a:schemeClr val="tx2"/>
                </a:solidFill>
              </a:rPr>
              <a:t> "</a:t>
            </a:r>
            <a:r>
              <a:rPr lang="en-US" sz="2500" dirty="0">
                <a:solidFill>
                  <a:schemeClr val="accent1"/>
                </a:solidFill>
              </a:rPr>
              <a:t>C:\mymongodb</a:t>
            </a:r>
            <a:r>
              <a:rPr lang="en-US" sz="2500" dirty="0">
                <a:solidFill>
                  <a:schemeClr val="tx2"/>
                </a:solidFill>
              </a:rPr>
              <a:t>" –-</a:t>
            </a:r>
            <a:r>
              <a:rPr lang="en-US" sz="2500" dirty="0" err="1">
                <a:solidFill>
                  <a:schemeClr val="tx2"/>
                </a:solidFill>
              </a:rPr>
              <a:t>logpath</a:t>
            </a:r>
            <a:r>
              <a:rPr lang="en-US" sz="2500" dirty="0">
                <a:solidFill>
                  <a:schemeClr val="tx2"/>
                </a:solidFill>
              </a:rPr>
              <a:t> "</a:t>
            </a:r>
            <a:r>
              <a:rPr lang="en-US" sz="2500" dirty="0">
                <a:solidFill>
                  <a:schemeClr val="accent1"/>
                </a:solidFill>
              </a:rPr>
              <a:t>C:\mymongodb\logs.txt</a:t>
            </a:r>
            <a:r>
              <a:rPr lang="en-US" sz="2500" dirty="0">
                <a:solidFill>
                  <a:schemeClr val="tx2"/>
                </a:solidFill>
              </a:rPr>
              <a:t>" –-install –-</a:t>
            </a:r>
            <a:r>
              <a:rPr lang="en-US" sz="2500" dirty="0" err="1">
                <a:solidFill>
                  <a:schemeClr val="tx2"/>
                </a:solidFill>
              </a:rPr>
              <a:t>serviceName</a:t>
            </a:r>
            <a:r>
              <a:rPr lang="en-US" sz="2500" dirty="0">
                <a:solidFill>
                  <a:schemeClr val="tx2"/>
                </a:solidFill>
              </a:rPr>
              <a:t> "MongoDB"</a:t>
            </a:r>
            <a:endParaRPr 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Node.js Filesystem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and Non-Relational Databases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MongoDB and </a:t>
            </a:r>
            <a:r>
              <a:rPr lang="en-US" dirty="0"/>
              <a:t>Mongoose </a:t>
            </a:r>
            <a:r>
              <a:rPr lang="en-US" dirty="0"/>
              <a:t>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with Mongoose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Querying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0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4923C2-B862-40D0-A54A-073D8E7CE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9FC4-E420-4C97-95E7-D070EBE0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the shell from </a:t>
            </a:r>
            <a:r>
              <a:rPr lang="en-US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CLI</a:t>
            </a:r>
          </a:p>
          <a:p>
            <a:pPr lvl="1"/>
            <a:r>
              <a:rPr lang="en-US" dirty="0"/>
              <a:t>Type the command </a:t>
            </a:r>
            <a:r>
              <a:rPr lang="en-US" dirty="0">
                <a:solidFill>
                  <a:schemeClr val="accent1"/>
                </a:solidFill>
              </a:rPr>
              <a:t>mongo</a:t>
            </a:r>
          </a:p>
          <a:p>
            <a:pPr lvl="1">
              <a:spcBef>
                <a:spcPts val="28000"/>
              </a:spcBef>
            </a:pPr>
            <a:r>
              <a:rPr lang="en-US" dirty="0"/>
              <a:t>Additional information at: </a:t>
            </a:r>
            <a:r>
              <a:rPr lang="en-US" dirty="0">
                <a:hlinkClick r:id="rId2"/>
              </a:rPr>
              <a:t>https://docs.mongodb.com/manual/reference/mongo-shell/</a:t>
            </a:r>
            <a:r>
              <a:rPr lang="en-US" dirty="0"/>
              <a:t> </a:t>
            </a:r>
          </a:p>
          <a:p>
            <a:pPr lvl="1">
              <a:spcBef>
                <a:spcPts val="28000"/>
              </a:spcBef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781522-D5FF-44AF-9B30-92293262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Shell Client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2A4377-E537-4A62-94CD-15E94088A211}"/>
              </a:ext>
            </a:extLst>
          </p:cNvPr>
          <p:cNvSpPr txBox="1">
            <a:spLocks/>
          </p:cNvSpPr>
          <p:nvPr/>
        </p:nvSpPr>
        <p:spPr>
          <a:xfrm>
            <a:off x="814756" y="2372046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show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648C910-0BF5-45C2-98E7-CF5AE429C443}"/>
              </a:ext>
            </a:extLst>
          </p:cNvPr>
          <p:cNvSpPr txBox="1">
            <a:spLocks/>
          </p:cNvSpPr>
          <p:nvPr/>
        </p:nvSpPr>
        <p:spPr>
          <a:xfrm>
            <a:off x="814756" y="3014251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use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mytestdb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6F8B62-9BE4-468F-8C89-01C9F6C9E442}"/>
              </a:ext>
            </a:extLst>
          </p:cNvPr>
          <p:cNvSpPr txBox="1">
            <a:spLocks/>
          </p:cNvSpPr>
          <p:nvPr/>
        </p:nvSpPr>
        <p:spPr>
          <a:xfrm>
            <a:off x="814756" y="3645175"/>
            <a:ext cx="8077200" cy="52322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.insert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name":"George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"})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CA6E57-F0B8-4CC2-8D12-B1B585153C9A}"/>
              </a:ext>
            </a:extLst>
          </p:cNvPr>
          <p:cNvSpPr txBox="1">
            <a:spLocks/>
          </p:cNvSpPr>
          <p:nvPr/>
        </p:nvSpPr>
        <p:spPr>
          <a:xfrm>
            <a:off x="814756" y="4326535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({"name</a:t>
            </a:r>
            <a:r>
              <a:rPr lang="en-US" sz="2400" kern="0" dirty="0">
                <a:solidFill>
                  <a:schemeClr val="tx1"/>
                </a:solidFill>
              </a:rPr>
              <a:t>":" George"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})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6238C34-C193-4F2A-8A26-8C268F1E1C06}"/>
              </a:ext>
            </a:extLst>
          </p:cNvPr>
          <p:cNvSpPr txBox="1">
            <a:spLocks/>
          </p:cNvSpPr>
          <p:nvPr/>
        </p:nvSpPr>
        <p:spPr>
          <a:xfrm>
            <a:off x="814756" y="4936407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({})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7350A578-43B3-458A-BC22-3C2BD281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948496"/>
            <a:ext cx="2971800" cy="880304"/>
          </a:xfrm>
          <a:prstGeom prst="wedgeRoundRectCallout">
            <a:avLst>
              <a:gd name="adj1" fmla="val -121178"/>
              <a:gd name="adj2" fmla="val 11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Shows 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 databases in data </a:t>
            </a:r>
            <a:r>
              <a:rPr lang="en-US" sz="2500" noProof="1">
                <a:solidFill>
                  <a:schemeClr val="accent1"/>
                </a:solidFill>
              </a:rPr>
              <a:t>folder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974A7D1-7F9B-4FDB-8C1D-9AC6B526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3" y="5029200"/>
            <a:ext cx="2743200" cy="761999"/>
          </a:xfrm>
          <a:prstGeom prst="wedgeRoundRectCallout">
            <a:avLst>
              <a:gd name="adj1" fmla="val -121078"/>
              <a:gd name="adj2" fmla="val -291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Gets 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 entries in database</a:t>
            </a:r>
            <a:endParaRPr lang="en-US" sz="25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8C419-D5D2-4087-BE3D-04FC2B144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53D7-B32E-43E0-A453-7A9B6A45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 many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/>
              <a:t>Robomongo</a:t>
            </a:r>
            <a:r>
              <a:rPr lang="en-US" dirty="0"/>
              <a:t> -&gt; </a:t>
            </a:r>
            <a:r>
              <a:rPr lang="en-US" dirty="0">
                <a:hlinkClick r:id="rId2"/>
              </a:rPr>
              <a:t>https://robomongo.org/download </a:t>
            </a:r>
            <a:endParaRPr lang="en-US" dirty="0"/>
          </a:p>
          <a:p>
            <a:pPr lvl="1"/>
            <a:r>
              <a:rPr lang="en-US" dirty="0" err="1"/>
              <a:t>MongoBooster</a:t>
            </a:r>
            <a:r>
              <a:rPr lang="en-US" dirty="0"/>
              <a:t> -&gt;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https://mongobooster.com/downloads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FDCCE-DDD5-49CD-90D3-A009889E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GUI</a:t>
            </a:r>
          </a:p>
        </p:txBody>
      </p:sp>
      <p:pic>
        <p:nvPicPr>
          <p:cNvPr id="5" name="Picture 2" descr="https://robomongo.org/static/screens-transparent-6e2a44fd.png">
            <a:extLst>
              <a:ext uri="{FF2B5EF4-FFF2-40B4-BE49-F238E27FC236}">
                <a16:creationId xmlns:a16="http://schemas.microsoft.com/office/drawing/2014/main" id="{68093B0A-D23C-4B54-9CC1-EB5F4AE9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3936298"/>
            <a:ext cx="6853998" cy="25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29AD97-9692-4A1A-A205-B2E84240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58A5-21E7-4095-B47C-874993B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solidFill>
                  <a:schemeClr val="accent1"/>
                </a:solidFill>
              </a:rPr>
              <a:t>typings</a:t>
            </a:r>
            <a:r>
              <a:rPr lang="en-US" dirty="0"/>
              <a:t> globally</a:t>
            </a:r>
          </a:p>
          <a:p>
            <a:pPr>
              <a:spcBef>
                <a:spcPts val="8400"/>
              </a:spcBef>
            </a:pPr>
            <a:r>
              <a:rPr lang="en-US" dirty="0"/>
              <a:t>Run the </a:t>
            </a:r>
            <a:r>
              <a:rPr lang="en-US" dirty="0">
                <a:solidFill>
                  <a:schemeClr val="accent1"/>
                </a:solidFill>
              </a:rPr>
              <a:t>following</a:t>
            </a:r>
            <a:r>
              <a:rPr lang="en-US" dirty="0"/>
              <a:t> to install MongoDB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  <a:p>
            <a:pPr>
              <a:spcBef>
                <a:spcPts val="8400"/>
              </a:spcBef>
            </a:pPr>
            <a:r>
              <a:rPr lang="en-US" dirty="0"/>
              <a:t>The same can be used for all </a:t>
            </a:r>
            <a:r>
              <a:rPr lang="en-US" dirty="0">
                <a:solidFill>
                  <a:schemeClr val="accent1"/>
                </a:solidFill>
              </a:rPr>
              <a:t>other</a:t>
            </a:r>
            <a:r>
              <a:rPr lang="en-US" dirty="0"/>
              <a:t> modules with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4E6182-1B8E-4981-89B9-A57B0F4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23D2AB-8736-4C29-B03E-64550AD54FCB}"/>
              </a:ext>
            </a:extLst>
          </p:cNvPr>
          <p:cNvSpPr txBox="1">
            <a:spLocks/>
          </p:cNvSpPr>
          <p:nvPr/>
        </p:nvSpPr>
        <p:spPr>
          <a:xfrm>
            <a:off x="760412" y="375939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accent1"/>
                </a:solidFill>
              </a:rPr>
              <a:t>typing</a:t>
            </a:r>
            <a:r>
              <a:rPr lang="en-US" sz="2400" kern="0" dirty="0">
                <a:solidFill>
                  <a:schemeClr val="tx1"/>
                </a:solidFill>
              </a:rPr>
              <a:t> install </a:t>
            </a:r>
            <a:r>
              <a:rPr lang="en-US" sz="2400" kern="0" dirty="0" err="1">
                <a:solidFill>
                  <a:schemeClr val="accent1"/>
                </a:solidFill>
              </a:rPr>
              <a:t>mongodb</a:t>
            </a:r>
            <a:r>
              <a:rPr lang="en-US" sz="2400" kern="0" dirty="0">
                <a:solidFill>
                  <a:schemeClr val="tx1"/>
                </a:solidFill>
              </a:rPr>
              <a:t> --save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60412" y="218346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--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lobal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D2B2A1-9493-41BA-A871-0CB2F3D95D69}"/>
              </a:ext>
            </a:extLst>
          </p:cNvPr>
          <p:cNvSpPr txBox="1">
            <a:spLocks/>
          </p:cNvSpPr>
          <p:nvPr/>
        </p:nvSpPr>
        <p:spPr>
          <a:xfrm>
            <a:off x="760412" y="5486400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accent1"/>
                </a:solidFill>
              </a:rPr>
              <a:t>typing</a:t>
            </a:r>
            <a:r>
              <a:rPr lang="en-US" sz="2400" kern="0" dirty="0">
                <a:solidFill>
                  <a:schemeClr val="tx1"/>
                </a:solidFill>
              </a:rPr>
              <a:t> install </a:t>
            </a:r>
            <a:r>
              <a:rPr lang="en-US" sz="2400" kern="0" dirty="0">
                <a:solidFill>
                  <a:schemeClr val="accent1"/>
                </a:solidFill>
              </a:rPr>
              <a:t>express</a:t>
            </a:r>
            <a:r>
              <a:rPr lang="en-US" sz="2400" kern="0" dirty="0">
                <a:solidFill>
                  <a:schemeClr val="tx1"/>
                </a:solidFill>
              </a:rPr>
              <a:t> --save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B675F-6107-478D-A9F3-78714D97D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5C1F0-B967-409A-A7F9-22FDEE8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MongoDB from Node.js - Example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379412" y="1447800"/>
            <a:ext cx="8305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= require(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 =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://localhost:27017/</a:t>
            </a:r>
            <a:r>
              <a:rPr lang="en-US" dirty="0" err="1">
                <a:solidFill>
                  <a:schemeClr val="tx1"/>
                </a:solidFill>
              </a:rPr>
              <a:t>testdb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mongodb.</a:t>
            </a:r>
            <a:r>
              <a:rPr lang="en-US" dirty="0" err="1">
                <a:solidFill>
                  <a:schemeClr val="accent1"/>
                </a:solidFill>
              </a:rPr>
              <a:t>MongoClient</a:t>
            </a:r>
            <a:r>
              <a:rPr lang="en-US" dirty="0" err="1">
                <a:solidFill>
                  <a:schemeClr val="tx1"/>
                </a:solidFill>
              </a:rPr>
              <a:t>.connect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, (err,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) =&gt; {</a:t>
            </a:r>
          </a:p>
          <a:p>
            <a:r>
              <a:rPr lang="en-US" dirty="0">
                <a:solidFill>
                  <a:schemeClr val="tx1"/>
                </a:solidFill>
              </a:rPr>
              <a:t>  let people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chemeClr val="accent1"/>
                </a:solidFill>
              </a:rPr>
              <a:t>collection</a:t>
            </a:r>
            <a:r>
              <a:rPr lang="en-US" dirty="0">
                <a:solidFill>
                  <a:schemeClr val="tx1"/>
                </a:solidFill>
              </a:rPr>
              <a:t>('people')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people.</a:t>
            </a:r>
            <a:r>
              <a:rPr lang="en-US" dirty="0" err="1">
                <a:solidFill>
                  <a:schemeClr val="accent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({ 'name': 'Pavel' }, (err, result)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people.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 name: 'Ivan' }).</a:t>
            </a:r>
            <a:r>
              <a:rPr lang="en-US" dirty="0" err="1">
                <a:solidFill>
                  <a:schemeClr val="accent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((err, data)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console.log(data)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2567086-1F31-49A4-9E85-ED3DC1BB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5334000"/>
            <a:ext cx="3048001" cy="914400"/>
          </a:xfrm>
          <a:prstGeom prst="wedgeRoundRectCallout">
            <a:avLst>
              <a:gd name="adj1" fmla="val -104226"/>
              <a:gd name="adj2" fmla="val -2340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Loads </a:t>
            </a:r>
            <a:r>
              <a:rPr lang="en-US" sz="2800" noProof="1">
                <a:solidFill>
                  <a:schemeClr val="accent1"/>
                </a:solidFill>
              </a:rPr>
              <a:t>all</a:t>
            </a:r>
            <a:r>
              <a:rPr lang="en-US" sz="2800" noProof="1">
                <a:solidFill>
                  <a:srgbClr val="FFFFFF"/>
                </a:solidFill>
              </a:rPr>
              <a:t> data into the </a:t>
            </a:r>
            <a:r>
              <a:rPr lang="en-US" sz="2800" noProof="1">
                <a:solidFill>
                  <a:schemeClr val="accent1"/>
                </a:solidFill>
              </a:rPr>
              <a:t>RAM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2590800"/>
            <a:ext cx="3048001" cy="914400"/>
          </a:xfrm>
          <a:prstGeom prst="wedgeRoundRectCallout">
            <a:avLst>
              <a:gd name="adj1" fmla="val -137010"/>
              <a:gd name="adj2" fmla="val -69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Connection string to </a:t>
            </a:r>
            <a:r>
              <a:rPr lang="en-US" sz="2800" noProof="1">
                <a:solidFill>
                  <a:schemeClr val="accent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2707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Mongoose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/>
              <a:t>Installation, Models,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25377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8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is a object-document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module in Node.js for MongoDB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chemeClr val="accen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dirty="0">
                <a:solidFill>
                  <a:schemeClr val="accen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your application data.</a:t>
            </a:r>
          </a:p>
          <a:p>
            <a:pPr lvl="1"/>
            <a:r>
              <a:rPr lang="en-US" dirty="0"/>
              <a:t>Includes build-in type </a:t>
            </a:r>
            <a:r>
              <a:rPr lang="en-US" dirty="0">
                <a:solidFill>
                  <a:schemeClr val="accent1"/>
                </a:solidFill>
              </a:rPr>
              <a:t>casting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validation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dirty="0">
                <a:solidFill>
                  <a:schemeClr val="accen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dirty="0">
                <a:solidFill>
                  <a:schemeClr val="accent1"/>
                </a:solidFill>
              </a:rPr>
              <a:t>easier</a:t>
            </a:r>
            <a:r>
              <a:rPr lang="en-US" dirty="0"/>
              <a:t> to use)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install</a:t>
            </a:r>
            <a:r>
              <a:rPr lang="en-US" dirty="0"/>
              <a:t> type in CMD: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Overview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84212" y="5791200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mongoose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--g</a:t>
            </a:r>
          </a:p>
        </p:txBody>
      </p:sp>
    </p:spTree>
    <p:extLst>
      <p:ext uri="{BB962C8B-B14F-4D97-AF65-F5344CB8AC3E}">
        <p14:creationId xmlns:p14="http://schemas.microsoft.com/office/powerpoint/2010/main" val="14947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following module:</a:t>
            </a:r>
          </a:p>
          <a:p>
            <a:pPr>
              <a:spcBef>
                <a:spcPts val="8000"/>
              </a:spcBef>
            </a:pPr>
            <a:r>
              <a:rPr lang="en-US" dirty="0"/>
              <a:t>Connecting to the database:</a:t>
            </a:r>
          </a:p>
          <a:p>
            <a:pPr>
              <a:spcBef>
                <a:spcPts val="8000"/>
              </a:spcBef>
            </a:pPr>
            <a:r>
              <a:rPr lang="en-US" dirty="0"/>
              <a:t>Create models/schemas and store their data: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Mongoose in Node.js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2031068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 err="1">
                <a:solidFill>
                  <a:schemeClr val="tx1"/>
                </a:solidFill>
              </a:rPr>
              <a:t>const</a:t>
            </a:r>
            <a:r>
              <a:rPr lang="en-US" sz="2400" kern="0" dirty="0">
                <a:solidFill>
                  <a:schemeClr val="tx1"/>
                </a:solidFill>
              </a:rPr>
              <a:t> </a:t>
            </a:r>
            <a:r>
              <a:rPr lang="en-US" sz="2400" kern="0" dirty="0">
                <a:solidFill>
                  <a:schemeClr val="accent1"/>
                </a:solidFill>
              </a:rPr>
              <a:t>mongoose</a:t>
            </a:r>
            <a:r>
              <a:rPr lang="en-US" sz="2400" kern="0" dirty="0">
                <a:solidFill>
                  <a:schemeClr val="tx1"/>
                </a:solidFill>
              </a:rPr>
              <a:t> = require(</a:t>
            </a:r>
            <a:r>
              <a:rPr lang="en-US" sz="2400" kern="0" dirty="0">
                <a:solidFill>
                  <a:schemeClr val="accent1"/>
                </a:solidFill>
              </a:rPr>
              <a:t>'mongoose'</a:t>
            </a:r>
            <a:r>
              <a:rPr lang="en-US" sz="2400" kern="0" dirty="0">
                <a:solidFill>
                  <a:schemeClr val="tx1"/>
                </a:solidFill>
              </a:rPr>
              <a:t>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3658691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kern="0" dirty="0" err="1">
                <a:solidFill>
                  <a:schemeClr val="tx1"/>
                </a:solidFill>
              </a:rPr>
              <a:t>mongoose.connect</a:t>
            </a:r>
            <a:r>
              <a:rPr lang="en-US" sz="2400" kern="0" dirty="0">
                <a:solidFill>
                  <a:schemeClr val="tx1"/>
                </a:solidFill>
              </a:rPr>
              <a:t>(</a:t>
            </a:r>
            <a:r>
              <a:rPr lang="en-US" sz="2400" kern="0" dirty="0">
                <a:solidFill>
                  <a:schemeClr val="accent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mongodb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://localhost:27017/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unidb</a:t>
            </a:r>
            <a:r>
              <a:rPr lang="en-US" sz="2400" kern="0" dirty="0">
                <a:solidFill>
                  <a:schemeClr val="accent1"/>
                </a:solidFill>
                <a:effectLst/>
              </a:rPr>
              <a:t>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)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5286314"/>
            <a:ext cx="10591800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let Student = </a:t>
            </a:r>
            <a:r>
              <a:rPr lang="en-US" sz="2400" kern="0" dirty="0" err="1">
                <a:solidFill>
                  <a:schemeClr val="accent1"/>
                </a:solidFill>
              </a:rPr>
              <a:t>mongoose.model</a:t>
            </a:r>
            <a:r>
              <a:rPr lang="en-US" sz="2400" kern="0" dirty="0">
                <a:solidFill>
                  <a:schemeClr val="tx1"/>
                </a:solidFill>
              </a:rPr>
              <a:t>(</a:t>
            </a:r>
            <a:r>
              <a:rPr lang="en-US" sz="2400" kern="0" dirty="0">
                <a:solidFill>
                  <a:schemeClr val="accent1"/>
                </a:solidFill>
              </a:rPr>
              <a:t>'Student'</a:t>
            </a:r>
            <a:r>
              <a:rPr lang="en-US" sz="2400" kern="0" dirty="0">
                <a:solidFill>
                  <a:schemeClr val="tx1"/>
                </a:solidFill>
              </a:rPr>
              <a:t>, { type: </a:t>
            </a:r>
            <a:r>
              <a:rPr lang="en-US" sz="2400" kern="0" dirty="0">
                <a:solidFill>
                  <a:schemeClr val="accent1"/>
                </a:solidFill>
              </a:rPr>
              <a:t>String</a:t>
            </a:r>
            <a:r>
              <a:rPr lang="en-US" sz="2400" kern="0" dirty="0">
                <a:solidFill>
                  <a:schemeClr val="tx1"/>
                </a:solidFill>
              </a:rPr>
              <a:t> })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let </a:t>
            </a:r>
            <a:r>
              <a:rPr lang="en-US" sz="2400" kern="0" dirty="0" err="1">
                <a:solidFill>
                  <a:schemeClr val="tx1"/>
                </a:solidFill>
              </a:rPr>
              <a:t>studentEntity</a:t>
            </a:r>
            <a:r>
              <a:rPr lang="en-US" sz="2400" kern="0" dirty="0">
                <a:solidFill>
                  <a:schemeClr val="tx1"/>
                </a:solidFill>
              </a:rPr>
              <a:t> = new Student(</a:t>
            </a:r>
            <a:r>
              <a:rPr lang="en-US" sz="2400" kern="0" dirty="0">
                <a:solidFill>
                  <a:schemeClr val="accent1"/>
                </a:solidFill>
              </a:rPr>
              <a:t>'</a:t>
            </a:r>
            <a:r>
              <a:rPr lang="en-US" sz="2400" kern="0" dirty="0" err="1">
                <a:solidFill>
                  <a:schemeClr val="accent1"/>
                </a:solidFill>
              </a:rPr>
              <a:t>Petar</a:t>
            </a:r>
            <a:r>
              <a:rPr lang="en-US" sz="2400" kern="0" dirty="0">
                <a:solidFill>
                  <a:schemeClr val="accent1"/>
                </a:solidFill>
              </a:rPr>
              <a:t>'</a:t>
            </a:r>
            <a:r>
              <a:rPr lang="en-US" sz="2400" kern="0" dirty="0">
                <a:solidFill>
                  <a:schemeClr val="tx1"/>
                </a:solidFill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studentEntity.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save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(callback)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// Save to Database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Mongoose - Example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79412" y="1219200"/>
            <a:ext cx="112014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Student = </a:t>
            </a:r>
            <a:r>
              <a:rPr lang="en-US" sz="2400" dirty="0" err="1">
                <a:solidFill>
                  <a:schemeClr val="tx1"/>
                </a:solidFill>
              </a:rPr>
              <a:t>mongoose.model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accent1"/>
                </a:solidFill>
              </a:rPr>
              <a:t>'Student'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{ </a:t>
            </a:r>
            <a:r>
              <a:rPr lang="en-US" sz="2400" dirty="0">
                <a:solidFill>
                  <a:schemeClr val="accent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: String, </a:t>
            </a:r>
            <a:r>
              <a:rPr lang="en-US" sz="2400" dirty="0">
                <a:solidFill>
                  <a:schemeClr val="accent1"/>
                </a:solidFill>
              </a:rPr>
              <a:t>required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facultyNumber</a:t>
            </a:r>
            <a:r>
              <a:rPr lang="en-US" sz="2400" dirty="0">
                <a:solidFill>
                  <a:schemeClr val="tx1"/>
                </a:solidFill>
              </a:rPr>
              <a:t>: { type: String, required: true, </a:t>
            </a:r>
            <a:r>
              <a:rPr lang="en-US" sz="2400" dirty="0">
                <a:solidFill>
                  <a:schemeClr val="accent1"/>
                </a:solidFill>
              </a:rPr>
              <a:t>unique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age: { type: Number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mongoose.</a:t>
            </a:r>
            <a:r>
              <a:rPr lang="en-US" sz="2400" dirty="0" err="1">
                <a:solidFill>
                  <a:schemeClr val="accent1"/>
                </a:solidFill>
              </a:rPr>
              <a:t>connect</a:t>
            </a:r>
            <a:r>
              <a:rPr lang="en-US" sz="2400" dirty="0">
                <a:solidFill>
                  <a:schemeClr val="tx1"/>
                </a:solidFill>
              </a:rPr>
              <a:t>(connection).then(()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tx1"/>
                </a:solidFill>
              </a:rPr>
              <a:t>firstStudent</a:t>
            </a:r>
            <a:r>
              <a:rPr lang="en-US" sz="2400" dirty="0">
                <a:solidFill>
                  <a:schemeClr val="tx1"/>
                </a:solidFill>
              </a:rPr>
              <a:t> = new Student({ </a:t>
            </a:r>
            <a:r>
              <a:rPr lang="en-US" sz="2400" dirty="0">
                <a:solidFill>
                  <a:schemeClr val="accent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: 'Kiril', </a:t>
            </a:r>
            <a:r>
              <a:rPr lang="en-US" sz="2400" dirty="0" err="1">
                <a:solidFill>
                  <a:schemeClr val="accent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:         'Kirilov', </a:t>
            </a:r>
            <a:r>
              <a:rPr lang="en-US" sz="2400" dirty="0" err="1">
                <a:solidFill>
                  <a:schemeClr val="accent1"/>
                </a:solidFill>
              </a:rPr>
              <a:t>facultyNumber</a:t>
            </a:r>
            <a:r>
              <a:rPr lang="en-US" sz="2400" dirty="0">
                <a:solidFill>
                  <a:schemeClr val="tx1"/>
                </a:solidFill>
              </a:rPr>
              <a:t>: '13738'})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firstStudent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.</a:t>
            </a:r>
            <a:r>
              <a:rPr lang="en-US" sz="2400" dirty="0">
                <a:solidFill>
                  <a:schemeClr val="accent1"/>
                </a:solidFill>
              </a:rPr>
              <a:t>then</a:t>
            </a:r>
            <a:r>
              <a:rPr lang="en-US" sz="2400" dirty="0">
                <a:solidFill>
                  <a:schemeClr val="tx1"/>
                </a:solidFill>
              </a:rPr>
              <a:t>((</a:t>
            </a:r>
            <a:r>
              <a:rPr lang="en-US" sz="2400" dirty="0" err="1">
                <a:solidFill>
                  <a:schemeClr val="tx1"/>
                </a:solidFill>
              </a:rPr>
              <a:t>sInfo</a:t>
            </a:r>
            <a:r>
              <a:rPr lang="en-US" sz="2400" dirty="0">
                <a:solidFill>
                  <a:schemeClr val="tx1"/>
                </a:solidFill>
              </a:rPr>
              <a:t>) =&gt; console.log(</a:t>
            </a:r>
            <a:r>
              <a:rPr lang="en-US" sz="2400" dirty="0" err="1">
                <a:solidFill>
                  <a:schemeClr val="tx1"/>
                </a:solidFill>
              </a:rPr>
              <a:t>sInfo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.</a:t>
            </a:r>
            <a:r>
              <a:rPr lang="en-US" sz="2400" dirty="0">
                <a:solidFill>
                  <a:schemeClr val="accent1"/>
                </a:solidFill>
              </a:rPr>
              <a:t>catch</a:t>
            </a:r>
            <a:r>
              <a:rPr lang="en-US" sz="2400" dirty="0">
                <a:solidFill>
                  <a:schemeClr val="tx1"/>
                </a:solidFill>
              </a:rPr>
              <a:t>((err) =&gt; </a:t>
            </a:r>
            <a:r>
              <a:rPr lang="en-US" sz="2400" dirty="0" err="1">
                <a:solidFill>
                  <a:schemeClr val="tx1"/>
                </a:solidFill>
              </a:rPr>
              <a:t>console.warn</a:t>
            </a:r>
            <a:r>
              <a:rPr lang="en-US" sz="2400" dirty="0">
                <a:solidFill>
                  <a:schemeClr val="tx1"/>
                </a:solidFill>
              </a:rPr>
              <a:t>(err))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1" y="4800600"/>
            <a:ext cx="3048001" cy="609600"/>
          </a:xfrm>
          <a:prstGeom prst="wedgeRoundRectCallout">
            <a:avLst>
              <a:gd name="adj1" fmla="val -117677"/>
              <a:gd name="adj2" fmla="val -90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Age </a:t>
            </a:r>
            <a:r>
              <a:rPr lang="en-US" sz="2800" noProof="1">
                <a:solidFill>
                  <a:schemeClr val="accent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required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Mongoose – Example 2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8012" y="990600"/>
            <a:ext cx="1036818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Course = </a:t>
            </a:r>
            <a:r>
              <a:rPr lang="en-US" sz="2400" dirty="0" err="1">
                <a:solidFill>
                  <a:schemeClr val="accent1"/>
                </a:solidFill>
              </a:rPr>
              <a:t>mongoose.model</a:t>
            </a:r>
            <a:r>
              <a:rPr lang="en-US" sz="2400" dirty="0">
                <a:solidFill>
                  <a:schemeClr val="tx1"/>
                </a:solidFill>
              </a:rPr>
              <a:t>('Course',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name: { type: String, required: true, </a:t>
            </a:r>
            <a:r>
              <a:rPr lang="en-US" sz="2400" dirty="0">
                <a:solidFill>
                  <a:schemeClr val="accent1"/>
                </a:solidFill>
              </a:rPr>
              <a:t>index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isOpen</a:t>
            </a:r>
            <a:r>
              <a:rPr lang="en-US" sz="2400" dirty="0">
                <a:solidFill>
                  <a:schemeClr val="tx1"/>
                </a:solidFill>
              </a:rPr>
              <a:t>: { type: Boolean, required: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students: [</a:t>
            </a:r>
            <a:r>
              <a:rPr lang="en-US" sz="2400" dirty="0" err="1">
                <a:solidFill>
                  <a:schemeClr val="tx1"/>
                </a:solidFill>
              </a:rPr>
              <a:t>Student.schema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let math = new Course({name: 'Math for Dummies',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isOpen</a:t>
            </a:r>
            <a:r>
              <a:rPr lang="en-US" sz="2400" dirty="0">
                <a:solidFill>
                  <a:schemeClr val="tx1"/>
                </a:solidFill>
              </a:rPr>
              <a:t>: true, students: [ </a:t>
            </a:r>
            <a:r>
              <a:rPr lang="en-US" sz="2400" dirty="0" err="1">
                <a:solidFill>
                  <a:schemeClr val="accent1"/>
                </a:solidFill>
              </a:rPr>
              <a:t>firstStudent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secondStudent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]})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math</a:t>
            </a:r>
          </a:p>
          <a:p>
            <a:r>
              <a:rPr lang="en-US" sz="2400" dirty="0">
                <a:solidFill>
                  <a:schemeClr val="tx1"/>
                </a:solidFill>
              </a:rPr>
              <a:t> .save()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.then(course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console.log(course)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.catch(err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console.warn</a:t>
            </a:r>
            <a:r>
              <a:rPr lang="en-US" sz="2400" dirty="0">
                <a:solidFill>
                  <a:schemeClr val="tx1"/>
                </a:solidFill>
              </a:rPr>
              <a:t>(err)}) </a:t>
            </a:r>
          </a:p>
        </p:txBody>
      </p:sp>
    </p:spTree>
    <p:extLst>
      <p:ext uri="{BB962C8B-B14F-4D97-AF65-F5344CB8AC3E}">
        <p14:creationId xmlns:p14="http://schemas.microsoft.com/office/powerpoint/2010/main" val="2305518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a </a:t>
            </a:r>
            <a:r>
              <a:rPr lang="en-US" dirty="0">
                <a:solidFill>
                  <a:schemeClr val="accent1"/>
                </a:solidFill>
              </a:rPr>
              <a:t>database</a:t>
            </a:r>
            <a:r>
              <a:rPr lang="en-US" dirty="0"/>
              <a:t> in the largest MongoDB </a:t>
            </a:r>
            <a:r>
              <a:rPr lang="en-US" dirty="0">
                <a:solidFill>
                  <a:schemeClr val="accent1"/>
                </a:solidFill>
              </a:rPr>
              <a:t>cloud</a:t>
            </a:r>
            <a:r>
              <a:rPr lang="en-US" dirty="0"/>
              <a:t> service</a:t>
            </a:r>
          </a:p>
          <a:p>
            <a:r>
              <a:rPr lang="en-US" dirty="0"/>
              <a:t>Go to '</a:t>
            </a:r>
            <a:r>
              <a:rPr lang="en-US" dirty="0" err="1">
                <a:solidFill>
                  <a:schemeClr val="accent1"/>
                </a:solidFill>
              </a:rPr>
              <a:t>mLab</a:t>
            </a:r>
            <a:r>
              <a:rPr lang="en-US" dirty="0"/>
              <a:t>' and register -&gt; </a:t>
            </a:r>
            <a:r>
              <a:rPr lang="en-US" dirty="0">
                <a:hlinkClick r:id="rId2"/>
              </a:rPr>
              <a:t>https://mlab.com/</a:t>
            </a:r>
            <a:endParaRPr lang="en-US" dirty="0"/>
          </a:p>
          <a:p>
            <a:r>
              <a:rPr lang="en-US" dirty="0"/>
              <a:t>You can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dirty="0">
                <a:solidFill>
                  <a:schemeClr val="accent1"/>
                </a:solidFill>
              </a:rPr>
              <a:t>content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Hosting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3668295"/>
            <a:ext cx="5713413" cy="28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Constructor, Virtual Properties, Validation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16" y="1713170"/>
            <a:ext cx="209579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2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r>
              <a:rPr lang="en-US" dirty="0"/>
              <a:t>Mongoose </a:t>
            </a:r>
            <a:r>
              <a:rPr lang="en-US" dirty="0">
                <a:solidFill>
                  <a:schemeClr val="accent1"/>
                </a:solidFill>
              </a:rPr>
              <a:t>supports</a:t>
            </a:r>
            <a:r>
              <a:rPr lang="en-US" dirty="0"/>
              <a:t> models</a:t>
            </a:r>
          </a:p>
          <a:p>
            <a:pPr lvl="1"/>
            <a:r>
              <a:rPr lang="en-US" sz="2800" dirty="0"/>
              <a:t>Fixed </a:t>
            </a:r>
            <a:r>
              <a:rPr lang="en-US" sz="2800" dirty="0">
                <a:solidFill>
                  <a:schemeClr val="accent1"/>
                </a:solidFill>
              </a:rPr>
              <a:t>types</a:t>
            </a:r>
            <a:r>
              <a:rPr lang="en-US" sz="2800" dirty="0"/>
              <a:t> of documents</a:t>
            </a:r>
          </a:p>
          <a:p>
            <a:pPr lvl="2"/>
            <a:r>
              <a:rPr lang="en-US" sz="2600" dirty="0"/>
              <a:t>Used like object </a:t>
            </a:r>
            <a:r>
              <a:rPr lang="en-US" sz="2600" dirty="0">
                <a:solidFill>
                  <a:schemeClr val="accent1"/>
                </a:solidFill>
              </a:rPr>
              <a:t>constructors</a:t>
            </a:r>
          </a:p>
          <a:p>
            <a:pPr lvl="1"/>
            <a:r>
              <a:rPr lang="en-US" sz="2800" dirty="0"/>
              <a:t>Needs a </a:t>
            </a:r>
            <a:r>
              <a:rPr lang="en-US" sz="2800" dirty="0" err="1">
                <a:solidFill>
                  <a:schemeClr val="accent1"/>
                </a:solidFill>
              </a:rPr>
              <a:t>mongoose.Schema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call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55612" y="3677987"/>
            <a:ext cx="7239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modelSchema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propString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propNumber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Number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propObject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{}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propArray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propBool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Boolean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Model 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('Model', </a:t>
            </a:r>
            <a:r>
              <a:rPr lang="en-US" dirty="0" err="1">
                <a:solidFill>
                  <a:schemeClr val="accent1"/>
                </a:solidFill>
              </a:rPr>
              <a:t>modelSchema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31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Since mongoose models are just JavaScript </a:t>
            </a:r>
            <a:r>
              <a:rPr lang="en-US" sz="3000" dirty="0">
                <a:solidFill>
                  <a:schemeClr val="accent1"/>
                </a:solidFill>
              </a:rPr>
              <a:t>object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1"/>
                </a:solidFill>
              </a:rPr>
              <a:t>constructors</a:t>
            </a:r>
            <a:r>
              <a:rPr lang="en-US" sz="3000" dirty="0"/>
              <a:t> they can have </a:t>
            </a:r>
            <a:r>
              <a:rPr lang="en-US" sz="3000" dirty="0">
                <a:solidFill>
                  <a:schemeClr val="accent1"/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And these methods can be </a:t>
            </a:r>
            <a:r>
              <a:rPr lang="en-US" sz="2800" dirty="0">
                <a:solidFill>
                  <a:schemeClr val="accent1"/>
                </a:solidFill>
              </a:rPr>
              <a:t>added</a:t>
            </a:r>
            <a:r>
              <a:rPr lang="en-US" sz="2800" dirty="0"/>
              <a:t>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Use a </a:t>
            </a:r>
            <a:r>
              <a:rPr lang="en-US" sz="2600" dirty="0">
                <a:solidFill>
                  <a:schemeClr val="accent1"/>
                </a:solidFill>
              </a:rPr>
              <a:t>different</a:t>
            </a:r>
            <a:r>
              <a:rPr lang="en-US" sz="2600" dirty="0"/>
              <a:t> syntax than plain 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08012" y="373380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studentSchema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new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({…})</a:t>
            </a:r>
          </a:p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methods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getInfo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(){</a:t>
            </a:r>
          </a:p>
          <a:p>
            <a:r>
              <a:rPr lang="en-US" dirty="0">
                <a:solidFill>
                  <a:schemeClr val="tx1"/>
                </a:solidFill>
              </a:rPr>
              <a:t>   return `I am ${</a:t>
            </a:r>
            <a:r>
              <a:rPr lang="en-US" dirty="0" err="1">
                <a:solidFill>
                  <a:schemeClr val="accent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.firstName</a:t>
            </a:r>
            <a:r>
              <a:rPr lang="en-US" dirty="0">
                <a:solidFill>
                  <a:schemeClr val="tx1"/>
                </a:solidFill>
              </a:rPr>
              <a:t>} ${</a:t>
            </a:r>
            <a:r>
              <a:rPr lang="en-US" dirty="0" err="1">
                <a:solidFill>
                  <a:schemeClr val="accent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.lastName</a:t>
            </a:r>
            <a:r>
              <a:rPr lang="en-US" dirty="0">
                <a:solidFill>
                  <a:schemeClr val="tx1"/>
                </a:solidFill>
              </a:rPr>
              <a:t>}`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let student = new Student({ … } )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student.getInfo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474431"/>
            <a:ext cx="3048001" cy="838200"/>
          </a:xfrm>
          <a:prstGeom prst="wedgeRoundRectCallout">
            <a:avLst>
              <a:gd name="adj1" fmla="val -116343"/>
              <a:gd name="adj2" fmla="val 1547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Avoid </a:t>
            </a:r>
            <a:r>
              <a:rPr lang="en-US" sz="2800" noProof="1">
                <a:solidFill>
                  <a:schemeClr val="accent1"/>
                </a:solidFill>
              </a:rPr>
              <a:t>arrow</a:t>
            </a:r>
            <a:r>
              <a:rPr lang="en-US" sz="2800" noProof="1">
                <a:solidFill>
                  <a:srgbClr val="FFFFFF"/>
                </a:solidFill>
              </a:rPr>
              <a:t> functions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Yet, not all properties </a:t>
            </a:r>
            <a:r>
              <a:rPr lang="en-US" dirty="0">
                <a:solidFill>
                  <a:schemeClr val="accent1"/>
                </a:solidFill>
              </a:rPr>
              <a:t>need</a:t>
            </a:r>
            <a:r>
              <a:rPr lang="en-US" dirty="0"/>
              <a:t> to be </a:t>
            </a:r>
            <a:r>
              <a:rPr lang="en-US" dirty="0">
                <a:solidFill>
                  <a:schemeClr val="accent1"/>
                </a:solidFill>
              </a:rPr>
              <a:t>persisted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database</a:t>
            </a:r>
          </a:p>
          <a:p>
            <a:pPr lvl="1"/>
            <a:r>
              <a:rPr lang="en-US" dirty="0"/>
              <a:t>Mongoose provides a way to </a:t>
            </a:r>
            <a:r>
              <a:rPr lang="en-US" dirty="0">
                <a:solidFill>
                  <a:schemeClr val="accent1"/>
                </a:solidFill>
              </a:rPr>
              <a:t>create</a:t>
            </a:r>
            <a:r>
              <a:rPr lang="en-US" dirty="0"/>
              <a:t> properties, that are accessible on all models, but are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persisted</a:t>
            </a:r>
            <a:r>
              <a:rPr lang="en-US" dirty="0"/>
              <a:t> to the database</a:t>
            </a:r>
          </a:p>
          <a:p>
            <a:pPr lvl="2"/>
            <a:r>
              <a:rPr lang="en-US" dirty="0"/>
              <a:t>And they have both </a:t>
            </a:r>
            <a:r>
              <a:rPr lang="en-US" dirty="0">
                <a:solidFill>
                  <a:schemeClr val="accent1"/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setters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111712"/>
            <a:ext cx="9982200" cy="838200"/>
          </a:xfrm>
        </p:spPr>
        <p:txBody>
          <a:bodyPr>
            <a:normAutofit/>
          </a:bodyPr>
          <a:lstStyle/>
          <a:p>
            <a:r>
              <a:rPr lang="en-US" dirty="0"/>
              <a:t>Model Virtual Properties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3936298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virtual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fullName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(function () {</a:t>
            </a:r>
          </a:p>
          <a:p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+ ' ' +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13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686800" cy="1775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Mongoose developers can </a:t>
            </a:r>
            <a:r>
              <a:rPr lang="en-US" dirty="0">
                <a:solidFill>
                  <a:schemeClr val="accen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dirty="0">
                <a:solidFill>
                  <a:schemeClr val="accent1"/>
                </a:solidFill>
              </a:rPr>
              <a:t>validation</a:t>
            </a:r>
            <a:r>
              <a:rPr lang="en-US" dirty="0"/>
              <a:t> on their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</a:p>
          <a:p>
            <a:pPr lvl="1"/>
            <a:r>
              <a:rPr lang="en-US" dirty="0"/>
              <a:t>Validate records when trying to </a:t>
            </a:r>
            <a:r>
              <a:rPr lang="en-US" dirty="0">
                <a:solidFill>
                  <a:schemeClr val="accent1"/>
                </a:solidFill>
              </a:rPr>
              <a:t>save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Validation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3505200"/>
            <a:ext cx="8839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path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>
                <a:solidFill>
                  <a:schemeClr val="tx1"/>
                </a:solidFill>
              </a:rPr>
              <a:t>(function () {</a:t>
            </a:r>
          </a:p>
          <a:p>
            <a:r>
              <a:rPr lang="en-US" dirty="0">
                <a:solidFill>
                  <a:schemeClr val="tx1"/>
                </a:solidFill>
              </a:rPr>
              <a:t>   return </a:t>
            </a:r>
            <a:r>
              <a:rPr lang="en-US" dirty="0" err="1">
                <a:solidFill>
                  <a:schemeClr val="tx1"/>
                </a:solidFill>
              </a:rPr>
              <a:t>this.firstName.length</a:t>
            </a:r>
            <a:r>
              <a:rPr lang="en-US" dirty="0">
                <a:solidFill>
                  <a:schemeClr val="tx1"/>
                </a:solidFill>
              </a:rPr>
              <a:t> &gt;= 2 &amp;&amp;    </a:t>
            </a:r>
            <a:r>
              <a:rPr lang="en-US" dirty="0" err="1">
                <a:solidFill>
                  <a:schemeClr val="tx1"/>
                </a:solidFill>
              </a:rPr>
              <a:t>this.firstName.length</a:t>
            </a:r>
            <a:r>
              <a:rPr lang="en-US" dirty="0">
                <a:solidFill>
                  <a:schemeClr val="tx1"/>
                </a:solidFill>
              </a:rPr>
              <a:t> &lt;= 10</a:t>
            </a:r>
          </a:p>
          <a:p>
            <a:r>
              <a:rPr lang="en-US" dirty="0">
                <a:solidFill>
                  <a:schemeClr val="tx1"/>
                </a:solidFill>
              </a:rPr>
              <a:t>}, 'First name must be </a:t>
            </a:r>
            <a:r>
              <a:rPr lang="en-US" dirty="0">
                <a:solidFill>
                  <a:schemeClr val="accent1"/>
                </a:solidFill>
              </a:rPr>
              <a:t>between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 symbols long!')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2" y="5280734"/>
            <a:ext cx="3048001" cy="967665"/>
          </a:xfrm>
          <a:prstGeom prst="wedgeRoundRectCallout">
            <a:avLst>
              <a:gd name="adj1" fmla="val -124676"/>
              <a:gd name="adj2" fmla="val -1058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</a:rPr>
              <a:t>Error</a:t>
            </a:r>
            <a:r>
              <a:rPr lang="en-US" sz="2800" noProof="1">
                <a:solidFill>
                  <a:schemeClr val="tx1"/>
                </a:solidFill>
              </a:rPr>
              <a:t> message as </a:t>
            </a:r>
            <a:r>
              <a:rPr lang="en-US" sz="2800" noProof="1">
                <a:solidFill>
                  <a:schemeClr val="accent1"/>
                </a:solidFill>
              </a:rPr>
              <a:t>second</a:t>
            </a:r>
            <a:r>
              <a:rPr lang="en-US" sz="2800" noProof="1">
                <a:solidFill>
                  <a:schemeClr val="tx1"/>
                </a:solidFill>
              </a:rPr>
              <a:t> param</a:t>
            </a:r>
          </a:p>
        </p:txBody>
      </p:sp>
    </p:spTree>
    <p:extLst>
      <p:ext uri="{BB962C8B-B14F-4D97-AF65-F5344CB8AC3E}">
        <p14:creationId xmlns:p14="http://schemas.microsoft.com/office/powerpoint/2010/main" val="31343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Modules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1089212"/>
            <a:ext cx="11391997" cy="5791200"/>
          </a:xfrm>
        </p:spPr>
        <p:txBody>
          <a:bodyPr/>
          <a:lstStyle/>
          <a:p>
            <a:r>
              <a:rPr lang="en-US" dirty="0"/>
              <a:t>Having all model definitions in the </a:t>
            </a:r>
            <a:r>
              <a:rPr lang="en-US" dirty="0">
                <a:solidFill>
                  <a:schemeClr val="accen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dirty="0">
                <a:solidFill>
                  <a:schemeClr val="accent1"/>
                </a:solidFill>
              </a:rPr>
              <a:t>no</a:t>
            </a:r>
            <a:r>
              <a:rPr lang="en-US" dirty="0"/>
              <a:t> good</a:t>
            </a:r>
          </a:p>
          <a:p>
            <a:pPr lvl="1"/>
            <a:r>
              <a:rPr lang="en-US" dirty="0"/>
              <a:t>That is the reason Node.js has </a:t>
            </a:r>
            <a:r>
              <a:rPr lang="en-US" dirty="0">
                <a:solidFill>
                  <a:schemeClr val="accent1"/>
                </a:solidFill>
              </a:rPr>
              <a:t>modules</a:t>
            </a:r>
            <a:r>
              <a:rPr lang="en-US" dirty="0"/>
              <a:t> in the first place</a:t>
            </a:r>
          </a:p>
          <a:p>
            <a:pPr lvl="1"/>
            <a:r>
              <a:rPr lang="en-US" dirty="0"/>
              <a:t>In folder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, file </a:t>
            </a:r>
            <a:r>
              <a:rPr lang="en-US" dirty="0">
                <a:solidFill>
                  <a:schemeClr val="accent1"/>
                </a:solidFill>
              </a:rPr>
              <a:t>Student.js</a:t>
            </a:r>
            <a:r>
              <a:rPr lang="en-US" dirty="0"/>
              <a:t>:</a:t>
            </a: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C78B5F-3D8C-4F94-A9AB-9CAAC4D4E256}"/>
              </a:ext>
            </a:extLst>
          </p:cNvPr>
          <p:cNvSpPr txBox="1">
            <a:spLocks/>
          </p:cNvSpPr>
          <p:nvPr/>
        </p:nvSpPr>
        <p:spPr>
          <a:xfrm>
            <a:off x="760412" y="3200400"/>
            <a:ext cx="9296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mongoose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('mongoose')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studentSchema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facultyNumber</a:t>
            </a:r>
            <a:r>
              <a:rPr lang="en-US" dirty="0">
                <a:solidFill>
                  <a:schemeClr val="tx1"/>
                </a:solidFill>
              </a:rPr>
              <a:t>: { type: String, required: true, unique: true },</a:t>
            </a:r>
          </a:p>
          <a:p>
            <a:r>
              <a:rPr lang="en-US" dirty="0">
                <a:solidFill>
                  <a:schemeClr val="tx1"/>
                </a:solidFill>
              </a:rPr>
              <a:t>   age: { type: Number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('Student')</a:t>
            </a:r>
          </a:p>
        </p:txBody>
      </p:sp>
    </p:spTree>
    <p:extLst>
      <p:ext uri="{BB962C8B-B14F-4D97-AF65-F5344CB8AC3E}">
        <p14:creationId xmlns:p14="http://schemas.microsoft.com/office/powerpoint/2010/main" val="50226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put each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dirty="0">
                <a:solidFill>
                  <a:schemeClr val="accent1"/>
                </a:solidFill>
              </a:rPr>
              <a:t>module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load</a:t>
            </a:r>
            <a:r>
              <a:rPr lang="en-US" dirty="0"/>
              <a:t> all models at start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/>
              <a:t>Where it is needed: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0413" y="30480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Cat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('./models/Cat')</a:t>
            </a:r>
          </a:p>
        </p:txBody>
      </p:sp>
    </p:spTree>
    <p:extLst>
      <p:ext uri="{BB962C8B-B14F-4D97-AF65-F5344CB8AC3E}">
        <p14:creationId xmlns:p14="http://schemas.microsoft.com/office/powerpoint/2010/main" val="27566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Create, Read, Update, Delete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905000"/>
            <a:ext cx="6268272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46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CRUD operations</a:t>
            </a:r>
          </a:p>
          <a:p>
            <a:pPr lvl="1"/>
            <a:r>
              <a:rPr lang="en-US" dirty="0"/>
              <a:t>Create (Persist data)</a:t>
            </a:r>
          </a:p>
          <a:p>
            <a:pPr lvl="1">
              <a:spcBef>
                <a:spcPts val="7000"/>
              </a:spcBef>
            </a:pPr>
            <a:r>
              <a:rPr lang="en-US" dirty="0"/>
              <a:t>Read (Extract data)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0412" y="2667000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</a:rPr>
              <a:t>studentObj.</a:t>
            </a:r>
            <a:r>
              <a:rPr lang="en-US" sz="2400" dirty="0" err="1">
                <a:solidFill>
                  <a:schemeClr val="accent1"/>
                </a:solidFill>
              </a:rPr>
              <a:t>save</a:t>
            </a:r>
            <a:r>
              <a:rPr lang="en-US" sz="2400" dirty="0">
                <a:solidFill>
                  <a:schemeClr val="tx1"/>
                </a:solidFill>
              </a:rPr>
              <a:t>(callback)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4384" y="4114800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find</a:t>
            </a:r>
            <a:r>
              <a:rPr lang="en-US" sz="2400" dirty="0">
                <a:solidFill>
                  <a:schemeClr val="tx1"/>
                </a:solidFill>
              </a:rPr>
              <a:t>({}).</a:t>
            </a:r>
            <a:r>
              <a:rPr lang="en-US" sz="2400" dirty="0">
                <a:solidFill>
                  <a:schemeClr val="accent1"/>
                </a:solidFill>
              </a:rPr>
              <a:t>exec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83" y="5285220"/>
            <a:ext cx="3048001" cy="967665"/>
          </a:xfrm>
          <a:prstGeom prst="wedgeRoundRectCallout">
            <a:avLst>
              <a:gd name="adj1" fmla="val -122009"/>
              <a:gd name="adj2" fmla="val -1205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Use the </a:t>
            </a:r>
            <a:r>
              <a:rPr lang="en-US" sz="2800" noProof="1">
                <a:solidFill>
                  <a:schemeClr val="accent1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9392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(Modify data)</a:t>
            </a:r>
          </a:p>
          <a:p>
            <a:pPr>
              <a:spcBef>
                <a:spcPts val="20000"/>
              </a:spcBef>
            </a:pPr>
            <a:r>
              <a:rPr lang="en-US" dirty="0"/>
              <a:t>Delete (Remove data)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5612" y="2133600"/>
            <a:ext cx="10210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findById</a:t>
            </a:r>
            <a:r>
              <a:rPr lang="en-US" sz="2400" dirty="0">
                <a:solidFill>
                  <a:schemeClr val="tx1"/>
                </a:solidFill>
              </a:rPr>
              <a:t>(id, callback)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findByIdAndUpdate</a:t>
            </a:r>
            <a:r>
              <a:rPr lang="en-US" sz="2400" dirty="0">
                <a:solidFill>
                  <a:schemeClr val="tx1"/>
                </a:solidFill>
              </a:rPr>
              <a:t>(id, {</a:t>
            </a:r>
            <a:r>
              <a:rPr lang="en-US" sz="2400" dirty="0">
                <a:solidFill>
                  <a:schemeClr val="accent1"/>
                </a:solidFill>
              </a:rPr>
              <a:t>$set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{prop: </a:t>
            </a:r>
            <a:r>
              <a:rPr lang="en-US" sz="2400" dirty="0" err="1">
                <a:solidFill>
                  <a:schemeClr val="tx1"/>
                </a:solidFill>
              </a:rPr>
              <a:t>newVal</a:t>
            </a:r>
            <a:r>
              <a:rPr lang="en-US" sz="2400" dirty="0">
                <a:solidFill>
                  <a:schemeClr val="tx1"/>
                </a:solidFill>
              </a:rPr>
              <a:t>}}, callback)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update</a:t>
            </a:r>
            <a:r>
              <a:rPr lang="en-US" sz="2400" dirty="0">
                <a:solidFill>
                  <a:schemeClr val="tx1"/>
                </a:solidFill>
              </a:rPr>
              <a:t>({_id: id, {</a:t>
            </a:r>
            <a:r>
              <a:rPr lang="en-US" sz="2400" dirty="0">
                <a:solidFill>
                  <a:schemeClr val="accent1"/>
                </a:solidFill>
              </a:rPr>
              <a:t>$set</a:t>
            </a:r>
            <a:r>
              <a:rPr lang="en-US" sz="2400" dirty="0">
                <a:solidFill>
                  <a:schemeClr val="tx1"/>
                </a:solidFill>
              </a:rPr>
              <a:t>: {prop: </a:t>
            </a:r>
            <a:r>
              <a:rPr lang="en-US" sz="2400" dirty="0" err="1">
                <a:solidFill>
                  <a:schemeClr val="tx1"/>
                </a:solidFill>
              </a:rPr>
              <a:t>newVal</a:t>
            </a:r>
            <a:r>
              <a:rPr lang="en-US" sz="2400" dirty="0">
                <a:solidFill>
                  <a:schemeClr val="tx1"/>
                </a:solidFill>
              </a:rPr>
              <a:t>}}, callback)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5053580"/>
            <a:ext cx="10210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findByIdAndRemove</a:t>
            </a:r>
            <a:r>
              <a:rPr lang="en-US" sz="2400" dirty="0">
                <a:solidFill>
                  <a:schemeClr val="tx1"/>
                </a:solidFill>
              </a:rPr>
              <a:t>(id, callback)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({name: </a:t>
            </a:r>
            <a:r>
              <a:rPr lang="en-US" sz="2400" dirty="0" err="1">
                <a:solidFill>
                  <a:schemeClr val="tx1"/>
                </a:solidFill>
              </a:rPr>
              <a:t>studentName</a:t>
            </a:r>
            <a:r>
              <a:rPr lang="en-US" sz="24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63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dirty="0">
                <a:solidFill>
                  <a:schemeClr val="accent1"/>
                </a:solidFill>
              </a:rPr>
              <a:t>file system</a:t>
            </a:r>
          </a:p>
          <a:p>
            <a:pPr>
              <a:spcBef>
                <a:spcPts val="7200"/>
              </a:spcBef>
            </a:pPr>
            <a:r>
              <a:rPr lang="en-US" dirty="0"/>
              <a:t>All functions have </a:t>
            </a:r>
            <a:r>
              <a:rPr lang="en-US" dirty="0">
                <a:solidFill>
                  <a:schemeClr val="accent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asynchronous</a:t>
            </a:r>
            <a:r>
              <a:rPr lang="en-US" dirty="0"/>
              <a:t> 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81200"/>
            <a:ext cx="105156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fs = require('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505200"/>
            <a:ext cx="105156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readFileSync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('./package.json', 'utf8');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console.log(data);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8012" y="4895028"/>
            <a:ext cx="105156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readFile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('./package.json',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Handle possible errors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3612" y="4038600"/>
            <a:ext cx="3730352" cy="578882"/>
          </a:xfrm>
          <a:prstGeom prst="wedgeRoundRectCallout">
            <a:avLst>
              <a:gd name="adj1" fmla="val -11871"/>
              <a:gd name="adj2" fmla="val 1084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Asynchronous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588480" y="2231488"/>
            <a:ext cx="3789508" cy="1055608"/>
          </a:xfrm>
          <a:prstGeom prst="wedgeRoundRectCallout">
            <a:avLst>
              <a:gd name="adj1" fmla="val -25744"/>
              <a:gd name="adj2" fmla="val 743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operation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loop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65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98612" y="1371600"/>
            <a:ext cx="8382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mongoose = require('mongoose')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mongoose.Promise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global.Promise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://localhost:27017/</a:t>
            </a:r>
            <a:r>
              <a:rPr lang="en-US" dirty="0" err="1">
                <a:solidFill>
                  <a:schemeClr val="tx1"/>
                </a:solidFill>
              </a:rPr>
              <a:t>unidb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studentSchema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 { type: String, required: true, </a:t>
            </a:r>
            <a:r>
              <a:rPr lang="en-US" dirty="0" err="1">
                <a:solidFill>
                  <a:schemeClr val="tx1"/>
                </a:solidFill>
              </a:rPr>
              <a:t>minlength</a:t>
            </a:r>
            <a:r>
              <a:rPr lang="en-US" dirty="0">
                <a:solidFill>
                  <a:schemeClr val="tx1"/>
                </a:solidFill>
              </a:rPr>
              <a:t>: 3 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age</a:t>
            </a:r>
            <a:r>
              <a:rPr lang="en-US" dirty="0">
                <a:solidFill>
                  <a:schemeClr val="tx1"/>
                </a:solidFill>
              </a:rPr>
              <a:t>: Number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Student = </a:t>
            </a:r>
            <a:r>
              <a:rPr lang="en-US" dirty="0" err="1">
                <a:solidFill>
                  <a:schemeClr val="tx1"/>
                </a:solidFill>
              </a:rPr>
              <a:t>mongoose.model</a:t>
            </a:r>
            <a:r>
              <a:rPr lang="en-US" dirty="0">
                <a:solidFill>
                  <a:schemeClr val="tx1"/>
                </a:solidFill>
              </a:rPr>
              <a:t>('Student', </a:t>
            </a:r>
            <a:r>
              <a:rPr lang="en-US" dirty="0" err="1">
                <a:solidFill>
                  <a:schemeClr val="tx1"/>
                </a:solidFill>
              </a:rPr>
              <a:t>studentSchema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mongoose.connect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).then(() =&gt; {</a:t>
            </a:r>
          </a:p>
          <a:p>
            <a:r>
              <a:rPr lang="en-US" dirty="0">
                <a:solidFill>
                  <a:schemeClr val="tx1"/>
                </a:solidFill>
              </a:rPr>
              <a:t>  new Student({ </a:t>
            </a:r>
            <a:r>
              <a:rPr lang="en-US" dirty="0">
                <a:solidFill>
                  <a:schemeClr val="accent1"/>
                </a:solidFill>
              </a:rPr>
              <a:t>name: 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err="1">
                <a:solidFill>
                  <a:schemeClr val="tx1"/>
                </a:solidFill>
              </a:rPr>
              <a:t>Petar</a:t>
            </a:r>
            <a:r>
              <a:rPr lang="en-US" dirty="0">
                <a:solidFill>
                  <a:schemeClr val="tx1"/>
                </a:solidFill>
              </a:rPr>
              <a:t>', </a:t>
            </a:r>
            <a:r>
              <a:rPr lang="en-US" dirty="0">
                <a:solidFill>
                  <a:schemeClr val="accent1"/>
                </a:solidFill>
              </a:rPr>
              <a:t>age: </a:t>
            </a:r>
            <a:r>
              <a:rPr lang="en-US" dirty="0">
                <a:solidFill>
                  <a:schemeClr val="tx1"/>
                </a:solidFill>
              </a:rPr>
              <a:t>21 }).save()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</a:t>
            </a:r>
            <a:r>
              <a:rPr lang="en-US" dirty="0">
                <a:solidFill>
                  <a:schemeClr val="accent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console.log(</a:t>
            </a:r>
            <a:r>
              <a:rPr lang="en-US" dirty="0" err="1">
                <a:solidFill>
                  <a:schemeClr val="accent1"/>
                </a:solidFill>
              </a:rPr>
              <a:t>student</a:t>
            </a:r>
            <a:r>
              <a:rPr lang="en-US" dirty="0" err="1">
                <a:solidFill>
                  <a:schemeClr val="tx1"/>
                </a:solidFill>
              </a:rPr>
              <a:t>._id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58067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1219200"/>
            <a:ext cx="6934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.then(students =&gt; console.log(students))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({name: '</a:t>
            </a:r>
            <a:r>
              <a:rPr lang="en-US" dirty="0" err="1">
                <a:solidFill>
                  <a:schemeClr val="tx1"/>
                </a:solidFill>
              </a:rPr>
              <a:t>Petar</a:t>
            </a:r>
            <a:r>
              <a:rPr lang="en-US" dirty="0">
                <a:solidFill>
                  <a:schemeClr val="tx1"/>
                </a:solidFill>
              </a:rPr>
              <a:t>'})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.then(students =&gt; console.log(students))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({name: '</a:t>
            </a:r>
            <a:r>
              <a:rPr lang="en-US" dirty="0" err="1">
                <a:solidFill>
                  <a:schemeClr val="tx1"/>
                </a:solidFill>
              </a:rPr>
              <a:t>Petar</a:t>
            </a:r>
            <a:r>
              <a:rPr lang="en-US" dirty="0">
                <a:solidFill>
                  <a:schemeClr val="tx1"/>
                </a:solidFill>
              </a:rPr>
              <a:t>'})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</a:t>
            </a:r>
            <a:r>
              <a:rPr lang="en-US" dirty="0">
                <a:solidFill>
                  <a:schemeClr val="accent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 =&gt; console.log(</a:t>
            </a:r>
            <a:r>
              <a:rPr lang="en-US" dirty="0">
                <a:solidFill>
                  <a:schemeClr val="accent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2" y="2667000"/>
            <a:ext cx="3048001" cy="967665"/>
          </a:xfrm>
          <a:prstGeom prst="wedgeRoundRectCallout">
            <a:avLst>
              <a:gd name="adj1" fmla="val -183676"/>
              <a:gd name="adj2" fmla="val 180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Can return </a:t>
            </a:r>
            <a:r>
              <a:rPr lang="en-US" sz="2800" noProof="1">
                <a:solidFill>
                  <a:schemeClr val="accent1"/>
                </a:solidFill>
              </a:rPr>
              <a:t>multiple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4572000"/>
            <a:ext cx="3048001" cy="967665"/>
          </a:xfrm>
          <a:prstGeom prst="wedgeRoundRectCallout">
            <a:avLst>
              <a:gd name="adj1" fmla="val -177343"/>
              <a:gd name="adj2" fmla="val -186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Returns </a:t>
            </a:r>
            <a:r>
              <a:rPr lang="en-US" sz="2800" noProof="1">
                <a:solidFill>
                  <a:schemeClr val="accent1"/>
                </a:solidFill>
              </a:rPr>
              <a:t>only</a:t>
            </a:r>
            <a:r>
              <a:rPr lang="en-US" sz="2800" noProof="1">
                <a:solidFill>
                  <a:schemeClr val="tx1"/>
                </a:solidFill>
              </a:rPr>
              <a:t> one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/>
              <a:t>Update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74812" y="990600"/>
            <a:ext cx="8229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</a:t>
            </a:r>
            <a:r>
              <a:rPr lang="en-US" dirty="0">
                <a:solidFill>
                  <a:schemeClr val="tx1"/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>
                <a:solidFill>
                  <a:schemeClr val="tx1"/>
                </a:solidFill>
              </a:rPr>
              <a:t>(student =&gt; { </a:t>
            </a:r>
            <a:r>
              <a:rPr lang="en-US" dirty="0" err="1">
                <a:solidFill>
                  <a:schemeClr val="tx1"/>
                </a:solidFill>
              </a:rPr>
              <a:t>student.firstName</a:t>
            </a:r>
            <a:r>
              <a:rPr lang="en-US" dirty="0">
                <a:solidFill>
                  <a:schemeClr val="tx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Stamat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save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findByIdAndUpdate</a:t>
            </a:r>
            <a:r>
              <a:rPr lang="en-US" dirty="0">
                <a:solidFill>
                  <a:schemeClr val="tx1"/>
                </a:solidFill>
              </a:rPr>
              <a:t>('57fb9fe90cd76e4e2c59e1a2',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</a:rPr>
              <a:t>$set</a:t>
            </a:r>
            <a:r>
              <a:rPr lang="en-US" dirty="0">
                <a:solidFill>
                  <a:schemeClr val="tx1"/>
                </a:solidFill>
              </a:rPr>
              <a:t>: { name: '</a:t>
            </a:r>
            <a:r>
              <a:rPr lang="en-US" dirty="0" err="1">
                <a:solidFill>
                  <a:schemeClr val="tx1"/>
                </a:solidFill>
              </a:rPr>
              <a:t>Stamat</a:t>
            </a:r>
            <a:r>
              <a:rPr lang="en-US" dirty="0">
                <a:solidFill>
                  <a:schemeClr val="tx1"/>
                </a:solidFill>
              </a:rPr>
              <a:t>' }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'</a:t>
            </a:r>
            <a:r>
              <a:rPr lang="en-US" dirty="0">
                <a:solidFill>
                  <a:schemeClr val="accent1"/>
                </a:solidFill>
              </a:rPr>
              <a:t>Kiril</a:t>
            </a:r>
            <a:r>
              <a:rPr lang="en-US" dirty="0">
                <a:solidFill>
                  <a:schemeClr val="tx1"/>
                </a:solidFill>
              </a:rPr>
              <a:t>' },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>
                <a:solidFill>
                  <a:schemeClr val="accent1"/>
                </a:solidFill>
              </a:rPr>
              <a:t>$set</a:t>
            </a:r>
            <a:r>
              <a:rPr lang="en-US" dirty="0">
                <a:solidFill>
                  <a:schemeClr val="tx1"/>
                </a:solidFill>
              </a:rPr>
              <a:t>: { name: '</a:t>
            </a:r>
            <a:r>
              <a:rPr lang="en-US" dirty="0" err="1">
                <a:solidFill>
                  <a:schemeClr val="tx1"/>
                </a:solidFill>
              </a:rPr>
              <a:t>Stamat</a:t>
            </a:r>
            <a:r>
              <a:rPr lang="en-US" dirty="0">
                <a:solidFill>
                  <a:schemeClr val="tx1"/>
                </a:solidFill>
              </a:rPr>
              <a:t>' } },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>
                <a:solidFill>
                  <a:schemeClr val="accent1"/>
                </a:solidFill>
              </a:rPr>
              <a:t>multi</a:t>
            </a:r>
            <a:r>
              <a:rPr lang="en-US" dirty="0">
                <a:solidFill>
                  <a:schemeClr val="tx1"/>
                </a:solidFill>
              </a:rPr>
              <a:t>: true })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3629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/>
              <a:t>Remove Example &amp; Count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79612" y="1447800"/>
            <a:ext cx="7467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findByIdAndRemove</a:t>
            </a:r>
            <a:r>
              <a:rPr lang="en-US" dirty="0">
                <a:solidFill>
                  <a:schemeClr val="tx1"/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({ name: '</a:t>
            </a:r>
            <a:r>
              <a:rPr lang="en-US" dirty="0" err="1">
                <a:solidFill>
                  <a:schemeClr val="tx1"/>
                </a:solidFill>
              </a:rPr>
              <a:t>Stamat</a:t>
            </a:r>
            <a:r>
              <a:rPr lang="en-US" dirty="0">
                <a:solidFill>
                  <a:schemeClr val="tx1"/>
                </a:solidFill>
              </a:rPr>
              <a:t>' 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.then(console.log)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({ age: { $</a:t>
            </a:r>
            <a:r>
              <a:rPr lang="en-US" dirty="0" err="1">
                <a:solidFill>
                  <a:schemeClr val="tx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: 19 } 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.then(console.log)</a:t>
            </a:r>
          </a:p>
        </p:txBody>
      </p:sp>
    </p:spTree>
    <p:extLst>
      <p:ext uri="{BB962C8B-B14F-4D97-AF65-F5344CB8AC3E}">
        <p14:creationId xmlns:p14="http://schemas.microsoft.com/office/powerpoint/2010/main" val="1380302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Chaining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50E01-6484-4E28-AFD9-9E813E331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3176">
            <a:off x="3474835" y="961823"/>
            <a:ext cx="4648201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41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/>
              <a:t>Mongoose defines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dirty="0">
                <a:solidFill>
                  <a:schemeClr val="accent1"/>
                </a:solidFill>
              </a:rPr>
              <a:t>clear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useful</a:t>
            </a:r>
            <a:r>
              <a:rPr lang="en-US" dirty="0"/>
              <a:t> way</a:t>
            </a:r>
          </a:p>
          <a:p>
            <a:pPr lvl="1"/>
            <a:r>
              <a:rPr lang="en-US" dirty="0"/>
              <a:t>Instead of: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6612" y="3048000"/>
            <a:ext cx="8534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$or</a:t>
            </a:r>
            <a:r>
              <a:rPr lang="en-US" dirty="0">
                <a:solidFill>
                  <a:schemeClr val="tx1"/>
                </a:solidFill>
              </a:rPr>
              <a:t>: [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  <a:r>
              <a:rPr lang="en-US" dirty="0" err="1">
                <a:solidFill>
                  <a:schemeClr val="tx1"/>
                </a:solidFill>
              </a:rPr>
              <a:t>conditionOne</a:t>
            </a:r>
            <a:r>
              <a:rPr lang="en-US" dirty="0">
                <a:solidFill>
                  <a:schemeClr val="tx1"/>
                </a:solidFill>
              </a:rPr>
              <a:t>: true},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  <a:r>
              <a:rPr lang="en-US" dirty="0" err="1">
                <a:solidFill>
                  <a:schemeClr val="tx1"/>
                </a:solidFill>
              </a:rPr>
              <a:t>conditionTwo</a:t>
            </a:r>
            <a:r>
              <a:rPr lang="en-US" dirty="0">
                <a:solidFill>
                  <a:schemeClr val="tx1"/>
                </a:solidFill>
              </a:rPr>
              <a:t>: true}</a:t>
            </a:r>
          </a:p>
          <a:p>
            <a:r>
              <a:rPr lang="en-US" dirty="0">
                <a:solidFill>
                  <a:schemeClr val="tx1"/>
                </a:solidFill>
              </a:rPr>
              <a:t>  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36612" y="57912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({ </a:t>
            </a:r>
            <a:r>
              <a:rPr lang="en-US" dirty="0" err="1">
                <a:solidFill>
                  <a:schemeClr val="tx1"/>
                </a:solidFill>
              </a:rPr>
              <a:t>conditionOne</a:t>
            </a:r>
            <a:r>
              <a:rPr lang="en-US" dirty="0">
                <a:solidFill>
                  <a:schemeClr val="tx1"/>
                </a:solidFill>
              </a:rPr>
              <a:t>: true }).</a:t>
            </a:r>
            <a:r>
              <a:rPr lang="en-US" dirty="0">
                <a:solidFill>
                  <a:schemeClr val="accent1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({ </a:t>
            </a:r>
            <a:r>
              <a:rPr lang="en-US" dirty="0" err="1">
                <a:solidFill>
                  <a:schemeClr val="tx1"/>
                </a:solidFill>
              </a:rPr>
              <a:t>conditionTwo</a:t>
            </a:r>
            <a:r>
              <a:rPr lang="en-US" dirty="0">
                <a:solidFill>
                  <a:schemeClr val="tx1"/>
                </a:solidFill>
              </a:rPr>
              <a:t>: true })</a:t>
            </a:r>
          </a:p>
        </p:txBody>
      </p:sp>
    </p:spTree>
    <p:extLst>
      <p:ext uri="{BB962C8B-B14F-4D97-AF65-F5344CB8AC3E}">
        <p14:creationId xmlns:p14="http://schemas.microsoft.com/office/powerpoint/2010/main" val="33159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Example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dirty="0">
                <a:solidFill>
                  <a:schemeClr val="accent1"/>
                </a:solidFill>
              </a:rPr>
              <a:t>many</a:t>
            </a:r>
            <a:r>
              <a:rPr lang="en-US" dirty="0"/>
              <a:t> queries:</a:t>
            </a:r>
          </a:p>
          <a:p>
            <a:pPr lvl="1"/>
            <a:r>
              <a:rPr lang="en-US" dirty="0"/>
              <a:t>For equality/non-equality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Selection of some properties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3DBDAA-52AA-4024-92FB-10157DC42FD6}"/>
              </a:ext>
            </a:extLst>
          </p:cNvPr>
          <p:cNvSpPr txBox="1">
            <a:spLocks/>
          </p:cNvSpPr>
          <p:nvPr/>
        </p:nvSpPr>
        <p:spPr>
          <a:xfrm>
            <a:off x="836612" y="2773328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':'Kirilov'})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68C99E-7B5B-47E4-82A2-497052651A8A}"/>
              </a:ext>
            </a:extLst>
          </p:cNvPr>
          <p:cNvSpPr txBox="1">
            <a:spLocks/>
          </p:cNvSpPr>
          <p:nvPr/>
        </p:nvSpPr>
        <p:spPr>
          <a:xfrm>
            <a:off x="836612" y="357824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('age').</a:t>
            </a:r>
            <a:r>
              <a:rPr lang="en-US" dirty="0" err="1">
                <a:solidFill>
                  <a:schemeClr val="accent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(7)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(14)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D11804A-BF52-4BB3-BEFD-4502E760BCFF}"/>
              </a:ext>
            </a:extLst>
          </p:cNvPr>
          <p:cNvSpPr txBox="1">
            <a:spLocks/>
          </p:cNvSpPr>
          <p:nvPr/>
        </p:nvSpPr>
        <p:spPr>
          <a:xfrm>
            <a:off x="836612" y="4338978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facultyNumber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('12399')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46C0625-FF36-4D9E-AD8D-A1987FAB0FB3}"/>
              </a:ext>
            </a:extLst>
          </p:cNvPr>
          <p:cNvSpPr txBox="1">
            <a:spLocks/>
          </p:cNvSpPr>
          <p:nvPr/>
        </p:nvSpPr>
        <p:spPr>
          <a:xfrm>
            <a:off x="836612" y="5791200"/>
            <a:ext cx="89574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':'Kirilov'}).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('name age')</a:t>
            </a:r>
          </a:p>
        </p:txBody>
      </p:sp>
    </p:spTree>
    <p:extLst>
      <p:ext uri="{BB962C8B-B14F-4D97-AF65-F5344CB8AC3E}">
        <p14:creationId xmlns:p14="http://schemas.microsoft.com/office/powerpoint/2010/main" val="16165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Example 2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4E23BC-C881-46B3-B33C-58E13EED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 lvl="1"/>
            <a:r>
              <a:rPr lang="en-US" dirty="0"/>
              <a:t>Sorting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en-US" dirty="0"/>
              <a:t>Limit &amp; skip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 methods could be </a:t>
            </a:r>
            <a:r>
              <a:rPr lang="en-US" dirty="0">
                <a:solidFill>
                  <a:srgbClr val="FFC000"/>
                </a:solidFill>
              </a:rPr>
              <a:t>stacked</a:t>
            </a:r>
            <a:r>
              <a:rPr lang="en-US" dirty="0"/>
              <a:t> one upon the other</a:t>
            </a:r>
          </a:p>
          <a:p>
            <a:pPr lvl="1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E14D7D-96B8-4096-A097-D7A7AD3CFFC4}"/>
              </a:ext>
            </a:extLst>
          </p:cNvPr>
          <p:cNvSpPr txBox="1">
            <a:spLocks/>
          </p:cNvSpPr>
          <p:nvPr/>
        </p:nvSpPr>
        <p:spPr>
          <a:xfrm>
            <a:off x="623886" y="1861791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AC842CF-7227-42FD-B85B-3C5A210B866A}"/>
              </a:ext>
            </a:extLst>
          </p:cNvPr>
          <p:cNvSpPr txBox="1">
            <a:spLocks/>
          </p:cNvSpPr>
          <p:nvPr/>
        </p:nvSpPr>
        <p:spPr>
          <a:xfrm>
            <a:off x="623886" y="3180853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710412" y="4579192"/>
            <a:ext cx="965119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gosho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('age').</a:t>
            </a:r>
            <a:r>
              <a:rPr lang="en-US" dirty="0" err="1">
                <a:solidFill>
                  <a:schemeClr val="accent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(18).</a:t>
            </a:r>
            <a:r>
              <a:rPr lang="en-US" dirty="0" err="1">
                <a:solidFill>
                  <a:schemeClr val="accent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(65).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2197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Additional</a:t>
            </a:r>
            <a:endParaRPr lang="bg-B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D6402B-A396-4DF1-AD9E-E4AE2E57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All queries are </a:t>
            </a:r>
            <a:r>
              <a:rPr lang="en-US" dirty="0">
                <a:solidFill>
                  <a:schemeClr val="accent1"/>
                </a:solidFill>
              </a:rPr>
              <a:t>executed </a:t>
            </a:r>
            <a:r>
              <a:rPr lang="en-US" dirty="0"/>
              <a:t>over the object returned by </a:t>
            </a:r>
            <a:r>
              <a:rPr lang="en-US" dirty="0" err="1"/>
              <a:t>Model.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solidFill>
                  <a:schemeClr val="accent1"/>
                </a:solidFill>
              </a:rPr>
              <a:t>.exec()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at the end to run the query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Since mongoose 4 the </a:t>
            </a:r>
            <a:r>
              <a:rPr lang="en-US" dirty="0">
                <a:solidFill>
                  <a:schemeClr val="accent1"/>
                </a:solidFill>
              </a:rPr>
              <a:t>'.then()'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function is also </a:t>
            </a:r>
            <a:r>
              <a:rPr lang="en-US" dirty="0">
                <a:solidFill>
                  <a:schemeClr val="accent1"/>
                </a:solidFill>
              </a:rPr>
              <a:t>supported </a:t>
            </a:r>
            <a:endParaRPr lang="bg-BG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BCECF44-06F2-463F-807C-BC30B643BAE3}"/>
              </a:ext>
            </a:extLst>
          </p:cNvPr>
          <p:cNvSpPr txBox="1">
            <a:spLocks/>
          </p:cNvSpPr>
          <p:nvPr/>
        </p:nvSpPr>
        <p:spPr>
          <a:xfrm>
            <a:off x="912812" y="3413867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':'</a:t>
            </a:r>
            <a:r>
              <a:rPr lang="en-US" dirty="0" err="1">
                <a:solidFill>
                  <a:schemeClr val="tx1"/>
                </a:solidFill>
              </a:rPr>
              <a:t>Pesho</a:t>
            </a:r>
            <a:r>
              <a:rPr lang="en-US" dirty="0">
                <a:solidFill>
                  <a:schemeClr val="tx1"/>
                </a:solidFill>
              </a:rPr>
              <a:t>'}).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(callback)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2A2E4C-8C8E-4CF7-92E0-EE200279CB47}"/>
              </a:ext>
            </a:extLst>
          </p:cNvPr>
          <p:cNvSpPr txBox="1">
            <a:spLocks/>
          </p:cNvSpPr>
          <p:nvPr/>
        </p:nvSpPr>
        <p:spPr>
          <a:xfrm>
            <a:off x="912812" y="5352201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':'</a:t>
            </a:r>
            <a:r>
              <a:rPr lang="en-US" dirty="0" err="1">
                <a:solidFill>
                  <a:schemeClr val="tx1"/>
                </a:solidFill>
              </a:rPr>
              <a:t>Pesho</a:t>
            </a:r>
            <a:r>
              <a:rPr lang="en-US" dirty="0">
                <a:solidFill>
                  <a:schemeClr val="tx1"/>
                </a:solidFill>
              </a:rPr>
              <a:t>'}).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>
                <a:solidFill>
                  <a:schemeClr val="tx1"/>
                </a:solidFill>
              </a:rPr>
              <a:t>((data)=&gt;{})</a:t>
            </a:r>
          </a:p>
        </p:txBody>
      </p:sp>
    </p:spTree>
    <p:extLst>
      <p:ext uri="{BB962C8B-B14F-4D97-AF65-F5344CB8AC3E}">
        <p14:creationId xmlns:p14="http://schemas.microsoft.com/office/powerpoint/2010/main" val="29733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 err="1"/>
              <a:t>NoSql</a:t>
            </a:r>
            <a:r>
              <a:rPr lang="en-US" sz="3200" dirty="0"/>
              <a:t> databases </a:t>
            </a:r>
            <a:r>
              <a:rPr lang="en-US" sz="3200" dirty="0">
                <a:solidFill>
                  <a:schemeClr val="accent1"/>
                </a:solidFill>
              </a:rPr>
              <a:t>provide </a:t>
            </a:r>
            <a:r>
              <a:rPr lang="en-US" sz="3200" dirty="0"/>
              <a:t>superior </a:t>
            </a:r>
            <a:r>
              <a:rPr lang="en-US" sz="3200" dirty="0">
                <a:solidFill>
                  <a:schemeClr val="accent1"/>
                </a:solidFill>
              </a:rPr>
              <a:t>performance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Mongoose </a:t>
            </a:r>
            <a:r>
              <a:rPr lang="en-US" sz="3200" dirty="0">
                <a:solidFill>
                  <a:schemeClr val="accent1"/>
                </a:solidFill>
              </a:rPr>
              <a:t>gives us </a:t>
            </a:r>
            <a:r>
              <a:rPr lang="en-US" sz="3200" dirty="0"/>
              <a:t>a </a:t>
            </a:r>
            <a:r>
              <a:rPr lang="en-US" sz="3200" dirty="0">
                <a:solidFill>
                  <a:schemeClr val="accent1"/>
                </a:solidFill>
              </a:rPr>
              <a:t>schema</a:t>
            </a:r>
            <a:r>
              <a:rPr lang="en-US" sz="3200" dirty="0"/>
              <a:t>-</a:t>
            </a:r>
            <a:r>
              <a:rPr lang="en-US" sz="3200" dirty="0">
                <a:solidFill>
                  <a:schemeClr val="accent1"/>
                </a:solidFill>
              </a:rPr>
              <a:t>based</a:t>
            </a:r>
            <a:r>
              <a:rPr lang="en-US" sz="3200" dirty="0"/>
              <a:t> solution</a:t>
            </a:r>
          </a:p>
          <a:p>
            <a:pPr>
              <a:lnSpc>
                <a:spcPct val="100000"/>
              </a:lnSpc>
              <a:spcBef>
                <a:spcPts val="12000"/>
              </a:spcBef>
            </a:pPr>
            <a:r>
              <a:rPr lang="en-US" sz="3200" dirty="0"/>
              <a:t>Mongoose supports all </a:t>
            </a:r>
            <a:r>
              <a:rPr lang="en-US" sz="3200" dirty="0">
                <a:solidFill>
                  <a:schemeClr val="accent1"/>
                </a:solidFill>
              </a:rPr>
              <a:t>CRUD</a:t>
            </a:r>
            <a:r>
              <a:rPr lang="en-US" sz="3200" dirty="0"/>
              <a:t> operations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Chaining </a:t>
            </a:r>
            <a:r>
              <a:rPr lang="en-US" sz="3200" dirty="0">
                <a:solidFill>
                  <a:schemeClr val="accent1"/>
                </a:solidFill>
              </a:rPr>
              <a:t>queries</a:t>
            </a:r>
            <a:r>
              <a:rPr lang="en-US" sz="3200" dirty="0"/>
              <a:t> with Mongoose is possible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13194" y="2514600"/>
            <a:ext cx="7239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modelSchema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 err="1">
                <a:solidFill>
                  <a:schemeClr val="tx1"/>
                </a:solidFill>
              </a:rPr>
              <a:t>propString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})</a:t>
            </a:r>
          </a:p>
          <a:p>
            <a:r>
              <a:rPr lang="en-US" dirty="0">
                <a:solidFill>
                  <a:schemeClr val="tx1"/>
                </a:solidFill>
              </a:rPr>
              <a:t>let Model 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('Model', </a:t>
            </a:r>
            <a:r>
              <a:rPr lang="en-US" dirty="0" err="1">
                <a:solidFill>
                  <a:schemeClr val="accent1"/>
                </a:solidFill>
              </a:rPr>
              <a:t>modelSchema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613194" y="5486400"/>
            <a:ext cx="965119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gosho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('age').</a:t>
            </a:r>
            <a:r>
              <a:rPr lang="en-US" dirty="0" err="1">
                <a:solidFill>
                  <a:schemeClr val="accent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(18).</a:t>
            </a:r>
            <a:r>
              <a:rPr lang="en-US" dirty="0" err="1">
                <a:solidFill>
                  <a:schemeClr val="accent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(65).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4418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6221C-3ABC-494B-AF86-1278AABA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05200"/>
            <a:ext cx="9448800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readdir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AC3A2E9-2665-479C-BF10-F3E0DB7D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4887992"/>
            <a:ext cx="5093141" cy="1055608"/>
          </a:xfrm>
          <a:prstGeom prst="wedgeRoundRectCallout">
            <a:avLst>
              <a:gd name="adj1" fmla="val -65370"/>
              <a:gd name="adj2" fmla="val 19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is an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strings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containing all filenames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9EF654-035E-4AC2-8232-B04B8C8D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3600"/>
            <a:ext cx="94488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readdirSync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('./myDir', 'utf8');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console.log(data);</a:t>
            </a:r>
          </a:p>
        </p:txBody>
      </p:sp>
    </p:spTree>
    <p:extLst>
      <p:ext uri="{BB962C8B-B14F-4D97-AF65-F5344CB8AC3E}">
        <p14:creationId xmlns:p14="http://schemas.microsoft.com/office/powerpoint/2010/main" val="30294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and MongoDB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BFF-D091-43A8-ABF6-ACEB2A70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159609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mkdir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5FCC8F-2B39-4EAA-BF83-830B1136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133600"/>
            <a:ext cx="94488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mkdirSync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('./myDir');</a:t>
            </a:r>
          </a:p>
        </p:txBody>
      </p:sp>
    </p:spTree>
    <p:extLst>
      <p:ext uri="{BB962C8B-B14F-4D97-AF65-F5344CB8AC3E}">
        <p14:creationId xmlns:p14="http://schemas.microsoft.com/office/powerpoint/2010/main" val="352868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133600"/>
            <a:ext cx="94488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renameSync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('./oldName', './newName');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262173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('./oldName', './newName',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5588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CD288E-D449-44DF-9046-41C9C28C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1828800"/>
            <a:ext cx="94488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filePath = './data.txt';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'Some text';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9BF26-E00B-42E9-8ACD-C3C9EA94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4078077"/>
            <a:ext cx="94488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writeFile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(filePath, data,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DD08C-6D90-4243-8023-274B576E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317308"/>
            <a:ext cx="9448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writeFileSync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(filePath, data);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41D8B8F-9657-4FF9-A13D-63AEA4F0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2486125"/>
            <a:ext cx="3909294" cy="578882"/>
          </a:xfrm>
          <a:prstGeom prst="wedgeRoundRectCallout">
            <a:avLst>
              <a:gd name="adj1" fmla="val -44067"/>
              <a:gd name="adj2" fmla="val 106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encoding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utf8</a:t>
            </a:r>
          </a:p>
        </p:txBody>
      </p:sp>
    </p:spTree>
    <p:extLst>
      <p:ext uri="{BB962C8B-B14F-4D97-AF65-F5344CB8AC3E}">
        <p14:creationId xmlns:p14="http://schemas.microsoft.com/office/powerpoint/2010/main" val="112080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133600"/>
            <a:ext cx="94488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unlinkSync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('./target.txt');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262173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unlink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('./target.txt',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06939778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2967</Words>
  <Application>Microsoft Office PowerPoint</Application>
  <PresentationFormat>Custom</PresentationFormat>
  <Paragraphs>498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1_SoftUni 16x9</vt:lpstr>
      <vt:lpstr>Persistence</vt:lpstr>
      <vt:lpstr>Table of Contents</vt:lpstr>
      <vt:lpstr>Have a Question?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Persistence Demo</vt:lpstr>
      <vt:lpstr>Relational and NoSQL Databases</vt:lpstr>
      <vt:lpstr>Relational Database</vt:lpstr>
      <vt:lpstr>Relational Database - Example</vt:lpstr>
      <vt:lpstr>Non-relational Database (NoSQL)</vt:lpstr>
      <vt:lpstr>MongoDB Overview</vt:lpstr>
      <vt:lpstr>Install MongoDB</vt:lpstr>
      <vt:lpstr>Configure MongoDB</vt:lpstr>
      <vt:lpstr>Run MongoDB as a Windows Service</vt:lpstr>
      <vt:lpstr>Working with MongoDB Shell Client</vt:lpstr>
      <vt:lpstr>Working with MongoDB GUI</vt:lpstr>
      <vt:lpstr>Visual Studio Code Intellisense</vt:lpstr>
      <vt:lpstr>Working with MongoDB from Node.js - Example</vt:lpstr>
      <vt:lpstr>Mongoose Overview</vt:lpstr>
      <vt:lpstr>Mongoose Overview</vt:lpstr>
      <vt:lpstr>Working with Mongoose in Node.js</vt:lpstr>
      <vt:lpstr>Working with Mongoose - Example</vt:lpstr>
      <vt:lpstr>Working with Mongoose – Example 2</vt:lpstr>
      <vt:lpstr>MongoDB Hosting</vt:lpstr>
      <vt:lpstr>Mongoose Models</vt:lpstr>
      <vt:lpstr>Mongoose Models</vt:lpstr>
      <vt:lpstr>Model Methods</vt:lpstr>
      <vt:lpstr>Model Virtual Properties</vt:lpstr>
      <vt:lpstr>Property Validation</vt:lpstr>
      <vt:lpstr>Exporting Modules</vt:lpstr>
      <vt:lpstr>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Example &amp; Count Example</vt:lpstr>
      <vt:lpstr>Mongoose Queries</vt:lpstr>
      <vt:lpstr>Mongoose Queries</vt:lpstr>
      <vt:lpstr>Mongoose Queries Example</vt:lpstr>
      <vt:lpstr>Mongoose Queries Example 2</vt:lpstr>
      <vt:lpstr>Mongoose Queries Additional</vt:lpstr>
      <vt:lpstr>Summary</vt:lpstr>
      <vt:lpstr>Files and MongoDB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&amp; Mongoose</dc:title>
  <dc:subject>Software Development Course</dc:subject>
  <dc:creator/>
  <cp:keywords>Expressjs, Software University, SoftUni, programming, coding, software development, education, training,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2018-05-23T12:50:21Z</dcterms:modified>
  <cp:category>JS, JavaScript, Node, Express,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