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529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349" r:id="rId35"/>
    <p:sldId id="528" r:id="rId36"/>
    <p:sldId id="565" r:id="rId37"/>
    <p:sldId id="566" r:id="rId38"/>
    <p:sldId id="405" r:id="rId39"/>
    <p:sldId id="4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Introduction to Express" id="{6F97C65C-7134-44FF-A5BD-22A6B64FA597}">
          <p14:sldIdLst>
            <p14:sldId id="529"/>
            <p14:sldId id="531"/>
          </p14:sldIdLst>
        </p14:section>
        <p14:section name="Routing (Handling routes)" id="{A717D9EC-88A3-43DE-9DAF-559EE2413132}">
          <p14:sldIdLst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Static Files" id="{5F12B577-02BE-4A03-8E86-EF9143EC8E41}">
          <p14:sldIdLst>
            <p14:sldId id="542"/>
            <p14:sldId id="543"/>
          </p14:sldIdLst>
        </p14:section>
        <p14:section name="Middleware" id="{BD6957A3-1069-4AEC-9B35-0A6594DFA02E}">
          <p14:sldIdLst>
            <p14:sldId id="544"/>
            <p14:sldId id="545"/>
            <p14:sldId id="546"/>
            <p14:sldId id="547"/>
            <p14:sldId id="548"/>
          </p14:sldIdLst>
        </p14:section>
        <p14:section name="Template Concepts" id="{E4961C6D-ED86-464B-83EA-BABC6BAEC7D8}">
          <p14:sldIdLst>
            <p14:sldId id="553"/>
            <p14:sldId id="554"/>
            <p14:sldId id="555"/>
            <p14:sldId id="556"/>
            <p14:sldId id="557"/>
          </p14:sldIdLst>
        </p14:section>
        <p14:section name="Templating with handlebars" id="{3AC4AAC2-439E-45DA-A33D-BD1BF0804609}">
          <p14:sldIdLst>
            <p14:sldId id="558"/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Conclusion" id="{10E03AB1-9AA8-4E86-9A64-D741901E50A2}">
          <p14:sldIdLst>
            <p14:sldId id="349"/>
            <p14:sldId id="528"/>
            <p14:sldId id="565"/>
            <p14:sldId id="56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588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183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4x/api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express-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api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Working with framework, generated HTML 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and </a:t>
            </a:r>
            <a:r>
              <a:rPr lang="en-US" dirty="0" err="1">
                <a:solidFill>
                  <a:srgbClr val="234465"/>
                </a:solidFill>
              </a:rPr>
              <a:t>Templating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Express.js and View Engines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88" y="2399763"/>
            <a:ext cx="2908724" cy="2276894"/>
          </a:xfrm>
          <a:prstGeom prst="rect">
            <a:avLst/>
          </a:prstGeom>
        </p:spPr>
      </p:pic>
      <p:pic>
        <p:nvPicPr>
          <p:cNvPr id="14" name="Picture 20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13" y="3422163"/>
            <a:ext cx="2393442" cy="23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36A64-3B2A-419E-8444-3DF6FE75F3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Paths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:</a:t>
            </a:r>
          </a:p>
          <a:p>
            <a:pPr>
              <a:spcBef>
                <a:spcPts val="15000"/>
              </a:spcBef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2E4A378-7657-411A-8DB2-E3D41F23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Parameters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FE6144DA-AD21-4B1F-A64B-C99835D70DD0}"/>
              </a:ext>
            </a:extLst>
          </p:cNvPr>
          <p:cNvSpPr txBox="1">
            <a:spLocks/>
          </p:cNvSpPr>
          <p:nvPr/>
        </p:nvSpPr>
        <p:spPr>
          <a:xfrm>
            <a:off x="608171" y="1981200"/>
            <a:ext cx="904036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get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('/users/</a:t>
            </a:r>
            <a:r>
              <a:rPr lang="en-US" sz="2200" noProof="1">
                <a:solidFill>
                  <a:schemeClr val="bg1"/>
                </a:solidFill>
                <a:effectLst/>
              </a:rPr>
              <a:t>:userId</a:t>
            </a:r>
            <a:r>
              <a:rPr lang="en-US" sz="2200" noProof="1">
                <a:solidFill>
                  <a:schemeClr val="tx1"/>
                </a:solidFill>
                <a:effectLst/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let paramsObj = req.</a:t>
            </a:r>
            <a:r>
              <a:rPr lang="en-US" sz="2200" noProof="1">
                <a:solidFill>
                  <a:schemeClr val="bg1"/>
                </a:solidFill>
                <a:effectLst/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3067097-081E-4D42-B632-53BC94A570C0}"/>
              </a:ext>
            </a:extLst>
          </p:cNvPr>
          <p:cNvSpPr txBox="1">
            <a:spLocks/>
          </p:cNvSpPr>
          <p:nvPr/>
        </p:nvSpPr>
        <p:spPr>
          <a:xfrm>
            <a:off x="608171" y="4648200"/>
            <a:ext cx="904036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get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('/users/:userId</a:t>
            </a:r>
            <a:r>
              <a:rPr lang="en-US" sz="2200" noProof="1">
                <a:solidFill>
                  <a:schemeClr val="bg1"/>
                </a:solidFill>
                <a:effectLst/>
              </a:rPr>
              <a:t>(\\d+)</a:t>
            </a:r>
            <a:r>
              <a:rPr lang="en-US" sz="2200" noProof="1">
                <a:solidFill>
                  <a:schemeClr val="tx1"/>
                </a:solidFill>
                <a:effectLst/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let paramsObj = req.</a:t>
            </a:r>
            <a:r>
              <a:rPr lang="en-US" sz="2200" noProof="1">
                <a:solidFill>
                  <a:schemeClr val="bg1"/>
                </a:solidFill>
                <a:effectLst/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FAD21532-ABD4-4A2F-A57A-8BAF539A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60" y="5371475"/>
            <a:ext cx="3582333" cy="533400"/>
          </a:xfrm>
          <a:prstGeom prst="wedgeRoundRectCallout">
            <a:avLst>
              <a:gd name="adj1" fmla="val -70610"/>
              <a:gd name="adj2" fmla="val -109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Matches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b="1" noProof="1">
                <a:solidFill>
                  <a:schemeClr val="bg1"/>
                </a:solidFill>
              </a:rPr>
              <a:t>only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bg2"/>
                </a:solidFill>
              </a:rPr>
              <a:t>digits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9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B8DA01-7E54-4D4E-8BDE-191CC5A37A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create </a:t>
            </a:r>
            <a:r>
              <a:rPr lang="en-US" b="1" dirty="0">
                <a:solidFill>
                  <a:schemeClr val="bg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bg1"/>
                </a:solidFill>
              </a:rPr>
              <a:t>app.route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':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14E0F7-852C-40B2-A2B8-0DFC55E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Chainable routes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405558E-328B-40FE-B414-613204CAD5F1}"/>
              </a:ext>
            </a:extLst>
          </p:cNvPr>
          <p:cNvSpPr txBox="1">
            <a:spLocks/>
          </p:cNvSpPr>
          <p:nvPr/>
        </p:nvSpPr>
        <p:spPr>
          <a:xfrm>
            <a:off x="684390" y="1981201"/>
            <a:ext cx="62500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route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/home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.</a:t>
            </a:r>
            <a:r>
              <a:rPr lang="en-US" sz="2200" dirty="0">
                <a:solidFill>
                  <a:schemeClr val="bg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.</a:t>
            </a:r>
            <a:r>
              <a:rPr lang="en-US" sz="2200" dirty="0">
                <a:solidFill>
                  <a:schemeClr val="bg1"/>
                </a:solidFill>
                <a:effectLst/>
              </a:rPr>
              <a:t>post</a:t>
            </a:r>
            <a:r>
              <a:rPr lang="en-US" sz="2200" dirty="0">
                <a:solidFill>
                  <a:schemeClr val="tx1"/>
                </a:solidFill>
                <a:effectLst/>
              </a:rPr>
              <a:t>((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POST</a:t>
            </a:r>
            <a:r>
              <a:rPr lang="en-US" sz="2200" dirty="0">
                <a:solidFill>
                  <a:schemeClr val="tx1"/>
                </a:solidFill>
                <a:effectLst/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.</a:t>
            </a:r>
            <a:r>
              <a:rPr lang="en-US" sz="2200" dirty="0">
                <a:solidFill>
                  <a:schemeClr val="bg1"/>
                </a:solidFill>
                <a:effectLst/>
              </a:rPr>
              <a:t>all</a:t>
            </a:r>
            <a:r>
              <a:rPr lang="en-US" sz="2200" dirty="0">
                <a:solidFill>
                  <a:schemeClr val="tx1"/>
                </a:solidFill>
                <a:effectLst/>
              </a:rPr>
              <a:t>((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Everything</a:t>
            </a:r>
            <a:r>
              <a:rPr lang="en-US" sz="2200" dirty="0">
                <a:solidFill>
                  <a:schemeClr val="tx1"/>
                </a:solidFill>
                <a:effectLst/>
              </a:rPr>
              <a:t> else')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058902D8-98EC-4617-8152-7890BF54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145" y="2032438"/>
            <a:ext cx="3582333" cy="533400"/>
          </a:xfrm>
          <a:prstGeom prst="wedgeRoundRectCallout">
            <a:avLst>
              <a:gd name="adj1" fmla="val -44636"/>
              <a:gd name="adj2" fmla="val 1574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Better for </a:t>
            </a:r>
            <a:r>
              <a:rPr lang="en-US" sz="2500" b="1" noProof="1">
                <a:solidFill>
                  <a:schemeClr val="bg1"/>
                </a:solidFill>
              </a:rPr>
              <a:t>ordering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bg2"/>
                </a:solidFill>
              </a:rPr>
              <a:t>routes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301836BC-90F6-4298-B5D8-CF903D3F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70" y="4084083"/>
            <a:ext cx="3582333" cy="833278"/>
          </a:xfrm>
          <a:prstGeom prst="wedgeRoundRectCallout">
            <a:avLst>
              <a:gd name="adj1" fmla="val -47516"/>
              <a:gd name="adj2" fmla="val -120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Always place '</a:t>
            </a:r>
            <a:r>
              <a:rPr lang="en-US" sz="2500" b="1" noProof="1">
                <a:solidFill>
                  <a:schemeClr val="bg1"/>
                </a:solidFill>
              </a:rPr>
              <a:t>all</a:t>
            </a:r>
            <a:r>
              <a:rPr lang="en-US" sz="2500" noProof="1">
                <a:solidFill>
                  <a:schemeClr val="bg2"/>
                </a:solidFill>
              </a:rPr>
              <a:t>' as a </a:t>
            </a:r>
            <a:r>
              <a:rPr lang="en-US" sz="2500" b="1" noProof="1">
                <a:solidFill>
                  <a:schemeClr val="bg1"/>
                </a:solidFill>
              </a:rPr>
              <a:t>final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bg2"/>
                </a:solidFill>
              </a:rPr>
              <a:t>method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4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03D12-1139-418F-9EA4-4B536FDE95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Responses:</a:t>
            </a:r>
          </a:p>
          <a:p>
            <a:pPr lvl="1"/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download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prompt</a:t>
            </a:r>
            <a:r>
              <a:rPr lang="en-US" dirty="0"/>
              <a:t> a file to be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</a:p>
          <a:p>
            <a:pPr lvl="1"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end</a:t>
            </a:r>
            <a:r>
              <a:rPr lang="en-US" dirty="0"/>
              <a:t> – end the response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pPr lvl="1"/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json</a:t>
            </a:r>
            <a:r>
              <a:rPr lang="en-US" dirty="0"/>
              <a:t> – send a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response</a:t>
            </a:r>
          </a:p>
          <a:p>
            <a:pPr lvl="1"/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jsonp</a:t>
            </a:r>
            <a:r>
              <a:rPr lang="en-US" dirty="0"/>
              <a:t> – send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response with </a:t>
            </a:r>
            <a:r>
              <a:rPr lang="en-US" b="1" dirty="0">
                <a:solidFill>
                  <a:schemeClr val="bg1"/>
                </a:solidFill>
              </a:rPr>
              <a:t>JSONP</a:t>
            </a:r>
            <a:r>
              <a:rPr lang="en-US" dirty="0"/>
              <a:t> support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cross-domain </a:t>
            </a:r>
            <a:r>
              <a:rPr lang="en-US" dirty="0"/>
              <a:t>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7A82C95-C707-45EB-B195-83F8692A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0E662609-A8C1-4D28-908D-BDF1529D775A}"/>
              </a:ext>
            </a:extLst>
          </p:cNvPr>
          <p:cNvSpPr txBox="1">
            <a:spLocks/>
          </p:cNvSpPr>
          <p:nvPr/>
        </p:nvSpPr>
        <p:spPr>
          <a:xfrm>
            <a:off x="913050" y="2438400"/>
            <a:ext cx="564026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('/pdf',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download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FULL PATH TO PDF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1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F9AF1-FCE1-4BD8-8C39-DC5CE9D172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redirect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redirect a request (to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page)</a:t>
            </a:r>
          </a:p>
          <a:p>
            <a:pPr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sendFile</a:t>
            </a:r>
            <a:r>
              <a:rPr lang="en-US" dirty="0"/>
              <a:t> – send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octet</a:t>
            </a:r>
            <a:r>
              <a:rPr lang="en-US" dirty="0"/>
              <a:t> stream</a:t>
            </a:r>
          </a:p>
          <a:p>
            <a:pPr>
              <a:spcBef>
                <a:spcPts val="13000"/>
              </a:spcBef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render</a:t>
            </a:r>
            <a:r>
              <a:rPr lang="en-US" dirty="0"/>
              <a:t> – render a </a:t>
            </a:r>
            <a:r>
              <a:rPr lang="en-US" b="1" dirty="0">
                <a:solidFill>
                  <a:schemeClr val="bg1"/>
                </a:solidFill>
              </a:rPr>
              <a:t>view template</a:t>
            </a:r>
          </a:p>
          <a:p>
            <a:r>
              <a:rPr lang="en-US" dirty="0"/>
              <a:t>Additional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at: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https://expressjs.com/en/4x/api.html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5E2209F-3296-403A-AE05-D335CA29AEFD}"/>
              </a:ext>
            </a:extLst>
          </p:cNvPr>
          <p:cNvSpPr txBox="1">
            <a:spLocks/>
          </p:cNvSpPr>
          <p:nvPr/>
        </p:nvSpPr>
        <p:spPr>
          <a:xfrm>
            <a:off x="608170" y="1828800"/>
            <a:ext cx="594514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/about/old</a:t>
            </a:r>
            <a:r>
              <a:rPr lang="en-US" sz="2200" dirty="0">
                <a:solidFill>
                  <a:schemeClr val="tx1"/>
                </a:solidFill>
                <a:effectLst/>
              </a:rPr>
              <a:t>',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redirect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/about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40186640-ACD5-4356-91D4-C59B814F3DD9}"/>
              </a:ext>
            </a:extLst>
          </p:cNvPr>
          <p:cNvSpPr txBox="1">
            <a:spLocks/>
          </p:cNvSpPr>
          <p:nvPr/>
        </p:nvSpPr>
        <p:spPr>
          <a:xfrm>
            <a:off x="608170" y="3733800"/>
            <a:ext cx="701222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/file/: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fileName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',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fileName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 =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req.params.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fileName</a:t>
            </a:r>
            <a:endParaRPr lang="en-US" sz="2200" dirty="0">
              <a:solidFill>
                <a:schemeClr val="bg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sendFile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PATH TO FILE</a:t>
            </a:r>
            <a:r>
              <a:rPr lang="en-US" sz="2200" dirty="0">
                <a:solidFill>
                  <a:schemeClr val="tx1"/>
                </a:solidFill>
                <a:effectLst/>
              </a:rPr>
              <a:t>" +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fileName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8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express.Router</a:t>
            </a:r>
            <a:r>
              <a:rPr lang="en-US" dirty="0"/>
              <a:t> for modular route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Mounted </a:t>
            </a:r>
            <a:r>
              <a:rPr lang="en-US" dirty="0"/>
              <a:t>on a route (e.g. '/about')</a:t>
            </a:r>
          </a:p>
          <a:p>
            <a:pPr lvl="1"/>
            <a:r>
              <a:rPr lang="en-US" dirty="0"/>
              <a:t>Can use middleware, specific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to that router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Routers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13051" y="3429000"/>
            <a:ext cx="10365897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var</a:t>
            </a:r>
            <a:r>
              <a:rPr lang="en-US" sz="2800" dirty="0">
                <a:solidFill>
                  <a:schemeClr val="tx1"/>
                </a:solidFill>
                <a:effectLst/>
              </a:rPr>
              <a:t> express = require('express')</a:t>
            </a: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var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router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express.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Router</a:t>
            </a:r>
            <a:r>
              <a:rPr lang="en-US" sz="2800" dirty="0">
                <a:solidFill>
                  <a:schemeClr val="tx1"/>
                </a:solidFill>
                <a:effectLst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2800" dirty="0" err="1">
                <a:solidFill>
                  <a:schemeClr val="bg1"/>
                </a:solidFill>
                <a:effectLst/>
              </a:rPr>
              <a:t>router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.use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/* add middleware */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dirty="0" err="1">
                <a:solidFill>
                  <a:schemeClr val="bg1"/>
                </a:solidFill>
                <a:effectLst/>
              </a:rPr>
              <a:t>router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.get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/* define route handlers */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app.use</a:t>
            </a:r>
            <a:r>
              <a:rPr lang="en-US" sz="2800" dirty="0">
                <a:solidFill>
                  <a:schemeClr val="tx1"/>
                </a:solidFill>
                <a:effectLst/>
              </a:rPr>
              <a:t>('/about', </a:t>
            </a:r>
            <a:r>
              <a:rPr lang="en-US" sz="2800" dirty="0">
                <a:solidFill>
                  <a:schemeClr val="bg1"/>
                </a:solidFill>
                <a:effectLst/>
              </a:rPr>
              <a:t>router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20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AF6E9A-1F4B-4105-A48E-604DBE033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Serve HTML, CSS, JS and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3136AD-B684-47A4-973F-A208B477D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12" y="1720800"/>
            <a:ext cx="2724210" cy="24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0851" y="1075801"/>
            <a:ext cx="8689063" cy="59865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 is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3675" y="1776000"/>
            <a:ext cx="1011351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200" noProof="1">
                <a:solidFill>
                  <a:schemeClr val="tx1"/>
                </a:solidFill>
                <a:effectLst/>
              </a:rPr>
              <a:t>(express.</a:t>
            </a:r>
            <a:r>
              <a:rPr lang="en-US" sz="2200" noProof="1">
                <a:solidFill>
                  <a:schemeClr val="bg1"/>
                </a:solidFill>
                <a:effectLst/>
              </a:rPr>
              <a:t>static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('public'))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('/static', express.static('public'))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('/static', express.static(__dirname + '/public'))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0950" y="4062000"/>
            <a:ext cx="1006624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http://localhost:3000/images/kitten.</a:t>
            </a:r>
            <a:r>
              <a:rPr lang="en-US" sz="2200" dirty="0">
                <a:solidFill>
                  <a:schemeClr val="bg1"/>
                </a:solidFill>
                <a:effectLst/>
              </a:rPr>
              <a:t>jpg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http://localhost:3000/css/style.</a:t>
            </a:r>
            <a:r>
              <a:rPr lang="en-US" sz="2200" dirty="0">
                <a:solidFill>
                  <a:schemeClr val="bg1"/>
                </a:solidFill>
                <a:effectLst/>
              </a:rPr>
              <a:t>css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http://localhost:3000/js/app.</a:t>
            </a:r>
            <a:r>
              <a:rPr lang="en-US" sz="2200" dirty="0">
                <a:solidFill>
                  <a:schemeClr val="bg1"/>
                </a:solidFill>
                <a:effectLst/>
              </a:rPr>
              <a:t>js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http://localhost:3000/images/bg.</a:t>
            </a:r>
            <a:r>
              <a:rPr lang="en-US" sz="2200" dirty="0">
                <a:solidFill>
                  <a:schemeClr val="bg1"/>
                </a:solidFill>
                <a:effectLst/>
              </a:rPr>
              <a:t>png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http://localhost:3000/hello.</a:t>
            </a:r>
            <a:r>
              <a:rPr lang="en-US" sz="2200" dirty="0">
                <a:solidFill>
                  <a:schemeClr val="bg1"/>
                </a:solidFill>
                <a:effectLst/>
              </a:rPr>
              <a:t>html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3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412F21-0E38-4207-AB47-625DCC0BE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15" name="Текстов контейне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Intercepting the HTTP</a:t>
            </a:r>
          </a:p>
        </p:txBody>
      </p:sp>
      <p:grpSp>
        <p:nvGrpSpPr>
          <p:cNvPr id="17" name="Групиране 16"/>
          <p:cNvGrpSpPr/>
          <p:nvPr/>
        </p:nvGrpSpPr>
        <p:grpSpPr>
          <a:xfrm>
            <a:off x="3917665" y="2161532"/>
            <a:ext cx="4311936" cy="1106629"/>
            <a:chOff x="2208787" y="1595479"/>
            <a:chExt cx="8231744" cy="3095542"/>
          </a:xfrm>
        </p:grpSpPr>
        <p:sp>
          <p:nvSpPr>
            <p:cNvPr id="7" name="Flowchart: Extract 6">
              <a:extLst>
                <a:ext uri="{FF2B5EF4-FFF2-40B4-BE49-F238E27FC236}">
                  <a16:creationId xmlns:a16="http://schemas.microsoft.com/office/drawing/2014/main" xmlns="" id="{70C72D44-B7AB-4F79-BFA7-9CA7DEC38956}"/>
                </a:ext>
              </a:extLst>
            </p:cNvPr>
            <p:cNvSpPr/>
            <p:nvPr/>
          </p:nvSpPr>
          <p:spPr>
            <a:xfrm>
              <a:off x="4468697" y="2132269"/>
              <a:ext cx="2343910" cy="1897433"/>
            </a:xfrm>
            <a:prstGeom prst="flowChartExtra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Групиране 15"/>
            <p:cNvGrpSpPr/>
            <p:nvPr/>
          </p:nvGrpSpPr>
          <p:grpSpPr>
            <a:xfrm>
              <a:off x="2208787" y="1595479"/>
              <a:ext cx="8231744" cy="3095542"/>
              <a:chOff x="2208787" y="1595479"/>
              <a:chExt cx="8231744" cy="3095542"/>
            </a:xfrm>
          </p:grpSpPr>
          <p:sp>
            <p:nvSpPr>
              <p:cNvPr id="4" name="Flowchart: Magnetic Disk 3">
                <a:extLst>
                  <a:ext uri="{FF2B5EF4-FFF2-40B4-BE49-F238E27FC236}">
                    <a16:creationId xmlns:a16="http://schemas.microsoft.com/office/drawing/2014/main" xmlns="" id="{1C720BDC-C56A-481A-809C-D23EF8CB6238}"/>
                  </a:ext>
                </a:extLst>
              </p:cNvPr>
              <p:cNvSpPr/>
              <p:nvPr/>
            </p:nvSpPr>
            <p:spPr>
              <a:xfrm>
                <a:off x="8077716" y="2293566"/>
                <a:ext cx="2362815" cy="1600200"/>
              </a:xfrm>
              <a:prstGeom prst="flowChartMagneticDisk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xmlns="" id="{ECBBBF96-80C3-4877-B665-249D3CFA4ECF}"/>
                  </a:ext>
                </a:extLst>
              </p:cNvPr>
              <p:cNvSpPr/>
              <p:nvPr/>
            </p:nvSpPr>
            <p:spPr>
              <a:xfrm rot="5400000">
                <a:off x="7193241" y="2385976"/>
                <a:ext cx="228600" cy="116141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" name="Arrow: Up 5">
                <a:extLst>
                  <a:ext uri="{FF2B5EF4-FFF2-40B4-BE49-F238E27FC236}">
                    <a16:creationId xmlns:a16="http://schemas.microsoft.com/office/drawing/2014/main" xmlns="" id="{A27FE005-FA80-4B5E-A856-59F2F101D654}"/>
                  </a:ext>
                </a:extLst>
              </p:cNvPr>
              <p:cNvSpPr/>
              <p:nvPr/>
            </p:nvSpPr>
            <p:spPr>
              <a:xfrm rot="16200000">
                <a:off x="7192831" y="2864875"/>
                <a:ext cx="228600" cy="116141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xmlns="" id="{CB315596-922B-414D-B4E8-5EDAD69EA739}"/>
                  </a:ext>
                </a:extLst>
              </p:cNvPr>
              <p:cNvSpPr/>
              <p:nvPr/>
            </p:nvSpPr>
            <p:spPr>
              <a:xfrm>
                <a:off x="2208787" y="2171700"/>
                <a:ext cx="1905496" cy="1788143"/>
              </a:xfrm>
              <a:prstGeom prst="flowChartAlternate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Arrow: Curved Up 8">
                <a:extLst>
                  <a:ext uri="{FF2B5EF4-FFF2-40B4-BE49-F238E27FC236}">
                    <a16:creationId xmlns:a16="http://schemas.microsoft.com/office/drawing/2014/main" xmlns="" id="{C6405C12-074F-452D-8301-FEA462331056}"/>
                  </a:ext>
                </a:extLst>
              </p:cNvPr>
              <p:cNvSpPr/>
              <p:nvPr/>
            </p:nvSpPr>
            <p:spPr>
              <a:xfrm>
                <a:off x="3733185" y="4114800"/>
                <a:ext cx="1295737" cy="576221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row: Curved Up 9">
                <a:extLst>
                  <a:ext uri="{FF2B5EF4-FFF2-40B4-BE49-F238E27FC236}">
                    <a16:creationId xmlns:a16="http://schemas.microsoft.com/office/drawing/2014/main" xmlns="" id="{CD121DFD-1BAC-4DBF-A7A6-D7DE0F221AC3}"/>
                  </a:ext>
                </a:extLst>
              </p:cNvPr>
              <p:cNvSpPr/>
              <p:nvPr/>
            </p:nvSpPr>
            <p:spPr>
              <a:xfrm rot="10800000">
                <a:off x="4114284" y="1595479"/>
                <a:ext cx="1295737" cy="576221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A2F75DC-B87E-4D27-B9AB-5EACA0472346}"/>
                </a:ext>
              </a:extLst>
            </p:cNvPr>
            <p:cNvSpPr txBox="1"/>
            <p:nvPr/>
          </p:nvSpPr>
          <p:spPr>
            <a:xfrm>
              <a:off x="2628789" y="2726107"/>
              <a:ext cx="1544026" cy="700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18E6477-CCDB-4E02-9696-7D4733A53E5A}"/>
                </a:ext>
              </a:extLst>
            </p:cNvPr>
            <p:cNvSpPr txBox="1"/>
            <p:nvPr/>
          </p:nvSpPr>
          <p:spPr>
            <a:xfrm>
              <a:off x="4626296" y="3329024"/>
              <a:ext cx="2061183" cy="860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Middleware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725AB94-7168-449E-BC01-F66DDB749DE6}"/>
                </a:ext>
              </a:extLst>
            </p:cNvPr>
            <p:cNvSpPr txBox="1"/>
            <p:nvPr/>
          </p:nvSpPr>
          <p:spPr>
            <a:xfrm>
              <a:off x="8486765" y="2852386"/>
              <a:ext cx="1953766" cy="700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3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71" y="1094692"/>
            <a:ext cx="8689063" cy="59865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is </a:t>
            </a:r>
            <a:r>
              <a:rPr lang="en-US" b="1" dirty="0">
                <a:solidFill>
                  <a:schemeClr val="bg1"/>
                </a:solidFill>
              </a:rPr>
              <a:t>just</a:t>
            </a:r>
            <a:r>
              <a:rPr lang="en-US" dirty="0"/>
              <a:t>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</a:t>
            </a:r>
            <a:r>
              <a:rPr lang="en-US" b="1" dirty="0">
                <a:solidFill>
                  <a:schemeClr val="bg1"/>
                </a:solidFill>
              </a:rPr>
              <a:t>kind </a:t>
            </a:r>
            <a:r>
              <a:rPr lang="en-US" dirty="0"/>
              <a:t>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77990" y="3971400"/>
            <a:ext cx="904036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var app = express()</a:t>
            </a:r>
          </a:p>
          <a:p>
            <a:endParaRPr lang="en-US" sz="2200" noProof="1">
              <a:solidFill>
                <a:schemeClr val="tx1"/>
              </a:solidFill>
              <a:effectLst/>
            </a:endParaRP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200" noProof="1">
                <a:solidFill>
                  <a:schemeClr val="tx1"/>
                </a:solidFill>
                <a:effectLst/>
              </a:rPr>
              <a:t>((req, res, </a:t>
            </a:r>
            <a:r>
              <a:rPr lang="en-US" sz="2200" noProof="1">
                <a:solidFill>
                  <a:schemeClr val="bg1"/>
                </a:solidFill>
                <a:effectLst/>
              </a:rPr>
              <a:t>next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console.log('Time:', Date.now())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</a:t>
            </a:r>
            <a:r>
              <a:rPr lang="en-US" sz="2200" noProof="1">
                <a:solidFill>
                  <a:schemeClr val="bg1"/>
                </a:solidFill>
                <a:effectLst/>
              </a:rPr>
              <a:t>next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CCA57D17-699A-4ACA-A33A-72FF0FF9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940" y="5523258"/>
            <a:ext cx="3582333" cy="533400"/>
          </a:xfrm>
          <a:prstGeom prst="wedgeRoundRectCallout">
            <a:avLst>
              <a:gd name="adj1" fmla="val -47775"/>
              <a:gd name="adj2" fmla="val -1910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Next </a:t>
            </a:r>
            <a:r>
              <a:rPr lang="en-US" sz="2500" b="1" noProof="1">
                <a:solidFill>
                  <a:schemeClr val="bg1"/>
                </a:solidFill>
              </a:rPr>
              <a:t>handler </a:t>
            </a:r>
            <a:r>
              <a:rPr lang="en-US" sz="2500" noProof="1">
                <a:solidFill>
                  <a:schemeClr val="bg2"/>
                </a:solidFill>
              </a:rPr>
              <a:t>to be called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90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71" y="1065891"/>
            <a:ext cx="11128098" cy="58341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75816" y="1815376"/>
            <a:ext cx="9040366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use</a:t>
            </a:r>
            <a:r>
              <a:rPr lang="en-US" sz="2200" dirty="0">
                <a:solidFill>
                  <a:schemeClr val="tx1"/>
                </a:solidFill>
                <a:effectLst/>
              </a:rPr>
              <a:t>('/user/</a:t>
            </a:r>
            <a:r>
              <a:rPr lang="en-US" sz="2200" dirty="0">
                <a:solidFill>
                  <a:schemeClr val="bg1"/>
                </a:solidFill>
                <a:effectLst/>
              </a:rPr>
              <a:t>: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userId</a:t>
            </a:r>
            <a:r>
              <a:rPr lang="en-US" sz="2200" dirty="0">
                <a:solidFill>
                  <a:schemeClr val="tx1"/>
                </a:solidFill>
                <a:effectLst/>
              </a:rPr>
              <a:t>',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res, </a:t>
            </a:r>
            <a:r>
              <a:rPr lang="en-US" sz="2200" dirty="0">
                <a:solidFill>
                  <a:schemeClr val="bg1"/>
                </a:solidFill>
                <a:effectLst/>
              </a:rPr>
              <a:t>next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userId</a:t>
            </a:r>
            <a:r>
              <a:rPr lang="en-US" sz="2200" dirty="0">
                <a:solidFill>
                  <a:schemeClr val="tx1"/>
                </a:solidFill>
                <a:effectLst/>
              </a:rPr>
              <a:t> =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req.params.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userId</a:t>
            </a:r>
            <a:endParaRPr lang="en-US" sz="2200" dirty="0">
              <a:solidFill>
                <a:schemeClr val="bg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// TODO: Check if user </a:t>
            </a:r>
            <a:r>
              <a:rPr lang="en-US" sz="2200" dirty="0">
                <a:solidFill>
                  <a:schemeClr val="bg1"/>
                </a:solidFill>
                <a:effectLst/>
              </a:rPr>
              <a:t>exists</a:t>
            </a:r>
            <a:r>
              <a:rPr lang="en-US" sz="2200" dirty="0">
                <a:solidFill>
                  <a:schemeClr val="tx1"/>
                </a:solidFill>
                <a:effectLst/>
              </a:rPr>
              <a:t> in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db</a:t>
            </a:r>
            <a:r>
              <a:rPr lang="en-US" sz="2200" dirty="0">
                <a:solidFill>
                  <a:schemeClr val="bg1"/>
                </a:solidFill>
                <a:effectLst/>
              </a:rPr>
              <a:t>/session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userExists</a:t>
            </a:r>
            <a:r>
              <a:rPr lang="en-US" sz="2200" dirty="0">
                <a:solidFill>
                  <a:schemeClr val="tx1"/>
                </a:solidFill>
                <a:effectLst/>
              </a:rPr>
              <a:t> = true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if (!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userExists</a:t>
            </a:r>
            <a:r>
              <a:rPr lang="en-US" sz="2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redirect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/login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</a:t>
            </a:r>
            <a:r>
              <a:rPr lang="en-US" sz="2200" dirty="0">
                <a:solidFill>
                  <a:schemeClr val="bg1"/>
                </a:solidFill>
                <a:effectLst/>
              </a:rPr>
              <a:t>next()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('/user/</a:t>
            </a:r>
            <a:r>
              <a:rPr lang="en-US" sz="2200" dirty="0">
                <a:solidFill>
                  <a:schemeClr val="bg1"/>
                </a:solidFill>
                <a:effectLst/>
              </a:rPr>
              <a:t>: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userId</a:t>
            </a:r>
            <a:r>
              <a:rPr lang="en-US" sz="2200" dirty="0">
                <a:solidFill>
                  <a:schemeClr val="tx1"/>
                </a:solidFill>
                <a:effectLst/>
              </a:rPr>
              <a:t>',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('User home page!')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B27D7989-CE1F-4C6C-AB50-E127E25F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978" y="4062145"/>
            <a:ext cx="3582333" cy="833278"/>
          </a:xfrm>
          <a:prstGeom prst="wedgeRoundRectCallout">
            <a:avLst>
              <a:gd name="adj1" fmla="val -78507"/>
              <a:gd name="adj2" fmla="val -7508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Custom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b="1" noProof="1">
                <a:solidFill>
                  <a:schemeClr val="bg1"/>
                </a:solidFill>
              </a:rPr>
              <a:t>authentication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bg2"/>
                </a:solidFill>
              </a:rPr>
              <a:t>middleware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5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6004"/>
            <a:ext cx="8182463" cy="49859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Express</a:t>
            </a:r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Introduction to Express.js</a:t>
            </a:r>
            <a:endParaRPr lang="bg-BG" sz="2700" dirty="0"/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Router</a:t>
            </a:r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Static Files</a:t>
            </a:r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Middleware</a:t>
            </a:r>
          </a:p>
          <a:p>
            <a:pPr marL="457200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View Engines</a:t>
            </a:r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 err="1"/>
              <a:t>Templating</a:t>
            </a:r>
            <a:r>
              <a:rPr lang="en-US" sz="2700" dirty="0"/>
              <a:t> Concepts</a:t>
            </a:r>
          </a:p>
          <a:p>
            <a:pPr marL="933139" lvl="1" indent="-457200">
              <a:lnSpc>
                <a:spcPts val="4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/>
              <a:t>Handlebars</a:t>
            </a:r>
            <a:endParaRPr lang="en-US" sz="2700" dirty="0"/>
          </a:p>
          <a:p>
            <a:pPr marL="457200" indent="-457200">
              <a:lnSpc>
                <a:spcPts val="4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71" y="1109092"/>
            <a:ext cx="10975658" cy="59865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0060" y="1970401"/>
            <a:ext cx="1105187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200" dirty="0">
                <a:solidFill>
                  <a:schemeClr val="tx1"/>
                </a:solidFill>
                <a:effectLst/>
              </a:rPr>
              <a:t> express = require('express')</a:t>
            </a: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bodyParser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= require('body-parser')</a:t>
            </a: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200" dirty="0">
                <a:solidFill>
                  <a:schemeClr val="tx1"/>
                </a:solidFill>
                <a:effectLst/>
              </a:rPr>
              <a:t> port = 1337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let app = express()</a:t>
            </a: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use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bodyParser.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urlencoded</a:t>
            </a:r>
            <a:r>
              <a:rPr lang="en-US" sz="2200" dirty="0">
                <a:solidFill>
                  <a:schemeClr val="tx1"/>
                </a:solidFill>
                <a:effectLst/>
              </a:rPr>
              <a:t>({ </a:t>
            </a:r>
            <a:r>
              <a:rPr lang="en-US" sz="2200" dirty="0">
                <a:solidFill>
                  <a:schemeClr val="bg1"/>
                </a:solidFill>
                <a:effectLst/>
              </a:rPr>
              <a:t>extended</a:t>
            </a:r>
            <a:r>
              <a:rPr lang="en-US" sz="2200" dirty="0">
                <a:solidFill>
                  <a:schemeClr val="tx1"/>
                </a:solidFill>
                <a:effectLst/>
              </a:rPr>
              <a:t>: </a:t>
            </a:r>
            <a:r>
              <a:rPr lang="en-US" sz="2200" dirty="0">
                <a:solidFill>
                  <a:schemeClr val="bg1"/>
                </a:solidFill>
                <a:effectLst/>
              </a:rPr>
              <a:t>true</a:t>
            </a:r>
            <a:r>
              <a:rPr lang="en-US" sz="2200" dirty="0">
                <a:solidFill>
                  <a:schemeClr val="tx1"/>
                </a:solidFill>
                <a:effectLst/>
              </a:rPr>
              <a:t> }))</a:t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post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/login</a:t>
            </a:r>
            <a:r>
              <a:rPr lang="en-US" sz="2200" dirty="0">
                <a:solidFill>
                  <a:schemeClr val="tx1"/>
                </a:solidFill>
                <a:effectLst/>
              </a:rPr>
              <a:t>',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body</a:t>
            </a:r>
            <a:r>
              <a:rPr lang="en-US" sz="22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redirect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>
                <a:solidFill>
                  <a:schemeClr val="bg1"/>
                </a:solidFill>
                <a:effectLst/>
              </a:rPr>
              <a:t>/home.html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app.listen</a:t>
            </a:r>
            <a:r>
              <a:rPr lang="en-US" sz="2200" dirty="0">
                <a:solidFill>
                  <a:schemeClr val="tx1"/>
                </a:solidFill>
                <a:effectLst/>
              </a:rPr>
              <a:t>(port, () =&gt; console.log(`Express running on port ${port}`))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7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71" y="1152292"/>
            <a:ext cx="10975658" cy="59865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available here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expressjs.com/en/resources/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middleware.html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0610" y="2514600"/>
            <a:ext cx="10670779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set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('view engine', 'pug');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set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('views', __dirname + '/views');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(cookieParser());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(bodyParser());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(session({secret: 'magic unicorns'}));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(passport.initialize());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(passport.session());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use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(express.static(config.rootPath + '/public'));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r>
              <a:rPr lang="en-US" dirty="0"/>
              <a:t> Concepts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64" y="1310400"/>
            <a:ext cx="2723993" cy="2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9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Templates allow similar content to be </a:t>
            </a:r>
            <a:r>
              <a:rPr lang="en-US" b="1" dirty="0">
                <a:solidFill>
                  <a:schemeClr val="bg1"/>
                </a:solidFill>
              </a:rPr>
              <a:t>replicated</a:t>
            </a:r>
            <a:r>
              <a:rPr lang="en-US" dirty="0"/>
              <a:t> in a web page, </a:t>
            </a:r>
            <a:r>
              <a:rPr lang="en-US" b="1" dirty="0">
                <a:solidFill>
                  <a:schemeClr val="bg1"/>
                </a:solidFill>
              </a:rPr>
              <a:t>without repeating </a:t>
            </a:r>
            <a:r>
              <a:rPr lang="en-US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7619" y="2451232"/>
            <a:ext cx="11151806" cy="4101968"/>
            <a:chOff x="417510" y="2451232"/>
            <a:chExt cx="11148902" cy="4101968"/>
          </a:xfrm>
        </p:grpSpPr>
        <p:sp>
          <p:nvSpPr>
            <p:cNvPr id="6" name="Rectangle: Folded Corner 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1474" y="3289924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&lt;div&gt;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&lt;span&gt;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HTML</a:t>
              </a:r>
            </a:p>
          </p:txBody>
        </p:sp>
        <p:sp>
          <p:nvSpPr>
            <p:cNvPr id="9" name="Rectangle: Folded Corner 8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Ivan,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Maria,</a:t>
              </a:r>
            </a:p>
            <a:p>
              <a:r>
                <a:rPr lang="en-US" sz="2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Jordan, …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7510" y="4621606"/>
              <a:ext cx="289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Dynamic Content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49146" y="3988133"/>
              <a:ext cx="2724150" cy="1859756"/>
              <a:chOff x="4549146" y="3835733"/>
              <a:chExt cx="2724150" cy="18597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19979">
                <a:off x="4549146" y="3835733"/>
                <a:ext cx="2724150" cy="185975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73721" y="4016066"/>
                <a:ext cx="2475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View Engine</a:t>
                </a:r>
              </a:p>
            </p:txBody>
          </p:sp>
        </p:grp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825612" y="3697026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825612" y="5029200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l="886" t="2351" r="823" b="2816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/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5"/>
              <a:srcRect l="910" t="2669" r="1039" b="2809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56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a webpage are stored as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kept separately (e.g. in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view engine </a:t>
            </a:r>
            <a:r>
              <a:rPr lang="en-US" dirty="0"/>
              <a:t>combines the two</a:t>
            </a:r>
          </a:p>
          <a:p>
            <a:pPr>
              <a:buClr>
                <a:schemeClr val="tx1"/>
              </a:buClr>
            </a:pPr>
            <a:r>
              <a:rPr lang="en-US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Productivity</a:t>
            </a:r>
            <a:r>
              <a:rPr lang="en-US" dirty="0"/>
              <a:t> –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upkeep </a:t>
            </a:r>
            <a:r>
              <a:rPr lang="en-US" dirty="0"/>
              <a:t>– only change the code in one place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 –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2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articles in a blog</a:t>
            </a:r>
          </a:p>
          <a:p>
            <a:r>
              <a:rPr lang="en-US" dirty="0"/>
              <a:t>Display a gallery of photos</a:t>
            </a:r>
          </a:p>
          <a:p>
            <a:r>
              <a:rPr lang="en-US" dirty="0"/>
              <a:t>Visualize user profiles</a:t>
            </a:r>
          </a:p>
          <a:p>
            <a:r>
              <a:rPr lang="en-US" dirty="0"/>
              <a:t>Show items in a catalog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061" y="4168101"/>
            <a:ext cx="2210376" cy="2220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63" y="4174013"/>
            <a:ext cx="2204489" cy="2214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67" y="4179924"/>
            <a:ext cx="2210376" cy="2220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858" y="4179924"/>
            <a:ext cx="2204489" cy="2214962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Server view engines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ready-to-use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to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dirty="0"/>
              <a:t>(the browser)</a:t>
            </a:r>
          </a:p>
          <a:p>
            <a:pPr lvl="1"/>
            <a:r>
              <a:rPr lang="en-US" dirty="0"/>
              <a:t>They parse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Web applications, created with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view engines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real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apps (In </a:t>
            </a:r>
            <a:r>
              <a:rPr lang="en-US" b="1" dirty="0">
                <a:solidFill>
                  <a:schemeClr val="bg1"/>
                </a:solidFill>
              </a:rPr>
              <a:t>most</a:t>
            </a:r>
            <a:r>
              <a:rPr lang="en-US" dirty="0"/>
              <a:t> cases)</a:t>
            </a:r>
          </a:p>
          <a:p>
            <a:r>
              <a:rPr lang="en-US" dirty="0"/>
              <a:t>Famous View Engines</a:t>
            </a:r>
          </a:p>
          <a:p>
            <a:pPr lvl="1"/>
            <a:r>
              <a:rPr lang="en-US" dirty="0"/>
              <a:t>Pug, Mustache, Handlebars, EJS, </a:t>
            </a:r>
            <a:r>
              <a:rPr lang="en-US" noProof="1"/>
              <a:t>Vash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52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r>
              <a:rPr lang="en-US" dirty="0"/>
              <a:t> with Handlebars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D545E41-0125-4A12-A492-4B8170B0E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A2E29BB-80BC-4C7E-9685-5DE9714AC9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00" y="1908000"/>
            <a:ext cx="2688279" cy="2028000"/>
          </a:xfrm>
        </p:spPr>
      </p:pic>
    </p:spTree>
    <p:extLst>
      <p:ext uri="{BB962C8B-B14F-4D97-AF65-F5344CB8AC3E}">
        <p14:creationId xmlns:p14="http://schemas.microsoft.com/office/powerpoint/2010/main" val="20419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08CED24-3BEF-4B07-92D7-12E8823741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77CD35-2944-4AF4-B502-539BA9A154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 specification</a:t>
            </a:r>
          </a:p>
          <a:p>
            <a:r>
              <a:rPr lang="en-US" dirty="0"/>
              <a:t>Expressions are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with ' </a:t>
            </a:r>
            <a:r>
              <a:rPr lang="en-US" b="1" dirty="0">
                <a:solidFill>
                  <a:schemeClr val="bg1"/>
                </a:solidFill>
              </a:rPr>
              <a:t>{{</a:t>
            </a:r>
            <a:r>
              <a:rPr lang="en-US" dirty="0"/>
              <a:t> ' and finishes  with '</a:t>
            </a:r>
            <a:r>
              <a:rPr lang="en-US" b="1" dirty="0">
                <a:solidFill>
                  <a:schemeClr val="bg1"/>
                </a:solidFill>
              </a:rPr>
              <a:t>}}</a:t>
            </a:r>
            <a:r>
              <a:rPr lang="en-US" dirty="0"/>
              <a:t>'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6DA3E1F-1A63-404C-97F0-E4B93A7C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496161" y="3308344"/>
            <a:ext cx="495429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&lt;div class="entry"&gt;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&lt;h1&gt;{{</a:t>
            </a:r>
            <a:r>
              <a:rPr lang="en-US" noProof="1">
                <a:solidFill>
                  <a:schemeClr val="bg1"/>
                </a:solidFill>
                <a:effectLst/>
              </a:rPr>
              <a:t>title</a:t>
            </a:r>
            <a:r>
              <a:rPr lang="en-US" noProof="1">
                <a:solidFill>
                  <a:schemeClr val="tx1"/>
                </a:solidFill>
                <a:effectLst/>
              </a:rPr>
              <a:t>}}&lt;/h1&gt;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&lt;div class="body"&gt;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{{</a:t>
            </a:r>
            <a:r>
              <a:rPr lang="en-US" noProof="1">
                <a:solidFill>
                  <a:schemeClr val="bg1"/>
                </a:solidFill>
                <a:effectLst/>
              </a:rPr>
              <a:t>body</a:t>
            </a:r>
            <a:r>
              <a:rPr lang="en-US" noProof="1">
                <a:solidFill>
                  <a:schemeClr val="tx1"/>
                </a:solidFill>
                <a:effectLst/>
              </a:rPr>
              <a:t>}}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&lt;/div&gt;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93674" y="3318260"/>
            <a:ext cx="5073385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0" name="Arrow: Right 13"/>
          <p:cNvSpPr/>
          <p:nvPr/>
        </p:nvSpPr>
        <p:spPr>
          <a:xfrm>
            <a:off x="5903689" y="3804507"/>
            <a:ext cx="495148" cy="76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36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Express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82877" y="1611434"/>
            <a:ext cx="857646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800" noProof="1">
                <a:solidFill>
                  <a:schemeClr val="bg1"/>
                </a:solidFill>
                <a:effectLst/>
              </a:rPr>
              <a:t>npm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install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handlebars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82877" y="2524780"/>
            <a:ext cx="857646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800" noProof="1">
                <a:solidFill>
                  <a:schemeClr val="bg1"/>
                </a:solidFill>
                <a:effectLst/>
              </a:rPr>
              <a:t>npm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install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express-handlebars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4B2BBB6-333E-4FF3-8FA9-3CD0795B6A7D}"/>
              </a:ext>
            </a:extLst>
          </p:cNvPr>
          <p:cNvSpPr txBox="1">
            <a:spLocks/>
          </p:cNvSpPr>
          <p:nvPr/>
        </p:nvSpPr>
        <p:spPr>
          <a:xfrm>
            <a:off x="1689416" y="3657601"/>
            <a:ext cx="8522455" cy="19851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app = require('express')()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handlebars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</a:t>
            </a:r>
            <a:r>
              <a:rPr lang="en-US" noProof="1">
                <a:solidFill>
                  <a:schemeClr val="bg1"/>
                </a:solidFill>
                <a:effectLst/>
              </a:rPr>
              <a:t>express-handlebars</a:t>
            </a:r>
            <a:r>
              <a:rPr lang="en-US" noProof="1">
                <a:solidFill>
                  <a:schemeClr val="tx2"/>
                </a:solidFill>
                <a:effectLst/>
              </a:rPr>
              <a:t>')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</a:t>
            </a:r>
            <a:r>
              <a:rPr lang="en-US" noProof="1">
                <a:solidFill>
                  <a:schemeClr val="bg1"/>
                </a:solidFill>
                <a:effectLst/>
              </a:rPr>
              <a:t>engine</a:t>
            </a:r>
            <a:r>
              <a:rPr lang="en-US" noProof="1">
                <a:solidFill>
                  <a:schemeClr val="tx2"/>
                </a:solidFill>
                <a:effectLst/>
              </a:rPr>
              <a:t>('.hbs', </a:t>
            </a:r>
            <a:r>
              <a:rPr lang="en-US" noProof="1">
                <a:solidFill>
                  <a:schemeClr val="bg1"/>
                </a:solidFill>
                <a:effectLst/>
              </a:rPr>
              <a:t>handlebars</a:t>
            </a:r>
            <a:r>
              <a:rPr lang="en-US" noProof="1">
                <a:solidFill>
                  <a:schemeClr val="tx2"/>
                </a:solidFill>
                <a:effectLst/>
              </a:rPr>
              <a:t>({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extname: '.hbs'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app.set('view engine', '.hbs');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805915" y="5220600"/>
            <a:ext cx="3137304" cy="578882"/>
          </a:xfrm>
          <a:prstGeom prst="wedgeRoundRectCallout">
            <a:avLst>
              <a:gd name="adj1" fmla="val -49228"/>
              <a:gd name="adj2" fmla="val -1462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file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2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5B754D-EBE6-48F6-8538-037EEB3A5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421" y="2382243"/>
            <a:ext cx="1293779" cy="129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377FA0-35B3-4D48-A1C6-CBA8AC1C84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08" y="2601454"/>
            <a:ext cx="1207590" cy="120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65" y="664067"/>
            <a:ext cx="2194156" cy="21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template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4655" y="4395928"/>
            <a:ext cx="9762688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&lt;li&gt;{{name}}: {{email}}&lt;/li&gt;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4655" y="1829602"/>
            <a:ext cx="9762688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context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 name: 'Ivan Ivanov', email: 'i.ivanov@gmail.com'},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 name: 'Maria Petrova', email: 'mar4eto@abv.bg'},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 name: 'Jordan Kirov', email: 'jordk@gmail.com'}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]};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819549" y="4724400"/>
            <a:ext cx="3849642" cy="1532334"/>
          </a:xfrm>
          <a:prstGeom prst="wedgeRoundRectCallout">
            <a:avLst>
              <a:gd name="adj1" fmla="val -88418"/>
              <a:gd name="adj2" fmla="val 55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expression inside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loop uses each</a:t>
            </a:r>
          </a:p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 as context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3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1227" y="1405734"/>
            <a:ext cx="7469545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#if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sunny}}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clear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The sky is overcast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/if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019780" y="1264200"/>
            <a:ext cx="3158243" cy="1055608"/>
          </a:xfrm>
          <a:prstGeom prst="wedgeRoundRectCallout">
            <a:avLst>
              <a:gd name="adj1" fmla="val -88940"/>
              <a:gd name="adj2" fmla="val -124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to check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1227" y="3581401"/>
            <a:ext cx="7469545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221192" y="5116592"/>
            <a:ext cx="3330686" cy="1055608"/>
          </a:xfrm>
          <a:prstGeom prst="wedgeRoundRectCallout">
            <a:avLst>
              <a:gd name="adj1" fmla="val -72995"/>
              <a:gd name="adj2" fmla="val -3270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shown if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array is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8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Partials</a:t>
            </a:r>
            <a:r>
              <a:rPr lang="en-US" dirty="0"/>
              <a:t> are templates that can be </a:t>
            </a:r>
            <a:r>
              <a:rPr lang="en-US" b="1" dirty="0">
                <a:solidFill>
                  <a:schemeClr val="bg1"/>
                </a:solidFill>
              </a:rPr>
              <a:t>inserted into </a:t>
            </a:r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8390" y="2667001"/>
            <a:ext cx="8379702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{{#each contacts}}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contact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{{else}}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{{/each}}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14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By default, any strings that are evaluated will be </a:t>
            </a:r>
            <a:r>
              <a:rPr lang="en-US" b="1" dirty="0">
                <a:solidFill>
                  <a:schemeClr val="bg1"/>
                </a:solidFill>
              </a:rPr>
              <a:t>HTML-escaped</a:t>
            </a:r>
          </a:p>
          <a:p>
            <a:r>
              <a:rPr lang="en-US" dirty="0"/>
              <a:t>To prevent this, use the "</a:t>
            </a:r>
            <a:r>
              <a:rPr lang="en-US" b="1" dirty="0">
                <a:solidFill>
                  <a:schemeClr val="bg1"/>
                </a:solidFill>
              </a:rPr>
              <a:t>triple-stash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4390" y="3840091"/>
            <a:ext cx="3690065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84390" y="2589705"/>
            <a:ext cx="10823219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title: "All about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Tags"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body: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 is a post about &amp;lt;p&amp;gt; tags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610407" y="4692295"/>
            <a:ext cx="588422" cy="6569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434782" y="3716982"/>
            <a:ext cx="6072827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&lt;h1&gt;All About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&amp;lt;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&amp;gt;</a:t>
            </a: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Tags&lt;/h1&gt;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 is a post about &amp;lt;p&amp;gt; tags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2334" y="1422459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866400" y="1621097"/>
            <a:ext cx="7766400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chemeClr val="bg2"/>
                </a:solidFill>
              </a:rPr>
              <a:t>Express.js is a </a:t>
            </a:r>
            <a:r>
              <a:rPr lang="en-US" sz="2200" b="1" dirty="0">
                <a:solidFill>
                  <a:schemeClr val="bg1"/>
                </a:solidFill>
              </a:rPr>
              <a:t>fast</a:t>
            </a:r>
            <a:r>
              <a:rPr lang="en-US" sz="2200" dirty="0">
                <a:solidFill>
                  <a:schemeClr val="bg2"/>
                </a:solidFill>
              </a:rPr>
              <a:t> web </a:t>
            </a:r>
            <a:r>
              <a:rPr lang="en-US" sz="2200" b="1" dirty="0">
                <a:solidFill>
                  <a:schemeClr val="bg1"/>
                </a:solidFill>
              </a:rPr>
              <a:t>framework</a:t>
            </a:r>
            <a:r>
              <a:rPr lang="en-US" sz="2200" dirty="0">
                <a:solidFill>
                  <a:schemeClr val="bg2"/>
                </a:solidFill>
              </a:rPr>
              <a:t> for Node.js</a:t>
            </a: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chemeClr val="bg2"/>
                </a:solidFill>
              </a:rPr>
              <a:t>Routing is done with a </a:t>
            </a:r>
            <a:r>
              <a:rPr lang="en-US" sz="2200" b="1" dirty="0">
                <a:solidFill>
                  <a:schemeClr val="bg1"/>
                </a:solidFill>
              </a:rPr>
              <a:t>familiar</a:t>
            </a:r>
            <a:r>
              <a:rPr lang="en-US" sz="2200" dirty="0">
                <a:solidFill>
                  <a:schemeClr val="bg2"/>
                </a:solidFill>
              </a:rPr>
              <a:t> syntax</a:t>
            </a:r>
            <a:endParaRPr lang="bg-BG" sz="220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endParaRPr lang="bg-BG" sz="220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</a:rPr>
              <a:t>Middleware</a:t>
            </a:r>
            <a:r>
              <a:rPr lang="en-US" sz="2200" dirty="0">
                <a:solidFill>
                  <a:schemeClr val="bg2"/>
                </a:solidFill>
              </a:rPr>
              <a:t> in our application (custom, third-party)</a:t>
            </a:r>
            <a:endParaRPr lang="bg-BG" sz="220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endParaRPr lang="bg-BG" sz="2200" dirty="0" smtClean="0">
              <a:solidFill>
                <a:schemeClr val="bg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bg2"/>
                </a:solidFill>
              </a:rPr>
              <a:t>Templates </a:t>
            </a:r>
            <a:r>
              <a:rPr lang="en-US" sz="2200" b="1" dirty="0">
                <a:solidFill>
                  <a:schemeClr val="bg1"/>
                </a:solidFill>
              </a:rPr>
              <a:t>speed up </a:t>
            </a:r>
            <a:r>
              <a:rPr lang="en-US" sz="2200" dirty="0">
                <a:solidFill>
                  <a:schemeClr val="bg2"/>
                </a:solidFill>
              </a:rPr>
              <a:t>and </a:t>
            </a:r>
            <a:r>
              <a:rPr lang="en-US" sz="2200" b="1" dirty="0">
                <a:solidFill>
                  <a:schemeClr val="bg1"/>
                </a:solidFill>
              </a:rPr>
              <a:t>simplify</a:t>
            </a:r>
            <a:r>
              <a:rPr lang="en-US" sz="2200" dirty="0">
                <a:solidFill>
                  <a:schemeClr val="bg2"/>
                </a:solidFill>
              </a:rPr>
              <a:t> development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chemeClr val="bg2"/>
                </a:solidFill>
              </a:rPr>
              <a:t>View Engines </a:t>
            </a:r>
            <a:r>
              <a:rPr lang="en-US" sz="2200" b="1" dirty="0">
                <a:solidFill>
                  <a:schemeClr val="bg1"/>
                </a:solidFill>
              </a:rPr>
              <a:t>render templates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</a:rPr>
              <a:t>Handlebars</a:t>
            </a:r>
            <a:r>
              <a:rPr lang="en-US" sz="2200" dirty="0">
                <a:solidFill>
                  <a:schemeClr val="bg2"/>
                </a:solidFill>
              </a:rPr>
              <a:t> offers effective templates and simple helper functions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247964" y="2393525"/>
            <a:ext cx="54624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>
                <a:solidFill>
                  <a:schemeClr val="bg2"/>
                </a:solidFill>
              </a:rPr>
              <a:t>app.</a:t>
            </a:r>
            <a:r>
              <a:rPr lang="en-US" sz="1800" noProof="1">
                <a:solidFill>
                  <a:schemeClr val="bg1"/>
                </a:solidFill>
              </a:rPr>
              <a:t>METHOD</a:t>
            </a:r>
            <a:r>
              <a:rPr lang="en-US" sz="1800" noProof="1">
                <a:solidFill>
                  <a:schemeClr val="bg2"/>
                </a:solidFill>
              </a:rPr>
              <a:t>(</a:t>
            </a:r>
            <a:r>
              <a:rPr lang="en-US" sz="1800" noProof="1">
                <a:solidFill>
                  <a:schemeClr val="bg1"/>
                </a:solidFill>
              </a:rPr>
              <a:t>PATH</a:t>
            </a:r>
            <a:r>
              <a:rPr lang="en-US" sz="1800" noProof="1">
                <a:solidFill>
                  <a:schemeClr val="bg2"/>
                </a:solidFill>
              </a:rPr>
              <a:t>, </a:t>
            </a:r>
            <a:r>
              <a:rPr lang="en-US" sz="1800" noProof="1">
                <a:solidFill>
                  <a:schemeClr val="bg1"/>
                </a:solidFill>
              </a:rPr>
              <a:t>HANDLER</a:t>
            </a:r>
            <a:r>
              <a:rPr lang="en-US" sz="1800" noProof="1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247964" y="3099736"/>
            <a:ext cx="54624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>
                <a:solidFill>
                  <a:schemeClr val="bg2"/>
                </a:solidFill>
              </a:rPr>
              <a:t>app.</a:t>
            </a:r>
            <a:r>
              <a:rPr lang="en-US" sz="1800" noProof="1">
                <a:solidFill>
                  <a:schemeClr val="bg1"/>
                </a:solidFill>
              </a:rPr>
              <a:t>use</a:t>
            </a:r>
            <a:r>
              <a:rPr lang="en-US" sz="1800" noProof="1">
                <a:solidFill>
                  <a:schemeClr val="bg2"/>
                </a:solidFill>
              </a:rPr>
              <a:t>(bodyParser());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265540" y="5073975"/>
            <a:ext cx="2614944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1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024031" y="5073418"/>
            <a:ext cx="2890574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1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22" name="Arrow: Right 11"/>
          <p:cNvSpPr/>
          <p:nvPr/>
        </p:nvSpPr>
        <p:spPr>
          <a:xfrm>
            <a:off x="4265997" y="5594069"/>
            <a:ext cx="495019" cy="4759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https://softuni.bg/courses/express-js-fundamentals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95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92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71" y="1123491"/>
            <a:ext cx="11204318" cy="56157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Install</a:t>
            </a:r>
            <a:r>
              <a:rPr lang="en-US" noProof="1"/>
              <a:t>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r>
              <a:rPr lang="en-US" noProof="1"/>
              <a:t>You can </a:t>
            </a:r>
            <a:r>
              <a:rPr lang="en-US" b="1" noProof="1">
                <a:solidFill>
                  <a:schemeClr val="bg1"/>
                </a:solidFill>
              </a:rPr>
              <a:t>check</a:t>
            </a:r>
            <a:r>
              <a:rPr lang="en-US" noProof="1"/>
              <a:t> out </a:t>
            </a:r>
            <a:r>
              <a:rPr lang="en-US" noProof="1">
                <a:solidFill>
                  <a:schemeClr val="accent1"/>
                </a:solidFill>
                <a:hlinkClick r:id="rId2"/>
              </a:rPr>
              <a:t>http://expressjs.com/en/api.html</a:t>
            </a:r>
            <a:endParaRPr lang="en-US" noProof="1">
              <a:solidFill>
                <a:schemeClr val="accent1"/>
              </a:solidFill>
            </a:endParaRP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62756" y="1790962"/>
            <a:ext cx="792088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200" kern="0" dirty="0" err="1">
                <a:solidFill>
                  <a:schemeClr val="tx1"/>
                </a:solidFill>
                <a:effectLst/>
              </a:rPr>
              <a:t>npm</a:t>
            </a:r>
            <a:r>
              <a:rPr lang="en-US" sz="2200" kern="0" dirty="0">
                <a:solidFill>
                  <a:schemeClr val="tx1"/>
                </a:solidFill>
                <a:effectLst/>
              </a:rPr>
              <a:t> install express </a:t>
            </a:r>
            <a:r>
              <a:rPr lang="en-US" sz="2200" kern="0" dirty="0">
                <a:solidFill>
                  <a:schemeClr val="bg1"/>
                </a:solidFill>
                <a:effectLst/>
              </a:rPr>
              <a:t>–-save –-save-exact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511" y="3168254"/>
            <a:ext cx="1143297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let express = require('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express</a:t>
            </a:r>
            <a:r>
              <a:rPr lang="en-US" sz="2200" noProof="1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let app = </a:t>
            </a:r>
            <a:r>
              <a:rPr lang="en-US" sz="2200" noProof="1">
                <a:solidFill>
                  <a:schemeClr val="bg1"/>
                </a:solidFill>
                <a:effectLst/>
              </a:rPr>
              <a:t>express()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const port = 1337</a:t>
            </a:r>
          </a:p>
          <a:p>
            <a:endParaRPr lang="en-US" sz="2200" noProof="1">
              <a:solidFill>
                <a:schemeClr val="tx1"/>
              </a:solidFill>
              <a:effectLst/>
            </a:endParaRP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get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/</a:t>
            </a:r>
            <a:r>
              <a:rPr lang="en-US" sz="2200" noProof="1">
                <a:solidFill>
                  <a:schemeClr val="tx1"/>
                </a:solidFill>
                <a:effectLst/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</a:t>
            </a:r>
            <a:r>
              <a:rPr lang="en-US" sz="2200" noProof="1">
                <a:solidFill>
                  <a:schemeClr val="bg1"/>
                </a:solidFill>
                <a:effectLst/>
              </a:rPr>
              <a:t>status</a:t>
            </a:r>
            <a:r>
              <a:rPr lang="en-US" sz="2200" noProof="1">
                <a:solidFill>
                  <a:schemeClr val="tx1"/>
                </a:solidFill>
                <a:effectLst/>
              </a:rPr>
              <a:t>(200)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</a:t>
            </a:r>
            <a:r>
              <a:rPr lang="en-US" sz="2200" noProof="1">
                <a:solidFill>
                  <a:schemeClr val="bg1"/>
                </a:solidFill>
                <a:effectLst/>
              </a:rPr>
              <a:t>send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('Welcome to Express.js!')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  <a:effectLst/>
            </a:endParaRP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200" noProof="1">
                <a:solidFill>
                  <a:schemeClr val="tx1"/>
                </a:solidFill>
                <a:effectLst/>
              </a:rPr>
              <a:t>(port, () =&gt; console.log(`Express running on port ${port}...`))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5264FFB7-7297-41B6-96BE-4FA82FBD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758" y="3564261"/>
            <a:ext cx="3277454" cy="1108904"/>
          </a:xfrm>
          <a:prstGeom prst="wedgeRoundRectCallout">
            <a:avLst>
              <a:gd name="adj1" fmla="val -63855"/>
              <a:gd name="adj2" fmla="val -4134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Create a new </a:t>
            </a:r>
            <a:r>
              <a:rPr lang="en-US" sz="2500" b="1" noProof="1">
                <a:solidFill>
                  <a:schemeClr val="bg1"/>
                </a:solidFill>
              </a:rPr>
              <a:t>instance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bg2"/>
                </a:solidFill>
              </a:rPr>
              <a:t>of the </a:t>
            </a:r>
            <a:r>
              <a:rPr lang="en-US" sz="2500" b="1" noProof="1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8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0E2B84-C1C7-451A-B975-2AC61CCE8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Router in Express.js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66D6B2-CE22-4B57-A9C2-3BB4BD694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3" y="1541401"/>
            <a:ext cx="2362815" cy="21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71" y="1087493"/>
            <a:ext cx="11667329" cy="45141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Where: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express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METHOD is an HTTP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b="1" dirty="0">
                <a:solidFill>
                  <a:schemeClr val="bg1"/>
                </a:solidFill>
              </a:rPr>
              <a:t>lowercase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PATH is a path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HANDLER is the function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b="1" dirty="0">
                <a:solidFill>
                  <a:schemeClr val="bg1"/>
                </a:solidFill>
              </a:rPr>
              <a:t>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610" y="1740562"/>
            <a:ext cx="807930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METHOD</a:t>
            </a:r>
            <a:r>
              <a:rPr lang="en-US" sz="2200" noProof="1">
                <a:solidFill>
                  <a:schemeClr val="tx1"/>
                </a:solidFill>
                <a:effectLst/>
              </a:rPr>
              <a:t>(</a:t>
            </a:r>
            <a:r>
              <a:rPr lang="en-US" sz="2200" noProof="1">
                <a:solidFill>
                  <a:schemeClr val="bg1"/>
                </a:solidFill>
                <a:effectLst/>
              </a:rPr>
              <a:t>PATH</a:t>
            </a:r>
            <a:r>
              <a:rPr lang="en-US" sz="2200" noProof="1">
                <a:solidFill>
                  <a:schemeClr val="tx1"/>
                </a:solidFill>
                <a:effectLst/>
              </a:rPr>
              <a:t>, </a:t>
            </a:r>
            <a:r>
              <a:rPr lang="en-US" sz="2200" noProof="1">
                <a:solidFill>
                  <a:schemeClr val="bg1"/>
                </a:solidFill>
                <a:effectLst/>
              </a:rPr>
              <a:t>HANDLER</a:t>
            </a:r>
            <a:r>
              <a:rPr lang="en-US" sz="2200" noProof="1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0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-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66106" y="1295400"/>
            <a:ext cx="685978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i="1" noProof="1">
                <a:solidFill>
                  <a:schemeClr val="accent2"/>
                </a:solidFill>
                <a:effectLst/>
              </a:rPr>
              <a:t>// GET method route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get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/</a:t>
            </a:r>
            <a:r>
              <a:rPr lang="en-US" sz="2200" noProof="1">
                <a:solidFill>
                  <a:schemeClr val="tx1"/>
                </a:solidFill>
                <a:effectLst/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res.send('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GET</a:t>
            </a:r>
            <a:r>
              <a:rPr lang="en-US" sz="2200" noProof="1">
                <a:solidFill>
                  <a:schemeClr val="tx1"/>
                </a:solidFill>
                <a:effectLst/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  <a:effectLst/>
            </a:endParaRPr>
          </a:p>
          <a:p>
            <a:r>
              <a:rPr lang="en-US" sz="2200" i="1" noProof="1">
                <a:solidFill>
                  <a:schemeClr val="accent2"/>
                </a:solidFill>
                <a:effectLst/>
              </a:rPr>
              <a:t>// POST method route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/create</a:t>
            </a:r>
            <a:r>
              <a:rPr lang="en-US" sz="2200" noProof="1">
                <a:solidFill>
                  <a:schemeClr val="tx1"/>
                </a:solidFill>
                <a:effectLst/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res.send('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200" noProof="1">
                <a:solidFill>
                  <a:schemeClr val="tx1"/>
                </a:solidFill>
                <a:effectLst/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  <a:effectLst/>
            </a:endParaRPr>
          </a:p>
          <a:p>
            <a:r>
              <a:rPr lang="en-US" sz="2200" i="1" noProof="1">
                <a:solidFill>
                  <a:schemeClr val="accent2"/>
                </a:solidFill>
                <a:effectLst/>
              </a:rPr>
              <a:t>// PUT method ro</a:t>
            </a:r>
            <a:r>
              <a:rPr lang="en-US" sz="2200" noProof="1">
                <a:solidFill>
                  <a:schemeClr val="tx1"/>
                </a:solidFill>
                <a:effectLst/>
              </a:rPr>
              <a:t>ute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put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/modify</a:t>
            </a:r>
            <a:r>
              <a:rPr lang="en-US" sz="2200" noProof="1">
                <a:solidFill>
                  <a:schemeClr val="tx1"/>
                </a:solidFill>
                <a:effectLst/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res.send('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PUT</a:t>
            </a:r>
            <a:r>
              <a:rPr lang="en-US" sz="2200" noProof="1">
                <a:solidFill>
                  <a:schemeClr val="tx1"/>
                </a:solidFill>
                <a:effectLst/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30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6CD6B2-7B6E-4C2F-8586-1466D0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– Example 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F85196E-089B-4713-8245-B5B83BAC9393}"/>
              </a:ext>
            </a:extLst>
          </p:cNvPr>
          <p:cNvSpPr txBox="1">
            <a:spLocks/>
          </p:cNvSpPr>
          <p:nvPr/>
        </p:nvSpPr>
        <p:spPr>
          <a:xfrm>
            <a:off x="455731" y="1494901"/>
            <a:ext cx="685978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i="1" noProof="1">
                <a:solidFill>
                  <a:schemeClr val="accent2"/>
                </a:solidFill>
                <a:effectLst/>
              </a:rPr>
              <a:t>// All methods route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all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/about</a:t>
            </a:r>
            <a:r>
              <a:rPr lang="en-US" sz="2200" noProof="1">
                <a:solidFill>
                  <a:schemeClr val="tx1"/>
                </a:solidFill>
                <a:effectLst/>
              </a:rPr>
              <a:t>', (req, res, </a:t>
            </a:r>
            <a:r>
              <a:rPr lang="en-US" sz="2200" noProof="1">
                <a:solidFill>
                  <a:schemeClr val="bg1"/>
                </a:solidFill>
                <a:effectLst/>
              </a:rPr>
              <a:t>next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console.log('Middleware execution..')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</a:t>
            </a:r>
            <a:r>
              <a:rPr lang="en-US" sz="2200" noProof="1">
                <a:solidFill>
                  <a:schemeClr val="bg1"/>
                </a:solidFill>
                <a:effectLst/>
              </a:rPr>
              <a:t>next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}, (req, res)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res.send('Show </a:t>
            </a:r>
            <a:r>
              <a:rPr lang="en-US" sz="2200" noProof="1">
                <a:solidFill>
                  <a:schemeClr val="bg1"/>
                </a:solidFill>
                <a:effectLst/>
              </a:rPr>
              <a:t>about</a:t>
            </a:r>
            <a:r>
              <a:rPr lang="en-US" sz="2200" noProof="1">
                <a:solidFill>
                  <a:schemeClr val="tx1"/>
                </a:solidFill>
                <a:effectLst/>
              </a:rPr>
              <a:t> page.')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  <a:effectLst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E2965B8E-9B1F-414E-9278-9A027A03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560" y="3987000"/>
            <a:ext cx="3277454" cy="1189800"/>
          </a:xfrm>
          <a:prstGeom prst="wedgeRoundRectCallout">
            <a:avLst>
              <a:gd name="adj1" fmla="val -40760"/>
              <a:gd name="adj2" fmla="val -762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Shows the </a:t>
            </a:r>
            <a:r>
              <a:rPr lang="en-US" sz="2500" b="1" noProof="1">
                <a:solidFill>
                  <a:schemeClr val="bg1"/>
                </a:solidFill>
              </a:rPr>
              <a:t>about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bg2"/>
                </a:solidFill>
              </a:rPr>
              <a:t>page </a:t>
            </a:r>
            <a:r>
              <a:rPr lang="en-US" sz="2500" b="1" noProof="1">
                <a:solidFill>
                  <a:schemeClr val="bg1"/>
                </a:solidFill>
              </a:rPr>
              <a:t>after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bg2"/>
                </a:solidFill>
              </a:rPr>
              <a:t>middleware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b="1" noProof="1">
                <a:solidFill>
                  <a:schemeClr val="bg1"/>
                </a:solidFill>
              </a:rPr>
              <a:t>execution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A215A346-C6D6-4330-BB9D-5DD97B81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616" y="2340831"/>
            <a:ext cx="3277454" cy="1108904"/>
          </a:xfrm>
          <a:prstGeom prst="wedgeRoundRectCallout">
            <a:avLst>
              <a:gd name="adj1" fmla="val -78652"/>
              <a:gd name="adj2" fmla="val -1972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The next </a:t>
            </a:r>
            <a:r>
              <a:rPr lang="en-US" sz="2500" b="1" noProof="1">
                <a:solidFill>
                  <a:schemeClr val="bg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bg2"/>
                </a:solidFill>
              </a:rPr>
              <a:t>to be </a:t>
            </a:r>
            <a:r>
              <a:rPr lang="en-US" sz="2500" b="1" noProof="1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0851" y="1119001"/>
            <a:ext cx="11280538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</a:t>
            </a:r>
            <a:r>
              <a:rPr lang="en-US" b="1" dirty="0">
                <a:solidFill>
                  <a:schemeClr val="bg1"/>
                </a:solidFill>
              </a:rPr>
              <a:t>contain</a:t>
            </a:r>
            <a:r>
              <a:rPr lang="en-US" dirty="0"/>
              <a:t>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</p:spPr>
        <p:txBody>
          <a:bodyPr/>
          <a:lstStyle/>
          <a:p>
            <a:r>
              <a:rPr lang="en-US" dirty="0"/>
              <a:t>Router Paths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2570" y="2023886"/>
            <a:ext cx="6250028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get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*</a:t>
            </a:r>
            <a:r>
              <a:rPr lang="en-US" sz="2200" noProof="1">
                <a:solidFill>
                  <a:schemeClr val="tx1"/>
                </a:solidFill>
                <a:effectLst/>
              </a:rPr>
              <a:t>',(req, res)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res.send('</a:t>
            </a:r>
            <a:r>
              <a:rPr lang="en-US" sz="2200" noProof="1">
                <a:solidFill>
                  <a:schemeClr val="bg1"/>
                </a:solidFill>
                <a:effectLst/>
              </a:rPr>
              <a:t>Matches everything</a:t>
            </a:r>
            <a:r>
              <a:rPr lang="en-US" sz="2200" noProof="1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  <a:effectLst/>
            </a:endParaRP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>
                <a:solidFill>
                  <a:schemeClr val="bg1"/>
                </a:solidFill>
                <a:effectLst/>
              </a:rPr>
              <a:t>'/ab*cd'</a:t>
            </a:r>
            <a:r>
              <a:rPr lang="en-US" sz="2200" dirty="0">
                <a:solidFill>
                  <a:schemeClr val="tx1"/>
                </a:solidFill>
                <a:effectLst/>
              </a:rPr>
              <a:t>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abcd</a:t>
            </a:r>
            <a:r>
              <a:rPr lang="en-US" sz="2200" dirty="0">
                <a:solidFill>
                  <a:schemeClr val="tx1"/>
                </a:solidFill>
                <a:effectLst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ab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ANYTHING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cd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  <a:effectLst/>
            </a:endParaRP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app.</a:t>
            </a:r>
            <a:r>
              <a:rPr lang="en-US" sz="2200" noProof="1">
                <a:solidFill>
                  <a:schemeClr val="bg1"/>
                </a:solidFill>
                <a:effectLst/>
              </a:rPr>
              <a:t>get</a:t>
            </a:r>
            <a:r>
              <a:rPr lang="en-US" sz="2200" noProof="1">
                <a:solidFill>
                  <a:schemeClr val="tx1"/>
                </a:solidFill>
                <a:effectLst/>
              </a:rPr>
              <a:t>(</a:t>
            </a:r>
            <a:r>
              <a:rPr lang="en-US" sz="2200" noProof="1">
                <a:solidFill>
                  <a:schemeClr val="bg1"/>
                </a:solidFill>
                <a:effectLst/>
              </a:rPr>
              <a:t>/.*fly$/</a:t>
            </a:r>
            <a:r>
              <a:rPr lang="en-US" sz="2200" noProof="1">
                <a:solidFill>
                  <a:schemeClr val="tx1"/>
                </a:solidFill>
                <a:effectLst/>
              </a:rPr>
              <a:t>, (req, res) =&gt; {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res.send('butter</a:t>
            </a:r>
            <a:r>
              <a:rPr lang="en-US" sz="2200" noProof="1">
                <a:solidFill>
                  <a:schemeClr val="bg1"/>
                </a:solidFill>
                <a:effectLst/>
              </a:rPr>
              <a:t>fly</a:t>
            </a:r>
            <a:r>
              <a:rPr lang="en-US" sz="2200" noProof="1">
                <a:solidFill>
                  <a:schemeClr val="tx1"/>
                </a:solidFill>
                <a:effectLst/>
              </a:rPr>
              <a:t>, dragon</a:t>
            </a:r>
            <a:r>
              <a:rPr lang="en-US" sz="2200" noProof="1">
                <a:solidFill>
                  <a:schemeClr val="bg1"/>
                </a:solidFill>
                <a:effectLst/>
              </a:rPr>
              <a:t>fly</a:t>
            </a:r>
            <a:r>
              <a:rPr lang="en-US" sz="2200" noProof="1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9200CC9C-6E8F-4387-AFDF-B1E623AF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17" y="2801400"/>
            <a:ext cx="3582333" cy="533400"/>
          </a:xfrm>
          <a:prstGeom prst="wedgeRoundRectCallout">
            <a:avLst>
              <a:gd name="adj1" fmla="val -18552"/>
              <a:gd name="adj2" fmla="val 4384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Based on string </a:t>
            </a:r>
            <a:r>
              <a:rPr lang="en-US" sz="2500" b="1" noProof="1">
                <a:solidFill>
                  <a:schemeClr val="bg1"/>
                </a:solidFill>
              </a:rPr>
              <a:t>patterns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D34FEAE4-DCCB-409A-8012-9BD15930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57" y="4165238"/>
            <a:ext cx="4115872" cy="570562"/>
          </a:xfrm>
          <a:prstGeom prst="wedgeRoundRectCallout">
            <a:avLst>
              <a:gd name="adj1" fmla="val -35059"/>
              <a:gd name="adj2" fmla="val -1013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bg2"/>
                </a:solidFill>
              </a:rPr>
              <a:t>Based on </a:t>
            </a:r>
            <a:r>
              <a:rPr lang="en-US" sz="2500" b="1" noProof="1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21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1942</Words>
  <Application>Microsoft Office PowerPoint</Application>
  <PresentationFormat>Widescreen</PresentationFormat>
  <Paragraphs>431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 to Express.js and View Engines</vt:lpstr>
      <vt:lpstr>Table of Contents</vt:lpstr>
      <vt:lpstr>PowerPoint Presentation</vt:lpstr>
      <vt:lpstr>Introduction to Express.js</vt:lpstr>
      <vt:lpstr>PowerPoint Presentation</vt:lpstr>
      <vt:lpstr>Router</vt:lpstr>
      <vt:lpstr>Route Methods - Example</vt:lpstr>
      <vt:lpstr>Route Methods – Example 2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PowerPoint Presentation</vt:lpstr>
      <vt:lpstr>Static Files</vt:lpstr>
      <vt:lpstr>PowerPoint Presentation</vt:lpstr>
      <vt:lpstr>Middleware</vt:lpstr>
      <vt:lpstr>Custom Middleware</vt:lpstr>
      <vt:lpstr>Third-Party Middleware</vt:lpstr>
      <vt:lpstr>Third-Party Middleware</vt:lpstr>
      <vt:lpstr>PowerPoint Presentation</vt:lpstr>
      <vt:lpstr>What is Templating?</vt:lpstr>
      <vt:lpstr>Templating Concepts</vt:lpstr>
      <vt:lpstr>Examples</vt:lpstr>
      <vt:lpstr>Server View Engines</vt:lpstr>
      <vt:lpstr>PowerPoint Presentation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Intro to Express and View Engines</dc:title>
  <dc:creator>Alen Paunov</dc:creator>
  <cp:keywords>Node.js, ExpressJS, Software University, SoftUni, programming, coding, software development, education, training, course</cp:keywords>
  <cp:lastModifiedBy>Kiril Kirilov</cp:lastModifiedBy>
  <cp:revision>82</cp:revision>
  <dcterms:created xsi:type="dcterms:W3CDTF">2018-05-23T13:08:44Z</dcterms:created>
  <dcterms:modified xsi:type="dcterms:W3CDTF">2019-01-21T18:07:51Z</dcterms:modified>
  <cp:category>programming, education, software engineering, software development </cp:category>
</cp:coreProperties>
</file>