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4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7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4B22F-4E27-466F-827E-83AA0C035A4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0FD633D-D84B-4A48-9A6D-4266B8121380}">
      <dgm:prSet phldrT="[Text]" custT="1"/>
      <dgm:spPr/>
      <dgm:t>
        <a:bodyPr/>
        <a:lstStyle/>
        <a:p>
          <a:r>
            <a:rPr lang="en-US" sz="1200" dirty="0">
              <a:latin typeface="Aharoni" panose="02010803020104030203" pitchFamily="2" charset="-79"/>
              <a:cs typeface="Aharoni" panose="02010803020104030203" pitchFamily="2" charset="-79"/>
            </a:rPr>
            <a:t>Model Deployment</a:t>
          </a:r>
        </a:p>
      </dgm:t>
    </dgm:pt>
    <dgm:pt modelId="{3BC1D9EE-FBAA-43A9-8B59-93E1815831C2}" type="parTrans" cxnId="{083FE67E-96C4-4378-92A5-619918D696A7}">
      <dgm:prSet/>
      <dgm:spPr/>
      <dgm:t>
        <a:bodyPr/>
        <a:lstStyle/>
        <a:p>
          <a:endParaRPr lang="en-US"/>
        </a:p>
      </dgm:t>
    </dgm:pt>
    <dgm:pt modelId="{5115DDE0-3BD3-4E4E-923A-E201556E193B}" type="sibTrans" cxnId="{083FE67E-96C4-4378-92A5-619918D696A7}">
      <dgm:prSet/>
      <dgm:spPr/>
      <dgm:t>
        <a:bodyPr/>
        <a:lstStyle/>
        <a:p>
          <a:endParaRPr lang="en-US"/>
        </a:p>
      </dgm:t>
    </dgm:pt>
    <dgm:pt modelId="{12326DBB-475A-47C4-82DE-50DBFDDE599A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Model</a:t>
          </a:r>
        </a:p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Evaluation</a:t>
          </a:r>
        </a:p>
      </dgm:t>
    </dgm:pt>
    <dgm:pt modelId="{7C1F080D-D107-49FC-874E-94FED2BE08D3}" type="parTrans" cxnId="{599467CC-B503-4645-9F9F-021023916D57}">
      <dgm:prSet/>
      <dgm:spPr/>
      <dgm:t>
        <a:bodyPr/>
        <a:lstStyle/>
        <a:p>
          <a:endParaRPr lang="en-US"/>
        </a:p>
      </dgm:t>
    </dgm:pt>
    <dgm:pt modelId="{C021E15F-BB08-4BF0-A721-4CE36B5D8710}" type="sibTrans" cxnId="{599467CC-B503-4645-9F9F-021023916D57}">
      <dgm:prSet/>
      <dgm:spPr/>
      <dgm:t>
        <a:bodyPr/>
        <a:lstStyle/>
        <a:p>
          <a:endParaRPr lang="en-US"/>
        </a:p>
      </dgm:t>
    </dgm:pt>
    <dgm:pt modelId="{FB06E417-3E66-486E-9981-FF387C8AC7F7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Data</a:t>
          </a:r>
        </a:p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modeling</a:t>
          </a:r>
        </a:p>
      </dgm:t>
    </dgm:pt>
    <dgm:pt modelId="{B0EA257F-D23F-4F45-AA40-4078803203CD}" type="parTrans" cxnId="{671DDC63-9798-4BF2-9A56-6E0849F9DCB2}">
      <dgm:prSet/>
      <dgm:spPr/>
      <dgm:t>
        <a:bodyPr/>
        <a:lstStyle/>
        <a:p>
          <a:endParaRPr lang="en-US"/>
        </a:p>
      </dgm:t>
    </dgm:pt>
    <dgm:pt modelId="{2C58EE91-E3BC-4E37-BDF3-09D2F25E35AE}" type="sibTrans" cxnId="{671DDC63-9798-4BF2-9A56-6E0849F9DCB2}">
      <dgm:prSet/>
      <dgm:spPr/>
      <dgm:t>
        <a:bodyPr/>
        <a:lstStyle/>
        <a:p>
          <a:endParaRPr lang="en-US"/>
        </a:p>
      </dgm:t>
    </dgm:pt>
    <dgm:pt modelId="{A8E4FDC3-A19A-462E-B2AE-805F0B669DD9}" type="pres">
      <dgm:prSet presAssocID="{7324B22F-4E27-466F-827E-83AA0C035A4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29AB0D-D868-4E1E-9746-B4E7DBA1B712}" type="pres">
      <dgm:prSet presAssocID="{20FD633D-D84B-4A48-9A6D-4266B8121380}" presName="gear1" presStyleLbl="node1" presStyleIdx="0" presStyleCnt="3">
        <dgm:presLayoutVars>
          <dgm:chMax val="1"/>
          <dgm:bulletEnabled val="1"/>
        </dgm:presLayoutVars>
      </dgm:prSet>
      <dgm:spPr/>
    </dgm:pt>
    <dgm:pt modelId="{80BC7E14-AA72-4201-83CF-3CA9B2F52761}" type="pres">
      <dgm:prSet presAssocID="{20FD633D-D84B-4A48-9A6D-4266B8121380}" presName="gear1srcNode" presStyleLbl="node1" presStyleIdx="0" presStyleCnt="3"/>
      <dgm:spPr/>
    </dgm:pt>
    <dgm:pt modelId="{BEB7B33D-DFD8-4EDF-8149-0C09AE794A06}" type="pres">
      <dgm:prSet presAssocID="{20FD633D-D84B-4A48-9A6D-4266B8121380}" presName="gear1dstNode" presStyleLbl="node1" presStyleIdx="0" presStyleCnt="3"/>
      <dgm:spPr/>
    </dgm:pt>
    <dgm:pt modelId="{C0C5AD6A-ACB4-439D-91D7-1DC531563C25}" type="pres">
      <dgm:prSet presAssocID="{12326DBB-475A-47C4-82DE-50DBFDDE599A}" presName="gear2" presStyleLbl="node1" presStyleIdx="1" presStyleCnt="3">
        <dgm:presLayoutVars>
          <dgm:chMax val="1"/>
          <dgm:bulletEnabled val="1"/>
        </dgm:presLayoutVars>
      </dgm:prSet>
      <dgm:spPr/>
    </dgm:pt>
    <dgm:pt modelId="{2659A833-A434-4EDB-8C31-E2D1B7C0DC15}" type="pres">
      <dgm:prSet presAssocID="{12326DBB-475A-47C4-82DE-50DBFDDE599A}" presName="gear2srcNode" presStyleLbl="node1" presStyleIdx="1" presStyleCnt="3"/>
      <dgm:spPr/>
    </dgm:pt>
    <dgm:pt modelId="{BAF355EA-6DF7-435A-B4CD-290415DD77B4}" type="pres">
      <dgm:prSet presAssocID="{12326DBB-475A-47C4-82DE-50DBFDDE599A}" presName="gear2dstNode" presStyleLbl="node1" presStyleIdx="1" presStyleCnt="3"/>
      <dgm:spPr/>
    </dgm:pt>
    <dgm:pt modelId="{BC05FF13-7E0F-4839-BC6E-0C25CB118995}" type="pres">
      <dgm:prSet presAssocID="{FB06E417-3E66-486E-9981-FF387C8AC7F7}" presName="gear3" presStyleLbl="node1" presStyleIdx="2" presStyleCnt="3"/>
      <dgm:spPr/>
    </dgm:pt>
    <dgm:pt modelId="{803362A6-0AFA-4B87-ABAA-AAEC2EFF8854}" type="pres">
      <dgm:prSet presAssocID="{FB06E417-3E66-486E-9981-FF387C8AC7F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D9F6974-F20F-43D6-9493-235716C22FCB}" type="pres">
      <dgm:prSet presAssocID="{FB06E417-3E66-486E-9981-FF387C8AC7F7}" presName="gear3srcNode" presStyleLbl="node1" presStyleIdx="2" presStyleCnt="3"/>
      <dgm:spPr/>
    </dgm:pt>
    <dgm:pt modelId="{43325DE6-F4E8-482D-AAD0-0178BE3FD147}" type="pres">
      <dgm:prSet presAssocID="{FB06E417-3E66-486E-9981-FF387C8AC7F7}" presName="gear3dstNode" presStyleLbl="node1" presStyleIdx="2" presStyleCnt="3"/>
      <dgm:spPr/>
    </dgm:pt>
    <dgm:pt modelId="{19E47EDB-6036-4383-B539-C4FFAD2371D7}" type="pres">
      <dgm:prSet presAssocID="{5115DDE0-3BD3-4E4E-923A-E201556E193B}" presName="connector1" presStyleLbl="sibTrans2D1" presStyleIdx="0" presStyleCnt="3"/>
      <dgm:spPr/>
    </dgm:pt>
    <dgm:pt modelId="{C4CFB28E-B546-4A95-B9AE-A8F0AC614FB7}" type="pres">
      <dgm:prSet presAssocID="{C021E15F-BB08-4BF0-A721-4CE36B5D8710}" presName="connector2" presStyleLbl="sibTrans2D1" presStyleIdx="1" presStyleCnt="3"/>
      <dgm:spPr/>
    </dgm:pt>
    <dgm:pt modelId="{FBF386FF-3F8C-4DAE-BC9F-9618E0F28271}" type="pres">
      <dgm:prSet presAssocID="{2C58EE91-E3BC-4E37-BDF3-09D2F25E35AE}" presName="connector3" presStyleLbl="sibTrans2D1" presStyleIdx="2" presStyleCnt="3"/>
      <dgm:spPr/>
    </dgm:pt>
  </dgm:ptLst>
  <dgm:cxnLst>
    <dgm:cxn modelId="{1907D90A-2022-4F23-8413-3181725EC894}" type="presOf" srcId="{12326DBB-475A-47C4-82DE-50DBFDDE599A}" destId="{2659A833-A434-4EDB-8C31-E2D1B7C0DC15}" srcOrd="1" destOrd="0" presId="urn:microsoft.com/office/officeart/2005/8/layout/gear1"/>
    <dgm:cxn modelId="{7FE3AF2D-4408-48A4-985A-B7E62700CBE9}" type="presOf" srcId="{20FD633D-D84B-4A48-9A6D-4266B8121380}" destId="{80BC7E14-AA72-4201-83CF-3CA9B2F52761}" srcOrd="1" destOrd="0" presId="urn:microsoft.com/office/officeart/2005/8/layout/gear1"/>
    <dgm:cxn modelId="{43084E39-17A5-4A27-9A18-E4239CDA7819}" type="presOf" srcId="{C021E15F-BB08-4BF0-A721-4CE36B5D8710}" destId="{C4CFB28E-B546-4A95-B9AE-A8F0AC614FB7}" srcOrd="0" destOrd="0" presId="urn:microsoft.com/office/officeart/2005/8/layout/gear1"/>
    <dgm:cxn modelId="{9C35DE3E-8020-4AA1-9A14-9AA8AED5884A}" type="presOf" srcId="{12326DBB-475A-47C4-82DE-50DBFDDE599A}" destId="{C0C5AD6A-ACB4-439D-91D7-1DC531563C25}" srcOrd="0" destOrd="0" presId="urn:microsoft.com/office/officeart/2005/8/layout/gear1"/>
    <dgm:cxn modelId="{671DDC63-9798-4BF2-9A56-6E0849F9DCB2}" srcId="{7324B22F-4E27-466F-827E-83AA0C035A40}" destId="{FB06E417-3E66-486E-9981-FF387C8AC7F7}" srcOrd="2" destOrd="0" parTransId="{B0EA257F-D23F-4F45-AA40-4078803203CD}" sibTransId="{2C58EE91-E3BC-4E37-BDF3-09D2F25E35AE}"/>
    <dgm:cxn modelId="{50B42865-EF2C-4269-8F15-F23817E6122D}" type="presOf" srcId="{7324B22F-4E27-466F-827E-83AA0C035A40}" destId="{A8E4FDC3-A19A-462E-B2AE-805F0B669DD9}" srcOrd="0" destOrd="0" presId="urn:microsoft.com/office/officeart/2005/8/layout/gear1"/>
    <dgm:cxn modelId="{185EBB4C-C17D-4762-AA8A-A226D3CAD1B6}" type="presOf" srcId="{12326DBB-475A-47C4-82DE-50DBFDDE599A}" destId="{BAF355EA-6DF7-435A-B4CD-290415DD77B4}" srcOrd="2" destOrd="0" presId="urn:microsoft.com/office/officeart/2005/8/layout/gear1"/>
    <dgm:cxn modelId="{083FE67E-96C4-4378-92A5-619918D696A7}" srcId="{7324B22F-4E27-466F-827E-83AA0C035A40}" destId="{20FD633D-D84B-4A48-9A6D-4266B8121380}" srcOrd="0" destOrd="0" parTransId="{3BC1D9EE-FBAA-43A9-8B59-93E1815831C2}" sibTransId="{5115DDE0-3BD3-4E4E-923A-E201556E193B}"/>
    <dgm:cxn modelId="{DBE0448D-97DF-4DFF-B033-6D7D27AD3DDD}" type="presOf" srcId="{FB06E417-3E66-486E-9981-FF387C8AC7F7}" destId="{43325DE6-F4E8-482D-AAD0-0178BE3FD147}" srcOrd="3" destOrd="0" presId="urn:microsoft.com/office/officeart/2005/8/layout/gear1"/>
    <dgm:cxn modelId="{3816A58F-29C2-4C42-9D7C-B4518D0DB348}" type="presOf" srcId="{FB06E417-3E66-486E-9981-FF387C8AC7F7}" destId="{803362A6-0AFA-4B87-ABAA-AAEC2EFF8854}" srcOrd="1" destOrd="0" presId="urn:microsoft.com/office/officeart/2005/8/layout/gear1"/>
    <dgm:cxn modelId="{5F074A98-B8FB-44CB-88A5-C885B5048AB0}" type="presOf" srcId="{FB06E417-3E66-486E-9981-FF387C8AC7F7}" destId="{1D9F6974-F20F-43D6-9493-235716C22FCB}" srcOrd="2" destOrd="0" presId="urn:microsoft.com/office/officeart/2005/8/layout/gear1"/>
    <dgm:cxn modelId="{87B459B6-951B-498A-96A8-337EE92C30B0}" type="presOf" srcId="{FB06E417-3E66-486E-9981-FF387C8AC7F7}" destId="{BC05FF13-7E0F-4839-BC6E-0C25CB118995}" srcOrd="0" destOrd="0" presId="urn:microsoft.com/office/officeart/2005/8/layout/gear1"/>
    <dgm:cxn modelId="{599467CC-B503-4645-9F9F-021023916D57}" srcId="{7324B22F-4E27-466F-827E-83AA0C035A40}" destId="{12326DBB-475A-47C4-82DE-50DBFDDE599A}" srcOrd="1" destOrd="0" parTransId="{7C1F080D-D107-49FC-874E-94FED2BE08D3}" sibTransId="{C021E15F-BB08-4BF0-A721-4CE36B5D8710}"/>
    <dgm:cxn modelId="{FD819CCF-1755-4F26-8165-97D4AA962602}" type="presOf" srcId="{20FD633D-D84B-4A48-9A6D-4266B8121380}" destId="{9629AB0D-D868-4E1E-9746-B4E7DBA1B712}" srcOrd="0" destOrd="0" presId="urn:microsoft.com/office/officeart/2005/8/layout/gear1"/>
    <dgm:cxn modelId="{7B83F3DE-0B6D-4517-9E5E-460007884D8D}" type="presOf" srcId="{2C58EE91-E3BC-4E37-BDF3-09D2F25E35AE}" destId="{FBF386FF-3F8C-4DAE-BC9F-9618E0F28271}" srcOrd="0" destOrd="0" presId="urn:microsoft.com/office/officeart/2005/8/layout/gear1"/>
    <dgm:cxn modelId="{33547FE0-AA3C-4F2F-ADAE-7DDE97E8CFEB}" type="presOf" srcId="{20FD633D-D84B-4A48-9A6D-4266B8121380}" destId="{BEB7B33D-DFD8-4EDF-8149-0C09AE794A06}" srcOrd="2" destOrd="0" presId="urn:microsoft.com/office/officeart/2005/8/layout/gear1"/>
    <dgm:cxn modelId="{BDE494E1-87B6-47D7-B6BC-1AA1DEC27225}" type="presOf" srcId="{5115DDE0-3BD3-4E4E-923A-E201556E193B}" destId="{19E47EDB-6036-4383-B539-C4FFAD2371D7}" srcOrd="0" destOrd="0" presId="urn:microsoft.com/office/officeart/2005/8/layout/gear1"/>
    <dgm:cxn modelId="{2694A408-7A61-45EA-8472-C0219B4220C4}" type="presParOf" srcId="{A8E4FDC3-A19A-462E-B2AE-805F0B669DD9}" destId="{9629AB0D-D868-4E1E-9746-B4E7DBA1B712}" srcOrd="0" destOrd="0" presId="urn:microsoft.com/office/officeart/2005/8/layout/gear1"/>
    <dgm:cxn modelId="{E4A80671-5FCF-4A73-A1E3-42A8DB685D7D}" type="presParOf" srcId="{A8E4FDC3-A19A-462E-B2AE-805F0B669DD9}" destId="{80BC7E14-AA72-4201-83CF-3CA9B2F52761}" srcOrd="1" destOrd="0" presId="urn:microsoft.com/office/officeart/2005/8/layout/gear1"/>
    <dgm:cxn modelId="{E2D24D6C-8D24-4606-B03F-D131ADA5BDFA}" type="presParOf" srcId="{A8E4FDC3-A19A-462E-B2AE-805F0B669DD9}" destId="{BEB7B33D-DFD8-4EDF-8149-0C09AE794A06}" srcOrd="2" destOrd="0" presId="urn:microsoft.com/office/officeart/2005/8/layout/gear1"/>
    <dgm:cxn modelId="{31195FD9-AB81-4CE4-B8DE-BD4F70A56CC3}" type="presParOf" srcId="{A8E4FDC3-A19A-462E-B2AE-805F0B669DD9}" destId="{C0C5AD6A-ACB4-439D-91D7-1DC531563C25}" srcOrd="3" destOrd="0" presId="urn:microsoft.com/office/officeart/2005/8/layout/gear1"/>
    <dgm:cxn modelId="{CAE83B02-7227-4B1A-A063-0AC27E333D8D}" type="presParOf" srcId="{A8E4FDC3-A19A-462E-B2AE-805F0B669DD9}" destId="{2659A833-A434-4EDB-8C31-E2D1B7C0DC15}" srcOrd="4" destOrd="0" presId="urn:microsoft.com/office/officeart/2005/8/layout/gear1"/>
    <dgm:cxn modelId="{C8EB2678-5F43-40FD-B58D-0D54BFFFE14C}" type="presParOf" srcId="{A8E4FDC3-A19A-462E-B2AE-805F0B669DD9}" destId="{BAF355EA-6DF7-435A-B4CD-290415DD77B4}" srcOrd="5" destOrd="0" presId="urn:microsoft.com/office/officeart/2005/8/layout/gear1"/>
    <dgm:cxn modelId="{E7A45678-DB65-4056-91D2-679693D6C955}" type="presParOf" srcId="{A8E4FDC3-A19A-462E-B2AE-805F0B669DD9}" destId="{BC05FF13-7E0F-4839-BC6E-0C25CB118995}" srcOrd="6" destOrd="0" presId="urn:microsoft.com/office/officeart/2005/8/layout/gear1"/>
    <dgm:cxn modelId="{0A2956F0-BD26-4B93-A166-94A12AE131DB}" type="presParOf" srcId="{A8E4FDC3-A19A-462E-B2AE-805F0B669DD9}" destId="{803362A6-0AFA-4B87-ABAA-AAEC2EFF8854}" srcOrd="7" destOrd="0" presId="urn:microsoft.com/office/officeart/2005/8/layout/gear1"/>
    <dgm:cxn modelId="{D0E4F3EA-4274-47D5-B621-0D4082CDEE71}" type="presParOf" srcId="{A8E4FDC3-A19A-462E-B2AE-805F0B669DD9}" destId="{1D9F6974-F20F-43D6-9493-235716C22FCB}" srcOrd="8" destOrd="0" presId="urn:microsoft.com/office/officeart/2005/8/layout/gear1"/>
    <dgm:cxn modelId="{1FA1186F-86DB-423B-9342-72384217D6EE}" type="presParOf" srcId="{A8E4FDC3-A19A-462E-B2AE-805F0B669DD9}" destId="{43325DE6-F4E8-482D-AAD0-0178BE3FD147}" srcOrd="9" destOrd="0" presId="urn:microsoft.com/office/officeart/2005/8/layout/gear1"/>
    <dgm:cxn modelId="{E8B0558A-433E-477D-AAC0-E0D8040A4AD3}" type="presParOf" srcId="{A8E4FDC3-A19A-462E-B2AE-805F0B669DD9}" destId="{19E47EDB-6036-4383-B539-C4FFAD2371D7}" srcOrd="10" destOrd="0" presId="urn:microsoft.com/office/officeart/2005/8/layout/gear1"/>
    <dgm:cxn modelId="{B350D8F4-12F2-4ACC-A303-6DE2B89C1685}" type="presParOf" srcId="{A8E4FDC3-A19A-462E-B2AE-805F0B669DD9}" destId="{C4CFB28E-B546-4A95-B9AE-A8F0AC614FB7}" srcOrd="11" destOrd="0" presId="urn:microsoft.com/office/officeart/2005/8/layout/gear1"/>
    <dgm:cxn modelId="{BA0F40BE-8302-4442-B181-3CCDDD9ACDAC}" type="presParOf" srcId="{A8E4FDC3-A19A-462E-B2AE-805F0B669DD9}" destId="{FBF386FF-3F8C-4DAE-BC9F-9618E0F282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9AB0D-D868-4E1E-9746-B4E7DBA1B712}">
      <dsp:nvSpPr>
        <dsp:cNvPr id="0" name=""/>
        <dsp:cNvSpPr/>
      </dsp:nvSpPr>
      <dsp:spPr>
        <a:xfrm>
          <a:off x="1851140" y="1361042"/>
          <a:ext cx="1663496" cy="166349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haroni" panose="02010803020104030203" pitchFamily="2" charset="-79"/>
              <a:cs typeface="Aharoni" panose="02010803020104030203" pitchFamily="2" charset="-79"/>
            </a:rPr>
            <a:t>Model Deployment</a:t>
          </a:r>
        </a:p>
      </dsp:txBody>
      <dsp:txXfrm>
        <a:off x="2185577" y="1750708"/>
        <a:ext cx="994622" cy="855071"/>
      </dsp:txXfrm>
    </dsp:sp>
    <dsp:sp modelId="{C0C5AD6A-ACB4-439D-91D7-1DC531563C25}">
      <dsp:nvSpPr>
        <dsp:cNvPr id="0" name=""/>
        <dsp:cNvSpPr/>
      </dsp:nvSpPr>
      <dsp:spPr>
        <a:xfrm>
          <a:off x="883287" y="967852"/>
          <a:ext cx="1209815" cy="120981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haroni" panose="02010803020104030203" pitchFamily="2" charset="-79"/>
              <a:cs typeface="Aharoni" panose="02010803020104030203" pitchFamily="2" charset="-79"/>
            </a:rPr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haroni" panose="02010803020104030203" pitchFamily="2" charset="-79"/>
              <a:cs typeface="Aharoni" panose="02010803020104030203" pitchFamily="2" charset="-79"/>
            </a:rPr>
            <a:t>Evaluation</a:t>
          </a:r>
        </a:p>
      </dsp:txBody>
      <dsp:txXfrm>
        <a:off x="1187862" y="1274267"/>
        <a:ext cx="600665" cy="596985"/>
      </dsp:txXfrm>
    </dsp:sp>
    <dsp:sp modelId="{BC05FF13-7E0F-4839-BC6E-0C25CB118995}">
      <dsp:nvSpPr>
        <dsp:cNvPr id="0" name=""/>
        <dsp:cNvSpPr/>
      </dsp:nvSpPr>
      <dsp:spPr>
        <a:xfrm rot="20700000">
          <a:off x="1560907" y="133203"/>
          <a:ext cx="1185372" cy="11853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haroni" panose="02010803020104030203" pitchFamily="2" charset="-79"/>
              <a:cs typeface="Aharoni" panose="02010803020104030203" pitchFamily="2" charset="-79"/>
            </a:rPr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haroni" panose="02010803020104030203" pitchFamily="2" charset="-79"/>
              <a:cs typeface="Aharoni" panose="02010803020104030203" pitchFamily="2" charset="-79"/>
            </a:rPr>
            <a:t>modeling</a:t>
          </a:r>
        </a:p>
      </dsp:txBody>
      <dsp:txXfrm rot="-20700000">
        <a:off x="1820894" y="393190"/>
        <a:ext cx="665398" cy="665398"/>
      </dsp:txXfrm>
    </dsp:sp>
    <dsp:sp modelId="{19E47EDB-6036-4383-B539-C4FFAD2371D7}">
      <dsp:nvSpPr>
        <dsp:cNvPr id="0" name=""/>
        <dsp:cNvSpPr/>
      </dsp:nvSpPr>
      <dsp:spPr>
        <a:xfrm>
          <a:off x="1710830" y="1116997"/>
          <a:ext cx="2129275" cy="2129275"/>
        </a:xfrm>
        <a:prstGeom prst="circularArrow">
          <a:avLst>
            <a:gd name="adj1" fmla="val 4687"/>
            <a:gd name="adj2" fmla="val 299029"/>
            <a:gd name="adj3" fmla="val 2479760"/>
            <a:gd name="adj4" fmla="val 1594205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FB28E-B546-4A95-B9AE-A8F0AC614FB7}">
      <dsp:nvSpPr>
        <dsp:cNvPr id="0" name=""/>
        <dsp:cNvSpPr/>
      </dsp:nvSpPr>
      <dsp:spPr>
        <a:xfrm>
          <a:off x="669031" y="705186"/>
          <a:ext cx="1547051" cy="15470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386FF-3F8C-4DAE-BC9F-9618E0F28271}">
      <dsp:nvSpPr>
        <dsp:cNvPr id="0" name=""/>
        <dsp:cNvSpPr/>
      </dsp:nvSpPr>
      <dsp:spPr>
        <a:xfrm>
          <a:off x="1286718" y="-121417"/>
          <a:ext cx="1668033" cy="16680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9AA6-D0E3-4DF0-A48A-B086C706C8F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FBCF1-DD0D-4CCD-841F-87898E2B3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97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2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A76E-AE96-4F0B-A26E-F6D2B231B8A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E90D-50E6-4F5C-9B18-220195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1CAB8-CDEB-F110-CDC1-037DC6BED1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58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986BB-6966-57D3-BB8D-64A77F8C9C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434402" y="97896"/>
            <a:ext cx="9001462" cy="2188104"/>
          </a:xfrm>
          <a:noFill/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Georgia Pro Black" panose="020B0604020202020204" pitchFamily="18" charset="0"/>
                <a:ea typeface="Google Sans"/>
                <a:cs typeface="Google Sans"/>
                <a:sym typeface="Google Sans"/>
              </a:rPr>
              <a:t>The Early Prediction of Diabetes</a:t>
            </a:r>
            <a:br>
              <a:rPr lang="en-US" sz="4800" dirty="0">
                <a:solidFill>
                  <a:schemeClr val="tx1"/>
                </a:solidFill>
                <a:latin typeface="Georgia Pro Black" panose="020B0604020202020204" pitchFamily="18" charset="0"/>
                <a:ea typeface="Google Sans"/>
                <a:cs typeface="Google Sans"/>
                <a:sym typeface="Google 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90A0D-29E6-5454-F6B5-9CB223BD46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41" y="1532996"/>
            <a:ext cx="2381250" cy="204787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F48434-7180-A904-1F9F-8D9B0DE95D4A}"/>
              </a:ext>
            </a:extLst>
          </p:cNvPr>
          <p:cNvSpPr txBox="1"/>
          <p:nvPr/>
        </p:nvSpPr>
        <p:spPr>
          <a:xfrm>
            <a:off x="3530009" y="4465167"/>
            <a:ext cx="590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          Phoenix Attackers</a:t>
            </a:r>
          </a:p>
        </p:txBody>
      </p:sp>
    </p:spTree>
    <p:extLst>
      <p:ext uri="{BB962C8B-B14F-4D97-AF65-F5344CB8AC3E}">
        <p14:creationId xmlns:p14="http://schemas.microsoft.com/office/powerpoint/2010/main" val="23795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C6FDFA-E9B8-F11B-57B3-E3E6B702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5D644-0CF3-F970-0DA5-BB8396F48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21C7-30B3-1CEA-769B-74C95F67DB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 this project, the objective is to predict whether the person has Diabetes or not based on various features such as</a:t>
            </a:r>
          </a:p>
          <a:p>
            <a:pPr marL="685800" lvl="2" indent="0">
              <a:buNone/>
            </a:pPr>
            <a:r>
              <a:rPr lang="en-US" b="0" i="0" dirty="0">
                <a:effectLst/>
                <a:latin typeface="-apple-system"/>
              </a:rPr>
              <a:t>		</a:t>
            </a:r>
          </a:p>
          <a:p>
            <a:pPr marL="685800" lvl="2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685800" lvl="2" indent="0">
              <a:buNone/>
            </a:pP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685800" lvl="2" indent="0">
              <a:buNone/>
            </a:pP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data set that has used in this project has taken from the</a:t>
            </a:r>
            <a:r>
              <a:rPr lang="en-US" b="0" i="0" dirty="0">
                <a:solidFill>
                  <a:srgbClr val="92D05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Kaggle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 "This dataset is originally from the </a:t>
            </a:r>
            <a:r>
              <a:rPr lang="en-US" b="0" i="0" dirty="0">
                <a:solidFill>
                  <a:schemeClr val="accent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National Institute of Diabetes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b="0" i="0" dirty="0">
                <a:solidFill>
                  <a:schemeClr val="accent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Digestive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b="0" i="0" dirty="0">
                <a:solidFill>
                  <a:schemeClr val="accent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Kidney Diseases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 The objective of the dataset is to diagnostically predict whether a patient has diabetes or not, based on certain diagnostic measurements included in the dataset. Several constraints were placed on the selection of these instances from a larger database. In particular, all patients here are females at least 21 years old of Pima Indian heritage." and used a simple random forest classifier.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4E9D23-6093-D737-053B-355AFAC2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5436"/>
              </p:ext>
            </p:extLst>
          </p:nvPr>
        </p:nvGraphicFramePr>
        <p:xfrm>
          <a:off x="4281818" y="2475859"/>
          <a:ext cx="31778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13">
                  <a:extLst>
                    <a:ext uri="{9D8B030D-6E8A-4147-A177-3AD203B41FA5}">
                      <a16:colId xmlns:a16="http://schemas.microsoft.com/office/drawing/2014/main" val="1247570884"/>
                    </a:ext>
                  </a:extLst>
                </a:gridCol>
                <a:gridCol w="1333910">
                  <a:extLst>
                    <a:ext uri="{9D8B030D-6E8A-4147-A177-3AD203B41FA5}">
                      <a16:colId xmlns:a16="http://schemas.microsoft.com/office/drawing/2014/main" val="1463550402"/>
                    </a:ext>
                  </a:extLst>
                </a:gridCol>
              </a:tblGrid>
              <a:tr h="2551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>
                          <a:effectLst/>
                        </a:rPr>
                        <a:t>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Age</a:t>
                      </a:r>
                      <a:endParaRPr lang="en-US" b="0" i="0" dirty="0">
                        <a:effectLst/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15283"/>
                  </a:ext>
                </a:extLst>
              </a:tr>
              <a:tr h="2162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>
                          <a:effectLst/>
                        </a:rPr>
                        <a:t>Insulin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2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5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203B7E6-BE07-3ECB-699C-5F1260DC52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B24A2AFB-3FFA-0D6E-6AB0-CE3E8F7E65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80675" y="332431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7F7F7F"/>
              </a:buClr>
              <a:buSzPts val="3200"/>
              <a:buFont typeface="Roboto"/>
              <a:buNone/>
            </a:pPr>
            <a:r>
              <a:rPr lang="en-US" dirty="0"/>
              <a:t>The Problem challenge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FA976F-A88E-F436-D429-1CEADE48C51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32623" y="1202267"/>
            <a:ext cx="10205843" cy="4538133"/>
            <a:chOff x="479091" y="1196898"/>
            <a:chExt cx="8397278" cy="3334746"/>
          </a:xfrm>
        </p:grpSpPr>
        <p:sp>
          <p:nvSpPr>
            <p:cNvPr id="5" name="Google Shape;90;p18">
              <a:extLst>
                <a:ext uri="{FF2B5EF4-FFF2-40B4-BE49-F238E27FC236}">
                  <a16:creationId xmlns:a16="http://schemas.microsoft.com/office/drawing/2014/main" id="{FE7B8558-40E9-F492-60F1-A183AE668D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4091" y="2111298"/>
              <a:ext cx="2688885" cy="164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  <a:buClr>
                  <a:schemeClr val="accent2"/>
                </a:buClr>
                <a:buSzPts val="1400"/>
              </a:pPr>
              <a:r>
                <a:rPr lang="en" sz="1600" b="1" i="0" u="none" strike="noStrike" cap="none" dirty="0">
                  <a:solidFill>
                    <a:srgbClr val="FF00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Problem</a:t>
              </a:r>
              <a:r>
                <a:rPr lang="en" sz="1600" b="1" i="0" u="none" strike="noStrike" cap="none"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br>
                <a:rPr lang="en" sz="1400" b="1" i="0" u="none" strike="noStrike" cap="none"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2000" dirty="0">
                  <a:solidFill>
                    <a:srgbClr val="FF0000"/>
                  </a:solidFill>
                  <a:latin typeface="Aharoni" panose="02010803020104030203" pitchFamily="2" charset="-79"/>
                  <a:ea typeface="Calibri" panose="020F0502020204030204"/>
                  <a:cs typeface="Aharoni" panose="02010803020104030203" pitchFamily="2" charset="-79"/>
                </a:rPr>
                <a:t>Diabetes  is one of the deadliest disease in the world which is rapidly increasing.                                                       </a:t>
              </a:r>
              <a:endParaRPr lang="en-US" sz="1050" dirty="0">
                <a:solidFill>
                  <a:srgbClr val="FF0000"/>
                </a:solidFill>
                <a:latin typeface="Aharoni" panose="02010803020104030203" pitchFamily="2" charset="-79"/>
                <a:ea typeface="Calibri" panose="020F0502020204030204"/>
                <a:cs typeface="Aharoni" panose="02010803020104030203" pitchFamily="2" charset="-79"/>
              </a:endParaRP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oto Sans Symbols"/>
                <a:buNone/>
              </a:pPr>
              <a:endParaRPr sz="105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" name="Google Shape;91;p18">
              <a:extLst>
                <a:ext uri="{FF2B5EF4-FFF2-40B4-BE49-F238E27FC236}">
                  <a16:creationId xmlns:a16="http://schemas.microsoft.com/office/drawing/2014/main" id="{6EC3B134-CA69-DFE0-9216-3FBADEEA5AF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170455" y="1386824"/>
              <a:ext cx="2789455" cy="3144820"/>
              <a:chOff x="3170455" y="1352550"/>
              <a:chExt cx="2789455" cy="2356200"/>
            </a:xfrm>
          </p:grpSpPr>
          <p:cxnSp>
            <p:nvCxnSpPr>
              <p:cNvPr id="7" name="Google Shape;92;p18">
                <a:extLst>
                  <a:ext uri="{FF2B5EF4-FFF2-40B4-BE49-F238E27FC236}">
                    <a16:creationId xmlns:a16="http://schemas.microsoft.com/office/drawing/2014/main" id="{58791CDE-64CA-260B-B31E-8E736DCBF8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70455" y="1352550"/>
                <a:ext cx="0" cy="235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" name="Google Shape;93;p18">
                <a:extLst>
                  <a:ext uri="{FF2B5EF4-FFF2-40B4-BE49-F238E27FC236}">
                    <a16:creationId xmlns:a16="http://schemas.microsoft.com/office/drawing/2014/main" id="{C673ECD6-E1E9-E58E-F136-26AD9F235B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959910" y="1352550"/>
                <a:ext cx="0" cy="235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9" name="Google Shape;95;p18">
              <a:extLst>
                <a:ext uri="{FF2B5EF4-FFF2-40B4-BE49-F238E27FC236}">
                  <a16:creationId xmlns:a16="http://schemas.microsoft.com/office/drawing/2014/main" id="{C205BE4A-DAD8-2AC6-3882-06850CCFC27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9091" y="2059435"/>
              <a:ext cx="2453265" cy="1747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  <a:buClr>
                  <a:schemeClr val="accent1"/>
                </a:buClr>
                <a:buSzPts val="1400"/>
              </a:pPr>
              <a:r>
                <a:rPr lang="en" sz="1600" b="1" u="none" dirty="0">
                  <a:solidFill>
                    <a:schemeClr val="tx1">
                      <a:lumMod val="95000"/>
                    </a:schemeClr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Problem </a:t>
              </a:r>
              <a:br>
                <a:rPr lang="en" sz="1400" b="1" u="none" dirty="0">
                  <a:solidFill>
                    <a:schemeClr val="tx1">
                      <a:lumMod val="9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2000" dirty="0">
                  <a:solidFill>
                    <a:schemeClr val="tx1">
                      <a:lumMod val="95000"/>
                    </a:schemeClr>
                  </a:solidFill>
                  <a:latin typeface="Aharoni" panose="02010803020104030203" pitchFamily="2" charset="-79"/>
                  <a:ea typeface="Calibri" panose="020F0502020204030204"/>
                  <a:cs typeface="Aharoni" panose="02010803020104030203" pitchFamily="2" charset="-79"/>
                </a:rPr>
                <a:t>Cause of diabetes vary depending on the genetic makeup family, history, ethnicity, health etc.,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Noto Sans Symbols"/>
                <a:buNone/>
              </a:pPr>
              <a:endParaRPr sz="1050" b="0" u="none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97;p18">
              <a:extLst>
                <a:ext uri="{FF2B5EF4-FFF2-40B4-BE49-F238E27FC236}">
                  <a16:creationId xmlns:a16="http://schemas.microsoft.com/office/drawing/2014/main" id="{7F7E11A8-A804-5F5A-790C-3E62F20823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66367" y="3849340"/>
              <a:ext cx="680692" cy="680692"/>
            </a:xfrm>
            <a:custGeom>
              <a:avLst/>
              <a:gdLst/>
              <a:ahLst/>
              <a:cxnLst/>
              <a:rect l="l" t="t" r="r" b="b"/>
              <a:pathLst>
                <a:path w="1361384" h="1361384" extrusionOk="0">
                  <a:moveTo>
                    <a:pt x="680692" y="0"/>
                  </a:moveTo>
                  <a:cubicBezTo>
                    <a:pt x="726196" y="0"/>
                    <a:pt x="771700" y="17359"/>
                    <a:pt x="806418" y="52077"/>
                  </a:cubicBezTo>
                  <a:lnTo>
                    <a:pt x="1309307" y="554966"/>
                  </a:lnTo>
                  <a:cubicBezTo>
                    <a:pt x="1378744" y="624402"/>
                    <a:pt x="1378744" y="736982"/>
                    <a:pt x="1309307" y="806419"/>
                  </a:cubicBezTo>
                  <a:lnTo>
                    <a:pt x="806418" y="1309307"/>
                  </a:lnTo>
                  <a:cubicBezTo>
                    <a:pt x="736982" y="1378744"/>
                    <a:pt x="624402" y="1378744"/>
                    <a:pt x="554966" y="1309307"/>
                  </a:cubicBezTo>
                  <a:lnTo>
                    <a:pt x="52077" y="806419"/>
                  </a:lnTo>
                  <a:cubicBezTo>
                    <a:pt x="-17360" y="736982"/>
                    <a:pt x="-17360" y="624402"/>
                    <a:pt x="52077" y="554966"/>
                  </a:cubicBezTo>
                  <a:lnTo>
                    <a:pt x="554966" y="52077"/>
                  </a:lnTo>
                  <a:cubicBezTo>
                    <a:pt x="589684" y="17359"/>
                    <a:pt x="635188" y="0"/>
                    <a:pt x="6806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dirty="0"/>
            </a:p>
          </p:txBody>
        </p:sp>
        <p:sp>
          <p:nvSpPr>
            <p:cNvPr id="11" name="Google Shape;98;p18">
              <a:extLst>
                <a:ext uri="{FF2B5EF4-FFF2-40B4-BE49-F238E27FC236}">
                  <a16:creationId xmlns:a16="http://schemas.microsoft.com/office/drawing/2014/main" id="{E11A7A59-7DD4-73F1-DDBD-58A7DAE5C2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1575" y="3849340"/>
              <a:ext cx="680692" cy="680692"/>
            </a:xfrm>
            <a:custGeom>
              <a:avLst/>
              <a:gdLst/>
              <a:ahLst/>
              <a:cxnLst/>
              <a:rect l="l" t="t" r="r" b="b"/>
              <a:pathLst>
                <a:path w="1361384" h="1361384" extrusionOk="0">
                  <a:moveTo>
                    <a:pt x="680692" y="0"/>
                  </a:moveTo>
                  <a:cubicBezTo>
                    <a:pt x="726196" y="0"/>
                    <a:pt x="771700" y="17359"/>
                    <a:pt x="806418" y="52077"/>
                  </a:cubicBezTo>
                  <a:lnTo>
                    <a:pt x="1309307" y="554966"/>
                  </a:lnTo>
                  <a:cubicBezTo>
                    <a:pt x="1378744" y="624402"/>
                    <a:pt x="1378744" y="736982"/>
                    <a:pt x="1309307" y="806419"/>
                  </a:cubicBezTo>
                  <a:lnTo>
                    <a:pt x="806418" y="1309307"/>
                  </a:lnTo>
                  <a:cubicBezTo>
                    <a:pt x="736982" y="1378744"/>
                    <a:pt x="624402" y="1378744"/>
                    <a:pt x="554966" y="1309307"/>
                  </a:cubicBezTo>
                  <a:lnTo>
                    <a:pt x="52077" y="806419"/>
                  </a:lnTo>
                  <a:cubicBezTo>
                    <a:pt x="-17360" y="736982"/>
                    <a:pt x="-17360" y="624402"/>
                    <a:pt x="52077" y="554966"/>
                  </a:cubicBezTo>
                  <a:lnTo>
                    <a:pt x="554966" y="52077"/>
                  </a:lnTo>
                  <a:cubicBezTo>
                    <a:pt x="589684" y="17359"/>
                    <a:pt x="635188" y="0"/>
                    <a:pt x="68069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dirty="0"/>
            </a:p>
          </p:txBody>
        </p:sp>
        <p:sp>
          <p:nvSpPr>
            <p:cNvPr id="12" name="Google Shape;99;p18">
              <a:extLst>
                <a:ext uri="{FF2B5EF4-FFF2-40B4-BE49-F238E27FC236}">
                  <a16:creationId xmlns:a16="http://schemas.microsoft.com/office/drawing/2014/main" id="{8A5E26C7-7859-E427-875E-C9A78A7162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55318" y="2199155"/>
              <a:ext cx="2821051" cy="1555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  <a:buClr>
                  <a:schemeClr val="accent3"/>
                </a:buClr>
                <a:buSzPts val="1400"/>
              </a:pPr>
              <a:r>
                <a:rPr lang="en" sz="1600" b="1" u="none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Problem</a:t>
              </a:r>
              <a:br>
                <a:rPr lang="en" sz="1400" b="1" u="none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</a:br>
              <a:r>
                <a:rPr lang="en-US" sz="2000" dirty="0">
                  <a:solidFill>
                    <a:srgbClr val="FFFF00"/>
                  </a:solidFill>
                  <a:latin typeface="Aharoni" panose="02010803020104030203" pitchFamily="2" charset="-79"/>
                  <a:ea typeface="Calibri" panose="020F0502020204030204"/>
                  <a:cs typeface="Aharoni" panose="02010803020104030203" pitchFamily="2" charset="-79"/>
                </a:rPr>
                <a:t>It is an illness caused because of high glucose ;level in a human body.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Noto Sans Symbols"/>
                <a:buNone/>
              </a:pPr>
              <a:r>
                <a:rPr lang="en" sz="1000" b="0" u="none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 </a:t>
              </a:r>
              <a:endParaRPr sz="1050" b="0" u="none" dirty="0">
                <a:solidFill>
                  <a:srgbClr val="FFFF00"/>
                </a:solidFill>
                <a:latin typeface="Aharoni" panose="02010803020104030203" pitchFamily="2" charset="-79"/>
                <a:ea typeface="Roboto"/>
                <a:cs typeface="Aharoni" panose="02010803020104030203" pitchFamily="2" charset="-79"/>
                <a:sym typeface="Roboto"/>
              </a:endParaRPr>
            </a:p>
          </p:txBody>
        </p:sp>
        <p:sp>
          <p:nvSpPr>
            <p:cNvPr id="13" name="Google Shape;101;p18">
              <a:extLst>
                <a:ext uri="{FF2B5EF4-FFF2-40B4-BE49-F238E27FC236}">
                  <a16:creationId xmlns:a16="http://schemas.microsoft.com/office/drawing/2014/main" id="{4CCD92E9-8411-708D-2717-DF213DF5938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14211" y="3849340"/>
              <a:ext cx="680692" cy="680692"/>
            </a:xfrm>
            <a:custGeom>
              <a:avLst/>
              <a:gdLst/>
              <a:ahLst/>
              <a:cxnLst/>
              <a:rect l="l" t="t" r="r" b="b"/>
              <a:pathLst>
                <a:path w="1361384" h="1361384" extrusionOk="0">
                  <a:moveTo>
                    <a:pt x="680692" y="0"/>
                  </a:moveTo>
                  <a:cubicBezTo>
                    <a:pt x="726196" y="0"/>
                    <a:pt x="771700" y="17359"/>
                    <a:pt x="806418" y="52077"/>
                  </a:cubicBezTo>
                  <a:lnTo>
                    <a:pt x="1309307" y="554966"/>
                  </a:lnTo>
                  <a:cubicBezTo>
                    <a:pt x="1378744" y="624402"/>
                    <a:pt x="1378744" y="736982"/>
                    <a:pt x="1309307" y="806419"/>
                  </a:cubicBezTo>
                  <a:lnTo>
                    <a:pt x="806418" y="1309307"/>
                  </a:lnTo>
                  <a:cubicBezTo>
                    <a:pt x="736982" y="1378744"/>
                    <a:pt x="624402" y="1378744"/>
                    <a:pt x="554966" y="1309307"/>
                  </a:cubicBezTo>
                  <a:lnTo>
                    <a:pt x="52077" y="806419"/>
                  </a:lnTo>
                  <a:cubicBezTo>
                    <a:pt x="-17360" y="736982"/>
                    <a:pt x="-17360" y="624402"/>
                    <a:pt x="52077" y="554966"/>
                  </a:cubicBezTo>
                  <a:lnTo>
                    <a:pt x="554966" y="52077"/>
                  </a:lnTo>
                  <a:cubicBezTo>
                    <a:pt x="589684" y="17359"/>
                    <a:pt x="635188" y="0"/>
                    <a:pt x="68069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dirty="0"/>
            </a:p>
          </p:txBody>
        </p:sp>
        <p:pic>
          <p:nvPicPr>
            <p:cNvPr id="14" name="Graphic 13" descr="Left Brain with solid fill">
              <a:extLst>
                <a:ext uri="{FF2B5EF4-FFF2-40B4-BE49-F238E27FC236}">
                  <a16:creationId xmlns:a16="http://schemas.microsoft.com/office/drawing/2014/main" id="{53F5D2B0-5206-EB6D-70F2-56C6AAB9E3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5365" y="120967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Artificial Intelligence with solid fill">
              <a:extLst>
                <a:ext uri="{FF2B5EF4-FFF2-40B4-BE49-F238E27FC236}">
                  <a16:creationId xmlns:a16="http://schemas.microsoft.com/office/drawing/2014/main" id="{C08A89B2-F0C2-8606-4215-5B593803926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867" y="119689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Group brainstorm with solid fill">
              <a:extLst>
                <a:ext uri="{FF2B5EF4-FFF2-40B4-BE49-F238E27FC236}">
                  <a16:creationId xmlns:a16="http://schemas.microsoft.com/office/drawing/2014/main" id="{B2D6A913-3A8D-239A-BEA2-DEE9DA98C86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7357" y="12733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3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E4352FD1-C5D5-8794-9318-14DFD63791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51" y="0"/>
            <a:ext cx="6858000" cy="6858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CE375-0476-9983-5890-05CB2105F5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06286" y="947057"/>
            <a:ext cx="8633620" cy="4963886"/>
            <a:chOff x="2080815" y="1833475"/>
            <a:chExt cx="7584261" cy="4063472"/>
          </a:xfrm>
        </p:grpSpPr>
        <p:sp>
          <p:nvSpPr>
            <p:cNvPr id="16" name="Google Shape;154;p21">
              <a:extLst>
                <a:ext uri="{FF2B5EF4-FFF2-40B4-BE49-F238E27FC236}">
                  <a16:creationId xmlns:a16="http://schemas.microsoft.com/office/drawing/2014/main" id="{45E396C3-9D0C-2EF4-C8CE-228903011A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07676" y="4350285"/>
              <a:ext cx="1757400" cy="1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200"/>
                <a:buFont typeface="Noto Sans Symbols"/>
                <a:buNone/>
              </a:pPr>
              <a:r>
                <a:rPr lang="en-US" sz="2800" b="1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GOGGLE</a:t>
              </a:r>
              <a:r>
                <a:rPr lang="en-US" sz="2800" b="1" dirty="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en-US" sz="2800" b="1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COLLAB</a:t>
              </a:r>
              <a:endParaRPr sz="2800" b="1" dirty="0">
                <a:solidFill>
                  <a:srgbClr val="FFFF00"/>
                </a:solidFill>
                <a:latin typeface="Aharoni" panose="02010803020104030203" pitchFamily="2" charset="-79"/>
                <a:ea typeface="Roboto"/>
                <a:cs typeface="Aharoni" panose="02010803020104030203" pitchFamily="2" charset="-79"/>
                <a:sym typeface="Roboto"/>
              </a:endParaRPr>
            </a:p>
          </p:txBody>
        </p:sp>
        <p:sp>
          <p:nvSpPr>
            <p:cNvPr id="17" name="Google Shape;155;p21">
              <a:extLst>
                <a:ext uri="{FF2B5EF4-FFF2-40B4-BE49-F238E27FC236}">
                  <a16:creationId xmlns:a16="http://schemas.microsoft.com/office/drawing/2014/main" id="{13EDE727-F204-2757-2B54-C9B22955001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5887" y="2775757"/>
              <a:ext cx="1758600" cy="1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200"/>
                <a:buFont typeface="Noto Sans Symbols"/>
                <a:buNone/>
              </a:pPr>
              <a:r>
                <a:rPr lang="en" sz="2800" b="1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PANDAS</a:t>
              </a:r>
              <a:endParaRPr sz="1400" dirty="0">
                <a:solidFill>
                  <a:srgbClr val="FFFF00"/>
                </a:solidFill>
                <a:latin typeface="Aharoni" panose="02010803020104030203" pitchFamily="2" charset="-79"/>
                <a:ea typeface="Roboto"/>
                <a:cs typeface="Aharoni" panose="02010803020104030203" pitchFamily="2" charset="-79"/>
                <a:sym typeface="Roboto"/>
              </a:endParaRPr>
            </a:p>
          </p:txBody>
        </p:sp>
        <p:sp>
          <p:nvSpPr>
            <p:cNvPr id="18" name="Google Shape;156;p21">
              <a:extLst>
                <a:ext uri="{FF2B5EF4-FFF2-40B4-BE49-F238E27FC236}">
                  <a16:creationId xmlns:a16="http://schemas.microsoft.com/office/drawing/2014/main" id="{CF7F43F2-9231-C30E-87FD-8EB679AD5EE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0815" y="4757573"/>
              <a:ext cx="1742400" cy="1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r">
                <a:buClr>
                  <a:srgbClr val="5B5B5B"/>
                </a:buClr>
                <a:buSzPts val="1200"/>
              </a:pPr>
              <a:r>
                <a:rPr lang="en-US" sz="2800" b="1" dirty="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800" b="1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SKLEARN</a:t>
              </a:r>
              <a:endParaRPr lang="en-US" sz="1600" dirty="0">
                <a:solidFill>
                  <a:srgbClr val="FFFF00"/>
                </a:solidFill>
                <a:latin typeface="Aharoni" panose="02010803020104030203" pitchFamily="2" charset="-79"/>
                <a:ea typeface="Roboto"/>
                <a:cs typeface="Aharoni" panose="02010803020104030203" pitchFamily="2" charset="-79"/>
                <a:sym typeface="Roboto"/>
              </a:endParaRPr>
            </a:p>
          </p:txBody>
        </p:sp>
        <p:sp>
          <p:nvSpPr>
            <p:cNvPr id="19" name="Google Shape;157;p21">
              <a:extLst>
                <a:ext uri="{FF2B5EF4-FFF2-40B4-BE49-F238E27FC236}">
                  <a16:creationId xmlns:a16="http://schemas.microsoft.com/office/drawing/2014/main" id="{C3F30476-A039-3EAB-9E00-6E896E47E1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01492" y="3088216"/>
              <a:ext cx="1742400" cy="1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200"/>
                <a:buFont typeface="Noto Sans Symbols"/>
                <a:buNone/>
              </a:pPr>
              <a:r>
                <a:rPr lang="en-US" sz="2800" b="1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NUMPY</a:t>
              </a:r>
              <a:endParaRPr sz="2800" b="1" dirty="0">
                <a:solidFill>
                  <a:srgbClr val="FFFF00"/>
                </a:solidFill>
                <a:latin typeface="Aharoni" panose="02010803020104030203" pitchFamily="2" charset="-79"/>
                <a:ea typeface="Roboto"/>
                <a:cs typeface="Aharoni" panose="02010803020104030203" pitchFamily="2" charset="-79"/>
                <a:sym typeface="Roboto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E482C5-F8F0-3B99-0BC7-70911E68B88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427230" y="1833475"/>
              <a:ext cx="5166264" cy="4063472"/>
              <a:chOff x="2334986" y="1326519"/>
              <a:chExt cx="4510677" cy="3331096"/>
            </a:xfrm>
          </p:grpSpPr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9A8E7FDC-E124-3090-5D7E-DD65279129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10124" y="2308014"/>
                <a:ext cx="1323900" cy="1323900"/>
              </a:xfrm>
              <a:prstGeom prst="ellipse">
                <a:avLst/>
              </a:prstGeom>
              <a:solidFill>
                <a:srgbClr val="36434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7" name="Google Shape;145;p21">
                <a:extLst>
                  <a:ext uri="{FF2B5EF4-FFF2-40B4-BE49-F238E27FC236}">
                    <a16:creationId xmlns:a16="http://schemas.microsoft.com/office/drawing/2014/main" id="{EA4978CA-6BD7-ABD4-B64A-F0ADB8E73FB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07602" y="1605570"/>
                <a:ext cx="2728350" cy="2728350"/>
                <a:chOff x="3221982" y="1485392"/>
                <a:chExt cx="2700000" cy="2700000"/>
              </a:xfrm>
            </p:grpSpPr>
            <p:sp>
              <p:nvSpPr>
                <p:cNvPr id="8" name="Google Shape;146;p21">
                  <a:extLst>
                    <a:ext uri="{FF2B5EF4-FFF2-40B4-BE49-F238E27FC236}">
                      <a16:creationId xmlns:a16="http://schemas.microsoft.com/office/drawing/2014/main" id="{137E6638-3EBE-3D6A-988B-DDE5450FDF3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12600000"/>
                    <a:gd name="adj2" fmla="val 162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;p21">
                  <a:extLst>
                    <a:ext uri="{FF2B5EF4-FFF2-40B4-BE49-F238E27FC236}">
                      <a16:creationId xmlns:a16="http://schemas.microsoft.com/office/drawing/2014/main" id="{5C25A5FD-B815-D6E4-38A7-A333910A4E4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9000000"/>
                    <a:gd name="adj2" fmla="val 126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48;p21">
                  <a:extLst>
                    <a:ext uri="{FF2B5EF4-FFF2-40B4-BE49-F238E27FC236}">
                      <a16:creationId xmlns:a16="http://schemas.microsoft.com/office/drawing/2014/main" id="{E5E20C5A-E812-7B49-E2AA-8ADBFD8A288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5400000"/>
                    <a:gd name="adj2" fmla="val 90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9;p21">
                  <a:extLst>
                    <a:ext uri="{FF2B5EF4-FFF2-40B4-BE49-F238E27FC236}">
                      <a16:creationId xmlns:a16="http://schemas.microsoft.com/office/drawing/2014/main" id="{AEC0F17A-3407-5296-4AD5-400291AE065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1800000"/>
                    <a:gd name="adj2" fmla="val 54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50;p21">
                  <a:extLst>
                    <a:ext uri="{FF2B5EF4-FFF2-40B4-BE49-F238E27FC236}">
                      <a16:creationId xmlns:a16="http://schemas.microsoft.com/office/drawing/2014/main" id="{8D7386AB-3C58-A779-0629-C377681637B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19800000"/>
                    <a:gd name="adj2" fmla="val 18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51;p21">
                  <a:extLst>
                    <a:ext uri="{FF2B5EF4-FFF2-40B4-BE49-F238E27FC236}">
                      <a16:creationId xmlns:a16="http://schemas.microsoft.com/office/drawing/2014/main" id="{37A428D9-7B99-ED83-9BFE-FFB8747B8A5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221982" y="1485392"/>
                  <a:ext cx="2700000" cy="2700000"/>
                </a:xfrm>
                <a:prstGeom prst="blockArc">
                  <a:avLst>
                    <a:gd name="adj1" fmla="val 16200000"/>
                    <a:gd name="adj2" fmla="val 19800000"/>
                    <a:gd name="adj3" fmla="val 4512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" name="Google Shape;152;p21">
                <a:extLst>
                  <a:ext uri="{FF2B5EF4-FFF2-40B4-BE49-F238E27FC236}">
                    <a16:creationId xmlns:a16="http://schemas.microsoft.com/office/drawing/2014/main" id="{56D75DE2-B565-C728-082F-4E831CF7ABD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34986" y="1344476"/>
                <a:ext cx="17424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5B5B"/>
                  </a:buClr>
                  <a:buSzPts val="1200"/>
                  <a:buFont typeface="Noto Sans Symbols"/>
                  <a:buNone/>
                </a:pPr>
                <a:r>
                  <a:rPr lang="en" sz="2800" b="1" dirty="0">
                    <a:solidFill>
                      <a:srgbClr val="FFFF00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PYTHON</a:t>
                </a:r>
                <a:endParaRPr sz="1600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endParaRPr>
              </a:p>
            </p:txBody>
          </p:sp>
          <p:sp>
            <p:nvSpPr>
              <p:cNvPr id="15" name="Google Shape;153;p21">
                <a:extLst>
                  <a:ext uri="{FF2B5EF4-FFF2-40B4-BE49-F238E27FC236}">
                    <a16:creationId xmlns:a16="http://schemas.microsoft.com/office/drawing/2014/main" id="{C5814390-72FD-26E4-D724-3881F08B42B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3363" y="4390998"/>
                <a:ext cx="17523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5B5B"/>
                  </a:buClr>
                  <a:buSzPts val="1200"/>
                  <a:buFont typeface="Noto Sans Symbols"/>
                  <a:buNone/>
                </a:pPr>
                <a:r>
                  <a:rPr lang="en" sz="2800" b="1" dirty="0">
                    <a:solidFill>
                      <a:srgbClr val="FFFF00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FLASK</a:t>
                </a:r>
                <a:endParaRPr sz="1600" dirty="0">
                  <a:solidFill>
                    <a:srgbClr val="FFFF00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endParaRPr>
              </a:p>
            </p:txBody>
          </p:sp>
          <p:sp>
            <p:nvSpPr>
              <p:cNvPr id="20" name="Google Shape;158;p21">
                <a:extLst>
                  <a:ext uri="{FF2B5EF4-FFF2-40B4-BE49-F238E27FC236}">
                    <a16:creationId xmlns:a16="http://schemas.microsoft.com/office/drawing/2014/main" id="{FFE2A221-DE76-998C-7ACD-8CD6451AA50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865" y="1326519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" name="Google Shape;159;p21">
                <a:extLst>
                  <a:ext uri="{FF2B5EF4-FFF2-40B4-BE49-F238E27FC236}">
                    <a16:creationId xmlns:a16="http://schemas.microsoft.com/office/drawing/2014/main" id="{591F497C-C631-EFE3-87BF-C526B4A61D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1261" y="1898306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60;p21">
                <a:extLst>
                  <a:ext uri="{FF2B5EF4-FFF2-40B4-BE49-F238E27FC236}">
                    <a16:creationId xmlns:a16="http://schemas.microsoft.com/office/drawing/2014/main" id="{2827E71F-FAB5-0A96-56D4-F3EC0E2F32C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1261" y="3128769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" name="Google Shape;161;p21">
                <a:extLst>
                  <a:ext uri="{FF2B5EF4-FFF2-40B4-BE49-F238E27FC236}">
                    <a16:creationId xmlns:a16="http://schemas.microsoft.com/office/drawing/2014/main" id="{3746C765-7F26-1215-6524-6981FB8EC52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15649" y="3744001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162;p21">
                <a:extLst>
                  <a:ext uri="{FF2B5EF4-FFF2-40B4-BE49-F238E27FC236}">
                    <a16:creationId xmlns:a16="http://schemas.microsoft.com/office/drawing/2014/main" id="{9DBE4B7F-1A38-0F8B-E0D7-4753A92F492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050035" y="3128769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163;p21">
                <a:extLst>
                  <a:ext uri="{FF2B5EF4-FFF2-40B4-BE49-F238E27FC236}">
                    <a16:creationId xmlns:a16="http://schemas.microsoft.com/office/drawing/2014/main" id="{1B09BD80-FD15-AF17-780A-058CD3312A1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050035" y="1898306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64;p21">
                <a:extLst>
                  <a:ext uri="{FF2B5EF4-FFF2-40B4-BE49-F238E27FC236}">
                    <a16:creationId xmlns:a16="http://schemas.microsoft.com/office/drawing/2014/main" id="{F706BB71-EDCA-9CF1-59FA-734F30E71E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10124" y="2636258"/>
                <a:ext cx="1323900" cy="6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Roboto"/>
                    <a:ea typeface="Roboto"/>
                    <a:sym typeface="Roboto"/>
                  </a:rPr>
                  <a:t>TOOLS</a:t>
                </a:r>
                <a:endParaRPr sz="36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pic>
        <p:nvPicPr>
          <p:cNvPr id="2056" name="Picture 8" descr="Python PNG Images Transparent Free Download | PNGMart">
            <a:extLst>
              <a:ext uri="{FF2B5EF4-FFF2-40B4-BE49-F238E27FC236}">
                <a16:creationId xmlns:a16="http://schemas.microsoft.com/office/drawing/2014/main" id="{75755D5F-B3B9-CB1E-A852-325139B70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68" y="1159932"/>
            <a:ext cx="1471506" cy="9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 logo refresh · Issue #37 · numpy/numpy.org · GitHub">
            <a:extLst>
              <a:ext uri="{FF2B5EF4-FFF2-40B4-BE49-F238E27FC236}">
                <a16:creationId xmlns:a16="http://schemas.microsoft.com/office/drawing/2014/main" id="{2B323275-3F68-C8B5-31B1-2C2FF7E498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" b="31642"/>
          <a:stretch/>
        </p:blipFill>
        <p:spPr bwMode="auto">
          <a:xfrm>
            <a:off x="3518740" y="2049790"/>
            <a:ext cx="1722621" cy="9233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ndas Python Logo Png - Pandas Python Logo Png,Python Logo Png - free  transparent png images - pngaaa.com">
            <a:extLst>
              <a:ext uri="{FF2B5EF4-FFF2-40B4-BE49-F238E27FC236}">
                <a16:creationId xmlns:a16="http://schemas.microsoft.com/office/drawing/2014/main" id="{8335B86A-38AC-5602-1EF3-16D4ECDDF6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9176">
            <a:off x="6445387" y="1661587"/>
            <a:ext cx="1865455" cy="135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5FEDCE2-664E-A9B5-8BEF-A3D8110871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00" y="3979919"/>
            <a:ext cx="1056252" cy="6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ython Logo Clipart Drawing - Flask, HD Png Download - 1016x1336(#626422) -  PngFind">
            <a:extLst>
              <a:ext uri="{FF2B5EF4-FFF2-40B4-BE49-F238E27FC236}">
                <a16:creationId xmlns:a16="http://schemas.microsoft.com/office/drawing/2014/main" id="{37E8EE72-2B68-4B7D-9863-45A3B0D540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514">
            <a:off x="5447622" y="4728658"/>
            <a:ext cx="735119" cy="100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0261DAE7-C4C1-2F15-9190-D4482D310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72" y="3823778"/>
            <a:ext cx="1528579" cy="9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AA4763B-150C-BBF4-08D3-7FF2436066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037FDF8-FAEF-9E98-81BE-CC51BEF574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12943" y="832597"/>
            <a:ext cx="9865130" cy="4662417"/>
            <a:chOff x="590158" y="1289798"/>
            <a:chExt cx="8096779" cy="3200907"/>
          </a:xfrm>
        </p:grpSpPr>
        <p:sp>
          <p:nvSpPr>
            <p:cNvPr id="6" name="Google Shape;171;p22">
              <a:extLst>
                <a:ext uri="{FF2B5EF4-FFF2-40B4-BE49-F238E27FC236}">
                  <a16:creationId xmlns:a16="http://schemas.microsoft.com/office/drawing/2014/main" id="{0C240C51-CE44-1E5A-1E56-023B9CA9BD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0158" y="1780298"/>
              <a:ext cx="2253600" cy="225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+mj-lt"/>
                </a:rPr>
                <a:t>Technology</a:t>
              </a:r>
              <a:endParaRPr lang="en" sz="2400" b="1" dirty="0">
                <a:latin typeface="+mj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+mj-lt"/>
                  <a:ea typeface="Roboto"/>
                  <a:cs typeface="Roboto"/>
                  <a:sym typeface="Roboto"/>
                </a:rPr>
                <a:t>ASPECT</a:t>
              </a:r>
              <a:endParaRPr b="1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D63F28A-6082-1225-61E3-90C6E821939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812734" y="1289798"/>
              <a:ext cx="5874203" cy="3200907"/>
              <a:chOff x="2812734" y="1289798"/>
              <a:chExt cx="5874203" cy="3200907"/>
            </a:xfrm>
          </p:grpSpPr>
          <p:grpSp>
            <p:nvGrpSpPr>
              <p:cNvPr id="7" name="Google Shape;172;p22">
                <a:extLst>
                  <a:ext uri="{FF2B5EF4-FFF2-40B4-BE49-F238E27FC236}">
                    <a16:creationId xmlns:a16="http://schemas.microsoft.com/office/drawing/2014/main" id="{8E93DECE-FF28-4362-B777-EA86A0C79A9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12734" y="1738718"/>
                <a:ext cx="1114951" cy="2336858"/>
                <a:chOff x="2979178" y="1775507"/>
                <a:chExt cx="1114951" cy="2336858"/>
              </a:xfrm>
            </p:grpSpPr>
            <p:grpSp>
              <p:nvGrpSpPr>
                <p:cNvPr id="8" name="Google Shape;173;p22">
                  <a:extLst>
                    <a:ext uri="{FF2B5EF4-FFF2-40B4-BE49-F238E27FC236}">
                      <a16:creationId xmlns:a16="http://schemas.microsoft.com/office/drawing/2014/main" id="{464A0684-8FD6-47FA-0CBA-29969A32802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979178" y="1775507"/>
                  <a:ext cx="1114951" cy="2336858"/>
                  <a:chOff x="2719062" y="1949392"/>
                  <a:chExt cx="1219192" cy="2336858"/>
                </a:xfrm>
              </p:grpSpPr>
              <p:grpSp>
                <p:nvGrpSpPr>
                  <p:cNvPr id="10" name="Google Shape;174;p22">
                    <a:extLst>
                      <a:ext uri="{FF2B5EF4-FFF2-40B4-BE49-F238E27FC236}">
                        <a16:creationId xmlns:a16="http://schemas.microsoft.com/office/drawing/2014/main" id="{19C7F642-55C3-6B60-9BDB-C35DE811C77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 flipH="1">
                    <a:off x="2719062" y="1949392"/>
                    <a:ext cx="1219192" cy="533400"/>
                    <a:chOff x="1676400" y="1733550"/>
                    <a:chExt cx="1600200" cy="533400"/>
                  </a:xfrm>
                </p:grpSpPr>
                <p:cxnSp>
                  <p:nvCxnSpPr>
                    <p:cNvPr id="14" name="Google Shape;175;p22">
                      <a:extLst>
                        <a:ext uri="{FF2B5EF4-FFF2-40B4-BE49-F238E27FC236}">
                          <a16:creationId xmlns:a16="http://schemas.microsoft.com/office/drawing/2014/main" id="{659BB250-C343-5F88-32C0-7F764109CA8A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</p:cNvCxnSpPr>
                    <p:nvPr/>
                  </p:nvCxnSpPr>
                  <p:spPr>
                    <a:xfrm>
                      <a:off x="1676400" y="1733550"/>
                      <a:ext cx="1066800" cy="0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5" name="Google Shape;176;p22">
                      <a:extLst>
                        <a:ext uri="{FF2B5EF4-FFF2-40B4-BE49-F238E27FC236}">
                          <a16:creationId xmlns:a16="http://schemas.microsoft.com/office/drawing/2014/main" id="{DB767C96-566D-4BE0-C566-B2182A7915CC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</p:cNvCxnSpPr>
                    <p:nvPr/>
                  </p:nvCxnSpPr>
                  <p:spPr>
                    <a:xfrm>
                      <a:off x="2743200" y="1733550"/>
                      <a:ext cx="533400" cy="533400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grpSp>
                <p:nvGrpSpPr>
                  <p:cNvPr id="11" name="Google Shape;177;p22">
                    <a:extLst>
                      <a:ext uri="{FF2B5EF4-FFF2-40B4-BE49-F238E27FC236}">
                        <a16:creationId xmlns:a16="http://schemas.microsoft.com/office/drawing/2014/main" id="{FB1B00C0-89C8-41EE-A617-5B1F1A7D943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 rot="10800000">
                    <a:off x="2719062" y="3752850"/>
                    <a:ext cx="1219192" cy="533400"/>
                    <a:chOff x="1676400" y="1733550"/>
                    <a:chExt cx="1600200" cy="533400"/>
                  </a:xfrm>
                </p:grpSpPr>
                <p:cxnSp>
                  <p:nvCxnSpPr>
                    <p:cNvPr id="12" name="Google Shape;178;p22">
                      <a:extLst>
                        <a:ext uri="{FF2B5EF4-FFF2-40B4-BE49-F238E27FC236}">
                          <a16:creationId xmlns:a16="http://schemas.microsoft.com/office/drawing/2014/main" id="{B3D38423-62AE-28BA-C527-EFD7106FEC64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</p:cNvCxnSpPr>
                    <p:nvPr/>
                  </p:nvCxnSpPr>
                  <p:spPr>
                    <a:xfrm>
                      <a:off x="1676400" y="1733550"/>
                      <a:ext cx="1066800" cy="0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3" name="Google Shape;179;p22">
                      <a:extLst>
                        <a:ext uri="{FF2B5EF4-FFF2-40B4-BE49-F238E27FC236}">
                          <a16:creationId xmlns:a16="http://schemas.microsoft.com/office/drawing/2014/main" id="{E3FEEBC5-F976-D5BA-2A7C-88B73A912069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</p:cNvCxnSpPr>
                    <p:nvPr/>
                  </p:nvCxnSpPr>
                  <p:spPr>
                    <a:xfrm>
                      <a:off x="2743200" y="1733550"/>
                      <a:ext cx="533400" cy="533400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cxnSp>
              <p:nvCxnSpPr>
                <p:cNvPr id="9" name="Google Shape;180;p22">
                  <a:extLst>
                    <a:ext uri="{FF2B5EF4-FFF2-40B4-BE49-F238E27FC236}">
                      <a16:creationId xmlns:a16="http://schemas.microsoft.com/office/drawing/2014/main" id="{108ADE9B-BA11-86BE-4233-EEC0103C1CED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10800000">
                  <a:off x="3171860" y="2943937"/>
                  <a:ext cx="9222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" name="Google Shape;181;p22">
                <a:extLst>
                  <a:ext uri="{FF2B5EF4-FFF2-40B4-BE49-F238E27FC236}">
                    <a16:creationId xmlns:a16="http://schemas.microsoft.com/office/drawing/2014/main" id="{0835B0D1-A358-EA77-8F9A-731321E7CE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72638" y="1289798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" name="Google Shape;182;p22">
                <a:extLst>
                  <a:ext uri="{FF2B5EF4-FFF2-40B4-BE49-F238E27FC236}">
                    <a16:creationId xmlns:a16="http://schemas.microsoft.com/office/drawing/2014/main" id="{6585EC5C-A48C-4791-3B1A-2FAF20AF1A2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35070" y="1552231"/>
                <a:ext cx="387841" cy="38784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56" extrusionOk="0">
                    <a:moveTo>
                      <a:pt x="222" y="154"/>
                    </a:moveTo>
                    <a:cubicBezTo>
                      <a:pt x="220" y="162"/>
                      <a:pt x="217" y="169"/>
                      <a:pt x="213" y="176"/>
                    </a:cubicBezTo>
                    <a:cubicBezTo>
                      <a:pt x="213" y="177"/>
                      <a:pt x="234" y="203"/>
                      <a:pt x="221" y="215"/>
                    </a:cubicBezTo>
                    <a:cubicBezTo>
                      <a:pt x="215" y="222"/>
                      <a:pt x="215" y="222"/>
                      <a:pt x="215" y="222"/>
                    </a:cubicBezTo>
                    <a:cubicBezTo>
                      <a:pt x="205" y="231"/>
                      <a:pt x="182" y="216"/>
                      <a:pt x="176" y="212"/>
                    </a:cubicBezTo>
                    <a:cubicBezTo>
                      <a:pt x="169" y="217"/>
                      <a:pt x="161" y="220"/>
                      <a:pt x="152" y="222"/>
                    </a:cubicBezTo>
                    <a:cubicBezTo>
                      <a:pt x="154" y="222"/>
                      <a:pt x="154" y="222"/>
                      <a:pt x="154" y="222"/>
                    </a:cubicBezTo>
                    <a:cubicBezTo>
                      <a:pt x="154" y="222"/>
                      <a:pt x="150" y="256"/>
                      <a:pt x="131" y="256"/>
                    </a:cubicBezTo>
                    <a:cubicBezTo>
                      <a:pt x="125" y="256"/>
                      <a:pt x="125" y="256"/>
                      <a:pt x="125" y="256"/>
                    </a:cubicBezTo>
                    <a:cubicBezTo>
                      <a:pt x="111" y="256"/>
                      <a:pt x="103" y="227"/>
                      <a:pt x="102" y="221"/>
                    </a:cubicBezTo>
                    <a:cubicBezTo>
                      <a:pt x="94" y="219"/>
                      <a:pt x="86" y="216"/>
                      <a:pt x="79" y="211"/>
                    </a:cubicBezTo>
                    <a:cubicBezTo>
                      <a:pt x="80" y="213"/>
                      <a:pt x="80" y="213"/>
                      <a:pt x="80" y="213"/>
                    </a:cubicBezTo>
                    <a:cubicBezTo>
                      <a:pt x="80" y="213"/>
                      <a:pt x="53" y="234"/>
                      <a:pt x="40" y="221"/>
                    </a:cubicBezTo>
                    <a:cubicBezTo>
                      <a:pt x="35" y="216"/>
                      <a:pt x="35" y="216"/>
                      <a:pt x="35" y="216"/>
                    </a:cubicBezTo>
                    <a:cubicBezTo>
                      <a:pt x="25" y="206"/>
                      <a:pt x="41" y="180"/>
                      <a:pt x="44" y="175"/>
                    </a:cubicBezTo>
                    <a:cubicBezTo>
                      <a:pt x="40" y="169"/>
                      <a:pt x="37" y="162"/>
                      <a:pt x="35" y="154"/>
                    </a:cubicBezTo>
                    <a:cubicBezTo>
                      <a:pt x="29" y="153"/>
                      <a:pt x="0" y="145"/>
                      <a:pt x="0" y="131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08"/>
                      <a:pt x="28" y="103"/>
                      <a:pt x="35" y="102"/>
                    </a:cubicBezTo>
                    <a:cubicBezTo>
                      <a:pt x="37" y="94"/>
                      <a:pt x="40" y="87"/>
                      <a:pt x="44" y="80"/>
                    </a:cubicBezTo>
                    <a:cubicBezTo>
                      <a:pt x="41" y="76"/>
                      <a:pt x="24" y="50"/>
                      <a:pt x="34" y="40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51" y="23"/>
                      <a:pt x="75" y="39"/>
                      <a:pt x="80" y="43"/>
                    </a:cubicBezTo>
                    <a:cubicBezTo>
                      <a:pt x="87" y="39"/>
                      <a:pt x="94" y="36"/>
                      <a:pt x="102" y="34"/>
                    </a:cubicBezTo>
                    <a:cubicBezTo>
                      <a:pt x="104" y="27"/>
                      <a:pt x="112" y="0"/>
                      <a:pt x="125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47" y="0"/>
                      <a:pt x="153" y="26"/>
                      <a:pt x="154" y="34"/>
                    </a:cubicBezTo>
                    <a:cubicBezTo>
                      <a:pt x="162" y="36"/>
                      <a:pt x="169" y="39"/>
                      <a:pt x="176" y="43"/>
                    </a:cubicBezTo>
                    <a:cubicBezTo>
                      <a:pt x="182" y="39"/>
                      <a:pt x="206" y="24"/>
                      <a:pt x="216" y="34"/>
                    </a:cubicBezTo>
                    <a:cubicBezTo>
                      <a:pt x="222" y="40"/>
                      <a:pt x="222" y="40"/>
                      <a:pt x="222" y="40"/>
                    </a:cubicBezTo>
                    <a:cubicBezTo>
                      <a:pt x="233" y="51"/>
                      <a:pt x="217" y="74"/>
                      <a:pt x="213" y="80"/>
                    </a:cubicBezTo>
                    <a:cubicBezTo>
                      <a:pt x="217" y="87"/>
                      <a:pt x="220" y="94"/>
                      <a:pt x="222" y="102"/>
                    </a:cubicBezTo>
                    <a:cubicBezTo>
                      <a:pt x="224" y="102"/>
                      <a:pt x="256" y="107"/>
                      <a:pt x="256" y="125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44"/>
                      <a:pt x="229" y="152"/>
                      <a:pt x="222" y="154"/>
                    </a:cubicBezTo>
                    <a:moveTo>
                      <a:pt x="128" y="56"/>
                    </a:moveTo>
                    <a:cubicBezTo>
                      <a:pt x="88" y="56"/>
                      <a:pt x="56" y="88"/>
                      <a:pt x="56" y="128"/>
                    </a:cubicBezTo>
                    <a:cubicBezTo>
                      <a:pt x="56" y="168"/>
                      <a:pt x="88" y="200"/>
                      <a:pt x="128" y="200"/>
                    </a:cubicBezTo>
                    <a:cubicBezTo>
                      <a:pt x="168" y="200"/>
                      <a:pt x="200" y="168"/>
                      <a:pt x="200" y="128"/>
                    </a:cubicBezTo>
                    <a:cubicBezTo>
                      <a:pt x="200" y="88"/>
                      <a:pt x="168" y="56"/>
                      <a:pt x="128" y="56"/>
                    </a:cubicBezTo>
                    <a:moveTo>
                      <a:pt x="128" y="176"/>
                    </a:moveTo>
                    <a:cubicBezTo>
                      <a:pt x="101" y="176"/>
                      <a:pt x="80" y="155"/>
                      <a:pt x="80" y="128"/>
                    </a:cubicBezTo>
                    <a:cubicBezTo>
                      <a:pt x="80" y="101"/>
                      <a:pt x="101" y="80"/>
                      <a:pt x="128" y="80"/>
                    </a:cubicBezTo>
                    <a:cubicBezTo>
                      <a:pt x="155" y="80"/>
                      <a:pt x="176" y="101"/>
                      <a:pt x="176" y="128"/>
                    </a:cubicBezTo>
                    <a:cubicBezTo>
                      <a:pt x="176" y="155"/>
                      <a:pt x="155" y="176"/>
                      <a:pt x="128" y="176"/>
                    </a:cubicBezTo>
                    <a:moveTo>
                      <a:pt x="128" y="104"/>
                    </a:moveTo>
                    <a:cubicBezTo>
                      <a:pt x="115" y="104"/>
                      <a:pt x="104" y="115"/>
                      <a:pt x="104" y="128"/>
                    </a:cubicBezTo>
                    <a:cubicBezTo>
                      <a:pt x="104" y="141"/>
                      <a:pt x="115" y="152"/>
                      <a:pt x="128" y="152"/>
                    </a:cubicBezTo>
                    <a:cubicBezTo>
                      <a:pt x="141" y="152"/>
                      <a:pt x="152" y="141"/>
                      <a:pt x="152" y="128"/>
                    </a:cubicBezTo>
                    <a:cubicBezTo>
                      <a:pt x="152" y="115"/>
                      <a:pt x="141" y="104"/>
                      <a:pt x="128" y="10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" name="Google Shape;183;p22">
                <a:extLst>
                  <a:ext uri="{FF2B5EF4-FFF2-40B4-BE49-F238E27FC236}">
                    <a16:creationId xmlns:a16="http://schemas.microsoft.com/office/drawing/2014/main" id="{AB642213-96C4-AB31-7311-CB43840F0C2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19037" y="1492173"/>
                <a:ext cx="3567900" cy="5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  <a:buSzPts val="1200"/>
                </a:pPr>
                <a:r>
                  <a:rPr lang="en-US" sz="2000" b="1" i="0" dirty="0">
                    <a:solidFill>
                      <a:srgbClr val="FFFF00"/>
                    </a:solidFill>
                    <a:effectLst/>
                    <a:latin typeface="Aharoni" panose="02010803020104030203" pitchFamily="2" charset="-79"/>
                    <a:cs typeface="Aharoni" panose="02010803020104030203" pitchFamily="2" charset="-79"/>
                  </a:rPr>
                  <a:t>Training a machine learning model using scikit-learn.</a:t>
                </a:r>
              </a:p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None/>
                </a:pPr>
                <a:br>
                  <a:rPr lang="en" sz="1051" b="1" dirty="0">
                    <a:solidFill>
                      <a:srgbClr val="FFFF00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000" dirty="0">
                    <a:solidFill>
                      <a:srgbClr val="FFFF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9" name="Google Shape;184;p22">
                <a:extLst>
                  <a:ext uri="{FF2B5EF4-FFF2-40B4-BE49-F238E27FC236}">
                    <a16:creationId xmlns:a16="http://schemas.microsoft.com/office/drawing/2014/main" id="{5FB1E6E5-C82D-E079-B0E4-1646161E51D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72638" y="2450796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" name="Google Shape;186;p22">
                <a:extLst>
                  <a:ext uri="{FF2B5EF4-FFF2-40B4-BE49-F238E27FC236}">
                    <a16:creationId xmlns:a16="http://schemas.microsoft.com/office/drawing/2014/main" id="{4861CD0C-8048-2879-1EE9-1B8C863CBB7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19037" y="2618960"/>
                <a:ext cx="3567900" cy="5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Noto Sans Symbols"/>
                  <a:buNone/>
                </a:pPr>
                <a:r>
                  <a:rPr lang="en-US" sz="2000" b="1" dirty="0">
                    <a:solidFill>
                      <a:schemeClr val="accent2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 Building a </a:t>
                </a:r>
                <a:r>
                  <a:rPr lang="en-US" sz="1400" b="1" dirty="0">
                    <a:solidFill>
                      <a:schemeClr val="accent2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Flask</a:t>
                </a:r>
                <a:r>
                  <a:rPr lang="en-US" sz="2000" b="1" dirty="0">
                    <a:solidFill>
                      <a:schemeClr val="accent2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 Web App.</a:t>
                </a:r>
                <a:br>
                  <a:rPr lang="en-US" sz="1600" b="1" dirty="0">
                    <a:solidFill>
                      <a:srgbClr val="7F7F7F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</a:br>
                <a:r>
                  <a:rPr lang="en-US" sz="1400" b="1" dirty="0">
                    <a:solidFill>
                      <a:srgbClr val="7F7F7F"/>
                    </a:solidFill>
                    <a:latin typeface="Aharoni" panose="02010803020104030203" pitchFamily="2" charset="-79"/>
                    <a:ea typeface="Roboto"/>
                    <a:cs typeface="Aharoni" panose="02010803020104030203" pitchFamily="2" charset="-79"/>
                    <a:sym typeface="Roboto"/>
                  </a:rPr>
                  <a:t>. </a:t>
                </a:r>
                <a:endParaRPr lang="en-US" sz="3200" b="1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2" name="Google Shape;187;p22">
                <a:extLst>
                  <a:ext uri="{FF2B5EF4-FFF2-40B4-BE49-F238E27FC236}">
                    <a16:creationId xmlns:a16="http://schemas.microsoft.com/office/drawing/2014/main" id="{B47AFDB6-1501-3F6E-29F4-5A1B817FFE2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59031" y="3577091"/>
                <a:ext cx="913614" cy="913614"/>
              </a:xfrm>
              <a:custGeom>
                <a:avLst/>
                <a:gdLst/>
                <a:ahLst/>
                <a:cxnLst/>
                <a:rect l="l" t="t" r="r" b="b"/>
                <a:pathLst>
                  <a:path w="845939" h="845939" extrusionOk="0">
                    <a:moveTo>
                      <a:pt x="0" y="422970"/>
                    </a:moveTo>
                    <a:cubicBezTo>
                      <a:pt x="0" y="189370"/>
                      <a:pt x="189370" y="0"/>
                      <a:pt x="422970" y="0"/>
                    </a:cubicBezTo>
                    <a:cubicBezTo>
                      <a:pt x="656570" y="0"/>
                      <a:pt x="845940" y="189370"/>
                      <a:pt x="845940" y="422970"/>
                    </a:cubicBezTo>
                    <a:cubicBezTo>
                      <a:pt x="845940" y="656570"/>
                      <a:pt x="656570" y="845940"/>
                      <a:pt x="422970" y="845940"/>
                    </a:cubicBezTo>
                    <a:cubicBezTo>
                      <a:pt x="189370" y="845940"/>
                      <a:pt x="0" y="656570"/>
                      <a:pt x="0" y="4229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45475" tIns="145475" rIns="145475" bIns="145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185;p22">
                <a:extLst>
                  <a:ext uri="{FF2B5EF4-FFF2-40B4-BE49-F238E27FC236}">
                    <a16:creationId xmlns:a16="http://schemas.microsoft.com/office/drawing/2014/main" id="{5E1148E5-97C7-DDD9-0CDC-26A4D2823FC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29318" y="3809018"/>
                <a:ext cx="373039" cy="361196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48" extrusionOk="0">
                    <a:moveTo>
                      <a:pt x="256" y="236"/>
                    </a:moveTo>
                    <a:cubicBezTo>
                      <a:pt x="256" y="236"/>
                      <a:pt x="256" y="236"/>
                      <a:pt x="256" y="236"/>
                    </a:cubicBezTo>
                    <a:cubicBezTo>
                      <a:pt x="256" y="243"/>
                      <a:pt x="251" y="248"/>
                      <a:pt x="244" y="248"/>
                    </a:cubicBezTo>
                    <a:cubicBezTo>
                      <a:pt x="12" y="248"/>
                      <a:pt x="12" y="248"/>
                      <a:pt x="12" y="248"/>
                    </a:cubicBezTo>
                    <a:cubicBezTo>
                      <a:pt x="5" y="248"/>
                      <a:pt x="0" y="243"/>
                      <a:pt x="0" y="236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36"/>
                      <a:pt x="0" y="192"/>
                      <a:pt x="32" y="176"/>
                    </a:cubicBezTo>
                    <a:cubicBezTo>
                      <a:pt x="52" y="166"/>
                      <a:pt x="44" y="174"/>
                      <a:pt x="69" y="164"/>
                    </a:cubicBezTo>
                    <a:cubicBezTo>
                      <a:pt x="94" y="154"/>
                      <a:pt x="100" y="150"/>
                      <a:pt x="100" y="150"/>
                    </a:cubicBezTo>
                    <a:cubicBezTo>
                      <a:pt x="100" y="127"/>
                      <a:pt x="100" y="127"/>
                      <a:pt x="100" y="127"/>
                    </a:cubicBezTo>
                    <a:cubicBezTo>
                      <a:pt x="100" y="127"/>
                      <a:pt x="91" y="119"/>
                      <a:pt x="88" y="97"/>
                    </a:cubicBezTo>
                    <a:cubicBezTo>
                      <a:pt x="82" y="99"/>
                      <a:pt x="80" y="90"/>
                      <a:pt x="80" y="85"/>
                    </a:cubicBezTo>
                    <a:cubicBezTo>
                      <a:pt x="80" y="80"/>
                      <a:pt x="77" y="63"/>
                      <a:pt x="84" y="65"/>
                    </a:cubicBezTo>
                    <a:cubicBezTo>
                      <a:pt x="82" y="54"/>
                      <a:pt x="81" y="44"/>
                      <a:pt x="82" y="39"/>
                    </a:cubicBezTo>
                    <a:cubicBezTo>
                      <a:pt x="83" y="21"/>
                      <a:pt x="101" y="1"/>
                      <a:pt x="128" y="0"/>
                    </a:cubicBezTo>
                    <a:cubicBezTo>
                      <a:pt x="160" y="1"/>
                      <a:pt x="173" y="21"/>
                      <a:pt x="175" y="39"/>
                    </a:cubicBezTo>
                    <a:cubicBezTo>
                      <a:pt x="175" y="44"/>
                      <a:pt x="174" y="54"/>
                      <a:pt x="172" y="65"/>
                    </a:cubicBezTo>
                    <a:cubicBezTo>
                      <a:pt x="180" y="63"/>
                      <a:pt x="177" y="80"/>
                      <a:pt x="176" y="85"/>
                    </a:cubicBezTo>
                    <a:cubicBezTo>
                      <a:pt x="176" y="90"/>
                      <a:pt x="174" y="99"/>
                      <a:pt x="168" y="97"/>
                    </a:cubicBezTo>
                    <a:cubicBezTo>
                      <a:pt x="165" y="119"/>
                      <a:pt x="156" y="126"/>
                      <a:pt x="156" y="126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50"/>
                      <a:pt x="162" y="153"/>
                      <a:pt x="187" y="164"/>
                    </a:cubicBezTo>
                    <a:cubicBezTo>
                      <a:pt x="212" y="174"/>
                      <a:pt x="204" y="166"/>
                      <a:pt x="224" y="176"/>
                    </a:cubicBezTo>
                    <a:cubicBezTo>
                      <a:pt x="256" y="192"/>
                      <a:pt x="256" y="236"/>
                      <a:pt x="25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32E0B0-106B-2207-38CD-6D09F9322FB1}"/>
              </a:ext>
            </a:extLst>
          </p:cNvPr>
          <p:cNvSpPr txBox="1"/>
          <p:nvPr/>
        </p:nvSpPr>
        <p:spPr>
          <a:xfrm>
            <a:off x="6766723" y="4164968"/>
            <a:ext cx="449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user must put details like Number of Pregnancies, Insulin Level, Age, BMI etc.</a:t>
            </a: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Once it get all the fields information , the prediction is displayed on a new page .</a:t>
            </a:r>
          </a:p>
        </p:txBody>
      </p:sp>
      <p:pic>
        <p:nvPicPr>
          <p:cNvPr id="38" name="Graphic 37" descr="Internet outline">
            <a:extLst>
              <a:ext uri="{FF2B5EF4-FFF2-40B4-BE49-F238E27FC236}">
                <a16:creationId xmlns:a16="http://schemas.microsoft.com/office/drawing/2014/main" id="{DEB20122-0F0C-E984-CB1E-45FDC5F25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6936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6CDA4C3D-9A7F-F34E-BF9B-1C44277118A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6858000" cy="6858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38A8F-50D9-2AF9-C168-E04025764A6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24000" y="1329267"/>
            <a:ext cx="2768599" cy="1041400"/>
            <a:chOff x="1524000" y="1329267"/>
            <a:chExt cx="2768599" cy="1041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EA0033A-62D2-2D86-2291-A99A4466FB4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24000" y="1329267"/>
              <a:ext cx="2074333" cy="10414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Business Goal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4422887-F89F-E818-F504-30AAA6A3760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91466" y="1799166"/>
              <a:ext cx="601133" cy="1439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3630FF-1A76-7E3E-EAEC-151001DDAD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85733" y="1473200"/>
            <a:ext cx="2700868" cy="728133"/>
            <a:chOff x="4385733" y="1473200"/>
            <a:chExt cx="2700868" cy="7281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EA1CD7-1718-B79B-ECFC-5E6EF8A614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85733" y="1473200"/>
              <a:ext cx="2074333" cy="72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Data Gathering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EE7CD17-3A9B-0DBC-CCEA-39209F67D2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53200" y="1778000"/>
              <a:ext cx="533401" cy="143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FBD80-4F9F-432F-2CD7-17AF221CE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47466" y="171347"/>
            <a:ext cx="4004734" cy="3414199"/>
            <a:chOff x="4282735" y="2610618"/>
            <a:chExt cx="3759201" cy="369146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655447-FF58-6034-A45E-75839F6025F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82735" y="2610618"/>
              <a:ext cx="3759201" cy="3691467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2D2C15-0E1D-9CFB-A6EF-F05ADFB9D01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756869" y="2723861"/>
              <a:ext cx="2973198" cy="2660939"/>
              <a:chOff x="6371167" y="1100666"/>
              <a:chExt cx="3776136" cy="3244848"/>
            </a:xfrm>
          </p:grpSpPr>
          <p:sp>
            <p:nvSpPr>
              <p:cNvPr id="18" name="Rectangle: Single Corner Rounded 17">
                <a:extLst>
                  <a:ext uri="{FF2B5EF4-FFF2-40B4-BE49-F238E27FC236}">
                    <a16:creationId xmlns:a16="http://schemas.microsoft.com/office/drawing/2014/main" id="{70CB26D9-71EF-E881-F7C6-A13B448F71F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71167" y="3718981"/>
                <a:ext cx="1430867" cy="626533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Descriptive Analysis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161BB439-22F3-3D45-01E6-30601F24EE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6200000" flipH="1">
                <a:off x="7908922" y="2699808"/>
                <a:ext cx="1111249" cy="918630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92FE3858-6160-45A9-092E-BF226710D48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>
                <a:off x="6967007" y="2676522"/>
                <a:ext cx="1185333" cy="891119"/>
              </a:xfrm>
              <a:prstGeom prst="bentConnector3">
                <a:avLst>
                  <a:gd name="adj1" fmla="val 52857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5A827A84-8AEE-1905-7EA7-4719AF605E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14113" y="1100666"/>
                <a:ext cx="1782236" cy="150283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Analysis </a:t>
                </a:r>
              </a:p>
            </p:txBody>
          </p:sp>
          <p:sp>
            <p:nvSpPr>
              <p:cNvPr id="40" name="Rectangle: Single Corner Rounded 39">
                <a:extLst>
                  <a:ext uri="{FF2B5EF4-FFF2-40B4-BE49-F238E27FC236}">
                    <a16:creationId xmlns:a16="http://schemas.microsoft.com/office/drawing/2014/main" id="{8AA450BB-AF6E-8800-E7EA-D91421F2EF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5067" y="3714748"/>
                <a:ext cx="1782236" cy="626533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Data</a:t>
                </a:r>
              </a:p>
              <a:p>
                <a:pPr algn="ctr"/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Visualizations</a:t>
                </a:r>
                <a:endParaRPr lang="en-US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E4E1D9B4-6A01-A388-03A6-CBBC0A47D75D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40003824"/>
              </p:ext>
            </p:extLst>
          </p:nvPr>
        </p:nvGraphicFramePr>
        <p:xfrm>
          <a:off x="4199466" y="2919319"/>
          <a:ext cx="4004734" cy="302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" name="Arrow: Left-Up 47">
            <a:extLst>
              <a:ext uri="{FF2B5EF4-FFF2-40B4-BE49-F238E27FC236}">
                <a16:creationId xmlns:a16="http://schemas.microsoft.com/office/drawing/2014/main" id="{7950515B-859E-115F-7501-16BB5E4EC8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204200" y="4104935"/>
            <a:ext cx="2207639" cy="1077298"/>
          </a:xfrm>
          <a:prstGeom prst="leftUpArrow">
            <a:avLst>
              <a:gd name="adj1" fmla="val 25000"/>
              <a:gd name="adj2" fmla="val 25000"/>
              <a:gd name="adj3" fmla="val 26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Preprocessing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01C3D223-E55D-FB3D-861B-C7B08CE326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4000" y="4330698"/>
            <a:ext cx="2393906" cy="119803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Desired Solution</a:t>
            </a: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26372919-DC6F-F93F-5BE7-5A2ED3619B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63999" y="4914901"/>
            <a:ext cx="787401" cy="267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963356-1C21-D629-ACC9-B3F410B17E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18733" y="491067"/>
            <a:ext cx="394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+mj-lt"/>
              </a:rPr>
              <a:t>Solution</a:t>
            </a:r>
            <a:r>
              <a:rPr lang="en-US" sz="2800" b="1" dirty="0">
                <a:solidFill>
                  <a:srgbClr val="FFC000"/>
                </a:solidFill>
              </a:rPr>
              <a:t> Road Map</a:t>
            </a:r>
          </a:p>
        </p:txBody>
      </p:sp>
    </p:spTree>
    <p:extLst>
      <p:ext uri="{BB962C8B-B14F-4D97-AF65-F5344CB8AC3E}">
        <p14:creationId xmlns:p14="http://schemas.microsoft.com/office/powerpoint/2010/main" val="150881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EFF9F1-AF01-01B9-C382-E6658018F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7A670E-BA42-BFFA-D8BA-3F06B4C80875}"/>
              </a:ext>
            </a:extLst>
          </p:cNvPr>
          <p:cNvGrpSpPr/>
          <p:nvPr/>
        </p:nvGrpSpPr>
        <p:grpSpPr>
          <a:xfrm>
            <a:off x="1164166" y="871648"/>
            <a:ext cx="9863667" cy="4301903"/>
            <a:chOff x="381000" y="382069"/>
            <a:chExt cx="8368500" cy="3400499"/>
          </a:xfrm>
        </p:grpSpPr>
        <p:sp>
          <p:nvSpPr>
            <p:cNvPr id="4" name="Google Shape;77;p17">
              <a:extLst>
                <a:ext uri="{FF2B5EF4-FFF2-40B4-BE49-F238E27FC236}">
                  <a16:creationId xmlns:a16="http://schemas.microsoft.com/office/drawing/2014/main" id="{09C7C56B-DFC2-FD43-96C2-5A1382BD794A}"/>
                </a:ext>
              </a:extLst>
            </p:cNvPr>
            <p:cNvSpPr txBox="1">
              <a:spLocks/>
            </p:cNvSpPr>
            <p:nvPr/>
          </p:nvSpPr>
          <p:spPr>
            <a:xfrm>
              <a:off x="381000" y="382069"/>
              <a:ext cx="836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  <a:buClr>
                  <a:srgbClr val="7F7F7F"/>
                </a:buClr>
                <a:buSzPts val="3200"/>
                <a:buFont typeface="Roboto"/>
                <a:buNone/>
              </a:pPr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MEET THE TEAM</a:t>
              </a:r>
            </a:p>
          </p:txBody>
        </p:sp>
        <p:sp>
          <p:nvSpPr>
            <p:cNvPr id="5" name="Google Shape;81;p17">
              <a:extLst>
                <a:ext uri="{FF2B5EF4-FFF2-40B4-BE49-F238E27FC236}">
                  <a16:creationId xmlns:a16="http://schemas.microsoft.com/office/drawing/2014/main" id="{80EDFD8C-6A70-E4BD-B58A-60371D7E8DC2}"/>
                </a:ext>
              </a:extLst>
            </p:cNvPr>
            <p:cNvSpPr/>
            <p:nvPr/>
          </p:nvSpPr>
          <p:spPr>
            <a:xfrm>
              <a:off x="1679199" y="1517213"/>
              <a:ext cx="1835726" cy="6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RAHUL MUVVALA</a:t>
              </a:r>
              <a:br>
                <a:rPr lang="en-US" sz="1100" b="1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</a:b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 TEAM LEADER,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SKILLS : PYTHON, PRESENTATION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MACHINE LEARNING</a:t>
              </a:r>
              <a:endParaRPr lang="en-US" sz="1000" dirty="0">
                <a:solidFill>
                  <a:schemeClr val="accent1"/>
                </a:solidFill>
                <a:latin typeface="Amasis MT Pro" panose="0204050405000502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82;p17">
              <a:extLst>
                <a:ext uri="{FF2B5EF4-FFF2-40B4-BE49-F238E27FC236}">
                  <a16:creationId xmlns:a16="http://schemas.microsoft.com/office/drawing/2014/main" id="{7A5DC4AC-5B95-BF64-6615-C9ABC78D5006}"/>
                </a:ext>
              </a:extLst>
            </p:cNvPr>
            <p:cNvSpPr/>
            <p:nvPr/>
          </p:nvSpPr>
          <p:spPr>
            <a:xfrm>
              <a:off x="5534235" y="1423851"/>
              <a:ext cx="2166510" cy="617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KALPANA CHAMALA</a:t>
              </a:r>
              <a:br>
                <a:rPr lang="en-US" sz="1100" b="1" dirty="0">
                  <a:solidFill>
                    <a:schemeClr val="accent2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</a:br>
              <a:r>
                <a:rPr lang="en-US" sz="1050" dirty="0">
                  <a:solidFill>
                    <a:schemeClr val="accent2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 SKILLS : PYTHON, DOCUMENTATION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2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HTML, CSS, VISUALIZATION</a:t>
              </a:r>
              <a:endParaRPr lang="en-US" sz="1000" dirty="0">
                <a:solidFill>
                  <a:schemeClr val="accent2"/>
                </a:solidFill>
                <a:latin typeface="Amasis MT Pro" panose="0204050405000502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31AE30-EFAC-5388-2C62-D47D1043E95B}"/>
                </a:ext>
              </a:extLst>
            </p:cNvPr>
            <p:cNvSpPr txBox="1"/>
            <p:nvPr/>
          </p:nvSpPr>
          <p:spPr>
            <a:xfrm>
              <a:off x="703081" y="2955395"/>
              <a:ext cx="2170512" cy="827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effectLst/>
                  <a:latin typeface="Amasis MT Pro" panose="020B06040202020202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RISHITHA VENKANNAGARI</a:t>
              </a:r>
              <a:br>
                <a:rPr lang="en-US" sz="1600" b="1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4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SKILLS</a:t>
              </a:r>
              <a:r>
                <a:rPr lang="en-US" sz="14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: </a:t>
              </a: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PYTHON,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MACHINE LEARNING</a:t>
              </a:r>
              <a:endParaRPr lang="en-US" sz="1200" dirty="0">
                <a:solidFill>
                  <a:schemeClr val="accent1"/>
                </a:solidFill>
                <a:latin typeface="Amasis MT Pro" panose="0204050405000502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91114C-7DFF-3DFD-BA54-A9E67A2EBEAF}"/>
                </a:ext>
              </a:extLst>
            </p:cNvPr>
            <p:cNvSpPr txBox="1">
              <a:spLocks/>
            </p:cNvSpPr>
            <p:nvPr/>
          </p:nvSpPr>
          <p:spPr>
            <a:xfrm>
              <a:off x="3647386" y="2955395"/>
              <a:ext cx="1835727" cy="808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effectLst/>
                  <a:latin typeface="Amasis MT Pro Black" panose="02040A040500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MASTANVALI SHAIK</a:t>
              </a:r>
              <a:br>
                <a:rPr lang="en-US" sz="1600" b="1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4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SKILLS :  PYTHON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MACHINE LEARNING</a:t>
              </a:r>
              <a:endParaRPr lang="en-US" sz="1200" dirty="0">
                <a:solidFill>
                  <a:schemeClr val="accent1"/>
                </a:solidFill>
                <a:latin typeface="Amasis MT Pro" panose="0204050405000502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133AEB-C2C4-D730-3D35-807FF1C6B631}"/>
                </a:ext>
              </a:extLst>
            </p:cNvPr>
            <p:cNvSpPr txBox="1"/>
            <p:nvPr/>
          </p:nvSpPr>
          <p:spPr>
            <a:xfrm>
              <a:off x="6091489" y="2955395"/>
              <a:ext cx="1960418" cy="583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effectLst/>
                  <a:latin typeface="Amasis MT Pro Black" panose="02040A040500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FARHAN SHAIK</a:t>
              </a:r>
              <a:br>
                <a:rPr lang="en-US" sz="1600" b="1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4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SKILLS : PYTHON,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Amasis MT Pro" panose="02040504050005020304" pitchFamily="18" charset="0"/>
                  <a:ea typeface="Roboto"/>
                  <a:cs typeface="Roboto"/>
                  <a:sym typeface="Roboto"/>
                </a:rPr>
                <a:t>FLASK, MACHINE LEARNING</a:t>
              </a:r>
              <a:endParaRPr lang="en-US" sz="1200" dirty="0">
                <a:solidFill>
                  <a:schemeClr val="accent1"/>
                </a:solidFill>
                <a:latin typeface="Amasis MT Pro" panose="02040504050005020304" pitchFamily="18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10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D2851F-C892-1763-65F7-23166B0C5E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CA043-321C-503E-9DE1-AF85EE466E1A}"/>
              </a:ext>
            </a:extLst>
          </p:cNvPr>
          <p:cNvSpPr txBox="1">
            <a:spLocks/>
          </p:cNvSpPr>
          <p:nvPr/>
        </p:nvSpPr>
        <p:spPr>
          <a:xfrm>
            <a:off x="2590799" y="1617134"/>
            <a:ext cx="660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+mj-lt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49A12-DC6F-429D-3487-9EAABD49F641}"/>
              </a:ext>
            </a:extLst>
          </p:cNvPr>
          <p:cNvSpPr txBox="1"/>
          <p:nvPr/>
        </p:nvSpPr>
        <p:spPr>
          <a:xfrm>
            <a:off x="6350000" y="3496733"/>
            <a:ext cx="445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masis MT Pro" panose="02040504050005020304" pitchFamily="18" charset="0"/>
              </a:rPr>
              <a:t>- Phoenix Attackers</a:t>
            </a:r>
          </a:p>
        </p:txBody>
      </p:sp>
    </p:spTree>
    <p:extLst>
      <p:ext uri="{BB962C8B-B14F-4D97-AF65-F5344CB8AC3E}">
        <p14:creationId xmlns:p14="http://schemas.microsoft.com/office/powerpoint/2010/main" val="349573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358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Aharoni</vt:lpstr>
      <vt:lpstr>Amasis MT Pro</vt:lpstr>
      <vt:lpstr>Amasis MT Pro Black</vt:lpstr>
      <vt:lpstr>-apple-system</vt:lpstr>
      <vt:lpstr>Arial</vt:lpstr>
      <vt:lpstr>Bookman Old Style</vt:lpstr>
      <vt:lpstr>Calibri</vt:lpstr>
      <vt:lpstr>Georgia Pro Black</vt:lpstr>
      <vt:lpstr>Noto Sans Symbols</vt:lpstr>
      <vt:lpstr>Roboto</vt:lpstr>
      <vt:lpstr>Rockwell</vt:lpstr>
      <vt:lpstr>Wingdings</vt:lpstr>
      <vt:lpstr>Damask</vt:lpstr>
      <vt:lpstr>The Early Prediction of Diabetes </vt:lpstr>
      <vt:lpstr>SUMMARY/DATA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Early Prediction of Diabetes </dc:title>
  <dc:creator>Muvvala, Rahul</dc:creator>
  <cp:lastModifiedBy>Muvvala, Rahul</cp:lastModifiedBy>
  <cp:revision>27</cp:revision>
  <dcterms:created xsi:type="dcterms:W3CDTF">2022-10-19T04:44:57Z</dcterms:created>
  <dcterms:modified xsi:type="dcterms:W3CDTF">2022-10-19T13:48:49Z</dcterms:modified>
</cp:coreProperties>
</file>