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5" r:id="rId2"/>
    <p:sldId id="302" r:id="rId3"/>
    <p:sldId id="339" r:id="rId4"/>
    <p:sldId id="335" r:id="rId5"/>
    <p:sldId id="306" r:id="rId6"/>
    <p:sldId id="300" r:id="rId7"/>
    <p:sldId id="330" r:id="rId8"/>
    <p:sldId id="331" r:id="rId9"/>
    <p:sldId id="332" r:id="rId10"/>
    <p:sldId id="334" r:id="rId11"/>
    <p:sldId id="337" r:id="rId12"/>
    <p:sldId id="322" r:id="rId13"/>
    <p:sldId id="333" r:id="rId14"/>
    <p:sldId id="33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인평 이" initials="인이" lastIdx="1" clrIdx="0">
    <p:extLst>
      <p:ext uri="{19B8F6BF-5375-455C-9EA6-DF929625EA0E}">
        <p15:presenceInfo xmlns:p15="http://schemas.microsoft.com/office/powerpoint/2012/main" userId="46472d36b2e41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FF"/>
    <a:srgbClr val="C8E1FF"/>
    <a:srgbClr val="F2F2F2"/>
    <a:srgbClr val="24292E"/>
    <a:srgbClr val="EBEDF0"/>
    <a:srgbClr val="2B3137"/>
    <a:srgbClr val="767676"/>
    <a:srgbClr val="C6E48B"/>
    <a:srgbClr val="586069"/>
    <a:srgbClr val="E1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83255" autoAdjust="0"/>
  </p:normalViewPr>
  <p:slideViewPr>
    <p:cSldViewPr snapToGrid="0">
      <p:cViewPr varScale="1">
        <p:scale>
          <a:sx n="64" d="100"/>
          <a:sy n="64" d="100"/>
        </p:scale>
        <p:origin x="72" y="11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9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4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2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청소년관람불가 등급 판정을 받았다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/>
            </a:b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영상물등급위원회는 영화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감독 박훈정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 사나이픽처스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 표현에 흉기 및 총기를 이용한 살해 장면 등의 폭력성 요소 및 비속어 등이 구체적으로 표현되어 있어 주제 및 내용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모방위험 등을 고려하여 청소년관람불가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등급 판정 사유를 밝혔다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노란딱지는 연령 제한이 아닌 광고 수익 제한 조치이기 때문에 미성년자들의 건전한 영상 시청에 도움이 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또한 근래 노란 딱지에 대한 기준이 매우 논란이 되고 있는데요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 필터링에 맞는 거 추가해주기</a:t>
            </a:r>
            <a:r>
              <a:rPr lang="en-US" altLang="ko-KR"/>
              <a:t>. </a:t>
            </a:r>
            <a:r>
              <a:rPr lang="ko-KR" altLang="en-US"/>
              <a:t>그렇다면 동영상을 검열하는 과정에서 우리는 어떠한 기준을 갖고 검열해야 할까요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r>
              <a:rPr lang="ko-KR" altLang="en-US"/>
              <a:t>현재 </a:t>
            </a:r>
            <a:r>
              <a:rPr lang="en-US" altLang="ko-KR"/>
              <a:t>Youtube</a:t>
            </a:r>
            <a:r>
              <a:rPr lang="ko-KR" altLang="en-US"/>
              <a:t>는 사용자들에게  </a:t>
            </a:r>
            <a:r>
              <a:rPr lang="en-US" altLang="ko-KR"/>
              <a:t>Youtube community guideline</a:t>
            </a:r>
            <a:r>
              <a:rPr lang="ko-KR" altLang="en-US"/>
              <a:t>을 통해 동영상 업로드에 대한 기준을 제시하고 있는데요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Youtube community guideline</a:t>
            </a:r>
            <a:r>
              <a:rPr lang="ko-KR" altLang="en-US"/>
              <a:t> 에서 제시된 항목중 청소년에게 부적합한 </a:t>
            </a:r>
            <a:r>
              <a:rPr lang="en-US" altLang="ko-KR"/>
              <a:t>4</a:t>
            </a:r>
            <a:r>
              <a:rPr lang="ko-KR" altLang="en-US"/>
              <a:t>가지</a:t>
            </a:r>
            <a:r>
              <a:rPr lang="en-US" altLang="ko-KR"/>
              <a:t>(</a:t>
            </a:r>
            <a:r>
              <a:rPr lang="ko-KR" altLang="en-US"/>
              <a:t>내용설명</a:t>
            </a:r>
            <a:r>
              <a:rPr lang="en-US" altLang="ko-KR"/>
              <a:t>)</a:t>
            </a:r>
            <a:r>
              <a:rPr lang="ko-KR" altLang="en-US"/>
              <a:t>를 검열의 기준으로 채택하였습니다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5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microsoft.com/office/2007/relationships/hdphoto" Target="../media/hdphoto1.wdp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microsoft.com/office/2007/relationships/hdphoto" Target="../media/hdphoto1.wdp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799086" y="4781336"/>
            <a:ext cx="259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YouHi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358624" y="64311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이태훈           이주형           김성수           김민재           이인평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9" y="6324141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752600" y="6196381"/>
            <a:ext cx="8686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07A562-2AA3-4AC1-9EF5-10D46A3878D3}"/>
              </a:ext>
            </a:extLst>
          </p:cNvPr>
          <p:cNvSpPr txBox="1"/>
          <p:nvPr/>
        </p:nvSpPr>
        <p:spPr>
          <a:xfrm>
            <a:off x="2436335" y="6377314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/>
              <a:t>STT</a:t>
            </a:r>
            <a:endParaRPr lang="ko-KR" altLang="en-US" sz="1400" spc="-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35039-47A5-45C3-88DC-8209ED05BCDE}"/>
              </a:ext>
            </a:extLst>
          </p:cNvPr>
          <p:cNvSpPr txBox="1"/>
          <p:nvPr/>
        </p:nvSpPr>
        <p:spPr>
          <a:xfrm>
            <a:off x="5277309" y="637731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/>
              <a:t>유사도 판단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4459-1A57-499F-8336-77FC465BB6C9}"/>
              </a:ext>
            </a:extLst>
          </p:cNvPr>
          <p:cNvSpPr txBox="1"/>
          <p:nvPr/>
        </p:nvSpPr>
        <p:spPr>
          <a:xfrm>
            <a:off x="8216325" y="6377314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/>
              <a:t>음성 필터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A463D-644B-449D-9CB7-47379C535960}"/>
              </a:ext>
            </a:extLst>
          </p:cNvPr>
          <p:cNvCxnSpPr>
            <a:cxnSpLocks/>
          </p:cNvCxnSpPr>
          <p:nvPr/>
        </p:nvCxnSpPr>
        <p:spPr>
          <a:xfrm flipV="1">
            <a:off x="1752600" y="6196381"/>
            <a:ext cx="2939016" cy="240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4691616" y="6196381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30633" y="6196381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solidFill>
                  <a:srgbClr val="24292E"/>
                </a:solidFill>
                <a:latin typeface="+mn-ea"/>
              </a:rPr>
              <a:t>음성 필터링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142106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0AD0BD-ED7E-40B4-8BC6-F662155AE3C3}"/>
              </a:ext>
            </a:extLst>
          </p:cNvPr>
          <p:cNvGrpSpPr/>
          <p:nvPr/>
        </p:nvGrpSpPr>
        <p:grpSpPr>
          <a:xfrm>
            <a:off x="8449323" y="2494320"/>
            <a:ext cx="2808767" cy="2600477"/>
            <a:chOff x="8637250" y="2466770"/>
            <a:chExt cx="2808767" cy="2600477"/>
          </a:xfrm>
        </p:grpSpPr>
        <p:pic>
          <p:nvPicPr>
            <p:cNvPr id="1026" name="Picture 2" descr="item image #1">
              <a:extLst>
                <a:ext uri="{FF2B5EF4-FFF2-40B4-BE49-F238E27FC236}">
                  <a16:creationId xmlns:a16="http://schemas.microsoft.com/office/drawing/2014/main" id="{842CCE8E-A84A-4035-8F36-738D83BA7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654" y="3654574"/>
              <a:ext cx="1412673" cy="14126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5FB65A-C9FE-4DD3-A40B-16E89D7A211F}"/>
                </a:ext>
              </a:extLst>
            </p:cNvPr>
            <p:cNvSpPr txBox="1"/>
            <p:nvPr/>
          </p:nvSpPr>
          <p:spPr>
            <a:xfrm>
              <a:off x="8637250" y="2466770"/>
              <a:ext cx="2808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khaiii</a:t>
              </a:r>
              <a:r>
                <a:rPr lang="ko-KR" altLang="en-US" sz="1200"/>
                <a:t> 적용</a:t>
              </a:r>
              <a:r>
                <a:rPr lang="en-US" altLang="ko-KR" sz="1200"/>
                <a:t>,</a:t>
              </a:r>
              <a:r>
                <a:rPr lang="ko-KR" altLang="en-US" sz="1200"/>
                <a:t>텍스트의 형태소 분석</a:t>
              </a:r>
              <a:r>
                <a:rPr lang="en-US" altLang="ko-KR" sz="1200"/>
                <a:t>.</a:t>
              </a:r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200"/>
                <a:t>분석된 모든 형태소 중에서 욕설 필터</a:t>
              </a:r>
              <a:r>
                <a:rPr lang="en-US" altLang="ko-KR" sz="1200"/>
                <a:t>.</a:t>
              </a:r>
              <a:r>
                <a:rPr lang="ko-KR" altLang="en-US" sz="1200"/>
                <a:t> </a:t>
              </a:r>
              <a:endParaRPr lang="en-US" altLang="ko-KR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08B9BC-2822-474B-999E-ECAA904923AE}"/>
              </a:ext>
            </a:extLst>
          </p:cNvPr>
          <p:cNvGrpSpPr/>
          <p:nvPr/>
        </p:nvGrpSpPr>
        <p:grpSpPr>
          <a:xfrm>
            <a:off x="1094036" y="2512937"/>
            <a:ext cx="2502579" cy="2895116"/>
            <a:chOff x="1094036" y="2512937"/>
            <a:chExt cx="2502579" cy="28951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8E6526-714A-4BF7-8183-AE73E19647D4}"/>
                </a:ext>
              </a:extLst>
            </p:cNvPr>
            <p:cNvSpPr txBox="1"/>
            <p:nvPr/>
          </p:nvSpPr>
          <p:spPr>
            <a:xfrm>
              <a:off x="1094036" y="2512937"/>
              <a:ext cx="2502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00"/>
                <a:t>업로드된 영상에서 음성 추출</a:t>
              </a:r>
              <a:r>
                <a:rPr lang="en-US" altLang="ko-KR" sz="1200" spc="-100"/>
                <a:t>.</a:t>
              </a:r>
              <a:r>
                <a:rPr lang="ko-KR" altLang="en-US" sz="1200" spc="-100"/>
                <a:t> </a:t>
              </a:r>
            </a:p>
          </p:txBody>
        </p:sp>
        <p:pic>
          <p:nvPicPr>
            <p:cNvPr id="3076" name="Picture 4" descr="kaldi 이미지 검색결과">
              <a:extLst>
                <a:ext uri="{FF2B5EF4-FFF2-40B4-BE49-F238E27FC236}">
                  <a16:creationId xmlns:a16="http://schemas.microsoft.com/office/drawing/2014/main" id="{D8812D19-F470-4F54-A4C5-FE170321B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582" y="4522868"/>
              <a:ext cx="2129796" cy="88518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TT 이미지 검색결과">
              <a:extLst>
                <a:ext uri="{FF2B5EF4-FFF2-40B4-BE49-F238E27FC236}">
                  <a16:creationId xmlns:a16="http://schemas.microsoft.com/office/drawing/2014/main" id="{377CFB7F-B957-4043-8395-59EA7AE3F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582" y="3159266"/>
              <a:ext cx="2133485" cy="101345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E2F2E46-7B1D-4760-BCA3-60E430C5A2E6}"/>
              </a:ext>
            </a:extLst>
          </p:cNvPr>
          <p:cNvGrpSpPr/>
          <p:nvPr/>
        </p:nvGrpSpPr>
        <p:grpSpPr>
          <a:xfrm>
            <a:off x="4604436" y="2512935"/>
            <a:ext cx="3175095" cy="2168925"/>
            <a:chOff x="4604436" y="2512935"/>
            <a:chExt cx="3175095" cy="21689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1C6597-1519-408C-AEEF-E57F05A1D658}"/>
                </a:ext>
              </a:extLst>
            </p:cNvPr>
            <p:cNvSpPr txBox="1"/>
            <p:nvPr/>
          </p:nvSpPr>
          <p:spPr>
            <a:xfrm>
              <a:off x="4620688" y="2512935"/>
              <a:ext cx="3158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00"/>
                <a:t>사전 훈련된 </a:t>
              </a:r>
              <a:r>
                <a:rPr lang="en-US" altLang="ko-KR" sz="1200" spc="-100"/>
                <a:t>FastText model</a:t>
              </a:r>
              <a:r>
                <a:rPr lang="ko-KR" altLang="en-US" sz="1200" spc="-100"/>
                <a:t>의 </a:t>
              </a:r>
              <a:r>
                <a:rPr lang="en-US" altLang="ko-KR" sz="1200" spc="-100"/>
                <a:t>cosine similarity</a:t>
              </a:r>
              <a:r>
                <a:rPr lang="ko-KR" altLang="en-US" sz="1200" spc="-100"/>
                <a:t>를</a:t>
              </a:r>
              <a:endParaRPr lang="en-US" altLang="ko-KR" sz="1200" spc="-100"/>
            </a:p>
            <a:p>
              <a:pPr algn="ctr"/>
              <a:endParaRPr lang="en-US" altLang="ko-KR" sz="1200" spc="-100"/>
            </a:p>
            <a:p>
              <a:pPr algn="ctr"/>
              <a:r>
                <a:rPr lang="ko-KR" altLang="en-US" sz="1200" spc="-100"/>
                <a:t>이용하여 문장과 욕설의 유사도를 판단</a:t>
              </a:r>
              <a:r>
                <a:rPr lang="en-US" altLang="ko-KR" sz="1200" spc="-100"/>
                <a:t>.</a:t>
              </a:r>
              <a:endParaRPr lang="ko-KR" altLang="en-US" sz="1200" spc="-100"/>
            </a:p>
          </p:txBody>
        </p:sp>
        <p:pic>
          <p:nvPicPr>
            <p:cNvPr id="27" name="Picture 8" descr="Fast Text 이미지 검색결과">
              <a:extLst>
                <a:ext uri="{FF2B5EF4-FFF2-40B4-BE49-F238E27FC236}">
                  <a16:creationId xmlns:a16="http://schemas.microsoft.com/office/drawing/2014/main" id="{A19B282B-DDB6-4AE1-B349-6381396F7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436" y="3796687"/>
              <a:ext cx="3104169" cy="8851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65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24292E"/>
                </a:solidFill>
                <a:latin typeface="+mn-ea"/>
              </a:rPr>
              <a:t>WEB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72969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AD1DF0F-E519-4A76-BFD0-1AFE904C7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54250"/>
            <a:ext cx="12192000" cy="60037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C5DD45-BD20-4815-A785-BA0398C69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9896"/>
            <a:ext cx="12192000" cy="59927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388FB8-07D7-4668-90F9-01B4AC9C3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64506"/>
            <a:ext cx="12192000" cy="6003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3CB0D1-F2AB-4F99-A6C1-96741252CD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64506"/>
            <a:ext cx="12192000" cy="60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19F684C-CCCC-41BF-AA53-5B821BA79DFB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3986A2-3CA6-4C1D-A112-98EF8D07B6F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DD55E6-8837-49C5-8BB9-18148824A72E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2AD219-60F2-4E45-9016-D0C6CC16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72949-A4D9-40FD-87D0-84597C9BB481}"/>
              </a:ext>
            </a:extLst>
          </p:cNvPr>
          <p:cNvSpPr/>
          <p:nvPr/>
        </p:nvSpPr>
        <p:spPr>
          <a:xfrm>
            <a:off x="2663636" y="1562512"/>
            <a:ext cx="7132684" cy="4786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A129AD-C73A-44BA-A108-8EC0C92128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18" y="2389648"/>
            <a:ext cx="1175595" cy="11755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FD2CD0-E09B-4F1C-8506-DDAAC1CC43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9" t="29226" r="26803" b="25262"/>
          <a:stretch/>
        </p:blipFill>
        <p:spPr>
          <a:xfrm>
            <a:off x="5652081" y="4421443"/>
            <a:ext cx="1327409" cy="15200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888D42-6831-44D6-BD53-C05D5792AA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7" r="28807"/>
          <a:stretch/>
        </p:blipFill>
        <p:spPr>
          <a:xfrm>
            <a:off x="5634272" y="2237055"/>
            <a:ext cx="1191410" cy="1443997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760D80-8FB2-476D-8106-503D6E6B2E3D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25634" y="2977446"/>
            <a:ext cx="20264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DFF60AD9-851F-4509-829B-CC7D7105668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40" y="2999039"/>
            <a:ext cx="966913" cy="1196929"/>
          </a:xfrm>
          <a:prstGeom prst="rect">
            <a:avLst/>
          </a:prstGeom>
        </p:spPr>
      </p:pic>
      <p:pic>
        <p:nvPicPr>
          <p:cNvPr id="28" name="Picture 2" descr="aws icon 이미지 검색결과">
            <a:extLst>
              <a:ext uri="{FF2B5EF4-FFF2-40B4-BE49-F238E27FC236}">
                <a16:creationId xmlns:a16="http://schemas.microsoft.com/office/drawing/2014/main" id="{D6A642A7-AE50-49C6-869A-41E55B41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98" y="916535"/>
            <a:ext cx="1533559" cy="11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7B8FD9-8B9C-442A-91AC-EF10EE7FEE29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24292E"/>
                </a:solidFill>
                <a:latin typeface="+mn-ea"/>
              </a:rPr>
              <a:t>AWS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5CFACDE-012D-4B4A-B3C0-6E67C0B70CC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72363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4A69E62-66A2-4A6D-B7A3-153FDF745327}"/>
              </a:ext>
            </a:extLst>
          </p:cNvPr>
          <p:cNvCxnSpPr>
            <a:cxnSpLocks/>
          </p:cNvCxnSpPr>
          <p:nvPr/>
        </p:nvCxnSpPr>
        <p:spPr>
          <a:xfrm>
            <a:off x="8311820" y="4145695"/>
            <a:ext cx="665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0D691AB-AE67-4ECB-9C44-38C9C8B833CF}"/>
              </a:ext>
            </a:extLst>
          </p:cNvPr>
          <p:cNvCxnSpPr>
            <a:cxnSpLocks/>
          </p:cNvCxnSpPr>
          <p:nvPr/>
        </p:nvCxnSpPr>
        <p:spPr>
          <a:xfrm>
            <a:off x="8311820" y="3681052"/>
            <a:ext cx="0" cy="464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E6B030B6-112F-45DB-B215-C98E02A3F35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76" y="2594867"/>
            <a:ext cx="765158" cy="765158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843935F-16E6-444D-BA81-C263FF857F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43491" y="2977446"/>
            <a:ext cx="12626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2B3A02E-A0BE-4280-8B6A-B9267562630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228024" y="5181454"/>
            <a:ext cx="242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06B7622-FA73-42A0-ABE2-ABFA4F157D83}"/>
              </a:ext>
            </a:extLst>
          </p:cNvPr>
          <p:cNvCxnSpPr>
            <a:cxnSpLocks/>
          </p:cNvCxnSpPr>
          <p:nvPr/>
        </p:nvCxnSpPr>
        <p:spPr>
          <a:xfrm flipV="1">
            <a:off x="3228025" y="3360027"/>
            <a:ext cx="0" cy="1821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354B05A-3DDC-4801-AEC8-B25C11F8D1CA}"/>
              </a:ext>
            </a:extLst>
          </p:cNvPr>
          <p:cNvCxnSpPr/>
          <p:nvPr/>
        </p:nvCxnSpPr>
        <p:spPr>
          <a:xfrm flipV="1">
            <a:off x="8976870" y="3681052"/>
            <a:ext cx="0" cy="464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>
            <a:extLst>
              <a:ext uri="{FF2B5EF4-FFF2-40B4-BE49-F238E27FC236}">
                <a16:creationId xmlns:a16="http://schemas.microsoft.com/office/drawing/2014/main" id="{062F0B88-BBB8-42DE-967B-3EA53E0AF7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7" r="28807"/>
          <a:stretch/>
        </p:blipFill>
        <p:spPr>
          <a:xfrm>
            <a:off x="8048640" y="4369894"/>
            <a:ext cx="1191410" cy="144399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F840AAB-9763-4720-8D42-98B367DA39DE}"/>
              </a:ext>
            </a:extLst>
          </p:cNvPr>
          <p:cNvSpPr txBox="1"/>
          <p:nvPr/>
        </p:nvSpPr>
        <p:spPr>
          <a:xfrm>
            <a:off x="7130300" y="2975990"/>
            <a:ext cx="96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Upload</a:t>
            </a:r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B01B81-230E-43C2-A62F-776E9865AA88}"/>
              </a:ext>
            </a:extLst>
          </p:cNvPr>
          <p:cNvSpPr txBox="1"/>
          <p:nvPr/>
        </p:nvSpPr>
        <p:spPr>
          <a:xfrm>
            <a:off x="7843510" y="4145695"/>
            <a:ext cx="1700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 pre-processing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37FF97A-8B33-4662-93BD-A168D4F79F2A}"/>
              </a:ext>
            </a:extLst>
          </p:cNvPr>
          <p:cNvCxnSpPr/>
          <p:nvPr/>
        </p:nvCxnSpPr>
        <p:spPr>
          <a:xfrm flipH="1">
            <a:off x="6905897" y="3466172"/>
            <a:ext cx="1288869" cy="1236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A64B63-47A8-4E52-9C97-0F3F363E0A17}"/>
              </a:ext>
            </a:extLst>
          </p:cNvPr>
          <p:cNvSpPr txBox="1"/>
          <p:nvPr/>
        </p:nvSpPr>
        <p:spPr>
          <a:xfrm>
            <a:off x="4036984" y="5236247"/>
            <a:ext cx="1174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F84CC-6AE2-4A01-8586-02B2F5F1D553}"/>
              </a:ext>
            </a:extLst>
          </p:cNvPr>
          <p:cNvSpPr txBox="1"/>
          <p:nvPr/>
        </p:nvSpPr>
        <p:spPr>
          <a:xfrm rot="18963251">
            <a:off x="6825681" y="3774873"/>
            <a:ext cx="114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Send frames</a:t>
            </a:r>
          </a:p>
        </p:txBody>
      </p:sp>
    </p:spTree>
    <p:extLst>
      <p:ext uri="{BB962C8B-B14F-4D97-AF65-F5344CB8AC3E}">
        <p14:creationId xmlns:p14="http://schemas.microsoft.com/office/powerpoint/2010/main" val="230584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19F684C-CCCC-41BF-AA53-5B821BA79DFB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3986A2-3CA6-4C1D-A112-98EF8D07B6F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DD55E6-8837-49C5-8BB9-18148824A72E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일정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2AD219-60F2-4E45-9016-D0C6CC16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5D2946FE-8857-4216-A14F-D462EB62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93284"/>
              </p:ext>
            </p:extLst>
          </p:nvPr>
        </p:nvGraphicFramePr>
        <p:xfrm>
          <a:off x="2020228" y="1312657"/>
          <a:ext cx="8151543" cy="51407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55159">
                  <a:extLst>
                    <a:ext uri="{9D8B030D-6E8A-4147-A177-3AD203B41FA5}">
                      <a16:colId xmlns:a16="http://schemas.microsoft.com/office/drawing/2014/main" val="2414862717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2204484318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3025807021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1578882700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3755707293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3014339795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3995856774"/>
                    </a:ext>
                  </a:extLst>
                </a:gridCol>
              </a:tblGrid>
              <a:tr h="4341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876905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주제 회의 및 결정</a:t>
                      </a:r>
                      <a:endParaRPr lang="ko-KR" altLang="en-US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17966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주요 데이터셋 설정 </a:t>
                      </a:r>
                      <a:endParaRPr lang="en-US" altLang="ko-KR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5277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100" dirty="0"/>
                        <a:t>주요 기술 연구 </a:t>
                      </a:r>
                      <a:r>
                        <a:rPr lang="en-US" altLang="ko-KR" sz="1100" spc="-100" dirty="0"/>
                        <a:t>– </a:t>
                      </a:r>
                      <a:r>
                        <a:rPr lang="ko-KR" altLang="en-US" sz="1100" spc="-100" dirty="0"/>
                        <a:t>딥러닝 모델 연구</a:t>
                      </a:r>
                      <a:endParaRPr lang="en-US" altLang="ko-KR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839559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관련 시스템 분석 </a:t>
                      </a:r>
                      <a:r>
                        <a:rPr lang="en-US" altLang="ko-KR" sz="1100" spc="-100" dirty="0"/>
                        <a:t>– AWS </a:t>
                      </a:r>
                      <a:r>
                        <a:rPr lang="ko-KR" altLang="en-US" sz="1100" spc="-100" dirty="0"/>
                        <a:t>서비스 분석</a:t>
                      </a:r>
                      <a:endParaRPr lang="en-US" altLang="ko-KR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90260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데이터셋 구축</a:t>
                      </a:r>
                      <a:endParaRPr lang="ko-KR" altLang="en-US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029103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시스템 설계</a:t>
                      </a:r>
                      <a:endParaRPr lang="ko-KR" altLang="en-US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67785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baseline="0" dirty="0"/>
                        <a:t>영상 필터링 서비스 구현</a:t>
                      </a:r>
                      <a:endParaRPr lang="ko-KR" altLang="en-US" sz="1100" b="1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93935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음성 필터링 서비스 구현</a:t>
                      </a:r>
                      <a:endParaRPr lang="ko-KR" altLang="en-US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95188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웹페이지 구현</a:t>
                      </a:r>
                      <a:endParaRPr lang="ko-KR" altLang="en-US" sz="1100" b="1" spc="-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52203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00" dirty="0"/>
                        <a:t>시스템 테스트 및 </a:t>
                      </a:r>
                      <a:r>
                        <a:rPr lang="ko-KR" altLang="en-US" sz="1100" spc="-100" baseline="0" dirty="0"/>
                        <a:t>보완</a:t>
                      </a:r>
                      <a:endParaRPr lang="ko-KR" altLang="en-US" sz="1100" b="1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383172" y="4835234"/>
            <a:ext cx="36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Thank you.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465562" y="6448564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들어주셔서  감사합니다</a:t>
            </a:r>
            <a:r>
              <a:rPr lang="en-US" altLang="ko-KR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11589" y="2876817"/>
            <a:ext cx="3930354" cy="129881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200">
                <a:latin typeface="+mj-lt"/>
                <a:ea typeface="나눔고딕" panose="020D0604000000000000" pitchFamily="50" charset="-127"/>
              </a:rPr>
              <a:t>INDEX</a:t>
            </a:r>
            <a:endParaRPr lang="en-US" altLang="ko-KR" sz="6000" b="1" spc="2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0904" y="1952499"/>
            <a:ext cx="2632049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개발 동기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70905" y="3013714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4970904" y="5042590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4970905" y="4028152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1439385" y="3765338"/>
            <a:ext cx="3949738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91911" y="115813"/>
              <a:ext cx="6098983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YOUTUBE Hi ! </a:t>
              </a:r>
              <a:endParaRPr lang="en-US" altLang="ko-KR" sz="2400" b="1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28164B-F49A-48A5-A286-3295C052A1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69C29D-19E0-485B-8726-C7EB4B483A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D86D7A-3358-4F0F-AE76-DC86AA1F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1B3A6-67BA-4A4A-807D-3953ED67ECD5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EDC73A-8781-4AD7-ADD5-5A8CCF43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02" y="1261513"/>
            <a:ext cx="3977796" cy="2970003"/>
          </a:xfrm>
          <a:prstGeom prst="rect">
            <a:avLst/>
          </a:prstGeom>
          <a:ln>
            <a:solidFill>
              <a:srgbClr val="24292E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1581181-CA11-4E74-913E-91EA36026339}"/>
              </a:ext>
            </a:extLst>
          </p:cNvPr>
          <p:cNvGrpSpPr/>
          <p:nvPr/>
        </p:nvGrpSpPr>
        <p:grpSpPr>
          <a:xfrm>
            <a:off x="6096000" y="1223729"/>
            <a:ext cx="5322867" cy="5347700"/>
            <a:chOff x="6096000" y="1223729"/>
            <a:chExt cx="5322867" cy="53477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971A8B-53D9-4551-A8A1-63BDD51F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0747" y="1223729"/>
              <a:ext cx="3947714" cy="516166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567B33-3E93-49FA-9A9D-FDC7BDBE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5745" y="3073575"/>
              <a:ext cx="4480152" cy="525531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9C47AE8-C617-4C72-A3AF-A084595BF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2531" y="1827811"/>
              <a:ext cx="4044145" cy="475345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A748A8-3C1F-43AF-B99F-F03BF564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5160" y="3684477"/>
              <a:ext cx="3381322" cy="462403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786EEBA-ECAC-4B5A-B3DC-57EDFE358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06440" y="4260395"/>
              <a:ext cx="3065308" cy="478815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86CEF78-A055-4981-B6CE-EE51E5F85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95190" y="5543502"/>
              <a:ext cx="3924489" cy="478815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3C8626F-0034-4182-A86C-0294276D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2693" y="4852725"/>
              <a:ext cx="4492802" cy="577262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0C0D07C-3EAF-4362-B322-5E3B0B069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32723" y="6135832"/>
              <a:ext cx="3403759" cy="435597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294D829-396B-4DE9-92DB-5006B4A0F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96000" y="2406719"/>
              <a:ext cx="5322867" cy="560944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</p:grpSp>
      <p:pic>
        <p:nvPicPr>
          <p:cNvPr id="35" name="그림 3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3D12D765-CAA8-4997-AE9E-6359E3B6104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63" y="4636359"/>
            <a:ext cx="2620274" cy="18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0E045-F227-4889-B9AD-85EAF615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362"/>
            <a:ext cx="6090202" cy="3427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707928-39B7-4E5F-A112-DC97105F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82" y="856670"/>
            <a:ext cx="6098984" cy="208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88970-73EF-49FD-BB1C-905D5CCCF8F0}"/>
              </a:ext>
            </a:extLst>
          </p:cNvPr>
          <p:cNvCxnSpPr>
            <a:cxnSpLocks/>
          </p:cNvCxnSpPr>
          <p:nvPr/>
        </p:nvCxnSpPr>
        <p:spPr>
          <a:xfrm>
            <a:off x="2341753" y="1514196"/>
            <a:ext cx="7582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D961E5-C2FF-4192-A971-4FBCAB381AC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359BAB-B721-4C8C-8026-D05D26970CE9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B3ECCA6-E381-4B1A-A3BC-9098EF2A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23667-D096-4BFA-8E19-C5C5EE941A0B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0BBAD0-1463-4783-AB75-EE5C84E86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833" y="3904349"/>
            <a:ext cx="4753242" cy="2678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19C5EB-F9B5-4C65-92D5-9C0BB7B5F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0832" y="963811"/>
            <a:ext cx="4753242" cy="2833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5ECCC5-CD13-4D0C-8C56-7B55FF245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44813">
            <a:off x="2946247" y="1477299"/>
            <a:ext cx="6083785" cy="4506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0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953002" y="5139001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>
                <a:solidFill>
                  <a:schemeClr val="bg1"/>
                </a:solidFill>
              </a:rPr>
              <a:t> </a:t>
            </a:r>
            <a:r>
              <a:rPr lang="ko-KR" altLang="en-US" sz="1400" b="1" spc="-100">
                <a:solidFill>
                  <a:schemeClr val="bg1"/>
                </a:solidFill>
              </a:rPr>
              <a:t> 부적합한 영상에 대한 기존 자동검열장치</a:t>
            </a:r>
            <a:endParaRPr lang="en-US" altLang="ko-KR" sz="1400" b="1" spc="-100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953002" y="2133599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운영자의 모니터링을 통한 수동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953002" y="3636300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사용자의 신고를 통한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569131-4081-4FEE-AB1A-63953F1132B0}"/>
              </a:ext>
            </a:extLst>
          </p:cNvPr>
          <p:cNvGrpSpPr/>
          <p:nvPr/>
        </p:nvGrpSpPr>
        <p:grpSpPr>
          <a:xfrm>
            <a:off x="5594612" y="5154630"/>
            <a:ext cx="5655514" cy="1295401"/>
            <a:chOff x="5594612" y="2018324"/>
            <a:chExt cx="5655514" cy="1295401"/>
          </a:xfrm>
        </p:grpSpPr>
        <p:sp>
          <p:nvSpPr>
            <p:cNvPr id="31" name="사각형: 둥근 모서리 30"/>
            <p:cNvSpPr/>
            <p:nvPr/>
          </p:nvSpPr>
          <p:spPr>
            <a:xfrm>
              <a:off x="6608516" y="2018324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200" b="1" spc="-100">
                  <a:solidFill>
                    <a:srgbClr val="586069"/>
                  </a:solidFill>
                </a:rPr>
                <a:t>연령 제한이 아닌 영상 수익 제한 조치</a:t>
              </a:r>
              <a:r>
                <a:rPr lang="en-US" altLang="ko-KR" sz="1200" b="1" spc="-100">
                  <a:solidFill>
                    <a:srgbClr val="586069"/>
                  </a:solidFill>
                </a:rPr>
                <a:t>.</a:t>
              </a:r>
            </a:p>
            <a:p>
              <a:pPr marL="177800" lvl="1" algn="ctr">
                <a:lnSpc>
                  <a:spcPct val="150000"/>
                </a:lnSpc>
              </a:pPr>
              <a:r>
                <a:rPr lang="ko-KR" altLang="en-US" sz="1200" b="1" spc="-100">
                  <a:solidFill>
                    <a:srgbClr val="586069"/>
                  </a:solidFill>
                </a:rPr>
                <a:t>영상 업로드 후 검열 실시</a:t>
              </a:r>
              <a:r>
                <a:rPr lang="en-US" altLang="ko-KR" sz="1200" b="1" spc="-100">
                  <a:solidFill>
                    <a:srgbClr val="586069"/>
                  </a:solidFill>
                </a:rPr>
                <a:t>.</a:t>
              </a:r>
              <a:r>
                <a:rPr lang="ko-KR" altLang="en-US" sz="1200" b="1" spc="-100">
                  <a:solidFill>
                    <a:srgbClr val="586069"/>
                  </a:solidFill>
                </a:rPr>
                <a:t> </a:t>
              </a:r>
              <a:endParaRPr lang="en-US" altLang="ko-KR" sz="1200" b="1" spc="-10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r>
                <a:rPr lang="ko-KR" altLang="en-US" sz="1200" b="1" spc="-100">
                  <a:solidFill>
                    <a:srgbClr val="586069"/>
                  </a:solidFill>
                </a:rPr>
                <a:t>기준을 위배한 사항 확인 불가</a:t>
              </a:r>
              <a:r>
                <a:rPr lang="en-US" altLang="ko-KR" sz="1200" b="1" spc="-100">
                  <a:solidFill>
                    <a:srgbClr val="586069"/>
                  </a:solidFill>
                </a:rPr>
                <a:t>.</a:t>
              </a:r>
            </a:p>
            <a:p>
              <a:pPr marL="177800" lvl="1" algn="ctr">
                <a:lnSpc>
                  <a:spcPct val="150000"/>
                </a:lnSpc>
              </a:pPr>
              <a:endParaRPr lang="en-US" altLang="ko-KR" sz="1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3BD7D0B-8BAD-486D-8FC7-D8D0130D00F2}"/>
                </a:ext>
              </a:extLst>
            </p:cNvPr>
            <p:cNvCxnSpPr/>
            <p:nvPr/>
          </p:nvCxnSpPr>
          <p:spPr>
            <a:xfrm>
              <a:off x="5594612" y="2610203"/>
              <a:ext cx="1013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EEC826-B5CF-4B1D-9F0A-97C401793275}"/>
              </a:ext>
            </a:extLst>
          </p:cNvPr>
          <p:cNvGrpSpPr/>
          <p:nvPr/>
        </p:nvGrpSpPr>
        <p:grpSpPr>
          <a:xfrm>
            <a:off x="5594612" y="2149229"/>
            <a:ext cx="5655514" cy="1295401"/>
            <a:chOff x="5594612" y="3529205"/>
            <a:chExt cx="5655514" cy="1295401"/>
          </a:xfrm>
        </p:grpSpPr>
        <p:sp>
          <p:nvSpPr>
            <p:cNvPr id="32" name="사각형: 둥근 모서리 31"/>
            <p:cNvSpPr/>
            <p:nvPr/>
          </p:nvSpPr>
          <p:spPr>
            <a:xfrm>
              <a:off x="6608516" y="3529205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endParaRPr lang="en-US" altLang="ko-KR" sz="1400" b="1" spc="-10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수동 검열의 한계</a:t>
              </a:r>
              <a:r>
                <a:rPr lang="en-US" altLang="ko-KR" sz="1400" b="1" spc="-100">
                  <a:solidFill>
                    <a:srgbClr val="586069"/>
                  </a:solidFill>
                </a:rPr>
                <a:t>.</a:t>
              </a:r>
              <a:r>
                <a:rPr lang="ko-KR" altLang="en-US" sz="1400" b="1" spc="-100">
                  <a:solidFill>
                    <a:srgbClr val="586069"/>
                  </a:solidFill>
                </a:rPr>
                <a:t> 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en-US" altLang="ko-KR" sz="200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ko-KR" altLang="en-US" sz="9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3A345BF-087B-46A4-B30A-344E55173485}"/>
                </a:ext>
              </a:extLst>
            </p:cNvPr>
            <p:cNvCxnSpPr/>
            <p:nvPr/>
          </p:nvCxnSpPr>
          <p:spPr>
            <a:xfrm>
              <a:off x="5594612" y="4161276"/>
              <a:ext cx="10139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B25A3D-BFB9-48E2-AE8D-B866976C2C2F}"/>
              </a:ext>
            </a:extLst>
          </p:cNvPr>
          <p:cNvGrpSpPr/>
          <p:nvPr/>
        </p:nvGrpSpPr>
        <p:grpSpPr>
          <a:xfrm>
            <a:off x="5594612" y="3636300"/>
            <a:ext cx="5655514" cy="1295401"/>
            <a:chOff x="5594612" y="5016276"/>
            <a:chExt cx="5655514" cy="1295401"/>
          </a:xfrm>
        </p:grpSpPr>
        <p:sp>
          <p:nvSpPr>
            <p:cNvPr id="33" name="사각형: 둥근 모서리 32"/>
            <p:cNvSpPr/>
            <p:nvPr/>
          </p:nvSpPr>
          <p:spPr>
            <a:xfrm>
              <a:off x="6608516" y="5016276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사용자의 신고를 받고 처리까지의 </a:t>
              </a:r>
              <a:r>
                <a:rPr lang="ko-KR" altLang="en-US" sz="1400" b="1" spc="-100">
                  <a:solidFill>
                    <a:srgbClr val="586069"/>
                  </a:solidFill>
                </a:rPr>
                <a:t>시간이 오래걸림</a:t>
              </a:r>
              <a:r>
                <a:rPr lang="en-US" altLang="ko-KR" sz="1400" b="1" spc="-100">
                  <a:solidFill>
                    <a:srgbClr val="586069"/>
                  </a:solidFill>
                </a:rPr>
                <a:t>.</a:t>
              </a:r>
              <a:endParaRPr lang="en-US" altLang="ko-KR" sz="2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6E61AB5-6075-4040-BE5C-BA2D6516DDA3}"/>
                </a:ext>
              </a:extLst>
            </p:cNvPr>
            <p:cNvCxnSpPr/>
            <p:nvPr/>
          </p:nvCxnSpPr>
          <p:spPr>
            <a:xfrm flipV="1">
              <a:off x="5594612" y="5648348"/>
              <a:ext cx="1013904" cy="1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323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24292E"/>
                </a:solidFill>
              </a:rPr>
              <a:t>현재 </a:t>
            </a:r>
            <a:r>
              <a:rPr lang="en-US" altLang="ko-KR" sz="1600" b="1">
                <a:solidFill>
                  <a:srgbClr val="24292E"/>
                </a:solidFill>
              </a:rPr>
              <a:t>YOUTUBE </a:t>
            </a:r>
            <a:r>
              <a:rPr lang="ko-KR" altLang="en-US" sz="1600" b="1">
                <a:solidFill>
                  <a:srgbClr val="24292E"/>
                </a:solidFill>
              </a:rPr>
              <a:t>영상 검열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1755B15-FC5B-4A33-8DA9-D82CB8E5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pic>
        <p:nvPicPr>
          <p:cNvPr id="1026" name="Picture 2" descr="유튜브 노란딱지 이미지 검색결과">
            <a:extLst>
              <a:ext uri="{FF2B5EF4-FFF2-40B4-BE49-F238E27FC236}">
                <a16:creationId xmlns:a16="http://schemas.microsoft.com/office/drawing/2014/main" id="{2DDDEFEE-F7D5-4921-9150-B4F62DBC6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1" y="5361687"/>
            <a:ext cx="881285" cy="88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4A43CE-6F3E-4193-8849-06DED84AF98F}"/>
              </a:ext>
            </a:extLst>
          </p:cNvPr>
          <p:cNvGrpSpPr/>
          <p:nvPr/>
        </p:nvGrpSpPr>
        <p:grpSpPr>
          <a:xfrm>
            <a:off x="309818" y="2905741"/>
            <a:ext cx="1494287" cy="1658303"/>
            <a:chOff x="309818" y="2905741"/>
            <a:chExt cx="1494287" cy="165830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85238" y="3451815"/>
              <a:ext cx="1121948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0D58DC-1344-4643-83D6-A7B6DEA3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768" y="3741323"/>
              <a:ext cx="730389" cy="5332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F7F120-7BAD-489E-8B2C-9622113A8B9F}"/>
                </a:ext>
              </a:extLst>
            </p:cNvPr>
            <p:cNvSpPr txBox="1"/>
            <p:nvPr/>
          </p:nvSpPr>
          <p:spPr>
            <a:xfrm>
              <a:off x="309818" y="2905741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3BA124-5797-4F7F-AA56-B9FB9F4DF8A1}"/>
              </a:ext>
            </a:extLst>
          </p:cNvPr>
          <p:cNvGrpSpPr/>
          <p:nvPr/>
        </p:nvGrpSpPr>
        <p:grpSpPr>
          <a:xfrm>
            <a:off x="1615190" y="1368515"/>
            <a:ext cx="5857625" cy="4725697"/>
            <a:chOff x="1615190" y="1368515"/>
            <a:chExt cx="5857625" cy="47256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B39CC4-F2A5-4A13-BDEC-700BDDE862F6}"/>
                </a:ext>
              </a:extLst>
            </p:cNvPr>
            <p:cNvSpPr txBox="1"/>
            <p:nvPr/>
          </p:nvSpPr>
          <p:spPr>
            <a:xfrm>
              <a:off x="4002611" y="1368515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>
                  <a:solidFill>
                    <a:srgbClr val="586069"/>
                  </a:solidFill>
                </a:rPr>
                <a:t>사전 </a:t>
              </a:r>
              <a:r>
                <a:rPr lang="ko-KR" altLang="en-US" sz="1600" b="1" spc="-100" dirty="0">
                  <a:solidFill>
                    <a:srgbClr val="586069"/>
                  </a:solidFill>
                </a:rPr>
                <a:t>검열</a:t>
              </a: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2903990" y="1954431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 내 선정적 폭력적 요소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2894079" y="3370243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endParaRPr lang="en-US" altLang="ko-KR" sz="1400" b="1" spc="-10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영상 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내 </a:t>
              </a:r>
              <a:r>
                <a:rPr lang="ko-KR" altLang="en-US" sz="1400" b="1" spc="-100">
                  <a:solidFill>
                    <a:srgbClr val="586069"/>
                  </a:solidFill>
                </a:rPr>
                <a:t>흡연 장면이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포함되어있는지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  <a:p>
              <a:pPr marL="0" lvl="1">
                <a:lnSpc>
                  <a:spcPct val="150000"/>
                </a:lnSpc>
              </a:pPr>
              <a:r>
                <a:rPr lang="ko-KR" altLang="en-US" sz="900" b="1" spc="-100" dirty="0">
                  <a:solidFill>
                    <a:srgbClr val="586069"/>
                  </a:solidFill>
                </a:rPr>
                <a:t> </a:t>
              </a:r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2921595" y="4798811"/>
              <a:ext cx="4541309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음성 내 청소년에게 유해한 영향을 주는 </a:t>
              </a:r>
              <a:r>
                <a:rPr lang="ko-KR" altLang="en-US" sz="1400" b="1" spc="-100">
                  <a:solidFill>
                    <a:srgbClr val="586069"/>
                  </a:solidFill>
                </a:rPr>
                <a:t>내용을 </a:t>
              </a:r>
              <a:endParaRPr lang="en-US" altLang="ko-KR" sz="1400" b="1" spc="-10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포함하는지 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9231132-D35C-4588-9768-611889138782}"/>
                </a:ext>
              </a:extLst>
            </p:cNvPr>
            <p:cNvGrpSpPr/>
            <p:nvPr/>
          </p:nvGrpSpPr>
          <p:grpSpPr>
            <a:xfrm>
              <a:off x="1615190" y="2596594"/>
              <a:ext cx="1278890" cy="2846263"/>
              <a:chOff x="1607186" y="2596594"/>
              <a:chExt cx="1278890" cy="2846263"/>
            </a:xfrm>
          </p:grpSpPr>
          <p:sp>
            <p:nvSpPr>
              <p:cNvPr id="12" name="왼쪽 대괄호 11"/>
              <p:cNvSpPr/>
              <p:nvPr/>
            </p:nvSpPr>
            <p:spPr>
              <a:xfrm>
                <a:off x="2433920" y="2596594"/>
                <a:ext cx="452156" cy="2846263"/>
              </a:xfrm>
              <a:prstGeom prst="leftBracket">
                <a:avLst>
                  <a:gd name="adj" fmla="val 902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6824F32B-6D3F-4A37-BFE0-5B6204E7AA83}"/>
                  </a:ext>
                </a:extLst>
              </p:cNvPr>
              <p:cNvCxnSpPr>
                <a:stCxn id="12" idx="1"/>
                <a:endCxn id="34" idx="1"/>
              </p:cNvCxnSpPr>
              <p:nvPr/>
            </p:nvCxnSpPr>
            <p:spPr>
              <a:xfrm flipV="1">
                <a:off x="2433920" y="4017944"/>
                <a:ext cx="452155" cy="17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C508F1-98BA-4504-9F84-D14C1253C2C4}"/>
                  </a:ext>
                </a:extLst>
              </p:cNvPr>
              <p:cNvCxnSpPr>
                <a:stCxn id="22" idx="3"/>
                <a:endCxn id="12" idx="1"/>
              </p:cNvCxnSpPr>
              <p:nvPr/>
            </p:nvCxnSpPr>
            <p:spPr>
              <a:xfrm>
                <a:off x="1607186" y="4007930"/>
                <a:ext cx="826734" cy="117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9905652-2D87-42E3-81D4-9ED614C4DC3D}"/>
              </a:ext>
            </a:extLst>
          </p:cNvPr>
          <p:cNvGrpSpPr/>
          <p:nvPr/>
        </p:nvGrpSpPr>
        <p:grpSpPr>
          <a:xfrm>
            <a:off x="7453590" y="2106583"/>
            <a:ext cx="2985275" cy="3336274"/>
            <a:chOff x="7453590" y="2106583"/>
            <a:chExt cx="2985275" cy="3336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ED49-FA16-496E-A127-AE3B59410AED}"/>
                </a:ext>
              </a:extLst>
            </p:cNvPr>
            <p:cNvSpPr txBox="1"/>
            <p:nvPr/>
          </p:nvSpPr>
          <p:spPr>
            <a:xfrm>
              <a:off x="7944143" y="2106583"/>
              <a:ext cx="249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>
                  <a:solidFill>
                    <a:srgbClr val="586069"/>
                  </a:solidFill>
                </a:rPr>
                <a:t>검열된 </a:t>
              </a:r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8628128" y="2636719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628128" y="4250382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8628128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44" name="왼쪽 대괄호 43"/>
            <p:cNvSpPr/>
            <p:nvPr/>
          </p:nvSpPr>
          <p:spPr>
            <a:xfrm flipH="1">
              <a:off x="7453590" y="2596594"/>
              <a:ext cx="452157" cy="2846263"/>
            </a:xfrm>
            <a:prstGeom prst="leftBracket">
              <a:avLst>
                <a:gd name="adj" fmla="val 64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51" name="Freeform 36"/>
            <p:cNvSpPr>
              <a:spLocks noEditPoints="1"/>
            </p:cNvSpPr>
            <p:nvPr/>
          </p:nvSpPr>
          <p:spPr bwMode="auto">
            <a:xfrm>
              <a:off x="9061758" y="3793734"/>
              <a:ext cx="244167" cy="41066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9104600" y="4687480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9096936" y="2974005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50D6027-0FA0-4DED-A323-7E5F03C6F38E}"/>
                </a:ext>
              </a:extLst>
            </p:cNvPr>
            <p:cNvCxnSpPr>
              <a:stCxn id="34" idx="3"/>
              <a:endCxn id="28" idx="2"/>
            </p:cNvCxnSpPr>
            <p:nvPr/>
          </p:nvCxnSpPr>
          <p:spPr>
            <a:xfrm>
              <a:off x="7462904" y="4017944"/>
              <a:ext cx="1165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1A28E2-9AC3-4FC1-B40A-4E9FACC3E6EA}"/>
              </a:ext>
            </a:extLst>
          </p:cNvPr>
          <p:cNvGrpSpPr/>
          <p:nvPr/>
        </p:nvGrpSpPr>
        <p:grpSpPr>
          <a:xfrm>
            <a:off x="9758080" y="3452968"/>
            <a:ext cx="1948682" cy="1129952"/>
            <a:chOff x="9758080" y="3452968"/>
            <a:chExt cx="1948682" cy="1129952"/>
          </a:xfrm>
        </p:grpSpPr>
        <p:sp>
          <p:nvSpPr>
            <p:cNvPr id="30" name="타원 29"/>
            <p:cNvSpPr/>
            <p:nvPr/>
          </p:nvSpPr>
          <p:spPr>
            <a:xfrm>
              <a:off x="10576810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CAB4414-3BAD-4B7C-A836-0741CBE02772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>
              <a:off x="9758080" y="4017944"/>
              <a:ext cx="818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3F203E-6C4E-4924-A9CB-CAB3334D520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D682BF-96AC-4CFF-AA1B-6F86CA7EB1E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FFDBC3-9EFA-43F1-9FFD-42B695AB9C0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2E362F-BFE1-4607-9435-B763DF3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</a:t>
            </a:r>
            <a:r>
              <a:rPr lang="ko-KR" altLang="en-US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연령 제한 콘텐츠</a:t>
            </a:r>
            <a:endParaRPr lang="en-US" altLang="ko-KR" sz="1600" b="1" spc="-100">
              <a:solidFill>
                <a:srgbClr val="586069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90DAAC-6B9B-4AB4-A2F7-339CDDACA5F9}"/>
              </a:ext>
            </a:extLst>
          </p:cNvPr>
          <p:cNvGrpSpPr/>
          <p:nvPr/>
        </p:nvGrpSpPr>
        <p:grpSpPr>
          <a:xfrm>
            <a:off x="3812218" y="2195578"/>
            <a:ext cx="2038918" cy="3021012"/>
            <a:chOff x="811748" y="2719500"/>
            <a:chExt cx="2249428" cy="3138713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811748" y="2719500"/>
              <a:ext cx="2249428" cy="3138713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1748" y="5102313"/>
              <a:ext cx="2249428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유해하거나 위험한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3AB784BC-0C34-404B-BAAF-A6FFB9D7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2863" y="2954913"/>
              <a:ext cx="1787198" cy="178921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AE4FFA-D08B-47DC-A9D5-AC1028B2CFCB}"/>
              </a:ext>
            </a:extLst>
          </p:cNvPr>
          <p:cNvGrpSpPr/>
          <p:nvPr/>
        </p:nvGrpSpPr>
        <p:grpSpPr>
          <a:xfrm>
            <a:off x="6647246" y="2219107"/>
            <a:ext cx="2037433" cy="2992948"/>
            <a:chOff x="3291945" y="2719499"/>
            <a:chExt cx="2249429" cy="3138712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3291945" y="2719499"/>
              <a:ext cx="2249427" cy="313871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91946" y="5062138"/>
              <a:ext cx="2249428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과도한 노출 혹은 성적인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A9047313-E59D-4823-BB94-39DCC412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7350" y="2983525"/>
              <a:ext cx="1758618" cy="176060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E19DAB-687B-4A41-944A-E9B2A198123D}"/>
              </a:ext>
            </a:extLst>
          </p:cNvPr>
          <p:cNvGrpSpPr/>
          <p:nvPr/>
        </p:nvGrpSpPr>
        <p:grpSpPr>
          <a:xfrm>
            <a:off x="967806" y="2195578"/>
            <a:ext cx="2126343" cy="3021010"/>
            <a:chOff x="5772140" y="2719500"/>
            <a:chExt cx="2347588" cy="3138713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5772140" y="2719500"/>
              <a:ext cx="2249428" cy="3138713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70300" y="5090098"/>
              <a:ext cx="2249428" cy="3257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폭력적이거나 </a:t>
              </a:r>
              <a:r>
                <a:rPr lang="ko-KR" altLang="en-US" sz="1100" b="1" spc="-100">
                  <a:solidFill>
                    <a:srgbClr val="586069"/>
                  </a:solidFill>
                </a:rPr>
                <a:t>노골적인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3ED0D080-9A35-4550-A6D6-B127EC8AC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05384" y="2998343"/>
              <a:ext cx="1782943" cy="1784953"/>
            </a:xfrm>
            <a:prstGeom prst="rect">
              <a:avLst/>
            </a:prstGeom>
          </p:spPr>
        </p:pic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BC343C-4BDF-4661-AEA4-AAF4B759B34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EDBF824-41B0-4E1F-AE6F-F2E05D7194E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96" y="5638696"/>
            <a:ext cx="883742" cy="8837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4E8FADA-C342-4A9F-A363-4FE858962CC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1" y="5727127"/>
            <a:ext cx="795311" cy="795311"/>
          </a:xfrm>
          <a:prstGeom prst="rect">
            <a:avLst/>
          </a:prstGeom>
        </p:spPr>
      </p:pic>
      <p:pic>
        <p:nvPicPr>
          <p:cNvPr id="2050" name="Picture 2" descr="청소년 관람불가 이미지 검색결과">
            <a:extLst>
              <a:ext uri="{FF2B5EF4-FFF2-40B4-BE49-F238E27FC236}">
                <a16:creationId xmlns:a16="http://schemas.microsoft.com/office/drawing/2014/main" id="{62A6CFD7-0D1B-4413-AA30-B6924FE7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60" y="5706440"/>
            <a:ext cx="905698" cy="8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8CA612-13E7-45AA-8ABB-8804904C777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3315" y="5463819"/>
            <a:ext cx="1231480" cy="123349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BEE0F4-C68B-482A-B9EC-D11621BFAAC2}"/>
              </a:ext>
            </a:extLst>
          </p:cNvPr>
          <p:cNvGrpSpPr/>
          <p:nvPr/>
        </p:nvGrpSpPr>
        <p:grpSpPr>
          <a:xfrm>
            <a:off x="9297466" y="2219107"/>
            <a:ext cx="2037433" cy="2992948"/>
            <a:chOff x="9381416" y="2186037"/>
            <a:chExt cx="1717514" cy="250945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2427D81-6F41-4BC9-9D8E-29378F273814}"/>
                </a:ext>
              </a:extLst>
            </p:cNvPr>
            <p:cNvSpPr/>
            <p:nvPr/>
          </p:nvSpPr>
          <p:spPr>
            <a:xfrm>
              <a:off x="9381416" y="2186037"/>
              <a:ext cx="1717512" cy="2509454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68A0EE-0D54-4C1D-9F85-7E3EE42CDA39}"/>
                </a:ext>
              </a:extLst>
            </p:cNvPr>
            <p:cNvSpPr/>
            <p:nvPr/>
          </p:nvSpPr>
          <p:spPr>
            <a:xfrm>
              <a:off x="9381417" y="4059017"/>
              <a:ext cx="1717513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>
                  <a:solidFill>
                    <a:srgbClr val="586069"/>
                  </a:solidFill>
                </a:rPr>
                <a:t>저속한 언어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31AFB0E-376F-42C5-BF5A-0AABA157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33133" y="2186037"/>
              <a:ext cx="1614077" cy="168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4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24421F-DAAD-4C2D-B3C7-EE42982C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567DB-3969-43F0-9395-22E769B28FC7}"/>
              </a:ext>
            </a:extLst>
          </p:cNvPr>
          <p:cNvGrpSpPr/>
          <p:nvPr/>
        </p:nvGrpSpPr>
        <p:grpSpPr>
          <a:xfrm>
            <a:off x="2358714" y="1539281"/>
            <a:ext cx="3350710" cy="2001581"/>
            <a:chOff x="723175" y="4827580"/>
            <a:chExt cx="2702771" cy="1473630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1219031" y="4827580"/>
              <a:ext cx="2206915" cy="1473630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2000" b="1" spc="-100" dirty="0">
                  <a:solidFill>
                    <a:srgbClr val="24292E"/>
                  </a:solidFill>
                </a:rPr>
                <a:t>영상 필터링</a:t>
              </a:r>
              <a:endParaRPr lang="en-US" altLang="ko-KR" sz="2000" b="1" spc="-100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200" b="1" spc="-100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11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Python</a:t>
              </a:r>
              <a:r>
                <a:rPr lang="ko-KR" altLang="en-US" sz="1100" b="1" spc="-100">
                  <a:solidFill>
                    <a:srgbClr val="24292E"/>
                  </a:solidFill>
                </a:rPr>
                <a:t>기반 </a:t>
              </a:r>
              <a:r>
                <a:rPr lang="en-US" altLang="ko-KR" sz="1100" b="1" spc="-100">
                  <a:solidFill>
                    <a:srgbClr val="24292E"/>
                  </a:solidFill>
                </a:rPr>
                <a:t>resCRNN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OpenCV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61716-1D09-4327-81A5-06410F7B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5" y="5163345"/>
              <a:ext cx="753254" cy="6807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2A5D3F-9229-4F0A-BFEB-98A8E6759155}"/>
              </a:ext>
            </a:extLst>
          </p:cNvPr>
          <p:cNvGrpSpPr/>
          <p:nvPr/>
        </p:nvGrpSpPr>
        <p:grpSpPr>
          <a:xfrm>
            <a:off x="2357409" y="4331188"/>
            <a:ext cx="3352015" cy="2001582"/>
            <a:chOff x="4237775" y="1884175"/>
            <a:chExt cx="2703823" cy="147363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5305A19-B13B-434E-8C57-2910E6BA6DE0}"/>
                </a:ext>
              </a:extLst>
            </p:cNvPr>
            <p:cNvSpPr/>
            <p:nvPr/>
          </p:nvSpPr>
          <p:spPr>
            <a:xfrm>
              <a:off x="4744024" y="1884175"/>
              <a:ext cx="2197574" cy="1473630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2000" b="1" spc="-100">
                  <a:solidFill>
                    <a:srgbClr val="24292E"/>
                  </a:solidFill>
                </a:rPr>
                <a:t>음성 필터링</a:t>
              </a:r>
              <a:endParaRPr lang="en-US" altLang="ko-KR" sz="20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 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STT (API, Kaldi Zeroth)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FastText</a:t>
              </a:r>
              <a:endParaRPr lang="en-US" altLang="ko-KR" sz="1100" b="1" spc="-100" dirty="0">
                <a:solidFill>
                  <a:srgbClr val="24292E"/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4F0CC9D-0448-47C9-99C2-845D7B39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775" y="2226021"/>
              <a:ext cx="669727" cy="68073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822AC8-1C33-4F73-A7D4-D6BDAB3B05BC}"/>
              </a:ext>
            </a:extLst>
          </p:cNvPr>
          <p:cNvGrpSpPr/>
          <p:nvPr/>
        </p:nvGrpSpPr>
        <p:grpSpPr>
          <a:xfrm>
            <a:off x="6776315" y="1539280"/>
            <a:ext cx="3363595" cy="2001582"/>
            <a:chOff x="6776315" y="1539280"/>
            <a:chExt cx="3363595" cy="200158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A739054-A0A8-42D3-817D-2CE37DACF74E}"/>
                </a:ext>
              </a:extLst>
            </p:cNvPr>
            <p:cNvSpPr/>
            <p:nvPr/>
          </p:nvSpPr>
          <p:spPr>
            <a:xfrm>
              <a:off x="7403928" y="1539280"/>
              <a:ext cx="2735982" cy="200158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2000" b="1" spc="-100">
                  <a:solidFill>
                    <a:srgbClr val="24292E"/>
                  </a:solidFill>
                </a:rPr>
                <a:t>WEB</a:t>
              </a:r>
            </a:p>
            <a:p>
              <a:pPr marL="0" lvl="1" algn="ctr">
                <a:lnSpc>
                  <a:spcPct val="150000"/>
                </a:lnSpc>
              </a:pPr>
              <a:endParaRPr lang="en-US" altLang="ko-KR" sz="11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React,js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33A3F3-7AA9-4CCA-AC5C-2E06355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315" y="2021017"/>
              <a:ext cx="898941" cy="89894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FFF7A6-052A-4DFD-81EB-2EC917F736D1}"/>
              </a:ext>
            </a:extLst>
          </p:cNvPr>
          <p:cNvGrpSpPr/>
          <p:nvPr/>
        </p:nvGrpSpPr>
        <p:grpSpPr>
          <a:xfrm>
            <a:off x="6776315" y="4331188"/>
            <a:ext cx="3363595" cy="2001582"/>
            <a:chOff x="6910130" y="4331188"/>
            <a:chExt cx="3363595" cy="200158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5AC5DDB-CD93-4648-A017-ECF82FB08D97}"/>
                </a:ext>
              </a:extLst>
            </p:cNvPr>
            <p:cNvSpPr/>
            <p:nvPr/>
          </p:nvSpPr>
          <p:spPr>
            <a:xfrm>
              <a:off x="7537743" y="4331188"/>
              <a:ext cx="2735982" cy="200158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2000" b="1" spc="-100">
                  <a:solidFill>
                    <a:srgbClr val="24292E"/>
                  </a:solidFill>
                </a:rPr>
                <a:t>AWS</a:t>
              </a: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 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8DD3F4-5A52-48D6-9D0A-8501B4A3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130" y="4865875"/>
              <a:ext cx="854250" cy="85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752600" y="6196381"/>
            <a:ext cx="8686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07A562-2AA3-4AC1-9EF5-10D46A3878D3}"/>
              </a:ext>
            </a:extLst>
          </p:cNvPr>
          <p:cNvSpPr txBox="1"/>
          <p:nvPr/>
        </p:nvSpPr>
        <p:spPr>
          <a:xfrm>
            <a:off x="2436335" y="6377314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/>
              <a:t>구간 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35039-47A5-45C3-88DC-8209ED05BCDE}"/>
              </a:ext>
            </a:extLst>
          </p:cNvPr>
          <p:cNvSpPr txBox="1"/>
          <p:nvPr/>
        </p:nvSpPr>
        <p:spPr>
          <a:xfrm>
            <a:off x="5277309" y="637731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/>
              <a:t>프레임 추출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4459-1A57-499F-8336-77FC465BB6C9}"/>
              </a:ext>
            </a:extLst>
          </p:cNvPr>
          <p:cNvSpPr txBox="1"/>
          <p:nvPr/>
        </p:nvSpPr>
        <p:spPr>
          <a:xfrm>
            <a:off x="8216325" y="6377314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/>
              <a:t>영상 필터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A463D-644B-449D-9CB7-47379C535960}"/>
              </a:ext>
            </a:extLst>
          </p:cNvPr>
          <p:cNvCxnSpPr>
            <a:cxnSpLocks/>
          </p:cNvCxnSpPr>
          <p:nvPr/>
        </p:nvCxnSpPr>
        <p:spPr>
          <a:xfrm flipV="1">
            <a:off x="1752600" y="6196381"/>
            <a:ext cx="2939016" cy="240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4691616" y="6196381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30633" y="6196381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solidFill>
                  <a:srgbClr val="24292E"/>
                </a:solidFill>
                <a:latin typeface="+mn-ea"/>
              </a:rPr>
              <a:t>영상 필터링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142106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70BA02-F40D-430F-8545-97406BA2A2E8}"/>
              </a:ext>
            </a:extLst>
          </p:cNvPr>
          <p:cNvGrpSpPr/>
          <p:nvPr/>
        </p:nvGrpSpPr>
        <p:grpSpPr>
          <a:xfrm>
            <a:off x="819966" y="2979257"/>
            <a:ext cx="2767295" cy="2273981"/>
            <a:chOff x="796128" y="2519130"/>
            <a:chExt cx="2767295" cy="227398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2CEB3FF-F211-47C0-847E-5E6FC4634743}"/>
                </a:ext>
              </a:extLst>
            </p:cNvPr>
            <p:cNvGrpSpPr/>
            <p:nvPr/>
          </p:nvGrpSpPr>
          <p:grpSpPr>
            <a:xfrm>
              <a:off x="796128" y="3057187"/>
              <a:ext cx="2767295" cy="1735924"/>
              <a:chOff x="519087" y="5147040"/>
              <a:chExt cx="3097285" cy="173592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A7EE64-5ACC-4E5A-99E5-89B1351CD974}"/>
                  </a:ext>
                </a:extLst>
              </p:cNvPr>
              <p:cNvSpPr txBox="1"/>
              <p:nvPr/>
            </p:nvSpPr>
            <p:spPr>
              <a:xfrm>
                <a:off x="519087" y="5147040"/>
                <a:ext cx="3097285" cy="1735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동영상 길이에 따라 설정방식 차별</a:t>
                </a:r>
                <a:endParaRPr lang="en-US" altLang="ko-KR" sz="1200"/>
              </a:p>
              <a:p>
                <a:pPr algn="ctr"/>
                <a:r>
                  <a:rPr lang="ko-KR" altLang="en-US" sz="1200" spc="-100"/>
                  <a:t>                          </a:t>
                </a:r>
                <a:endParaRPr lang="en-US" altLang="ko-KR" sz="1200" spc="-100"/>
              </a:p>
              <a:p>
                <a:endParaRPr lang="en-US" altLang="ko-KR" sz="1050" spc="-100"/>
              </a:p>
              <a:p>
                <a:r>
                  <a:rPr lang="en-US" altLang="ko-KR" sz="1050" spc="-100"/>
                  <a:t>                                     </a:t>
                </a:r>
                <a:r>
                  <a:rPr lang="ko-KR" altLang="en-US" sz="1050" spc="-100"/>
                  <a:t>이하 </a:t>
                </a:r>
                <a:r>
                  <a:rPr lang="en-US" altLang="ko-KR" sz="1050" spc="-100"/>
                  <a:t>: </a:t>
                </a:r>
                <a:r>
                  <a:rPr lang="ko-KR" altLang="en-US" sz="1050" spc="-100"/>
                  <a:t>전수 조사 </a:t>
                </a:r>
                <a:endParaRPr lang="en-US" altLang="ko-KR" sz="1050" spc="-100"/>
              </a:p>
              <a:p>
                <a:r>
                  <a:rPr lang="ko-KR" altLang="en-US" sz="1050" spc="-100"/>
                  <a:t>설정된 영상 길이 </a:t>
                </a:r>
                <a:endParaRPr lang="en-US" altLang="ko-KR" sz="1050" spc="-100"/>
              </a:p>
              <a:p>
                <a:r>
                  <a:rPr lang="en-US" altLang="ko-KR" sz="1200" spc="-100"/>
                  <a:t>                                </a:t>
                </a:r>
                <a:r>
                  <a:rPr lang="ko-KR" altLang="en-US" sz="1050" spc="-100"/>
                  <a:t>이상 </a:t>
                </a:r>
                <a:r>
                  <a:rPr lang="en-US" altLang="ko-KR" sz="1050" spc="-100"/>
                  <a:t>: </a:t>
                </a:r>
                <a:r>
                  <a:rPr lang="ko-KR" altLang="en-US" sz="1050" spc="-100"/>
                  <a:t>구간 랜덤 샘플링</a:t>
                </a:r>
                <a:r>
                  <a:rPr lang="en-US" altLang="ko-KR" sz="1200" spc="-100"/>
                  <a:t>.	           </a:t>
                </a:r>
                <a:r>
                  <a:rPr lang="ko-KR" altLang="en-US" sz="1200" spc="-100"/>
                  <a:t>                                                                                                                            </a:t>
                </a:r>
                <a:r>
                  <a:rPr lang="en-US" altLang="ko-KR" sz="1200" spc="-100"/>
                  <a:t>   </a:t>
                </a:r>
              </a:p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900" spc="-100"/>
                  <a:t>     </a:t>
                </a:r>
              </a:p>
              <a:p>
                <a:pPr marL="0" lvl="1">
                  <a:lnSpc>
                    <a:spcPct val="150000"/>
                  </a:lnSpc>
                </a:pPr>
                <a:r>
                  <a:rPr lang="en-US" altLang="ko-KR" sz="900" spc="-100"/>
                  <a:t>.</a:t>
                </a: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100" spc="-100">
                  <a:solidFill>
                    <a:srgbClr val="586069"/>
                  </a:solidFill>
                </a:endParaRP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D0DEF6D-4B7A-47F6-A75F-43203D60B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48286" y="5747342"/>
                <a:ext cx="501492" cy="44833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2A505D-A5CE-4022-872E-0A80AA2BEF22}"/>
                </a:ext>
              </a:extLst>
            </p:cNvPr>
            <p:cNvSpPr txBox="1"/>
            <p:nvPr/>
          </p:nvSpPr>
          <p:spPr>
            <a:xfrm>
              <a:off x="815291" y="2519130"/>
              <a:ext cx="2613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프레임을 추출을 위한 구간을 설정</a:t>
              </a:r>
              <a:r>
                <a:rPr lang="en-US" altLang="ko-KR" sz="1200"/>
                <a:t>.</a:t>
              </a:r>
            </a:p>
            <a:p>
              <a:endParaRPr lang="en-US" altLang="ko-KR" sz="12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C9ADCC-96D1-4A8C-ADC4-8E1E8D94780C}"/>
              </a:ext>
            </a:extLst>
          </p:cNvPr>
          <p:cNvGrpSpPr/>
          <p:nvPr/>
        </p:nvGrpSpPr>
        <p:grpSpPr>
          <a:xfrm>
            <a:off x="8728015" y="2673923"/>
            <a:ext cx="2261169" cy="2274725"/>
            <a:chOff x="8733932" y="2519129"/>
            <a:chExt cx="2261169" cy="22747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B18FA7-014E-4CF9-A684-9DFB0180FAA5}"/>
                </a:ext>
              </a:extLst>
            </p:cNvPr>
            <p:cNvSpPr txBox="1"/>
            <p:nvPr/>
          </p:nvSpPr>
          <p:spPr>
            <a:xfrm>
              <a:off x="8733932" y="2519129"/>
              <a:ext cx="2261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CNN + RNN(CRNN) model</a:t>
              </a:r>
              <a:r>
                <a:rPr lang="ko-KR" altLang="en-US" sz="1200"/>
                <a:t>을</a:t>
              </a:r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200"/>
                <a:t> 이용한 </a:t>
              </a:r>
              <a:r>
                <a:rPr lang="en-US" altLang="ko-KR" sz="1200"/>
                <a:t>video classification. </a:t>
              </a:r>
              <a:endParaRPr lang="ko-KR" altLang="en-US" sz="1200"/>
            </a:p>
          </p:txBody>
        </p:sp>
        <p:pic>
          <p:nvPicPr>
            <p:cNvPr id="1027" name="Picture 3" descr="python pytorch 이미지 검색결과">
              <a:extLst>
                <a:ext uri="{FF2B5EF4-FFF2-40B4-BE49-F238E27FC236}">
                  <a16:creationId xmlns:a16="http://schemas.microsoft.com/office/drawing/2014/main" id="{6491BD2F-7128-456A-AE71-2AF8E4A5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462" y="3757658"/>
              <a:ext cx="1472107" cy="10361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C1EC9D-FED7-4E2E-BE31-16B9911D6005}"/>
              </a:ext>
            </a:extLst>
          </p:cNvPr>
          <p:cNvGrpSpPr/>
          <p:nvPr/>
        </p:nvGrpSpPr>
        <p:grpSpPr>
          <a:xfrm>
            <a:off x="4510661" y="2673924"/>
            <a:ext cx="3158843" cy="2674000"/>
            <a:chOff x="4521191" y="2461366"/>
            <a:chExt cx="3158843" cy="26740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B19879-0787-4317-883F-D767848A805A}"/>
                </a:ext>
              </a:extLst>
            </p:cNvPr>
            <p:cNvSpPr txBox="1"/>
            <p:nvPr/>
          </p:nvSpPr>
          <p:spPr>
            <a:xfrm>
              <a:off x="4521191" y="2461366"/>
              <a:ext cx="3158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모든 샘플링의 프레임 추출</a:t>
              </a:r>
              <a:endParaRPr lang="en-US" altLang="ko-KR" sz="1200"/>
            </a:p>
            <a:p>
              <a:pPr algn="ctr"/>
              <a:r>
                <a:rPr lang="en-US" altLang="ko-KR" sz="1200"/>
                <a:t>(30 frames per sec)</a:t>
              </a:r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200"/>
                <a:t>모든 프레임들의 크기를 </a:t>
              </a:r>
              <a:r>
                <a:rPr lang="en-US" altLang="ko-KR" sz="1200"/>
                <a:t>resize.</a:t>
              </a:r>
              <a:endParaRPr lang="ko-KR" altLang="en-US" sz="1200"/>
            </a:p>
          </p:txBody>
        </p:sp>
        <p:pic>
          <p:nvPicPr>
            <p:cNvPr id="1029" name="Picture 5" descr="python opencv 이미지 검색결과">
              <a:extLst>
                <a:ext uri="{FF2B5EF4-FFF2-40B4-BE49-F238E27FC236}">
                  <a16:creationId xmlns:a16="http://schemas.microsoft.com/office/drawing/2014/main" id="{B2DAA42A-BF3E-40BE-BB85-6AAEDDB6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922" y="3716445"/>
              <a:ext cx="1524612" cy="14189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0D3F8A-F4BA-48F8-ACB7-250A0E67F4BB}"/>
              </a:ext>
            </a:extLst>
          </p:cNvPr>
          <p:cNvSpPr txBox="1"/>
          <p:nvPr/>
        </p:nvSpPr>
        <p:spPr>
          <a:xfrm>
            <a:off x="819967" y="4642338"/>
            <a:ext cx="2465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16535</TotalTime>
  <Words>514</Words>
  <Application>Microsoft Office PowerPoint</Application>
  <PresentationFormat>와이드스크린</PresentationFormat>
  <Paragraphs>137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인평 이</cp:lastModifiedBy>
  <cp:revision>535</cp:revision>
  <dcterms:created xsi:type="dcterms:W3CDTF">2017-10-09T06:24:25Z</dcterms:created>
  <dcterms:modified xsi:type="dcterms:W3CDTF">2020-03-21T13:05:04Z</dcterms:modified>
</cp:coreProperties>
</file>