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5" r:id="rId2"/>
    <p:sldId id="339" r:id="rId3"/>
    <p:sldId id="335" r:id="rId4"/>
    <p:sldId id="306" r:id="rId5"/>
    <p:sldId id="300" r:id="rId6"/>
    <p:sldId id="330" r:id="rId7"/>
    <p:sldId id="331" r:id="rId8"/>
    <p:sldId id="332" r:id="rId9"/>
    <p:sldId id="334" r:id="rId10"/>
    <p:sldId id="337" r:id="rId11"/>
    <p:sldId id="322" r:id="rId12"/>
    <p:sldId id="33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인평 이" initials="인이" lastIdx="1" clrIdx="0">
    <p:extLst>
      <p:ext uri="{19B8F6BF-5375-455C-9EA6-DF929625EA0E}">
        <p15:presenceInfo xmlns:p15="http://schemas.microsoft.com/office/powerpoint/2012/main" userId="46472d36b2e41a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137"/>
    <a:srgbClr val="586069"/>
    <a:srgbClr val="F1F8FF"/>
    <a:srgbClr val="C8E1FF"/>
    <a:srgbClr val="F2F2F2"/>
    <a:srgbClr val="24292E"/>
    <a:srgbClr val="EBEDF0"/>
    <a:srgbClr val="767676"/>
    <a:srgbClr val="C6E48B"/>
    <a:srgbClr val="E1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83255" autoAdjust="0"/>
  </p:normalViewPr>
  <p:slideViewPr>
    <p:cSldViewPr snapToGrid="0">
      <p:cViewPr varScale="1">
        <p:scale>
          <a:sx n="86" d="100"/>
          <a:sy n="86" d="100"/>
        </p:scale>
        <p:origin x="7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835D-FE34-4E5C-BEC5-573E9B569D6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42D1F-4A54-4AC4-B80A-9C3638C2E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4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3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2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신세계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청소년관람불가 등급 판정을 받았다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/>
            </a:br>
            <a:br>
              <a:rPr lang="ko-KR" altLang="en-US"/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영상물등급위원회는 영화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신세계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감독 박훈정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제작 사나이픽처스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 표현에 흉기 및 총기를 이용한 살해 장면 등의 폭력성 요소 및 비속어 등이 구체적으로 표현되어 있어 주제 및 내용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폭력성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모방위험 등을 고려하여 청소년관람불가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등급 판정 사유를 밝혔다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6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노란딱지는 연령 제한이 아닌 광고 수익 제한 조치이기 때문에 미성년자들의 건전한 영상 시청에 도움이 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또한 근래 노란 딱지에 대한 기준이 매우 논란이 되고 있는데요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0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음성 필터링에 맞는 거 추가해주기</a:t>
            </a:r>
            <a:r>
              <a:rPr lang="en-US" altLang="ko-KR"/>
              <a:t>. </a:t>
            </a:r>
            <a:r>
              <a:rPr lang="ko-KR" altLang="en-US"/>
              <a:t>그렇다면 동영상을 검열하는 과정에서 우리는 어떠한 기준을 갖고 검열해야 할까요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r>
              <a:rPr lang="ko-KR" altLang="en-US"/>
              <a:t>현재 </a:t>
            </a:r>
            <a:r>
              <a:rPr lang="en-US" altLang="ko-KR"/>
              <a:t>Youtube</a:t>
            </a:r>
            <a:r>
              <a:rPr lang="ko-KR" altLang="en-US"/>
              <a:t>는 사용자들에게  </a:t>
            </a:r>
            <a:r>
              <a:rPr lang="en-US" altLang="ko-KR"/>
              <a:t>Youtube community guideline</a:t>
            </a:r>
            <a:r>
              <a:rPr lang="ko-KR" altLang="en-US"/>
              <a:t>을 통해 동영상 업로드에 대한 기준을 제시하고 있는데요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/>
              <a:t>Youtube community guideline</a:t>
            </a:r>
            <a:r>
              <a:rPr lang="ko-KR" altLang="en-US"/>
              <a:t> 에서 제시된 항목중 청소년에게 부적합한 </a:t>
            </a:r>
            <a:r>
              <a:rPr lang="en-US" altLang="ko-KR"/>
              <a:t>4</a:t>
            </a:r>
            <a:r>
              <a:rPr lang="ko-KR" altLang="en-US"/>
              <a:t>가지</a:t>
            </a:r>
            <a:r>
              <a:rPr lang="en-US" altLang="ko-KR"/>
              <a:t>(</a:t>
            </a:r>
            <a:r>
              <a:rPr lang="ko-KR" altLang="en-US"/>
              <a:t>내용설명</a:t>
            </a:r>
            <a:r>
              <a:rPr lang="en-US" altLang="ko-KR"/>
              <a:t>)</a:t>
            </a:r>
            <a:r>
              <a:rPr lang="ko-KR" altLang="en-US"/>
              <a:t>를 검열의 기준으로 채택하였습니다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0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5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42D1F-4A54-4AC4-B80A-9C3638C2EF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9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52.png"/><Relationship Id="rId5" Type="http://schemas.openxmlformats.org/officeDocument/2006/relationships/image" Target="../media/image2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microsoft.com/office/2007/relationships/hdphoto" Target="../media/hdphoto1.wdp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microsoft.com/office/2007/relationships/hdphoto" Target="../media/hdphoto1.wdp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6.png"/><Relationship Id="rId4" Type="http://schemas.microsoft.com/office/2007/relationships/hdphoto" Target="../media/hdphoto1.wdp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microsoft.com/office/2007/relationships/hdphoto" Target="../media/hdphoto1.wdp"/><Relationship Id="rId9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CC0274-8214-4097-A344-4BB8396243CC}"/>
              </a:ext>
            </a:extLst>
          </p:cNvPr>
          <p:cNvSpPr txBox="1"/>
          <p:nvPr/>
        </p:nvSpPr>
        <p:spPr>
          <a:xfrm>
            <a:off x="4799086" y="4781336"/>
            <a:ext cx="259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YouHi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9F9B34-6D9E-471E-AE47-C4F56F4B446B}"/>
              </a:ext>
            </a:extLst>
          </p:cNvPr>
          <p:cNvGrpSpPr/>
          <p:nvPr/>
        </p:nvGrpSpPr>
        <p:grpSpPr>
          <a:xfrm rot="5400000">
            <a:off x="4696971" y="1007563"/>
            <a:ext cx="2798045" cy="3905121"/>
            <a:chOff x="5024303" y="942780"/>
            <a:chExt cx="2143393" cy="3062907"/>
          </a:xfrm>
        </p:grpSpPr>
        <p:pic>
          <p:nvPicPr>
            <p:cNvPr id="12" name="그림 1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1A7733C-27F8-485E-8ED9-F493219B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546" y="1402537"/>
              <a:ext cx="3062907" cy="2143393"/>
            </a:xfrm>
            <a:prstGeom prst="rect">
              <a:avLst/>
            </a:prstGeom>
          </p:spPr>
        </p:pic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73EABEF-1A69-4885-9705-6071660DC83C}"/>
                </a:ext>
              </a:extLst>
            </p:cNvPr>
            <p:cNvSpPr/>
            <p:nvPr/>
          </p:nvSpPr>
          <p:spPr>
            <a:xfrm>
              <a:off x="5614474" y="1961831"/>
              <a:ext cx="963038" cy="857054"/>
            </a:xfrm>
            <a:prstGeom prst="triangle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E2D5-A982-48A9-AAB7-61A22B60F9E1}"/>
              </a:ext>
            </a:extLst>
          </p:cNvPr>
          <p:cNvSpPr txBox="1"/>
          <p:nvPr/>
        </p:nvSpPr>
        <p:spPr>
          <a:xfrm>
            <a:off x="1358624" y="6431146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이태훈           이주형           김성수           김민재           이인평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542C5F-7F69-47FB-A34D-162045F31E35}"/>
              </a:ext>
            </a:extLst>
          </p:cNvPr>
          <p:cNvCxnSpPr>
            <a:cxnSpLocks/>
          </p:cNvCxnSpPr>
          <p:nvPr/>
        </p:nvCxnSpPr>
        <p:spPr>
          <a:xfrm>
            <a:off x="4062919" y="6324141"/>
            <a:ext cx="406616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FEC8D9-91F3-4E18-8C26-3E30B3E41A60}"/>
              </a:ext>
            </a:extLst>
          </p:cNvPr>
          <p:cNvGrpSpPr/>
          <p:nvPr/>
        </p:nvGrpSpPr>
        <p:grpSpPr>
          <a:xfrm>
            <a:off x="2268986" y="2746720"/>
            <a:ext cx="6621321" cy="2247974"/>
            <a:chOff x="2268986" y="2746720"/>
            <a:chExt cx="6621321" cy="224797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CD0505-8440-43E3-B4F8-C9C562606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33" y="3342686"/>
              <a:ext cx="2206574" cy="1215087"/>
            </a:xfrm>
            <a:prstGeom prst="rect">
              <a:avLst/>
            </a:prstGeom>
          </p:spPr>
        </p:pic>
        <p:pic>
          <p:nvPicPr>
            <p:cNvPr id="1028" name="Picture 4" descr="react.js 이미지 검색결과">
              <a:extLst>
                <a:ext uri="{FF2B5EF4-FFF2-40B4-BE49-F238E27FC236}">
                  <a16:creationId xmlns:a16="http://schemas.microsoft.com/office/drawing/2014/main" id="{496A9EDD-9FFF-4531-B688-9121AC0E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986" y="2746720"/>
              <a:ext cx="3956850" cy="224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690BCA-0DAA-4617-933F-6983FA198552}"/>
              </a:ext>
            </a:extLst>
          </p:cNvPr>
          <p:cNvGrpSpPr/>
          <p:nvPr/>
        </p:nvGrpSpPr>
        <p:grpSpPr>
          <a:xfrm>
            <a:off x="2301043" y="4393839"/>
            <a:ext cx="2090057" cy="1822802"/>
            <a:chOff x="2301043" y="4393839"/>
            <a:chExt cx="2090057" cy="1822802"/>
          </a:xfrm>
        </p:grpSpPr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7DA8BE9F-0FD9-40ED-99DE-A3CAFFD62C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10204" y="4399363"/>
              <a:ext cx="1342732" cy="13316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F3D939-2578-478D-9F5E-119EB6B047E5}"/>
                </a:ext>
              </a:extLst>
            </p:cNvPr>
            <p:cNvSpPr txBox="1"/>
            <p:nvPr/>
          </p:nvSpPr>
          <p:spPr>
            <a:xfrm>
              <a:off x="2301043" y="5847309"/>
              <a:ext cx="20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Web page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920D8F-36F6-4583-8733-E4CD9D0B8F19}"/>
              </a:ext>
            </a:extLst>
          </p:cNvPr>
          <p:cNvGrpSpPr/>
          <p:nvPr/>
        </p:nvGrpSpPr>
        <p:grpSpPr>
          <a:xfrm>
            <a:off x="7787021" y="1271305"/>
            <a:ext cx="2741642" cy="1963601"/>
            <a:chOff x="7787021" y="1271305"/>
            <a:chExt cx="2741642" cy="1963601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5FEF598-E56D-4F8A-930F-9B4A35D7C20F}"/>
                </a:ext>
              </a:extLst>
            </p:cNvPr>
            <p:cNvCxnSpPr/>
            <p:nvPr/>
          </p:nvCxnSpPr>
          <p:spPr>
            <a:xfrm rot="5400000" flipH="1" flipV="1">
              <a:off x="7709506" y="1809038"/>
              <a:ext cx="1503383" cy="1348354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83E6A0-FA63-49B6-93C4-D73DC52B7528}"/>
                </a:ext>
              </a:extLst>
            </p:cNvPr>
            <p:cNvSpPr txBox="1"/>
            <p:nvPr/>
          </p:nvSpPr>
          <p:spPr>
            <a:xfrm>
              <a:off x="8126654" y="1271305"/>
              <a:ext cx="2402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Web Server </a:t>
              </a:r>
              <a:r>
                <a:rPr lang="ko-KR" altLang="en-US" b="1"/>
                <a:t>구축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C2DDF3-4535-476E-AA46-CFD1C9C716F8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4D32DC3-D55D-4063-9819-65D49BA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54654-1ACE-4704-A219-DDD8BE3D851E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24292E"/>
                </a:solidFill>
                <a:latin typeface="+mn-ea"/>
              </a:rPr>
              <a:t>WEB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72969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F0E2DD1-055B-4C31-AD0E-0DD1A8186A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84" r="780" b="3731"/>
          <a:stretch/>
        </p:blipFill>
        <p:spPr>
          <a:xfrm>
            <a:off x="0" y="854250"/>
            <a:ext cx="12192000" cy="60037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0CA8CB-C9D7-4B4B-85EF-D185463592B0}"/>
              </a:ext>
            </a:extLst>
          </p:cNvPr>
          <p:cNvGrpSpPr/>
          <p:nvPr/>
        </p:nvGrpSpPr>
        <p:grpSpPr>
          <a:xfrm>
            <a:off x="-1" y="854250"/>
            <a:ext cx="12191999" cy="6003750"/>
            <a:chOff x="-1" y="854250"/>
            <a:chExt cx="12191999" cy="60037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45B8083-3DB7-465A-A34C-DA4A9811A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482" r="849" b="3731"/>
            <a:stretch/>
          </p:blipFill>
          <p:spPr>
            <a:xfrm>
              <a:off x="-1" y="854250"/>
              <a:ext cx="12191999" cy="6003750"/>
            </a:xfrm>
            <a:prstGeom prst="rect">
              <a:avLst/>
            </a:prstGeom>
          </p:spPr>
        </p:pic>
        <p:pic>
          <p:nvPicPr>
            <p:cNvPr id="13" name="그림 12" descr="사람, 정장, 의류, 남자이(가) 표시된 사진&#10;&#10;자동 생성된 설명">
              <a:extLst>
                <a:ext uri="{FF2B5EF4-FFF2-40B4-BE49-F238E27FC236}">
                  <a16:creationId xmlns:a16="http://schemas.microsoft.com/office/drawing/2014/main" id="{32F9E93E-4FCF-4D9A-857B-E3B39DB5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829" y="3741490"/>
              <a:ext cx="4179920" cy="2499919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030F9B-CD5B-4099-B4E4-7EECED869D00}"/>
              </a:ext>
            </a:extLst>
          </p:cNvPr>
          <p:cNvGrpSpPr/>
          <p:nvPr/>
        </p:nvGrpSpPr>
        <p:grpSpPr>
          <a:xfrm>
            <a:off x="-3" y="864506"/>
            <a:ext cx="12191998" cy="6003750"/>
            <a:chOff x="-3" y="854250"/>
            <a:chExt cx="12191998" cy="600375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C5DA8E1-2914-4515-9D6B-D664EE65E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415" r="872" b="3774"/>
            <a:stretch/>
          </p:blipFill>
          <p:spPr>
            <a:xfrm>
              <a:off x="-3" y="854250"/>
              <a:ext cx="12191998" cy="600375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BC68F39-9268-4403-B7B8-C7BC081D655C}"/>
                </a:ext>
              </a:extLst>
            </p:cNvPr>
            <p:cNvGrpSpPr/>
            <p:nvPr/>
          </p:nvGrpSpPr>
          <p:grpSpPr>
            <a:xfrm>
              <a:off x="2564829" y="3741490"/>
              <a:ext cx="4179920" cy="2499919"/>
              <a:chOff x="2050058" y="2698371"/>
              <a:chExt cx="4179920" cy="2499919"/>
            </a:xfrm>
          </p:grpSpPr>
          <p:pic>
            <p:nvPicPr>
              <p:cNvPr id="24" name="그림 23" descr="사람, 정장, 의류, 남자이(가) 표시된 사진&#10;&#10;자동 생성된 설명">
                <a:extLst>
                  <a:ext uri="{FF2B5EF4-FFF2-40B4-BE49-F238E27FC236}">
                    <a16:creationId xmlns:a16="http://schemas.microsoft.com/office/drawing/2014/main" id="{4AAC63A6-C65A-4AAA-A29F-FFE858DCB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0058" y="2698371"/>
                <a:ext cx="4179920" cy="2499919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B742DE7-70AB-4224-9858-DD16D8B949A2}"/>
                  </a:ext>
                </a:extLst>
              </p:cNvPr>
              <p:cNvSpPr/>
              <p:nvPr/>
            </p:nvSpPr>
            <p:spPr>
              <a:xfrm>
                <a:off x="2050058" y="2698371"/>
                <a:ext cx="4179920" cy="2499919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297F029E-C582-437C-96D5-FC852AD52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842" y="4315020"/>
              <a:ext cx="1991893" cy="1352856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F2C964CA-0202-471C-A1B0-D1BB8A51B5E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6350" r="786" b="3746"/>
          <a:stretch/>
        </p:blipFill>
        <p:spPr>
          <a:xfrm>
            <a:off x="-8" y="855483"/>
            <a:ext cx="12191995" cy="60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19F684C-CCCC-41BF-AA53-5B821BA79DFB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3986A2-3CA6-4C1D-A112-98EF8D07B6F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DD55E6-8837-49C5-8BB9-18148824A72E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72AD219-60F2-4E45-9016-D0C6CC168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E72949-A4D9-40FD-87D0-84597C9BB481}"/>
              </a:ext>
            </a:extLst>
          </p:cNvPr>
          <p:cNvSpPr/>
          <p:nvPr/>
        </p:nvSpPr>
        <p:spPr>
          <a:xfrm>
            <a:off x="2663636" y="1562512"/>
            <a:ext cx="7132684" cy="47860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A712B4-FDB8-4A66-AA36-9DAF48D16EBB}"/>
              </a:ext>
            </a:extLst>
          </p:cNvPr>
          <p:cNvGrpSpPr/>
          <p:nvPr/>
        </p:nvGrpSpPr>
        <p:grpSpPr>
          <a:xfrm>
            <a:off x="3625634" y="2237055"/>
            <a:ext cx="3200048" cy="1958913"/>
            <a:chOff x="3625634" y="2237055"/>
            <a:chExt cx="3200048" cy="195891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1888D42-6831-44D6-BD53-C05D5792A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7" r="28807"/>
            <a:stretch/>
          </p:blipFill>
          <p:spPr>
            <a:xfrm>
              <a:off x="5634272" y="2237055"/>
              <a:ext cx="1191410" cy="1443997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F760D80-8FB2-476D-8106-503D6E6B2E3D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3625634" y="2977446"/>
              <a:ext cx="20264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FF60AD9-851F-4509-829B-CC7D7105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440" y="2999039"/>
              <a:ext cx="966913" cy="1196929"/>
            </a:xfrm>
            <a:prstGeom prst="rect">
              <a:avLst/>
            </a:prstGeom>
          </p:spPr>
        </p:pic>
      </p:grpSp>
      <p:pic>
        <p:nvPicPr>
          <p:cNvPr id="28" name="Picture 2" descr="aws icon 이미지 검색결과">
            <a:extLst>
              <a:ext uri="{FF2B5EF4-FFF2-40B4-BE49-F238E27FC236}">
                <a16:creationId xmlns:a16="http://schemas.microsoft.com/office/drawing/2014/main" id="{D6A642A7-AE50-49C6-869A-41E55B41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98" y="916535"/>
            <a:ext cx="1533559" cy="11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7B8FD9-8B9C-442A-91AC-EF10EE7FEE29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rgbClr val="24292E"/>
                </a:solidFill>
                <a:latin typeface="+mn-ea"/>
              </a:rPr>
              <a:t>AWS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5CFACDE-012D-4B4A-B3C0-6E67C0B70CC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72363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E6B030B6-112F-45DB-B215-C98E02A3F35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76" y="2594867"/>
            <a:ext cx="765158" cy="76515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B2CC546-C372-4F31-AACE-945D912E16D5}"/>
              </a:ext>
            </a:extLst>
          </p:cNvPr>
          <p:cNvGrpSpPr/>
          <p:nvPr/>
        </p:nvGrpSpPr>
        <p:grpSpPr>
          <a:xfrm>
            <a:off x="6843491" y="2389648"/>
            <a:ext cx="2438222" cy="1175595"/>
            <a:chOff x="6843491" y="2389648"/>
            <a:chExt cx="2438222" cy="117559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FA129AD-C73A-44BA-A108-8EC0C9212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18" y="2389648"/>
              <a:ext cx="1175595" cy="1175595"/>
            </a:xfrm>
            <a:prstGeom prst="rect">
              <a:avLst/>
            </a:prstGeom>
          </p:spPr>
        </p:pic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843935F-16E6-444D-BA81-C263FF857F23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843491" y="2977446"/>
              <a:ext cx="12626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840AAB-9763-4720-8D42-98B367DA39DE}"/>
                </a:ext>
              </a:extLst>
            </p:cNvPr>
            <p:cNvSpPr txBox="1"/>
            <p:nvPr/>
          </p:nvSpPr>
          <p:spPr>
            <a:xfrm>
              <a:off x="7130300" y="2975990"/>
              <a:ext cx="966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Upload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46D309-B186-45F9-BA2E-FAE40785F69D}"/>
              </a:ext>
            </a:extLst>
          </p:cNvPr>
          <p:cNvGrpSpPr/>
          <p:nvPr/>
        </p:nvGrpSpPr>
        <p:grpSpPr>
          <a:xfrm>
            <a:off x="7881819" y="3681052"/>
            <a:ext cx="1700810" cy="2132839"/>
            <a:chOff x="7881819" y="3681052"/>
            <a:chExt cx="1700810" cy="21328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BE4CADE-3075-4E0E-9978-CAAC709CD93F}"/>
                </a:ext>
              </a:extLst>
            </p:cNvPr>
            <p:cNvGrpSpPr/>
            <p:nvPr/>
          </p:nvGrpSpPr>
          <p:grpSpPr>
            <a:xfrm>
              <a:off x="8311820" y="3681052"/>
              <a:ext cx="665050" cy="464643"/>
              <a:chOff x="8311820" y="3681052"/>
              <a:chExt cx="665050" cy="464643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4A69E62-66A2-4A6D-B7A3-153FDF745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1820" y="4145695"/>
                <a:ext cx="6650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0D691AB-AE67-4ECB-9C44-38C9C8B83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1820" y="3681052"/>
                <a:ext cx="0" cy="4646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4354B05A-3DDC-4801-AEC8-B25C11F8D1CA}"/>
                  </a:ext>
                </a:extLst>
              </p:cNvPr>
              <p:cNvCxnSpPr/>
              <p:nvPr/>
            </p:nvCxnSpPr>
            <p:spPr>
              <a:xfrm flipV="1">
                <a:off x="8976870" y="3681052"/>
                <a:ext cx="0" cy="4646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062F0B88-BBB8-42DE-967B-3EA53E0AF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7" r="28807"/>
            <a:stretch/>
          </p:blipFill>
          <p:spPr>
            <a:xfrm>
              <a:off x="8048640" y="4369894"/>
              <a:ext cx="1191410" cy="144399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6B01B81-230E-43C2-A62F-776E9865AA88}"/>
                </a:ext>
              </a:extLst>
            </p:cNvPr>
            <p:cNvSpPr txBox="1"/>
            <p:nvPr/>
          </p:nvSpPr>
          <p:spPr>
            <a:xfrm>
              <a:off x="7881819" y="4181648"/>
              <a:ext cx="1700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Data pre-processing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695E3E-9795-4126-9550-0C2CB6E252D0}"/>
              </a:ext>
            </a:extLst>
          </p:cNvPr>
          <p:cNvGrpSpPr/>
          <p:nvPr/>
        </p:nvGrpSpPr>
        <p:grpSpPr>
          <a:xfrm>
            <a:off x="3228024" y="3360027"/>
            <a:ext cx="2424057" cy="2153219"/>
            <a:chOff x="3228024" y="3360027"/>
            <a:chExt cx="2424057" cy="2153219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2B3A02E-A0BE-4280-8B6A-B9267562630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3228024" y="5181454"/>
              <a:ext cx="24240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F06B7622-FA73-42A0-ABE2-ABFA4F157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025" y="3360027"/>
              <a:ext cx="0" cy="1821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A64B63-47A8-4E52-9C97-0F3F363E0A17}"/>
                </a:ext>
              </a:extLst>
            </p:cNvPr>
            <p:cNvSpPr txBox="1"/>
            <p:nvPr/>
          </p:nvSpPr>
          <p:spPr>
            <a:xfrm>
              <a:off x="4036984" y="5236247"/>
              <a:ext cx="1174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Visualization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79B94F-EFE9-40DC-B12D-FF211E1330A3}"/>
              </a:ext>
            </a:extLst>
          </p:cNvPr>
          <p:cNvGrpSpPr/>
          <p:nvPr/>
        </p:nvGrpSpPr>
        <p:grpSpPr>
          <a:xfrm>
            <a:off x="5652081" y="3466172"/>
            <a:ext cx="2542685" cy="2475293"/>
            <a:chOff x="5652081" y="3466172"/>
            <a:chExt cx="2542685" cy="247529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FD2CD0-E09B-4F1C-8506-DDAAC1CC4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69" t="29226" r="26803" b="25262"/>
            <a:stretch/>
          </p:blipFill>
          <p:spPr>
            <a:xfrm>
              <a:off x="5652081" y="4421443"/>
              <a:ext cx="1327409" cy="1520022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B37FF97A-8B33-4662-93BD-A168D4F79F2A}"/>
                </a:ext>
              </a:extLst>
            </p:cNvPr>
            <p:cNvCxnSpPr/>
            <p:nvPr/>
          </p:nvCxnSpPr>
          <p:spPr>
            <a:xfrm flipH="1">
              <a:off x="6905897" y="3466172"/>
              <a:ext cx="1288869" cy="12364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F84CC-6AE2-4A01-8586-02B2F5F1D553}"/>
                </a:ext>
              </a:extLst>
            </p:cNvPr>
            <p:cNvSpPr txBox="1"/>
            <p:nvPr/>
          </p:nvSpPr>
          <p:spPr>
            <a:xfrm rot="18963251">
              <a:off x="6825681" y="3774873"/>
              <a:ext cx="114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Send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8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CC0274-8214-4097-A344-4BB8396243CC}"/>
              </a:ext>
            </a:extLst>
          </p:cNvPr>
          <p:cNvSpPr txBox="1"/>
          <p:nvPr/>
        </p:nvSpPr>
        <p:spPr>
          <a:xfrm>
            <a:off x="4383172" y="4835234"/>
            <a:ext cx="36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rgbClr val="24292E"/>
                </a:solidFill>
              </a:rPr>
              <a:t>Thank you.</a:t>
            </a:r>
            <a:endParaRPr lang="ko-KR" altLang="en-US" sz="4800" b="1">
              <a:solidFill>
                <a:srgbClr val="24292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A9F9B34-6D9E-471E-AE47-C4F56F4B446B}"/>
              </a:ext>
            </a:extLst>
          </p:cNvPr>
          <p:cNvGrpSpPr/>
          <p:nvPr/>
        </p:nvGrpSpPr>
        <p:grpSpPr>
          <a:xfrm rot="5400000">
            <a:off x="4696971" y="1007563"/>
            <a:ext cx="2798045" cy="3905121"/>
            <a:chOff x="5024303" y="942780"/>
            <a:chExt cx="2143393" cy="3062907"/>
          </a:xfrm>
        </p:grpSpPr>
        <p:pic>
          <p:nvPicPr>
            <p:cNvPr id="12" name="그림 11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1A7733C-27F8-485E-8ED9-F493219B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546" y="1402537"/>
              <a:ext cx="3062907" cy="2143393"/>
            </a:xfrm>
            <a:prstGeom prst="rect">
              <a:avLst/>
            </a:prstGeom>
          </p:spPr>
        </p:pic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73EABEF-1A69-4885-9705-6071660DC83C}"/>
                </a:ext>
              </a:extLst>
            </p:cNvPr>
            <p:cNvSpPr/>
            <p:nvPr/>
          </p:nvSpPr>
          <p:spPr>
            <a:xfrm>
              <a:off x="5614474" y="1961831"/>
              <a:ext cx="963038" cy="857054"/>
            </a:xfrm>
            <a:prstGeom prst="triangle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5F93EA-DF83-4211-9C03-3009CA7A2554}"/>
              </a:ext>
            </a:extLst>
          </p:cNvPr>
          <p:cNvSpPr/>
          <p:nvPr/>
        </p:nvSpPr>
        <p:spPr>
          <a:xfrm>
            <a:off x="0" y="2419"/>
            <a:ext cx="12192000" cy="863339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6E2D5-A982-48A9-AAB7-61A22B60F9E1}"/>
              </a:ext>
            </a:extLst>
          </p:cNvPr>
          <p:cNvSpPr txBox="1"/>
          <p:nvPr/>
        </p:nvSpPr>
        <p:spPr>
          <a:xfrm>
            <a:off x="1465562" y="6448564"/>
            <a:ext cx="947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들어주셔서  감사합니다</a:t>
            </a:r>
            <a:r>
              <a:rPr lang="en-US" altLang="ko-KR" sz="1200" spc="-1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7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4128164B-F49A-48A5-A286-3295C052A184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69C29D-19E0-485B-8726-C7EB4B483A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2D86D7A-3358-4F0F-AE76-DC86AA1FF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81B3A6-67BA-4A4A-807D-3953ED67ECD5}"/>
              </a:ext>
            </a:extLst>
          </p:cNvPr>
          <p:cNvSpPr/>
          <p:nvPr/>
        </p:nvSpPr>
        <p:spPr>
          <a:xfrm>
            <a:off x="953002" y="168757"/>
            <a:ext cx="60989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bg1"/>
                </a:solidFill>
              </a:rPr>
              <a:t> 개요 및 개발 동기</a:t>
            </a:r>
            <a:endParaRPr lang="en-US" altLang="ko-KR" b="1" spc="-1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EDC73A-8781-4AD7-ADD5-5A8CCF43E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02" y="1261513"/>
            <a:ext cx="3977796" cy="2970003"/>
          </a:xfrm>
          <a:prstGeom prst="rect">
            <a:avLst/>
          </a:prstGeom>
          <a:ln>
            <a:solidFill>
              <a:srgbClr val="24292E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1581181-CA11-4E74-913E-91EA36026339}"/>
              </a:ext>
            </a:extLst>
          </p:cNvPr>
          <p:cNvGrpSpPr/>
          <p:nvPr/>
        </p:nvGrpSpPr>
        <p:grpSpPr>
          <a:xfrm>
            <a:off x="6096000" y="1223729"/>
            <a:ext cx="5322867" cy="5347700"/>
            <a:chOff x="6096000" y="1223729"/>
            <a:chExt cx="5322867" cy="53477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A971A8B-53D9-4551-A8A1-63BDD51FC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0747" y="1223729"/>
              <a:ext cx="3947714" cy="516166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B567B33-3E93-49FA-9A9D-FDC7BDBE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5745" y="3073575"/>
              <a:ext cx="4480152" cy="525531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9C47AE8-C617-4C72-A3AF-A084595BF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12531" y="1827811"/>
              <a:ext cx="4044145" cy="475345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A748A8-3C1F-43AF-B99F-F03BF5641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5160" y="3684477"/>
              <a:ext cx="3381322" cy="462403"/>
            </a:xfrm>
            <a:prstGeom prst="rect">
              <a:avLst/>
            </a:prstGeom>
            <a:ln w="3175">
              <a:solidFill>
                <a:srgbClr val="24292E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786EEBA-ECAC-4B5A-B3DC-57EDFE358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06440" y="4260395"/>
              <a:ext cx="3065308" cy="478815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86CEF78-A055-4981-B6CE-EE51E5F85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95190" y="5543502"/>
              <a:ext cx="3924489" cy="478815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3C8626F-0034-4182-A86C-0294276DC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2693" y="4852725"/>
              <a:ext cx="4492802" cy="577262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0C0D07C-3EAF-4362-B322-5E3B0B069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32723" y="6135832"/>
              <a:ext cx="3403759" cy="435597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294D829-396B-4DE9-92DB-5006B4A0F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96000" y="2406719"/>
              <a:ext cx="5322867" cy="560944"/>
            </a:xfrm>
            <a:prstGeom prst="rect">
              <a:avLst/>
            </a:prstGeom>
            <a:ln>
              <a:solidFill>
                <a:srgbClr val="24292E"/>
              </a:solidFill>
            </a:ln>
          </p:spPr>
        </p:pic>
      </p:grpSp>
      <p:pic>
        <p:nvPicPr>
          <p:cNvPr id="35" name="그림 3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3D12D765-CAA8-4997-AE9E-6359E3B61040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63" y="4636359"/>
            <a:ext cx="2620274" cy="18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2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90E045-F227-4889-B9AD-85EAF615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1362"/>
            <a:ext cx="6090202" cy="3427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707928-39B7-4E5F-A112-DC97105FC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82" y="856670"/>
            <a:ext cx="6098984" cy="2087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88970-73EF-49FD-BB1C-905D5CCCF8F0}"/>
              </a:ext>
            </a:extLst>
          </p:cNvPr>
          <p:cNvCxnSpPr>
            <a:cxnSpLocks/>
          </p:cNvCxnSpPr>
          <p:nvPr/>
        </p:nvCxnSpPr>
        <p:spPr>
          <a:xfrm>
            <a:off x="2341753" y="1514196"/>
            <a:ext cx="7582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D961E5-C2FF-4192-A971-4FBCAB381AC7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359BAB-B721-4C8C-8026-D05D26970CE9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B3ECCA6-E381-4B1A-A3BC-9098EF2A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523667-D096-4BFA-8E19-C5C5EE941A0B}"/>
              </a:ext>
            </a:extLst>
          </p:cNvPr>
          <p:cNvSpPr/>
          <p:nvPr/>
        </p:nvSpPr>
        <p:spPr>
          <a:xfrm>
            <a:off x="953002" y="168757"/>
            <a:ext cx="60989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00" dirty="0">
                <a:solidFill>
                  <a:schemeClr val="bg1"/>
                </a:solidFill>
              </a:rPr>
              <a:t> 개요 및 개발 동기</a:t>
            </a:r>
            <a:endParaRPr lang="en-US" altLang="ko-KR" b="1" spc="-1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0BBAD0-1463-4783-AB75-EE5C84E86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833" y="3904349"/>
            <a:ext cx="4753242" cy="2678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A19C5EB-F9B5-4C65-92D5-9C0BB7B5F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0832" y="963811"/>
            <a:ext cx="4753242" cy="2833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5ECCC5-CD13-4D0C-8C56-7B55FF245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44813">
            <a:off x="2946247" y="1477299"/>
            <a:ext cx="6083785" cy="45065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0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31C845-6854-4EA8-8E87-4AAFB48DBAA4}"/>
              </a:ext>
            </a:extLst>
          </p:cNvPr>
          <p:cNvSpPr/>
          <p:nvPr/>
        </p:nvSpPr>
        <p:spPr>
          <a:xfrm>
            <a:off x="530395" y="1269780"/>
            <a:ext cx="323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24292E"/>
                </a:solidFill>
              </a:rPr>
              <a:t>현재 </a:t>
            </a:r>
            <a:r>
              <a:rPr lang="en-US" altLang="ko-KR" sz="1600" b="1">
                <a:solidFill>
                  <a:srgbClr val="24292E"/>
                </a:solidFill>
              </a:rPr>
              <a:t>YOUTUBE </a:t>
            </a:r>
            <a:r>
              <a:rPr lang="ko-KR" altLang="en-US" sz="1600" b="1">
                <a:solidFill>
                  <a:srgbClr val="24292E"/>
                </a:solidFill>
              </a:rPr>
              <a:t>영상 검열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ECA6C5-C5EC-4B3F-98CB-F086C277348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3468849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AA8A3E2-EED2-419A-B45C-8A14B4625E9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39BCAC-EF07-4B2F-8968-137558DA1BB0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C214CA-6AFD-43CA-A759-66B7B2811CE8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 dirty="0">
                  <a:solidFill>
                    <a:schemeClr val="bg1"/>
                  </a:solidFill>
                </a:rPr>
                <a:t> 개요 및 개발 동기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1755B15-FC5B-4A33-8DA9-D82CB8E5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A526E9-1667-410D-8AEA-DC4A62F752D8}"/>
              </a:ext>
            </a:extLst>
          </p:cNvPr>
          <p:cNvGrpSpPr/>
          <p:nvPr/>
        </p:nvGrpSpPr>
        <p:grpSpPr>
          <a:xfrm>
            <a:off x="287281" y="2133599"/>
            <a:ext cx="10962845" cy="4316432"/>
            <a:chOff x="287281" y="2133599"/>
            <a:chExt cx="10962845" cy="43164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38983D6-B987-4444-8FDF-CE95103AA358}"/>
                </a:ext>
              </a:extLst>
            </p:cNvPr>
            <p:cNvGrpSpPr/>
            <p:nvPr/>
          </p:nvGrpSpPr>
          <p:grpSpPr>
            <a:xfrm>
              <a:off x="953002" y="2133599"/>
              <a:ext cx="10297124" cy="1311031"/>
              <a:chOff x="953002" y="2133599"/>
              <a:chExt cx="10297124" cy="1311031"/>
            </a:xfrm>
          </p:grpSpPr>
          <p:sp>
            <p:nvSpPr>
              <p:cNvPr id="34" name="사각형: 둥근 모서리 33"/>
              <p:cNvSpPr/>
              <p:nvPr/>
            </p:nvSpPr>
            <p:spPr>
              <a:xfrm>
                <a:off x="953002" y="2133599"/>
                <a:ext cx="4641610" cy="1295401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en-US" altLang="ko-KR" sz="1400" b="1" spc="-1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b="1" spc="-100" dirty="0">
                    <a:solidFill>
                      <a:schemeClr val="bg1"/>
                    </a:solidFill>
                  </a:rPr>
                  <a:t>운영자의 모니터링을 통한 수동 검열</a:t>
                </a:r>
                <a:endParaRPr lang="en-US" altLang="ko-KR" sz="200" b="1" spc="-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8EEC826-B5CF-4B1D-9F0A-97C401793275}"/>
                  </a:ext>
                </a:extLst>
              </p:cNvPr>
              <p:cNvGrpSpPr/>
              <p:nvPr/>
            </p:nvGrpSpPr>
            <p:grpSpPr>
              <a:xfrm>
                <a:off x="5594612" y="2149229"/>
                <a:ext cx="5655514" cy="1295401"/>
                <a:chOff x="5594612" y="3529205"/>
                <a:chExt cx="5655514" cy="1295401"/>
              </a:xfrm>
            </p:grpSpPr>
            <p:sp>
              <p:nvSpPr>
                <p:cNvPr id="32" name="사각형: 둥근 모서리 31"/>
                <p:cNvSpPr/>
                <p:nvPr/>
              </p:nvSpPr>
              <p:spPr>
                <a:xfrm>
                  <a:off x="6608516" y="3529205"/>
                  <a:ext cx="4641610" cy="1295401"/>
                </a:xfrm>
                <a:prstGeom prst="roundRect">
                  <a:avLst/>
                </a:prstGeom>
                <a:solidFill>
                  <a:srgbClr val="F1F8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180000" rtlCol="0" anchor="ctr"/>
                <a:lstStyle/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모든 동영상을 모니터링해서 검열하는 것은 불가능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C3A345BF-087B-46A4-B30A-344E55173485}"/>
                    </a:ext>
                  </a:extLst>
                </p:cNvPr>
                <p:cNvCxnSpPr/>
                <p:nvPr/>
              </p:nvCxnSpPr>
              <p:spPr>
                <a:xfrm>
                  <a:off x="5594612" y="4161276"/>
                  <a:ext cx="101390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BA3E9C-1BFD-4782-B21D-5070A3121FAC}"/>
                </a:ext>
              </a:extLst>
            </p:cNvPr>
            <p:cNvGrpSpPr/>
            <p:nvPr/>
          </p:nvGrpSpPr>
          <p:grpSpPr>
            <a:xfrm>
              <a:off x="953002" y="3636300"/>
              <a:ext cx="10297124" cy="1295401"/>
              <a:chOff x="953002" y="3636300"/>
              <a:chExt cx="10297124" cy="1295401"/>
            </a:xfrm>
          </p:grpSpPr>
          <p:sp>
            <p:nvSpPr>
              <p:cNvPr id="35" name="사각형: 둥근 모서리 34"/>
              <p:cNvSpPr/>
              <p:nvPr/>
            </p:nvSpPr>
            <p:spPr>
              <a:xfrm>
                <a:off x="953002" y="3636300"/>
                <a:ext cx="4641610" cy="1295401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en-US" altLang="ko-KR" sz="1400" b="1" spc="-10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b="1" spc="-100">
                    <a:solidFill>
                      <a:schemeClr val="bg1"/>
                    </a:solidFill>
                  </a:rPr>
                  <a:t>시청자의 </a:t>
                </a:r>
                <a:r>
                  <a:rPr lang="ko-KR" altLang="en-US" sz="1400" b="1" spc="-100" dirty="0">
                    <a:solidFill>
                      <a:schemeClr val="bg1"/>
                    </a:solidFill>
                  </a:rPr>
                  <a:t>신고를 통한 검열</a:t>
                </a:r>
                <a:endParaRPr lang="en-US" altLang="ko-KR" sz="200" b="1" spc="-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5B25A3D-BFB9-48E2-AE8D-B866976C2C2F}"/>
                  </a:ext>
                </a:extLst>
              </p:cNvPr>
              <p:cNvGrpSpPr/>
              <p:nvPr/>
            </p:nvGrpSpPr>
            <p:grpSpPr>
              <a:xfrm>
                <a:off x="5594612" y="3636300"/>
                <a:ext cx="5655514" cy="1295401"/>
                <a:chOff x="5594612" y="5016276"/>
                <a:chExt cx="5655514" cy="1295401"/>
              </a:xfrm>
            </p:grpSpPr>
            <p:sp>
              <p:nvSpPr>
                <p:cNvPr id="33" name="사각형: 둥근 모서리 32"/>
                <p:cNvSpPr/>
                <p:nvPr/>
              </p:nvSpPr>
              <p:spPr>
                <a:xfrm>
                  <a:off x="6608516" y="5016276"/>
                  <a:ext cx="4641610" cy="1295401"/>
                </a:xfrm>
                <a:prstGeom prst="roundRect">
                  <a:avLst/>
                </a:prstGeom>
                <a:solidFill>
                  <a:srgbClr val="F1F8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180000" rtlCol="0" anchor="ctr"/>
                <a:lstStyle/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시청자의 신고를 </a:t>
                  </a:r>
                  <a:r>
                    <a:rPr lang="ko-KR" altLang="en-US" sz="1400" b="1" spc="-100" dirty="0">
                      <a:solidFill>
                        <a:srgbClr val="586069"/>
                      </a:solidFill>
                    </a:rPr>
                    <a:t>받고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처리까지의 기간이 오래걸림</a:t>
                  </a:r>
                  <a:endParaRPr lang="en-US" altLang="ko-KR" sz="1400" b="1" spc="-10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그 기간동안 제제없이 노출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200" spc="-100" dirty="0">
                    <a:solidFill>
                      <a:srgbClr val="586069"/>
                    </a:solidFill>
                  </a:endParaRPr>
                </a:p>
              </p:txBody>
            </p: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46E61AB5-6075-4040-BE5C-BA2D6516DDA3}"/>
                    </a:ext>
                  </a:extLst>
                </p:cNvPr>
                <p:cNvCxnSpPr/>
                <p:nvPr/>
              </p:nvCxnSpPr>
              <p:spPr>
                <a:xfrm flipV="1">
                  <a:off x="5594612" y="5648348"/>
                  <a:ext cx="1013904" cy="156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1E5DCDD-8543-424C-A2E0-D42FA7733683}"/>
                </a:ext>
              </a:extLst>
            </p:cNvPr>
            <p:cNvGrpSpPr/>
            <p:nvPr/>
          </p:nvGrpSpPr>
          <p:grpSpPr>
            <a:xfrm>
              <a:off x="287281" y="5139001"/>
              <a:ext cx="10962845" cy="1311030"/>
              <a:chOff x="287281" y="5139001"/>
              <a:chExt cx="10962845" cy="1311030"/>
            </a:xfrm>
          </p:grpSpPr>
          <p:sp>
            <p:nvSpPr>
              <p:cNvPr id="8" name="사각형: 둥근 모서리 7"/>
              <p:cNvSpPr/>
              <p:nvPr/>
            </p:nvSpPr>
            <p:spPr>
              <a:xfrm>
                <a:off x="953002" y="5139001"/>
                <a:ext cx="4641610" cy="1295401"/>
              </a:xfrm>
              <a:prstGeom prst="roundRect">
                <a:avLst/>
              </a:prstGeom>
              <a:solidFill>
                <a:srgbClr val="24292E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en-US" altLang="ko-KR" sz="1400" b="1" spc="-10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b="1" spc="-100">
                    <a:solidFill>
                      <a:schemeClr val="bg1"/>
                    </a:solidFill>
                  </a:rPr>
                  <a:t> 부적합한 영상에 대한 기존 자동검열장치</a:t>
                </a:r>
                <a:endParaRPr lang="en-US" altLang="ko-KR" sz="1400" b="1" spc="-100" dirty="0">
                  <a:solidFill>
                    <a:schemeClr val="bg1"/>
                  </a:solidFill>
                </a:endParaRPr>
              </a:p>
              <a:p>
                <a:pPr marL="0" lvl="1" algn="ctr">
                  <a:lnSpc>
                    <a:spcPct val="150000"/>
                  </a:lnSpc>
                </a:pPr>
                <a:endParaRPr lang="en-US" altLang="ko-KR" sz="200" b="1" spc="-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0569131-4081-4FEE-AB1A-63953F1132B0}"/>
                  </a:ext>
                </a:extLst>
              </p:cNvPr>
              <p:cNvGrpSpPr/>
              <p:nvPr/>
            </p:nvGrpSpPr>
            <p:grpSpPr>
              <a:xfrm>
                <a:off x="5594612" y="5154630"/>
                <a:ext cx="5655514" cy="1295401"/>
                <a:chOff x="5594612" y="2018324"/>
                <a:chExt cx="5655514" cy="1295401"/>
              </a:xfrm>
            </p:grpSpPr>
            <p:sp>
              <p:nvSpPr>
                <p:cNvPr id="31" name="사각형: 둥근 모서리 30"/>
                <p:cNvSpPr/>
                <p:nvPr/>
              </p:nvSpPr>
              <p:spPr>
                <a:xfrm>
                  <a:off x="6608516" y="2018324"/>
                  <a:ext cx="4641610" cy="1295401"/>
                </a:xfrm>
                <a:prstGeom prst="roundRect">
                  <a:avLst/>
                </a:prstGeom>
                <a:solidFill>
                  <a:srgbClr val="F1F8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180000" rtlCol="0" anchor="ctr"/>
                <a:lstStyle/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연령 </a:t>
                  </a:r>
                  <a:r>
                    <a:rPr lang="ko-KR" altLang="en-US" sz="1400" b="1" spc="-100" dirty="0">
                      <a:solidFill>
                        <a:srgbClr val="586069"/>
                      </a:solidFill>
                    </a:rPr>
                    <a:t>제한이 아닌 영상 수익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제한 조치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영상 </a:t>
                  </a:r>
                  <a:r>
                    <a:rPr lang="ko-KR" altLang="en-US" sz="1400" b="1" spc="-100" dirty="0">
                      <a:solidFill>
                        <a:srgbClr val="586069"/>
                      </a:solidFill>
                    </a:rPr>
                    <a:t>업로드 후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검열 실시 전까지 제제없이 노출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&lt;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기준을 </a:t>
                  </a:r>
                  <a:r>
                    <a:rPr lang="ko-KR" altLang="en-US" sz="1400" b="1" spc="-100" dirty="0">
                      <a:solidFill>
                        <a:srgbClr val="586069"/>
                      </a:solidFill>
                    </a:rPr>
                    <a:t>위반한 사항 </a:t>
                  </a:r>
                  <a:r>
                    <a:rPr lang="ko-KR" altLang="en-US" sz="1400" b="1" spc="-100">
                      <a:solidFill>
                        <a:srgbClr val="586069"/>
                      </a:solidFill>
                    </a:rPr>
                    <a:t>확인 불가</a:t>
                  </a:r>
                  <a:r>
                    <a:rPr lang="en-US" altLang="ko-KR" sz="1400" b="1" spc="-100">
                      <a:solidFill>
                        <a:srgbClr val="586069"/>
                      </a:solidFill>
                    </a:rPr>
                    <a:t>&gt;</a:t>
                  </a:r>
                  <a:endParaRPr lang="en-US" altLang="ko-KR" sz="1400" b="1" spc="-100" dirty="0">
                    <a:solidFill>
                      <a:srgbClr val="586069"/>
                    </a:solidFill>
                  </a:endParaRPr>
                </a:p>
                <a:p>
                  <a:pPr marL="177800" lvl="1" algn="ctr">
                    <a:lnSpc>
                      <a:spcPct val="150000"/>
                    </a:lnSpc>
                  </a:pPr>
                  <a:endParaRPr lang="en-US" altLang="ko-KR" sz="100" b="1" spc="-100" dirty="0">
                    <a:solidFill>
                      <a:srgbClr val="586069"/>
                    </a:solidFill>
                  </a:endParaRPr>
                </a:p>
              </p:txBody>
            </p: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33BD7D0B-8BAD-486D-8FC7-D8D0130D00F2}"/>
                    </a:ext>
                  </a:extLst>
                </p:cNvPr>
                <p:cNvCxnSpPr/>
                <p:nvPr/>
              </p:nvCxnSpPr>
              <p:spPr>
                <a:xfrm>
                  <a:off x="5594612" y="2610203"/>
                  <a:ext cx="101390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 descr="유튜브 노란딱지 이미지 검색결과">
                <a:extLst>
                  <a:ext uri="{FF2B5EF4-FFF2-40B4-BE49-F238E27FC236}">
                    <a16:creationId xmlns:a16="http://schemas.microsoft.com/office/drawing/2014/main" id="{2DDDEFEE-F7D5-4921-9150-B4F62DBC6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281" y="5361687"/>
                <a:ext cx="881285" cy="881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92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BC3F203E-6C4E-4924-A9CB-CAB3334D520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D682BF-96AC-4CFF-AA1B-6F86CA7EB1E3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4FFDBC3-9EFA-43F1-9FFD-42B695AB9C0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목표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22E362F-BFE1-4607-9435-B763DF3B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809181C-4963-4684-887A-8F417664ECDF}"/>
              </a:ext>
            </a:extLst>
          </p:cNvPr>
          <p:cNvGrpSpPr/>
          <p:nvPr/>
        </p:nvGrpSpPr>
        <p:grpSpPr>
          <a:xfrm>
            <a:off x="387317" y="2558462"/>
            <a:ext cx="1494287" cy="1515127"/>
            <a:chOff x="387317" y="2558462"/>
            <a:chExt cx="1494287" cy="1515127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3906D7C1-3C9D-4F1B-9F21-436FAE86FD24}"/>
                </a:ext>
              </a:extLst>
            </p:cNvPr>
            <p:cNvSpPr/>
            <p:nvPr/>
          </p:nvSpPr>
          <p:spPr>
            <a:xfrm>
              <a:off x="573488" y="2961360"/>
              <a:ext cx="1121948" cy="1112229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00">
                <a:solidFill>
                  <a:srgbClr val="586069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60F20F4-9346-4320-A7B2-67AE14EA6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267" y="3250868"/>
              <a:ext cx="730389" cy="53321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D7AC14-207E-4833-9E07-9BC2D07A87BD}"/>
                </a:ext>
              </a:extLst>
            </p:cNvPr>
            <p:cNvSpPr txBox="1"/>
            <p:nvPr/>
          </p:nvSpPr>
          <p:spPr>
            <a:xfrm>
              <a:off x="387317" y="2558462"/>
              <a:ext cx="1494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영상 업로드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4B5312-3945-4418-9D81-75FF0505AE6F}"/>
              </a:ext>
            </a:extLst>
          </p:cNvPr>
          <p:cNvGrpSpPr/>
          <p:nvPr/>
        </p:nvGrpSpPr>
        <p:grpSpPr>
          <a:xfrm>
            <a:off x="1695436" y="2686006"/>
            <a:ext cx="2801554" cy="1258593"/>
            <a:chOff x="1695436" y="2686006"/>
            <a:chExt cx="2801554" cy="125859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9AB3D8E-81FE-44FD-A0A5-8FCBE63B1CB7}"/>
                </a:ext>
              </a:extLst>
            </p:cNvPr>
            <p:cNvSpPr/>
            <p:nvPr/>
          </p:nvSpPr>
          <p:spPr>
            <a:xfrm>
              <a:off x="2547695" y="3090348"/>
              <a:ext cx="1543016" cy="85425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영상</a:t>
              </a:r>
              <a:r>
                <a:rPr lang="en-US" altLang="ko-KR" sz="1400" b="1" spc="-100" dirty="0">
                  <a:solidFill>
                    <a:srgbClr val="586069"/>
                  </a:solidFill>
                </a:rPr>
                <a:t>/</a:t>
              </a:r>
              <a:r>
                <a:rPr lang="ko-KR" altLang="en-US" sz="1400" b="1" spc="-100" dirty="0">
                  <a:solidFill>
                    <a:srgbClr val="586069"/>
                  </a:solidFill>
                </a:rPr>
                <a:t>음성 필터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E79FB776-5C3F-4A48-99C6-1B0AF4290759}"/>
                </a:ext>
              </a:extLst>
            </p:cNvPr>
            <p:cNvCxnSpPr>
              <a:stCxn id="27" idx="3"/>
              <a:endCxn id="30" idx="1"/>
            </p:cNvCxnSpPr>
            <p:nvPr/>
          </p:nvCxnSpPr>
          <p:spPr>
            <a:xfrm flipV="1">
              <a:off x="1695436" y="3517474"/>
              <a:ext cx="852259" cy="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95F4E7-B899-4383-913B-958E59D1E7F0}"/>
                </a:ext>
              </a:extLst>
            </p:cNvPr>
            <p:cNvSpPr txBox="1"/>
            <p:nvPr/>
          </p:nvSpPr>
          <p:spPr>
            <a:xfrm>
              <a:off x="2141416" y="2686006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검열 작업 </a:t>
              </a:r>
              <a:endParaRPr lang="en-US" altLang="ko-KR" sz="1600" b="1" spc="-100" dirty="0">
                <a:solidFill>
                  <a:srgbClr val="586069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686333-4947-49F7-B916-A981C2CAF0E8}"/>
              </a:ext>
            </a:extLst>
          </p:cNvPr>
          <p:cNvGrpSpPr/>
          <p:nvPr/>
        </p:nvGrpSpPr>
        <p:grpSpPr>
          <a:xfrm>
            <a:off x="4090711" y="2107109"/>
            <a:ext cx="3899181" cy="2736155"/>
            <a:chOff x="4090711" y="2107109"/>
            <a:chExt cx="3899181" cy="273615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D7596D5-C03D-4A4F-8A62-F0E1FF127B36}"/>
                </a:ext>
              </a:extLst>
            </p:cNvPr>
            <p:cNvGrpSpPr/>
            <p:nvPr/>
          </p:nvGrpSpPr>
          <p:grpSpPr>
            <a:xfrm>
              <a:off x="4090711" y="2107109"/>
              <a:ext cx="3899181" cy="2690296"/>
              <a:chOff x="4090711" y="2107109"/>
              <a:chExt cx="3899181" cy="2690296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BF3CEE4-C762-4993-B3D5-742101278FB3}"/>
                  </a:ext>
                </a:extLst>
              </p:cNvPr>
              <p:cNvSpPr/>
              <p:nvPr/>
            </p:nvSpPr>
            <p:spPr>
              <a:xfrm>
                <a:off x="6446875" y="2107109"/>
                <a:ext cx="1543017" cy="854251"/>
              </a:xfrm>
              <a:prstGeom prst="roundRect">
                <a:avLst/>
              </a:prstGeom>
              <a:solidFill>
                <a:srgbClr val="F1F8FF"/>
              </a:solidFill>
              <a:ln>
                <a:noFill/>
              </a:ln>
              <a:effectLst>
                <a:outerShdw blurRad="50800" dist="508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ctr">
                  <a:lnSpc>
                    <a:spcPct val="150000"/>
                  </a:lnSpc>
                </a:pPr>
                <a:r>
                  <a:rPr lang="ko-KR" altLang="en-US" sz="1400" b="1" spc="-100" dirty="0">
                    <a:solidFill>
                      <a:srgbClr val="586069"/>
                    </a:solidFill>
                  </a:rPr>
                  <a:t>정상 업로드</a:t>
                </a:r>
                <a:endParaRPr lang="en-US" altLang="ko-KR" sz="200" b="1" spc="-100" dirty="0">
                  <a:solidFill>
                    <a:srgbClr val="586069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CFD93DD8-7A39-4CED-B1EF-05FA081D1B47}"/>
                  </a:ext>
                </a:extLst>
              </p:cNvPr>
              <p:cNvSpPr/>
              <p:nvPr/>
            </p:nvSpPr>
            <p:spPr>
              <a:xfrm>
                <a:off x="6446876" y="3943154"/>
                <a:ext cx="1543016" cy="854251"/>
              </a:xfrm>
              <a:prstGeom prst="roundRect">
                <a:avLst/>
              </a:prstGeom>
              <a:solidFill>
                <a:srgbClr val="F1F8FF"/>
              </a:solidFill>
              <a:ln>
                <a:noFill/>
              </a:ln>
              <a:effectLst>
                <a:outerShdw blurRad="50800" dist="508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>
                  <a:lnSpc>
                    <a:spcPct val="150000"/>
                  </a:lnSpc>
                </a:pPr>
                <a:r>
                  <a:rPr lang="ko-KR" altLang="en-US" sz="1400" b="1" spc="-100" dirty="0">
                    <a:solidFill>
                      <a:srgbClr val="586069"/>
                    </a:solidFill>
                  </a:rPr>
                  <a:t>해당 구간 출력</a:t>
                </a:r>
                <a:endParaRPr lang="en-US" altLang="ko-KR" sz="200" b="1" spc="-100" dirty="0">
                  <a:solidFill>
                    <a:srgbClr val="586069"/>
                  </a:solidFill>
                </a:endParaRPr>
              </a:p>
            </p:txBody>
          </p:sp>
          <p:cxnSp>
            <p:nvCxnSpPr>
              <p:cNvPr id="7" name="연결선: 꺾임 6">
                <a:extLst>
                  <a:ext uri="{FF2B5EF4-FFF2-40B4-BE49-F238E27FC236}">
                    <a16:creationId xmlns:a16="http://schemas.microsoft.com/office/drawing/2014/main" id="{3C7A3E15-CF32-4F6A-B498-1F57CB44C631}"/>
                  </a:ext>
                </a:extLst>
              </p:cNvPr>
              <p:cNvCxnSpPr>
                <a:stCxn id="30" idx="3"/>
                <a:endCxn id="31" idx="1"/>
              </p:cNvCxnSpPr>
              <p:nvPr/>
            </p:nvCxnSpPr>
            <p:spPr>
              <a:xfrm flipV="1">
                <a:off x="4090711" y="2534235"/>
                <a:ext cx="2356164" cy="983239"/>
              </a:xfrm>
              <a:prstGeom prst="bentConnector3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연결선: 꺾임 8">
                <a:extLst>
                  <a:ext uri="{FF2B5EF4-FFF2-40B4-BE49-F238E27FC236}">
                    <a16:creationId xmlns:a16="http://schemas.microsoft.com/office/drawing/2014/main" id="{AA09981C-309C-4960-B34D-E5E0D7DC3D91}"/>
                  </a:ext>
                </a:extLst>
              </p:cNvPr>
              <p:cNvCxnSpPr>
                <a:stCxn id="30" idx="3"/>
                <a:endCxn id="32" idx="1"/>
              </p:cNvCxnSpPr>
              <p:nvPr/>
            </p:nvCxnSpPr>
            <p:spPr>
              <a:xfrm>
                <a:off x="4090711" y="3517474"/>
                <a:ext cx="2356165" cy="852806"/>
              </a:xfrm>
              <a:prstGeom prst="bentConnector3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CAF4044-1DBA-46F3-9A87-5637F7457DAC}"/>
                  </a:ext>
                </a:extLst>
              </p:cNvPr>
              <p:cNvSpPr txBox="1"/>
              <p:nvPr/>
            </p:nvSpPr>
            <p:spPr>
              <a:xfrm>
                <a:off x="4278557" y="2134719"/>
                <a:ext cx="2355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spc="-100" dirty="0">
                    <a:solidFill>
                      <a:srgbClr val="586069"/>
                    </a:solidFill>
                  </a:rPr>
                  <a:t>가이드라인 준수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92703FB-2055-46E3-A9A3-0D1D6FD33893}"/>
                </a:ext>
              </a:extLst>
            </p:cNvPr>
            <p:cNvSpPr txBox="1"/>
            <p:nvPr/>
          </p:nvSpPr>
          <p:spPr>
            <a:xfrm>
              <a:off x="4278557" y="4504710"/>
              <a:ext cx="2355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00" dirty="0">
                  <a:solidFill>
                    <a:srgbClr val="586069"/>
                  </a:solidFill>
                </a:rPr>
                <a:t>가이드라인 위반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AB4E7D-DED0-4FAC-A479-68BAD25E70B8}"/>
              </a:ext>
            </a:extLst>
          </p:cNvPr>
          <p:cNvGrpSpPr/>
          <p:nvPr/>
        </p:nvGrpSpPr>
        <p:grpSpPr>
          <a:xfrm>
            <a:off x="7218383" y="3943154"/>
            <a:ext cx="3692418" cy="2195010"/>
            <a:chOff x="7218383" y="3943154"/>
            <a:chExt cx="3692418" cy="2195010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F02D3B1-44D9-49C0-9A4C-7ECA84B77E64}"/>
                </a:ext>
              </a:extLst>
            </p:cNvPr>
            <p:cNvCxnSpPr>
              <a:cxnSpLocks/>
              <a:stCxn id="32" idx="3"/>
              <a:endCxn id="40" idx="1"/>
            </p:cNvCxnSpPr>
            <p:nvPr/>
          </p:nvCxnSpPr>
          <p:spPr>
            <a:xfrm>
              <a:off x="7989892" y="4370280"/>
              <a:ext cx="1136736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B82E33B-617D-46A8-B836-F00E71DA95DF}"/>
                </a:ext>
              </a:extLst>
            </p:cNvPr>
            <p:cNvGrpSpPr/>
            <p:nvPr/>
          </p:nvGrpSpPr>
          <p:grpSpPr>
            <a:xfrm>
              <a:off x="9126627" y="3943154"/>
              <a:ext cx="1784174" cy="854251"/>
              <a:chOff x="9126627" y="3943154"/>
              <a:chExt cx="1784174" cy="854251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7E9674A1-AF52-477A-8DA0-EC45B7DE9564}"/>
                  </a:ext>
                </a:extLst>
              </p:cNvPr>
              <p:cNvSpPr/>
              <p:nvPr/>
            </p:nvSpPr>
            <p:spPr>
              <a:xfrm>
                <a:off x="9126628" y="3943154"/>
                <a:ext cx="1784173" cy="854251"/>
              </a:xfrm>
              <a:prstGeom prst="roundRect">
                <a:avLst/>
              </a:prstGeom>
              <a:solidFill>
                <a:srgbClr val="F1F8FF"/>
              </a:solidFill>
              <a:ln>
                <a:noFill/>
              </a:ln>
              <a:effectLst>
                <a:outerShdw blurRad="50800" dist="508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marL="0" lvl="1" algn="r">
                  <a:lnSpc>
                    <a:spcPct val="150000"/>
                  </a:lnSpc>
                </a:pPr>
                <a:r>
                  <a:rPr lang="ko-KR" altLang="en-US" sz="1400" b="1" spc="-100" dirty="0">
                    <a:solidFill>
                      <a:srgbClr val="586069"/>
                    </a:solidFill>
                  </a:rPr>
                  <a:t>연령 제한 후 </a:t>
                </a:r>
                <a:endParaRPr lang="en-US" altLang="ko-KR" sz="1400" b="1" spc="-100" dirty="0">
                  <a:solidFill>
                    <a:srgbClr val="586069"/>
                  </a:solidFill>
                </a:endParaRPr>
              </a:p>
              <a:p>
                <a:pPr marL="0" lvl="1" algn="r">
                  <a:lnSpc>
                    <a:spcPct val="150000"/>
                  </a:lnSpc>
                </a:pPr>
                <a:r>
                  <a:rPr lang="ko-KR" altLang="en-US" sz="1400" b="1" spc="-100" dirty="0">
                    <a:solidFill>
                      <a:srgbClr val="586069"/>
                    </a:solidFill>
                  </a:rPr>
                  <a:t>업로드     </a:t>
                </a:r>
                <a:endParaRPr lang="en-US" altLang="ko-KR" sz="200" b="1" spc="-100" dirty="0">
                  <a:solidFill>
                    <a:srgbClr val="586069"/>
                  </a:solidFill>
                </a:endParaRPr>
              </a:p>
            </p:txBody>
          </p:sp>
          <p:pic>
            <p:nvPicPr>
              <p:cNvPr id="1026" name="Picture 2" descr="미성년자 관람불가 이미지 검색결과">
                <a:extLst>
                  <a:ext uri="{FF2B5EF4-FFF2-40B4-BE49-F238E27FC236}">
                    <a16:creationId xmlns:a16="http://schemas.microsoft.com/office/drawing/2014/main" id="{476E24AD-E60C-4700-83E5-FE0855ACF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53143" y1="26744" x2="44571" y2="30814"/>
                            <a14:foregroundMark x1="55429" y1="20930" x2="40571" y2="29070"/>
                            <a14:foregroundMark x1="42286" y1="21512" x2="33714" y2="40698"/>
                            <a14:foregroundMark x1="37143" y1="36047" x2="37143" y2="63372"/>
                            <a14:foregroundMark x1="56000" y1="36628" x2="56000" y2="52907"/>
                            <a14:foregroundMark x1="65714" y1="20349" x2="75429" y2="44767"/>
                            <a14:foregroundMark x1="71429" y1="54651" x2="70857" y2="71512"/>
                            <a14:foregroundMark x1="45143" y1="69186" x2="45143" y2="73256"/>
                            <a14:foregroundMark x1="45143" y1="45349" x2="50286" y2="70930"/>
                            <a14:foregroundMark x1="25714" y1="44767" x2="26286" y2="69186"/>
                            <a14:foregroundMark x1="24000" y1="29651" x2="17143" y2="47674"/>
                            <a14:foregroundMark x1="28000" y1="26163" x2="62286" y2="16860"/>
                            <a14:foregroundMark x1="62286" y1="16860" x2="72571" y2="2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6627" y="3999209"/>
                <a:ext cx="755084" cy="742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A011105-EF68-4867-AD28-DDC50EC287A7}"/>
                </a:ext>
              </a:extLst>
            </p:cNvPr>
            <p:cNvSpPr/>
            <p:nvPr/>
          </p:nvSpPr>
          <p:spPr>
            <a:xfrm>
              <a:off x="9126629" y="5283913"/>
              <a:ext cx="1784172" cy="854251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1400" b="1" spc="-100" dirty="0">
                  <a:solidFill>
                    <a:srgbClr val="586069"/>
                  </a:solidFill>
                </a:rPr>
                <a:t>이의 신청</a:t>
              </a:r>
              <a:endParaRPr lang="en-US" altLang="ko-KR" sz="200" b="1" spc="-100" dirty="0">
                <a:solidFill>
                  <a:srgbClr val="586069"/>
                </a:solidFill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BF047B4-D3A5-4600-99E3-F8228DEEB5DC}"/>
                </a:ext>
              </a:extLst>
            </p:cNvPr>
            <p:cNvCxnSpPr>
              <a:stCxn id="32" idx="2"/>
              <a:endCxn id="63" idx="1"/>
            </p:cNvCxnSpPr>
            <p:nvPr/>
          </p:nvCxnSpPr>
          <p:spPr>
            <a:xfrm rot="16200000" flipH="1">
              <a:off x="7715689" y="4300099"/>
              <a:ext cx="913634" cy="1908245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64FC99-28DA-45E5-A7F8-8ED7D57EE6FF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00">
                <a:latin typeface="맑은 고딕" panose="020B0503020000020004" pitchFamily="50" charset="-127"/>
              </a:rPr>
              <a:t>사전 자동 검열 시스템 설계도</a:t>
            </a: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D30F49-4DF1-4876-B78D-9262D7BC2D78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264770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5923C-D2E6-4994-9816-C1FF16E8B79D}"/>
              </a:ext>
            </a:extLst>
          </p:cNvPr>
          <p:cNvSpPr/>
          <p:nvPr/>
        </p:nvSpPr>
        <p:spPr>
          <a:xfrm>
            <a:off x="530395" y="1230721"/>
            <a:ext cx="569958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latin typeface="맑은 고딕" panose="020B0503020000020004" pitchFamily="50" charset="-127"/>
              </a:rPr>
              <a:t>YOUTUBE </a:t>
            </a:r>
            <a:r>
              <a:rPr lang="ko-KR" altLang="en-US" sz="1600" b="1" spc="-100">
                <a:latin typeface="맑은 고딕" panose="020B0503020000020004" pitchFamily="50" charset="-127"/>
              </a:rPr>
              <a:t>연령 제한 콘텐츠</a:t>
            </a:r>
            <a:endParaRPr lang="en-US" altLang="ko-KR" sz="1600" b="1" spc="-10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b="1" spc="-100" dirty="0">
              <a:solidFill>
                <a:srgbClr val="24292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665327-BEA6-420A-BA9C-488CA609B2CE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264770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D1C9AF-EE4C-42DE-9F5C-EF4633CB1981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C58D90-EA94-4868-89C5-7CDCDA5D7DAE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5EC61C-4F9A-40B0-90B6-D7EB232CE31E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시스템 설계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3A25763-976D-4231-8074-53A3F3E4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90DAAC-6B9B-4AB4-A2F7-339CDDACA5F9}"/>
              </a:ext>
            </a:extLst>
          </p:cNvPr>
          <p:cNvGrpSpPr/>
          <p:nvPr/>
        </p:nvGrpSpPr>
        <p:grpSpPr>
          <a:xfrm>
            <a:off x="3812218" y="2195578"/>
            <a:ext cx="2038918" cy="3021012"/>
            <a:chOff x="811748" y="2719500"/>
            <a:chExt cx="2249428" cy="3138713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811748" y="2719500"/>
              <a:ext cx="2249428" cy="3138713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1748" y="5102313"/>
              <a:ext cx="2249428" cy="3135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spc="-100" dirty="0">
                  <a:solidFill>
                    <a:srgbClr val="586069"/>
                  </a:solidFill>
                </a:rPr>
                <a:t>유해하거나 위험한 컨텐츠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3AB784BC-0C34-404B-BAAF-A6FFB9D7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2863" y="2954913"/>
              <a:ext cx="1787198" cy="178921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AE4FFA-D08B-47DC-A9D5-AC1028B2CFCB}"/>
              </a:ext>
            </a:extLst>
          </p:cNvPr>
          <p:cNvGrpSpPr/>
          <p:nvPr/>
        </p:nvGrpSpPr>
        <p:grpSpPr>
          <a:xfrm>
            <a:off x="6647246" y="2219107"/>
            <a:ext cx="2037433" cy="2992948"/>
            <a:chOff x="3291945" y="2719499"/>
            <a:chExt cx="2249429" cy="3138712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3291945" y="2719499"/>
              <a:ext cx="2249427" cy="3138712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91946" y="5062138"/>
              <a:ext cx="2249428" cy="3135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spc="-100" dirty="0">
                  <a:solidFill>
                    <a:srgbClr val="586069"/>
                  </a:solidFill>
                </a:rPr>
                <a:t>과도한 노출 혹은 성적인 컨텐츠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A9047313-E59D-4823-BB94-39DCC412D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37350" y="2983525"/>
              <a:ext cx="1758618" cy="176060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E19DAB-687B-4A41-944A-E9B2A198123D}"/>
              </a:ext>
            </a:extLst>
          </p:cNvPr>
          <p:cNvGrpSpPr/>
          <p:nvPr/>
        </p:nvGrpSpPr>
        <p:grpSpPr>
          <a:xfrm>
            <a:off x="967806" y="2195578"/>
            <a:ext cx="2126343" cy="3021010"/>
            <a:chOff x="5772140" y="2719500"/>
            <a:chExt cx="2347588" cy="3138713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5772140" y="2719500"/>
              <a:ext cx="2249428" cy="3138713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70300" y="5090098"/>
              <a:ext cx="2249428" cy="3257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spc="-100" dirty="0">
                  <a:solidFill>
                    <a:srgbClr val="586069"/>
                  </a:solidFill>
                </a:rPr>
                <a:t>폭력적이거나 </a:t>
              </a:r>
              <a:r>
                <a:rPr lang="ko-KR" altLang="en-US" sz="1100" b="1" spc="-100">
                  <a:solidFill>
                    <a:srgbClr val="586069"/>
                  </a:solidFill>
                </a:rPr>
                <a:t>노골적인 컨텐츠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3ED0D080-9A35-4550-A6D6-B127EC8AC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05384" y="2998343"/>
              <a:ext cx="1782943" cy="1784953"/>
            </a:xfrm>
            <a:prstGeom prst="rect">
              <a:avLst/>
            </a:prstGeom>
          </p:spPr>
        </p:pic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2BC343C-4BDF-4661-AEA4-AAF4B759B34F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2647703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EDBF824-41B0-4E1F-AE6F-F2E05D7194E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96" y="5638696"/>
            <a:ext cx="883742" cy="88374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4E8FADA-C342-4A9F-A363-4FE858962CC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1" y="5727127"/>
            <a:ext cx="795311" cy="795311"/>
          </a:xfrm>
          <a:prstGeom prst="rect">
            <a:avLst/>
          </a:prstGeom>
        </p:spPr>
      </p:pic>
      <p:pic>
        <p:nvPicPr>
          <p:cNvPr id="2050" name="Picture 2" descr="청소년 관람불가 이미지 검색결과">
            <a:extLst>
              <a:ext uri="{FF2B5EF4-FFF2-40B4-BE49-F238E27FC236}">
                <a16:creationId xmlns:a16="http://schemas.microsoft.com/office/drawing/2014/main" id="{62A6CFD7-0D1B-4413-AA30-B6924FE7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60" y="5706440"/>
            <a:ext cx="905698" cy="8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8CA612-13E7-45AA-8ABB-8804904C777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83315" y="5463819"/>
            <a:ext cx="1231480" cy="1233496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BEE0F4-C68B-482A-B9EC-D11621BFAAC2}"/>
              </a:ext>
            </a:extLst>
          </p:cNvPr>
          <p:cNvGrpSpPr/>
          <p:nvPr/>
        </p:nvGrpSpPr>
        <p:grpSpPr>
          <a:xfrm>
            <a:off x="9297466" y="2219107"/>
            <a:ext cx="2037433" cy="2992948"/>
            <a:chOff x="9381416" y="2186037"/>
            <a:chExt cx="1717514" cy="250945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2427D81-6F41-4BC9-9D8E-29378F273814}"/>
                </a:ext>
              </a:extLst>
            </p:cNvPr>
            <p:cNvSpPr/>
            <p:nvPr/>
          </p:nvSpPr>
          <p:spPr>
            <a:xfrm>
              <a:off x="9381416" y="2186037"/>
              <a:ext cx="1717512" cy="2509454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solidFill>
                  <a:srgbClr val="586069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968A0EE-0D54-4C1D-9F85-7E3EE42CDA39}"/>
                </a:ext>
              </a:extLst>
            </p:cNvPr>
            <p:cNvSpPr/>
            <p:nvPr/>
          </p:nvSpPr>
          <p:spPr>
            <a:xfrm>
              <a:off x="9381417" y="4059017"/>
              <a:ext cx="1717513" cy="31354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spc="-100">
                  <a:solidFill>
                    <a:srgbClr val="586069"/>
                  </a:solidFill>
                </a:rPr>
                <a:t>저속한 언어</a:t>
              </a:r>
              <a:endParaRPr lang="en-US" altLang="ko-KR" sz="1050" spc="-100" dirty="0">
                <a:solidFill>
                  <a:srgbClr val="586069"/>
                </a:solidFill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31AFB0E-376F-42C5-BF5A-0AABA157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33133" y="2186037"/>
              <a:ext cx="1614077" cy="1681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84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236F63-4189-478F-9C9E-3BA3A22CAF98}"/>
              </a:ext>
            </a:extLst>
          </p:cNvPr>
          <p:cNvGrpSpPr/>
          <p:nvPr/>
        </p:nvGrpSpPr>
        <p:grpSpPr>
          <a:xfrm>
            <a:off x="0" y="2420"/>
            <a:ext cx="12192000" cy="854250"/>
            <a:chOff x="-57412" y="606"/>
            <a:chExt cx="12192000" cy="8542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A6FCCD-7DAB-4EC5-876C-F7F4B33FEF66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D34A29-EA23-4876-B607-51AF30F2FB06}"/>
                </a:ext>
              </a:extLst>
            </p:cNvPr>
            <p:cNvSpPr/>
            <p:nvPr/>
          </p:nvSpPr>
          <p:spPr>
            <a:xfrm>
              <a:off x="895590" y="166943"/>
              <a:ext cx="6098983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24421F-DAAD-4C2D-B3C7-EE42982C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567DB-3969-43F0-9395-22E769B28FC7}"/>
              </a:ext>
            </a:extLst>
          </p:cNvPr>
          <p:cNvGrpSpPr/>
          <p:nvPr/>
        </p:nvGrpSpPr>
        <p:grpSpPr>
          <a:xfrm>
            <a:off x="2358714" y="1539281"/>
            <a:ext cx="3350710" cy="2001581"/>
            <a:chOff x="723175" y="4827580"/>
            <a:chExt cx="2702771" cy="1473630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1219031" y="4827580"/>
              <a:ext cx="2206915" cy="1473630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2000" b="1" spc="-100" dirty="0">
                  <a:solidFill>
                    <a:srgbClr val="24292E"/>
                  </a:solidFill>
                </a:rPr>
                <a:t>영상 필터링</a:t>
              </a:r>
              <a:endParaRPr lang="en-US" altLang="ko-KR" sz="2000" b="1" spc="-100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200" b="1" spc="-100" dirty="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11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Pytorch</a:t>
              </a:r>
              <a:r>
                <a:rPr lang="ko-KR" altLang="en-US" sz="1100" b="1" spc="-100">
                  <a:solidFill>
                    <a:srgbClr val="24292E"/>
                  </a:solidFill>
                </a:rPr>
                <a:t>기반 </a:t>
              </a:r>
              <a:r>
                <a:rPr lang="en-US" altLang="ko-KR" sz="1100" b="1" spc="-100">
                  <a:solidFill>
                    <a:srgbClr val="24292E"/>
                  </a:solidFill>
                </a:rPr>
                <a:t>resnetCRNN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OpenCV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761716-1D09-4327-81A5-06410F7B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75" y="5163345"/>
              <a:ext cx="753254" cy="68073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B2A5D3F-9229-4F0A-BFEB-98A8E6759155}"/>
              </a:ext>
            </a:extLst>
          </p:cNvPr>
          <p:cNvGrpSpPr/>
          <p:nvPr/>
        </p:nvGrpSpPr>
        <p:grpSpPr>
          <a:xfrm>
            <a:off x="2357409" y="4331188"/>
            <a:ext cx="3352015" cy="2001582"/>
            <a:chOff x="4237775" y="1884175"/>
            <a:chExt cx="2703823" cy="147363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5305A19-B13B-434E-8C57-2910E6BA6DE0}"/>
                </a:ext>
              </a:extLst>
            </p:cNvPr>
            <p:cNvSpPr/>
            <p:nvPr/>
          </p:nvSpPr>
          <p:spPr>
            <a:xfrm>
              <a:off x="4744024" y="1884175"/>
              <a:ext cx="2197574" cy="1473630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ko-KR" altLang="en-US" sz="2000" b="1" spc="-100">
                  <a:solidFill>
                    <a:srgbClr val="24292E"/>
                  </a:solidFill>
                </a:rPr>
                <a:t>음성 필터링</a:t>
              </a:r>
              <a:endParaRPr lang="en-US" altLang="ko-KR" sz="20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endParaRPr lang="en-US" altLang="ko-KR" sz="3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 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STT (API, Kaldi Zeroth)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FastText</a:t>
              </a:r>
              <a:endParaRPr lang="en-US" altLang="ko-KR" sz="1100" b="1" spc="-100" dirty="0">
                <a:solidFill>
                  <a:srgbClr val="24292E"/>
                </a:solidFill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4F0CC9D-0448-47C9-99C2-845D7B39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775" y="2226021"/>
              <a:ext cx="669727" cy="68073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822AC8-1C33-4F73-A7D4-D6BDAB3B05BC}"/>
              </a:ext>
            </a:extLst>
          </p:cNvPr>
          <p:cNvGrpSpPr/>
          <p:nvPr/>
        </p:nvGrpSpPr>
        <p:grpSpPr>
          <a:xfrm>
            <a:off x="6776315" y="1539280"/>
            <a:ext cx="3363595" cy="2001582"/>
            <a:chOff x="6776315" y="1539280"/>
            <a:chExt cx="3363595" cy="200158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A739054-A0A8-42D3-817D-2CE37DACF74E}"/>
                </a:ext>
              </a:extLst>
            </p:cNvPr>
            <p:cNvSpPr/>
            <p:nvPr/>
          </p:nvSpPr>
          <p:spPr>
            <a:xfrm>
              <a:off x="7403928" y="1539280"/>
              <a:ext cx="2735982" cy="2001582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ko-KR" sz="2000" b="1" spc="-100">
                  <a:solidFill>
                    <a:srgbClr val="24292E"/>
                  </a:solidFill>
                </a:rPr>
                <a:t>WEB</a:t>
              </a:r>
            </a:p>
            <a:p>
              <a:pPr marL="0" lvl="1" algn="ctr">
                <a:lnSpc>
                  <a:spcPct val="150000"/>
                </a:lnSpc>
              </a:pPr>
              <a:endParaRPr lang="en-US" altLang="ko-KR" sz="11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React,js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Apache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33A3F3-7AA9-4CCA-AC5C-2E06355D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315" y="2021017"/>
              <a:ext cx="898941" cy="89894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FFF7A6-052A-4DFD-81EB-2EC917F736D1}"/>
              </a:ext>
            </a:extLst>
          </p:cNvPr>
          <p:cNvGrpSpPr/>
          <p:nvPr/>
        </p:nvGrpSpPr>
        <p:grpSpPr>
          <a:xfrm>
            <a:off x="6776315" y="4331188"/>
            <a:ext cx="3363595" cy="2001582"/>
            <a:chOff x="6910130" y="4331188"/>
            <a:chExt cx="3363595" cy="200158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5AC5DDB-CD93-4648-A017-ECF82FB08D97}"/>
                </a:ext>
              </a:extLst>
            </p:cNvPr>
            <p:cNvSpPr/>
            <p:nvPr/>
          </p:nvSpPr>
          <p:spPr>
            <a:xfrm>
              <a:off x="7537743" y="4331188"/>
              <a:ext cx="2735982" cy="2001582"/>
            </a:xfrm>
            <a:prstGeom prst="roundRect">
              <a:avLst/>
            </a:prstGeom>
            <a:solidFill>
              <a:srgbClr val="F1F8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ko-KR" sz="2000" b="1" spc="-100">
                  <a:solidFill>
                    <a:srgbClr val="24292E"/>
                  </a:solidFill>
                </a:rPr>
                <a:t>AWS</a:t>
              </a:r>
            </a:p>
            <a:p>
              <a:pPr marL="0" lvl="1" algn="ctr">
                <a:lnSpc>
                  <a:spcPct val="150000"/>
                </a:lnSpc>
              </a:pPr>
              <a:endParaRPr lang="en-US" altLang="ko-KR" sz="300" b="1" spc="-100">
                <a:solidFill>
                  <a:srgbClr val="24292E"/>
                </a:solidFill>
              </a:endParaRP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1100" b="1" spc="-100">
                  <a:solidFill>
                    <a:srgbClr val="24292E"/>
                  </a:solidFill>
                </a:rPr>
                <a:t> 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38DD3F4-5A52-48D6-9D0A-8501B4A3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130" y="4865875"/>
              <a:ext cx="854250" cy="85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0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751363" y="6196162"/>
            <a:ext cx="8686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07A562-2AA3-4AC1-9EF5-10D46A3878D3}"/>
              </a:ext>
            </a:extLst>
          </p:cNvPr>
          <p:cNvSpPr txBox="1"/>
          <p:nvPr/>
        </p:nvSpPr>
        <p:spPr>
          <a:xfrm>
            <a:off x="2435098" y="6377095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/>
              <a:t>구간 설정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435039-47A5-45C3-88DC-8209ED05BCDE}"/>
              </a:ext>
            </a:extLst>
          </p:cNvPr>
          <p:cNvSpPr txBox="1"/>
          <p:nvPr/>
        </p:nvSpPr>
        <p:spPr>
          <a:xfrm>
            <a:off x="5276072" y="6377096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/>
              <a:t>프레임 추출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94459-1A57-499F-8336-77FC465BB6C9}"/>
              </a:ext>
            </a:extLst>
          </p:cNvPr>
          <p:cNvSpPr txBox="1"/>
          <p:nvPr/>
        </p:nvSpPr>
        <p:spPr>
          <a:xfrm>
            <a:off x="8215088" y="637709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/>
              <a:t>영상 필터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C2DDF3-4535-476E-AA46-CFD1C9C716F8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4D32DC3-D55D-4063-9819-65D49BA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8A463D-644B-449D-9CB7-47379C535960}"/>
              </a:ext>
            </a:extLst>
          </p:cNvPr>
          <p:cNvCxnSpPr>
            <a:cxnSpLocks/>
          </p:cNvCxnSpPr>
          <p:nvPr/>
        </p:nvCxnSpPr>
        <p:spPr>
          <a:xfrm flipV="1">
            <a:off x="1751363" y="6196162"/>
            <a:ext cx="2939016" cy="240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4690379" y="6196162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29396" y="6196162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54654-1ACE-4704-A219-DDD8BE3D851E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00">
                <a:latin typeface="+mn-ea"/>
              </a:rPr>
              <a:t>영상 필터링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1421068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72DD3D-B502-4E58-81B8-C3F72D5FA750}"/>
              </a:ext>
            </a:extLst>
          </p:cNvPr>
          <p:cNvGrpSpPr/>
          <p:nvPr/>
        </p:nvGrpSpPr>
        <p:grpSpPr>
          <a:xfrm>
            <a:off x="452779" y="2788208"/>
            <a:ext cx="3347468" cy="1992035"/>
            <a:chOff x="384177" y="2778680"/>
            <a:chExt cx="3347468" cy="19920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2A505D-A5CE-4022-872E-0A80AA2BEF22}"/>
                </a:ext>
              </a:extLst>
            </p:cNvPr>
            <p:cNvSpPr txBox="1"/>
            <p:nvPr/>
          </p:nvSpPr>
          <p:spPr>
            <a:xfrm>
              <a:off x="384177" y="2778680"/>
              <a:ext cx="3347468" cy="19920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/>
            </a:p>
            <a:p>
              <a:pPr algn="ctr"/>
              <a:r>
                <a:rPr lang="ko-KR" altLang="en-US" sz="1100" b="1">
                  <a:latin typeface="+mn-ea"/>
                </a:rPr>
                <a:t>프레임을 추출을 위한 구간을 설정</a:t>
              </a:r>
              <a:endParaRPr lang="en-US" altLang="ko-KR" sz="1100" b="1">
                <a:latin typeface="+mn-ea"/>
              </a:endParaRPr>
            </a:p>
            <a:p>
              <a:pPr algn="ctr"/>
              <a:endParaRPr lang="en-US" altLang="ko-KR" sz="1100" b="1">
                <a:latin typeface="+mn-ea"/>
              </a:endParaRPr>
            </a:p>
            <a:p>
              <a:pPr algn="ctr"/>
              <a:endParaRPr lang="en-US" altLang="ko-KR" sz="1100" b="1">
                <a:latin typeface="+mn-ea"/>
              </a:endParaRPr>
            </a:p>
            <a:p>
              <a:pPr algn="ctr"/>
              <a:r>
                <a:rPr lang="ko-KR" altLang="en-US" sz="1100" b="1">
                  <a:latin typeface="+mn-ea"/>
                </a:rPr>
                <a:t>동영상 길이에 따라 설정방식 차별</a:t>
              </a:r>
              <a:endParaRPr lang="en-US" altLang="ko-KR" sz="1100" b="1">
                <a:latin typeface="+mn-ea"/>
              </a:endParaRPr>
            </a:p>
            <a:p>
              <a:pPr algn="ctr"/>
              <a:r>
                <a:rPr lang="ko-KR" altLang="en-US" sz="1100" b="1" spc="-100">
                  <a:latin typeface="+mn-ea"/>
                </a:rPr>
                <a:t>                          </a:t>
              </a:r>
              <a:endParaRPr lang="en-US" altLang="ko-KR" sz="1100" b="1" spc="-100">
                <a:latin typeface="+mn-ea"/>
              </a:endParaRPr>
            </a:p>
            <a:p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en-US" altLang="ko-KR" sz="1100" b="1" spc="-100">
                  <a:latin typeface="+mn-ea"/>
                </a:rPr>
                <a:t>                                </a:t>
              </a:r>
              <a:r>
                <a:rPr lang="ko-KR" altLang="en-US" sz="1100" b="1" spc="-100">
                  <a:latin typeface="+mn-ea"/>
                </a:rPr>
                <a:t>이하 </a:t>
              </a:r>
              <a:r>
                <a:rPr lang="en-US" altLang="ko-KR" sz="1100" b="1" spc="-100">
                  <a:latin typeface="+mn-ea"/>
                </a:rPr>
                <a:t>: </a:t>
              </a:r>
              <a:r>
                <a:rPr lang="ko-KR" altLang="en-US" sz="1100" b="1" spc="-100">
                  <a:latin typeface="+mn-ea"/>
                </a:rPr>
                <a:t>전수 조사 </a:t>
              </a:r>
              <a:endParaRPr lang="en-US" altLang="ko-KR" sz="1100" b="1" spc="-100">
                <a:latin typeface="+mn-ea"/>
              </a:endParaRPr>
            </a:p>
            <a:p>
              <a:r>
                <a:rPr lang="ko-KR" altLang="en-US" sz="1100" b="1" spc="-100">
                  <a:latin typeface="+mn-ea"/>
                </a:rPr>
                <a:t>         설정된 영상 길이 </a:t>
              </a:r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en-US" altLang="ko-KR" sz="1100" b="1" spc="-100">
                  <a:latin typeface="+mn-ea"/>
                </a:rPr>
                <a:t>                                            </a:t>
              </a:r>
              <a:r>
                <a:rPr lang="ko-KR" altLang="en-US" sz="1100" b="1" spc="-100">
                  <a:latin typeface="+mn-ea"/>
                </a:rPr>
                <a:t>이상 </a:t>
              </a:r>
              <a:r>
                <a:rPr lang="en-US" altLang="ko-KR" sz="1100" b="1" spc="-100">
                  <a:latin typeface="+mn-ea"/>
                </a:rPr>
                <a:t>: </a:t>
              </a:r>
              <a:r>
                <a:rPr lang="ko-KR" altLang="en-US" sz="1100" b="1" spc="-100">
                  <a:latin typeface="+mn-ea"/>
                </a:rPr>
                <a:t>구간 랜덤 샘플링</a:t>
              </a:r>
              <a:endParaRPr lang="en-US" altLang="ko-KR" sz="1100" b="1">
                <a:latin typeface="+mn-ea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BD0DEF6D-4B7A-47F6-A75F-43203D60B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7067" y1="19368" x2="2120" y2="347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9333" y="4182236"/>
              <a:ext cx="377156" cy="31197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4" name="그림 73" descr="시계이(가) 표시된 사진&#10;&#10;자동 생성된 설명">
            <a:extLst>
              <a:ext uri="{FF2B5EF4-FFF2-40B4-BE49-F238E27FC236}">
                <a16:creationId xmlns:a16="http://schemas.microsoft.com/office/drawing/2014/main" id="{9F21751F-2326-4C6D-9BF2-EDAB62717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69" y="-905005"/>
            <a:ext cx="670561" cy="826010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92CAF9D9-B47D-4245-B622-CF89FB395A2B}"/>
              </a:ext>
            </a:extLst>
          </p:cNvPr>
          <p:cNvGrpSpPr/>
          <p:nvPr/>
        </p:nvGrpSpPr>
        <p:grpSpPr>
          <a:xfrm>
            <a:off x="7861674" y="2792146"/>
            <a:ext cx="3404604" cy="2077164"/>
            <a:chOff x="7861674" y="2792146"/>
            <a:chExt cx="3404604" cy="207716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8D8097C-88E7-474C-82A2-75D5883E4414}"/>
                </a:ext>
              </a:extLst>
            </p:cNvPr>
            <p:cNvGrpSpPr/>
            <p:nvPr/>
          </p:nvGrpSpPr>
          <p:grpSpPr>
            <a:xfrm>
              <a:off x="7861674" y="2792146"/>
              <a:ext cx="3404604" cy="2077164"/>
              <a:chOff x="7793072" y="2782618"/>
              <a:chExt cx="3404604" cy="207716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B18FA7-014E-4CF9-A684-9DFB0180FAA5}"/>
                  </a:ext>
                </a:extLst>
              </p:cNvPr>
              <p:cNvSpPr txBox="1"/>
              <p:nvPr/>
            </p:nvSpPr>
            <p:spPr>
              <a:xfrm>
                <a:off x="8642316" y="2782618"/>
                <a:ext cx="2555360" cy="207716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200"/>
              </a:p>
              <a:p>
                <a:pPr algn="ctr"/>
                <a:r>
                  <a:rPr lang="en-US" altLang="ko-KR" sz="1100" b="1">
                    <a:latin typeface="+mn-ea"/>
                  </a:rPr>
                  <a:t>CNN + RNN(CRNN) model </a:t>
                </a:r>
                <a:r>
                  <a:rPr lang="ko-KR" altLang="en-US" sz="1100" b="1">
                    <a:latin typeface="+mn-ea"/>
                  </a:rPr>
                  <a:t>을</a:t>
                </a:r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r>
                  <a:rPr lang="ko-KR" altLang="en-US" sz="1100" b="1">
                    <a:latin typeface="+mn-ea"/>
                  </a:rPr>
                  <a:t>이용한 </a:t>
                </a:r>
                <a:r>
                  <a:rPr lang="en-US" altLang="ko-KR" sz="1100" b="1">
                    <a:latin typeface="+mn-ea"/>
                  </a:rPr>
                  <a:t>video classification</a:t>
                </a:r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400"/>
              </a:p>
              <a:p>
                <a:pPr algn="ctr"/>
                <a:endParaRPr lang="en-US" altLang="ko-KR" sz="1400"/>
              </a:p>
              <a:p>
                <a:pPr algn="ctr"/>
                <a:endParaRPr lang="en-US" altLang="ko-KR" sz="1400"/>
              </a:p>
              <a:p>
                <a:pPr algn="ctr"/>
                <a:endParaRPr lang="ko-KR" altLang="en-US" sz="140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24C8E6A7-59EC-46D4-8F4A-9190CBD230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3072" y="3810669"/>
                <a:ext cx="84924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6" name="그림 75" descr="그리기이(가) 표시된 사진&#10;&#10;자동 생성된 설명">
              <a:extLst>
                <a:ext uri="{FF2B5EF4-FFF2-40B4-BE49-F238E27FC236}">
                  <a16:creationId xmlns:a16="http://schemas.microsoft.com/office/drawing/2014/main" id="{DECAA29F-067B-4C0A-87E5-AE273806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180" y="3805061"/>
              <a:ext cx="1348836" cy="996687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3FC07EA-903B-4937-8075-3E8DDE986A8E}"/>
              </a:ext>
            </a:extLst>
          </p:cNvPr>
          <p:cNvGrpSpPr/>
          <p:nvPr/>
        </p:nvGrpSpPr>
        <p:grpSpPr>
          <a:xfrm>
            <a:off x="3800247" y="2764993"/>
            <a:ext cx="4048975" cy="2145268"/>
            <a:chOff x="3800247" y="2764993"/>
            <a:chExt cx="4048975" cy="214526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31878C4-2333-40C0-A017-1B0769CC7C55}"/>
                </a:ext>
              </a:extLst>
            </p:cNvPr>
            <p:cNvGrpSpPr/>
            <p:nvPr/>
          </p:nvGrpSpPr>
          <p:grpSpPr>
            <a:xfrm>
              <a:off x="3800247" y="2764993"/>
              <a:ext cx="4048975" cy="2145268"/>
              <a:chOff x="3731645" y="2747271"/>
              <a:chExt cx="4048975" cy="214526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B19879-0787-4317-883F-D767848A805A}"/>
                  </a:ext>
                </a:extLst>
              </p:cNvPr>
              <p:cNvSpPr txBox="1"/>
              <p:nvPr/>
            </p:nvSpPr>
            <p:spPr>
              <a:xfrm>
                <a:off x="4621777" y="2747271"/>
                <a:ext cx="3158843" cy="21452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r>
                  <a:rPr lang="ko-KR" altLang="en-US" sz="1100" b="1">
                    <a:latin typeface="+mn-ea"/>
                  </a:rPr>
                  <a:t>프레임 추출</a:t>
                </a:r>
                <a:r>
                  <a:rPr lang="en-US" altLang="ko-KR" sz="1100" b="1">
                    <a:latin typeface="+mn-ea"/>
                  </a:rPr>
                  <a:t>(1</a:t>
                </a:r>
                <a:r>
                  <a:rPr lang="ko-KR" altLang="en-US" sz="1100" b="1">
                    <a:latin typeface="+mn-ea"/>
                  </a:rPr>
                  <a:t>초당 </a:t>
                </a:r>
                <a:r>
                  <a:rPr lang="en-US" altLang="ko-KR" sz="1100" b="1">
                    <a:latin typeface="+mn-ea"/>
                  </a:rPr>
                  <a:t>30 frame)</a:t>
                </a: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r>
                  <a:rPr lang="ko-KR" altLang="en-US" sz="1100" b="1">
                    <a:latin typeface="+mn-ea"/>
                  </a:rPr>
                  <a:t>모든 프레임들의 크기를 일정하게 변환</a:t>
                </a:r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200"/>
              </a:p>
              <a:p>
                <a:pPr algn="ctr"/>
                <a:endParaRPr lang="en-US" altLang="ko-KR" sz="1200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211909-9CE7-49D7-AE11-81A7ECA91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645" y="3813006"/>
                <a:ext cx="8832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" name="그림 77" descr="그리기이(가) 표시된 사진&#10;&#10;자동 생성된 설명">
              <a:extLst>
                <a:ext uri="{FF2B5EF4-FFF2-40B4-BE49-F238E27FC236}">
                  <a16:creationId xmlns:a16="http://schemas.microsoft.com/office/drawing/2014/main" id="{1A24A27B-E72A-4FBC-BA8D-CC52B4D1B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1756" y="4050894"/>
              <a:ext cx="1644808" cy="59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99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D548B-9910-467C-B019-2AE08BCB682F}"/>
              </a:ext>
            </a:extLst>
          </p:cNvPr>
          <p:cNvCxnSpPr>
            <a:cxnSpLocks/>
          </p:cNvCxnSpPr>
          <p:nvPr/>
        </p:nvCxnSpPr>
        <p:spPr>
          <a:xfrm>
            <a:off x="1752600" y="6196381"/>
            <a:ext cx="8686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07A562-2AA3-4AC1-9EF5-10D46A3878D3}"/>
              </a:ext>
            </a:extLst>
          </p:cNvPr>
          <p:cNvSpPr txBox="1"/>
          <p:nvPr/>
        </p:nvSpPr>
        <p:spPr>
          <a:xfrm>
            <a:off x="2436335" y="6377314"/>
            <a:ext cx="157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>
                <a:latin typeface="+mn-ea"/>
              </a:rPr>
              <a:t>STT</a:t>
            </a:r>
            <a:endParaRPr lang="ko-KR" altLang="en-US" sz="1400" b="1" spc="-10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435039-47A5-45C3-88DC-8209ED05BCDE}"/>
              </a:ext>
            </a:extLst>
          </p:cNvPr>
          <p:cNvSpPr txBox="1"/>
          <p:nvPr/>
        </p:nvSpPr>
        <p:spPr>
          <a:xfrm>
            <a:off x="5277309" y="6377315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>
                <a:latin typeface="+mn-ea"/>
              </a:rPr>
              <a:t>유사도 판단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94459-1A57-499F-8336-77FC465BB6C9}"/>
              </a:ext>
            </a:extLst>
          </p:cNvPr>
          <p:cNvSpPr txBox="1"/>
          <p:nvPr/>
        </p:nvSpPr>
        <p:spPr>
          <a:xfrm>
            <a:off x="8216325" y="6377314"/>
            <a:ext cx="163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>
                <a:latin typeface="+mn-ea"/>
              </a:rPr>
              <a:t>음성 필터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C60AEB-3D50-4748-B82C-72FE0E18C212}"/>
              </a:ext>
            </a:extLst>
          </p:cNvPr>
          <p:cNvGrpSpPr/>
          <p:nvPr/>
        </p:nvGrpSpPr>
        <p:grpSpPr>
          <a:xfrm>
            <a:off x="0" y="0"/>
            <a:ext cx="12192000" cy="854250"/>
            <a:chOff x="-57412" y="606"/>
            <a:chExt cx="12192000" cy="854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857FB7-C17D-4EA3-AFA7-03B2EE8708C2}"/>
                </a:ext>
              </a:extLst>
            </p:cNvPr>
            <p:cNvSpPr/>
            <p:nvPr/>
          </p:nvSpPr>
          <p:spPr>
            <a:xfrm>
              <a:off x="-57412" y="606"/>
              <a:ext cx="12192000" cy="854250"/>
            </a:xfrm>
            <a:prstGeom prst="rect">
              <a:avLst/>
            </a:prstGeom>
            <a:solidFill>
              <a:srgbClr val="24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C2DDF3-4535-476E-AA46-CFD1C9C716F8}"/>
                </a:ext>
              </a:extLst>
            </p:cNvPr>
            <p:cNvSpPr/>
            <p:nvPr/>
          </p:nvSpPr>
          <p:spPr>
            <a:xfrm>
              <a:off x="895591" y="166943"/>
              <a:ext cx="117351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spc="-100">
                  <a:solidFill>
                    <a:schemeClr val="bg1"/>
                  </a:solidFill>
                </a:rPr>
                <a:t>개발 내용</a:t>
              </a:r>
              <a:endParaRPr lang="en-US" altLang="ko-KR" b="1" spc="-100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4D32DC3-D55D-4063-9819-65D49BA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6875" l="1521" r="98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201" y="166253"/>
              <a:ext cx="730389" cy="533212"/>
            </a:xfrm>
            <a:prstGeom prst="rect">
              <a:avLst/>
            </a:prstGeom>
          </p:spPr>
        </p:pic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8A463D-644B-449D-9CB7-47379C535960}"/>
              </a:ext>
            </a:extLst>
          </p:cNvPr>
          <p:cNvCxnSpPr>
            <a:cxnSpLocks/>
          </p:cNvCxnSpPr>
          <p:nvPr/>
        </p:nvCxnSpPr>
        <p:spPr>
          <a:xfrm flipV="1">
            <a:off x="1752600" y="6196381"/>
            <a:ext cx="2939016" cy="240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7E5481-1836-4B1A-90DE-D7E543FFB54A}"/>
              </a:ext>
            </a:extLst>
          </p:cNvPr>
          <p:cNvCxnSpPr>
            <a:cxnSpLocks/>
          </p:cNvCxnSpPr>
          <p:nvPr/>
        </p:nvCxnSpPr>
        <p:spPr>
          <a:xfrm>
            <a:off x="4691616" y="6196381"/>
            <a:ext cx="3016989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4581B55-F352-42A0-A085-168D3D094883}"/>
              </a:ext>
            </a:extLst>
          </p:cNvPr>
          <p:cNvCxnSpPr>
            <a:cxnSpLocks/>
          </p:cNvCxnSpPr>
          <p:nvPr/>
        </p:nvCxnSpPr>
        <p:spPr>
          <a:xfrm>
            <a:off x="7630633" y="6196381"/>
            <a:ext cx="280876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54654-1ACE-4704-A219-DDD8BE3D851E}"/>
              </a:ext>
            </a:extLst>
          </p:cNvPr>
          <p:cNvSpPr/>
          <p:nvPr/>
        </p:nvSpPr>
        <p:spPr>
          <a:xfrm>
            <a:off x="530395" y="1230721"/>
            <a:ext cx="56995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00">
                <a:latin typeface="+mn-ea"/>
              </a:rPr>
              <a:t>음성 필터링</a:t>
            </a:r>
            <a:endParaRPr lang="ko-KR" altLang="en-US" sz="1600" b="1" spc="-1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A4C9A-1E65-4892-BA33-0DFD6576F323}"/>
              </a:ext>
            </a:extLst>
          </p:cNvPr>
          <p:cNvCxnSpPr>
            <a:cxnSpLocks/>
          </p:cNvCxnSpPr>
          <p:nvPr/>
        </p:nvCxnSpPr>
        <p:spPr>
          <a:xfrm>
            <a:off x="530395" y="1731523"/>
            <a:ext cx="1421068" cy="0"/>
          </a:xfrm>
          <a:prstGeom prst="line">
            <a:avLst/>
          </a:prstGeom>
          <a:ln w="19050">
            <a:solidFill>
              <a:srgbClr val="24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0" descr="STT 이미지 검색결과">
            <a:extLst>
              <a:ext uri="{FF2B5EF4-FFF2-40B4-BE49-F238E27FC236}">
                <a16:creationId xmlns:a16="http://schemas.microsoft.com/office/drawing/2014/main" id="{377CFB7F-B957-4043-8395-59EA7AE3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35" y="-1393457"/>
            <a:ext cx="2133485" cy="10134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Fast Text 이미지 검색결과">
            <a:extLst>
              <a:ext uri="{FF2B5EF4-FFF2-40B4-BE49-F238E27FC236}">
                <a16:creationId xmlns:a16="http://schemas.microsoft.com/office/drawing/2014/main" id="{A19B282B-DDB6-4AE1-B349-6381396F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42" y="-1245287"/>
            <a:ext cx="3104169" cy="8851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tem image #1">
            <a:extLst>
              <a:ext uri="{FF2B5EF4-FFF2-40B4-BE49-F238E27FC236}">
                <a16:creationId xmlns:a16="http://schemas.microsoft.com/office/drawing/2014/main" id="{A8C1F64B-55C2-4FBF-A034-408152E7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43" y="-1772787"/>
            <a:ext cx="1412673" cy="14126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BB0F509-829A-41D6-94FE-FFCD52010222}"/>
              </a:ext>
            </a:extLst>
          </p:cNvPr>
          <p:cNvGrpSpPr/>
          <p:nvPr/>
        </p:nvGrpSpPr>
        <p:grpSpPr>
          <a:xfrm>
            <a:off x="1023355" y="2839775"/>
            <a:ext cx="2362715" cy="1975009"/>
            <a:chOff x="1047633" y="2859060"/>
            <a:chExt cx="2362715" cy="19750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F09966-AC98-4BA7-9C7E-92280BF26021}"/>
                </a:ext>
              </a:extLst>
            </p:cNvPr>
            <p:cNvSpPr txBox="1"/>
            <p:nvPr/>
          </p:nvSpPr>
          <p:spPr>
            <a:xfrm>
              <a:off x="1047633" y="2859060"/>
              <a:ext cx="2362715" cy="19750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ko-KR" altLang="en-US" sz="1100" b="1" spc="-100">
                  <a:latin typeface="+mn-ea"/>
                </a:rPr>
                <a:t>동영상으로부터 추출한 음성을 </a:t>
              </a:r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r>
                <a:rPr lang="ko-KR" altLang="en-US" sz="1100" b="1" spc="-100">
                  <a:latin typeface="+mn-ea"/>
                </a:rPr>
                <a:t>텍스트로 변환</a:t>
              </a:r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  <a:p>
              <a:pPr algn="ctr"/>
              <a:endParaRPr lang="en-US" altLang="ko-KR" sz="1100" b="1" spc="-100">
                <a:latin typeface="+mn-ea"/>
              </a:endParaRPr>
            </a:p>
          </p:txBody>
        </p:sp>
        <p:pic>
          <p:nvPicPr>
            <p:cNvPr id="19" name="그림 18" descr="그리기, 옅은, 표지판이(가) 표시된 사진&#10;&#10;자동 생성된 설명">
              <a:extLst>
                <a:ext uri="{FF2B5EF4-FFF2-40B4-BE49-F238E27FC236}">
                  <a16:creationId xmlns:a16="http://schemas.microsoft.com/office/drawing/2014/main" id="{CE3D67CD-8848-4E38-B612-F25F21823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459" y="3681284"/>
              <a:ext cx="1225062" cy="700621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C4A7199-9409-484C-BB59-B74D10B6FB5E}"/>
              </a:ext>
            </a:extLst>
          </p:cNvPr>
          <p:cNvGrpSpPr/>
          <p:nvPr/>
        </p:nvGrpSpPr>
        <p:grpSpPr>
          <a:xfrm>
            <a:off x="7178013" y="2621277"/>
            <a:ext cx="4092024" cy="2349579"/>
            <a:chOff x="7178013" y="2621277"/>
            <a:chExt cx="4092024" cy="234957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0B3264-BFA9-4EBF-93DC-6AC1EE997345}"/>
                </a:ext>
              </a:extLst>
            </p:cNvPr>
            <p:cNvGrpSpPr/>
            <p:nvPr/>
          </p:nvGrpSpPr>
          <p:grpSpPr>
            <a:xfrm>
              <a:off x="7178013" y="2621277"/>
              <a:ext cx="4092024" cy="2349579"/>
              <a:chOff x="7178013" y="2621277"/>
              <a:chExt cx="4092024" cy="234957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3B9C32-3F2F-4238-B64B-2A88A248A031}"/>
                  </a:ext>
                </a:extLst>
              </p:cNvPr>
              <p:cNvSpPr txBox="1"/>
              <p:nvPr/>
            </p:nvSpPr>
            <p:spPr>
              <a:xfrm>
                <a:off x="8111195" y="2621277"/>
                <a:ext cx="3158842" cy="234957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r>
                  <a:rPr lang="en-US" altLang="ko-KR" sz="1100" b="1">
                    <a:latin typeface="+mn-ea"/>
                  </a:rPr>
                  <a:t>khaiii</a:t>
                </a:r>
                <a:r>
                  <a:rPr lang="ko-KR" altLang="en-US" sz="1100" b="1">
                    <a:latin typeface="+mn-ea"/>
                  </a:rPr>
                  <a:t> 적용하여 텍스트의 형태소 분석</a:t>
                </a:r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r>
                  <a:rPr lang="ko-KR" altLang="en-US" sz="1100" b="1">
                    <a:latin typeface="+mn-ea"/>
                  </a:rPr>
                  <a:t>분석된 모든 형태소 중에서 욕설 필터</a:t>
                </a:r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  <a:p>
                <a:pPr algn="ctr"/>
                <a:endParaRPr lang="en-US" altLang="ko-KR" sz="1100" b="1">
                  <a:latin typeface="+mn-ea"/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AB38F58-B850-4F18-B208-8F8711C70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8013" y="3827280"/>
                <a:ext cx="925558" cy="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khaiii 이미지 검색결과">
              <a:extLst>
                <a:ext uri="{FF2B5EF4-FFF2-40B4-BE49-F238E27FC236}">
                  <a16:creationId xmlns:a16="http://schemas.microsoft.com/office/drawing/2014/main" id="{45462E67-3DDC-4C01-A420-37E239822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7587" y="3760504"/>
              <a:ext cx="866057" cy="86605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0A76BF-390C-40C0-898D-3B925921F74B}"/>
              </a:ext>
            </a:extLst>
          </p:cNvPr>
          <p:cNvGrpSpPr/>
          <p:nvPr/>
        </p:nvGrpSpPr>
        <p:grpSpPr>
          <a:xfrm>
            <a:off x="3417972" y="1467525"/>
            <a:ext cx="4186568" cy="3334950"/>
            <a:chOff x="3417972" y="1467525"/>
            <a:chExt cx="4186568" cy="333495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30BFA34-DA48-41C6-9E50-403A2B3BE42D}"/>
                </a:ext>
              </a:extLst>
            </p:cNvPr>
            <p:cNvGrpSpPr/>
            <p:nvPr/>
          </p:nvGrpSpPr>
          <p:grpSpPr>
            <a:xfrm>
              <a:off x="3417972" y="2640181"/>
              <a:ext cx="3752418" cy="2162294"/>
              <a:chOff x="3512635" y="2631304"/>
              <a:chExt cx="3752418" cy="216229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B47616-1483-4F7D-B5DA-88DF589AAB73}"/>
                  </a:ext>
                </a:extLst>
              </p:cNvPr>
              <p:cNvSpPr txBox="1"/>
              <p:nvPr/>
            </p:nvSpPr>
            <p:spPr>
              <a:xfrm>
                <a:off x="4665902" y="2631304"/>
                <a:ext cx="2599151" cy="2162294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100" b="1" spc="-100">
                  <a:latin typeface="+mn-ea"/>
                </a:endParaRPr>
              </a:p>
              <a:p>
                <a:pPr algn="ctr"/>
                <a:r>
                  <a:rPr lang="ko-KR" altLang="en-US" sz="1100" b="1" spc="-100">
                    <a:latin typeface="+mn-ea"/>
                  </a:rPr>
                  <a:t>학습된 </a:t>
                </a:r>
                <a:r>
                  <a:rPr lang="en-US" altLang="ko-KR" sz="1100" b="1" spc="-100">
                    <a:latin typeface="+mn-ea"/>
                  </a:rPr>
                  <a:t>FastText model</a:t>
                </a:r>
                <a:r>
                  <a:rPr lang="ko-KR" altLang="en-US" sz="1100" b="1" spc="-100">
                    <a:latin typeface="+mn-ea"/>
                  </a:rPr>
                  <a:t>을 </a:t>
                </a:r>
                <a:endParaRPr lang="en-US" altLang="ko-KR" sz="1100" b="1" spc="-100">
                  <a:latin typeface="+mn-ea"/>
                </a:endParaRPr>
              </a:p>
              <a:p>
                <a:pPr algn="ctr"/>
                <a:endParaRPr lang="en-US" altLang="ko-KR" sz="1100" b="1" spc="-100">
                  <a:latin typeface="+mn-ea"/>
                </a:endParaRPr>
              </a:p>
              <a:p>
                <a:pPr algn="ctr"/>
                <a:r>
                  <a:rPr lang="ko-KR" altLang="en-US" sz="1100" b="1" spc="-100">
                    <a:latin typeface="+mn-ea"/>
                  </a:rPr>
                  <a:t>이용하여 문맥을 고려한</a:t>
                </a:r>
                <a:endParaRPr lang="en-US" altLang="ko-KR" sz="1100" b="1" spc="-100">
                  <a:latin typeface="+mn-ea"/>
                </a:endParaRPr>
              </a:p>
              <a:p>
                <a:pPr algn="ctr"/>
                <a:endParaRPr lang="en-US" altLang="ko-KR" sz="1100" b="1" spc="-100">
                  <a:latin typeface="+mn-ea"/>
                </a:endParaRPr>
              </a:p>
              <a:p>
                <a:pPr algn="ctr"/>
                <a:r>
                  <a:rPr lang="ko-KR" altLang="en-US" sz="1100" b="1" spc="-100">
                    <a:latin typeface="+mn-ea"/>
                  </a:rPr>
                  <a:t>문장과 욕설의 유사도를 판단</a:t>
                </a:r>
                <a:endParaRPr lang="en-US" altLang="ko-KR" sz="1100" b="1" spc="-100">
                  <a:latin typeface="+mn-ea"/>
                </a:endParaRPr>
              </a:p>
              <a:p>
                <a:pPr algn="ctr"/>
                <a:endParaRPr lang="en-US" altLang="ko-KR" sz="1100" b="1" spc="-100">
                  <a:latin typeface="+mn-ea"/>
                </a:endParaRPr>
              </a:p>
              <a:p>
                <a:pPr algn="ctr"/>
                <a:endParaRPr lang="en-US" altLang="ko-KR" sz="1100" b="1" spc="-100">
                  <a:latin typeface="+mn-ea"/>
                </a:endParaRPr>
              </a:p>
              <a:p>
                <a:pPr algn="ctr"/>
                <a:endParaRPr lang="en-US" altLang="ko-KR" sz="1100" b="1" spc="-100">
                  <a:latin typeface="+mn-ea"/>
                </a:endParaRPr>
              </a:p>
              <a:p>
                <a:pPr algn="ctr"/>
                <a:endParaRPr lang="en-US" altLang="ko-KR" sz="1100" b="1" spc="-100">
                  <a:latin typeface="+mn-ea"/>
                </a:endParaRPr>
              </a:p>
              <a:p>
                <a:pPr algn="ctr"/>
                <a:endParaRPr lang="en-US" altLang="ko-KR" sz="1100" b="1" spc="-100">
                  <a:latin typeface="+mn-ea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78FE13A-587E-450A-B229-12AF3563F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635" y="3818407"/>
                <a:ext cx="11380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그림 22" descr="그리기, 표지판이(가) 표시된 사진&#10;&#10;자동 생성된 설명">
                <a:extLst>
                  <a:ext uri="{FF2B5EF4-FFF2-40B4-BE49-F238E27FC236}">
                    <a16:creationId xmlns:a16="http://schemas.microsoft.com/office/drawing/2014/main" id="{08B4EA82-CEF5-46AB-A795-986B892B0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2355" y="4049370"/>
                <a:ext cx="1406243" cy="323658"/>
              </a:xfrm>
              <a:prstGeom prst="rect">
                <a:avLst/>
              </a:prstGeom>
            </p:spPr>
          </p:pic>
        </p:grp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E0793845-F67B-45A2-9DAD-C64BAAF9A7BD}"/>
                </a:ext>
              </a:extLst>
            </p:cNvPr>
            <p:cNvCxnSpPr>
              <a:stCxn id="34" idx="0"/>
            </p:cNvCxnSpPr>
            <p:nvPr/>
          </p:nvCxnSpPr>
          <p:spPr>
            <a:xfrm rot="5400000" flipH="1" flipV="1">
              <a:off x="5838879" y="1905125"/>
              <a:ext cx="766993" cy="703120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F668D6-CDCA-4556-8D91-D48DDB2464D0}"/>
                </a:ext>
              </a:extLst>
            </p:cNvPr>
            <p:cNvSpPr txBox="1"/>
            <p:nvPr/>
          </p:nvSpPr>
          <p:spPr>
            <a:xfrm>
              <a:off x="5543330" y="1467525"/>
              <a:ext cx="20612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rgbClr val="FF0000"/>
                  </a:solidFill>
                </a:rPr>
                <a:t>ex) 2016</a:t>
              </a:r>
              <a:r>
                <a:rPr lang="ko-KR" altLang="en-US" sz="1100">
                  <a:solidFill>
                    <a:srgbClr val="FF0000"/>
                  </a:solidFill>
                </a:rPr>
                <a:t>년을 뜻하는 </a:t>
              </a:r>
              <a:r>
                <a:rPr lang="en-US" altLang="ko-KR" sz="1100">
                  <a:solidFill>
                    <a:srgbClr val="FF0000"/>
                  </a:solidFill>
                </a:rPr>
                <a:t>"</a:t>
              </a:r>
              <a:r>
                <a:rPr lang="ko-KR" altLang="en-US" sz="1100">
                  <a:solidFill>
                    <a:srgbClr val="FF0000"/>
                  </a:solidFill>
                </a:rPr>
                <a:t>병신년</a:t>
              </a:r>
              <a:r>
                <a:rPr lang="en-US" altLang="ko-KR" sz="1100">
                  <a:solidFill>
                    <a:srgbClr val="FF0000"/>
                  </a:solidFill>
                </a:rPr>
                <a:t>" </a:t>
              </a:r>
            </a:p>
            <a:p>
              <a:r>
                <a:rPr lang="ko-KR" altLang="en-US" sz="1100">
                  <a:solidFill>
                    <a:srgbClr val="FF0000"/>
                  </a:solidFill>
                </a:rPr>
                <a:t>시작점을 뜻하는 </a:t>
              </a:r>
              <a:r>
                <a:rPr lang="en-US" altLang="ko-KR" sz="1100">
                  <a:solidFill>
                    <a:srgbClr val="FF0000"/>
                  </a:solidFill>
                </a:rPr>
                <a:t>"</a:t>
              </a:r>
              <a:r>
                <a:rPr lang="ko-KR" altLang="en-US" sz="1100">
                  <a:solidFill>
                    <a:srgbClr val="FF0000"/>
                  </a:solidFill>
                </a:rPr>
                <a:t>시발점</a:t>
              </a:r>
              <a:r>
                <a:rPr lang="en-US" altLang="ko-KR" sz="1100">
                  <a:solidFill>
                    <a:srgbClr val="FF0000"/>
                  </a:solidFill>
                </a:rPr>
                <a:t>" </a:t>
              </a:r>
              <a:r>
                <a:rPr lang="ko-KR" altLang="en-US" sz="1100">
                  <a:solidFill>
                    <a:srgbClr val="FF0000"/>
                  </a:solidFill>
                </a:rPr>
                <a:t>등</a:t>
              </a:r>
              <a:endParaRPr lang="en-US" altLang="ko-KR" sz="11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5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17661</TotalTime>
  <Words>455</Words>
  <Application>Microsoft Office PowerPoint</Application>
  <PresentationFormat>와이드스크린</PresentationFormat>
  <Paragraphs>147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 태훈</cp:lastModifiedBy>
  <cp:revision>662</cp:revision>
  <dcterms:created xsi:type="dcterms:W3CDTF">2017-10-09T06:24:25Z</dcterms:created>
  <dcterms:modified xsi:type="dcterms:W3CDTF">2020-03-24T18:27:06Z</dcterms:modified>
</cp:coreProperties>
</file>