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8"/>
  </p:notesMasterIdLst>
  <p:handoutMasterIdLst>
    <p:handoutMasterId r:id="rId29"/>
  </p:handoutMasterIdLst>
  <p:sldIdLst>
    <p:sldId id="305" r:id="rId2"/>
    <p:sldId id="316" r:id="rId3"/>
    <p:sldId id="317"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00" r:id="rId25"/>
    <p:sldId id="521" r:id="rId26"/>
    <p:sldId id="314" r:id="rId27"/>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911" autoAdjust="0"/>
  </p:normalViewPr>
  <p:slideViewPr>
    <p:cSldViewPr snapToGrid="0">
      <p:cViewPr varScale="1">
        <p:scale>
          <a:sx n="108" d="100"/>
          <a:sy n="108" d="100"/>
        </p:scale>
        <p:origin x="846" y="204"/>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2020/10/8</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2020/10/8</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11</a:t>
            </a:fld>
            <a:endParaRPr lang="zh-CN" altLang="en-US"/>
          </a:p>
        </p:txBody>
      </p:sp>
    </p:spTree>
    <p:extLst>
      <p:ext uri="{BB962C8B-B14F-4D97-AF65-F5344CB8AC3E}">
        <p14:creationId xmlns:p14="http://schemas.microsoft.com/office/powerpoint/2010/main" val="306685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24</a:t>
            </a:fld>
            <a:endParaRPr lang="zh-CN" altLang="en-US"/>
          </a:p>
        </p:txBody>
      </p:sp>
    </p:spTree>
    <p:extLst>
      <p:ext uri="{BB962C8B-B14F-4D97-AF65-F5344CB8AC3E}">
        <p14:creationId xmlns:p14="http://schemas.microsoft.com/office/powerpoint/2010/main" val="345059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25</a:t>
            </a:fld>
            <a:endParaRPr lang="zh-CN" altLang="en-US"/>
          </a:p>
        </p:txBody>
      </p:sp>
    </p:spTree>
    <p:extLst>
      <p:ext uri="{BB962C8B-B14F-4D97-AF65-F5344CB8AC3E}">
        <p14:creationId xmlns:p14="http://schemas.microsoft.com/office/powerpoint/2010/main" val="3073153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2020/10/8</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GOLANG</a:t>
            </a:r>
            <a:r>
              <a:rPr lang="zh-CN" altLang="en-US" dirty="0"/>
              <a:t>函数及错误处理</a:t>
            </a:r>
          </a:p>
        </p:txBody>
      </p:sp>
      <p:sp>
        <p:nvSpPr>
          <p:cNvPr id="3" name="副标题 2"/>
          <p:cNvSpPr>
            <a:spLocks noGrp="1"/>
          </p:cNvSpPr>
          <p:nvPr>
            <p:ph type="subTitle" idx="1"/>
          </p:nvPr>
        </p:nvSpPr>
        <p:spPr/>
        <p:txBody>
          <a:bodyPr/>
          <a:lstStyle/>
          <a:p>
            <a:r>
              <a:rPr lang="zh-CN" altLang="en-US" dirty="0"/>
              <a:t>讲师：</a:t>
            </a:r>
            <a:r>
              <a:rPr lang="en-US" altLang="zh-CN" dirty="0"/>
              <a:t>XXX</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返回值</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命名返回值</a:t>
            </a:r>
          </a:p>
        </p:txBody>
      </p:sp>
      <p:pic>
        <p:nvPicPr>
          <p:cNvPr id="9" name="图片 8"/>
          <p:cNvPicPr/>
          <p:nvPr/>
        </p:nvPicPr>
        <p:blipFill>
          <a:blip r:embed="rId2"/>
          <a:stretch>
            <a:fillRect/>
          </a:stretch>
        </p:blipFill>
        <p:spPr>
          <a:xfrm>
            <a:off x="678491" y="1637828"/>
            <a:ext cx="11166505" cy="2146384"/>
          </a:xfrm>
          <a:prstGeom prst="rect">
            <a:avLst/>
          </a:prstGeom>
        </p:spPr>
      </p:pic>
      <p:pic>
        <p:nvPicPr>
          <p:cNvPr id="11" name="图片 10"/>
          <p:cNvPicPr/>
          <p:nvPr/>
        </p:nvPicPr>
        <p:blipFill>
          <a:blip r:embed="rId3"/>
          <a:stretch>
            <a:fillRect/>
          </a:stretch>
        </p:blipFill>
        <p:spPr>
          <a:xfrm>
            <a:off x="678491" y="3905761"/>
            <a:ext cx="6059934" cy="300477"/>
          </a:xfrm>
          <a:prstGeom prst="rect">
            <a:avLst/>
          </a:prstGeom>
        </p:spPr>
      </p:pic>
    </p:spTree>
    <p:extLst>
      <p:ext uri="{BB962C8B-B14F-4D97-AF65-F5344CB8AC3E}">
        <p14:creationId xmlns:p14="http://schemas.microsoft.com/office/powerpoint/2010/main" val="173022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递归</a:t>
            </a:r>
          </a:p>
        </p:txBody>
      </p:sp>
      <p:sp>
        <p:nvSpPr>
          <p:cNvPr id="7" name="内容占位符 1"/>
          <p:cNvSpPr txBox="1">
            <a:spLocks/>
          </p:cNvSpPr>
          <p:nvPr/>
        </p:nvSpPr>
        <p:spPr>
          <a:xfrm>
            <a:off x="764200" y="97365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递归是指函数直接或间接调用自己，递归常用于解决分治问题，将大问题分解为相同的小问题进行解决，需要关注终止条件</a:t>
            </a:r>
          </a:p>
        </p:txBody>
      </p:sp>
      <p:sp>
        <p:nvSpPr>
          <p:cNvPr id="11" name="内容占位符 1"/>
          <p:cNvSpPr txBox="1">
            <a:spLocks/>
          </p:cNvSpPr>
          <p:nvPr/>
        </p:nvSpPr>
        <p:spPr>
          <a:xfrm>
            <a:off x="768855" y="1755320"/>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zh-CN" altLang="en-US" dirty="0"/>
              <a:t>例如：</a:t>
            </a:r>
            <a:endParaRPr lang="zh-CN" altLang="zh-CN" dirty="0"/>
          </a:p>
        </p:txBody>
      </p:sp>
      <p:sp>
        <p:nvSpPr>
          <p:cNvPr id="12" name="内容占位符 1"/>
          <p:cNvSpPr txBox="1">
            <a:spLocks/>
          </p:cNvSpPr>
          <p:nvPr/>
        </p:nvSpPr>
        <p:spPr>
          <a:xfrm>
            <a:off x="764200" y="2174081"/>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1)	</a:t>
            </a:r>
            <a:r>
              <a:rPr lang="zh-CN" altLang="en-US" dirty="0"/>
              <a:t>计算</a:t>
            </a:r>
            <a:r>
              <a:rPr lang="en-US" altLang="zh-CN" dirty="0"/>
              <a:t>n</a:t>
            </a:r>
            <a:r>
              <a:rPr lang="zh-CN" altLang="en-US" dirty="0"/>
              <a:t>阶乘</a:t>
            </a:r>
            <a:endParaRPr lang="zh-CN" altLang="zh-CN" dirty="0"/>
          </a:p>
        </p:txBody>
      </p:sp>
      <p:pic>
        <p:nvPicPr>
          <p:cNvPr id="13" name="图片 12"/>
          <p:cNvPicPr/>
          <p:nvPr/>
        </p:nvPicPr>
        <p:blipFill rotWithShape="1">
          <a:blip r:embed="rId3"/>
          <a:srcRect r="7899"/>
          <a:stretch/>
        </p:blipFill>
        <p:spPr>
          <a:xfrm>
            <a:off x="926880" y="2688045"/>
            <a:ext cx="4151558" cy="3346995"/>
          </a:xfrm>
          <a:prstGeom prst="rect">
            <a:avLst/>
          </a:prstGeom>
        </p:spPr>
      </p:pic>
      <p:sp>
        <p:nvSpPr>
          <p:cNvPr id="14" name="内容占位符 1"/>
          <p:cNvSpPr txBox="1">
            <a:spLocks/>
          </p:cNvSpPr>
          <p:nvPr/>
        </p:nvSpPr>
        <p:spPr>
          <a:xfrm>
            <a:off x="5492226" y="2145946"/>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2)	</a:t>
            </a:r>
            <a:r>
              <a:rPr lang="zh-CN" altLang="en-US" dirty="0"/>
              <a:t>汉罗塔游戏</a:t>
            </a:r>
            <a:endParaRPr lang="zh-CN" altLang="zh-CN" dirty="0"/>
          </a:p>
        </p:txBody>
      </p:sp>
      <p:pic>
        <p:nvPicPr>
          <p:cNvPr id="15" name="图片 14"/>
          <p:cNvPicPr/>
          <p:nvPr/>
        </p:nvPicPr>
        <p:blipFill rotWithShape="1">
          <a:blip r:embed="rId4"/>
          <a:srcRect l="5782" r="7146"/>
          <a:stretch/>
        </p:blipFill>
        <p:spPr>
          <a:xfrm>
            <a:off x="5492226" y="2689410"/>
            <a:ext cx="6605992" cy="4126385"/>
          </a:xfrm>
          <a:prstGeom prst="rect">
            <a:avLst/>
          </a:prstGeom>
        </p:spPr>
      </p:pic>
    </p:spTree>
    <p:extLst>
      <p:ext uri="{BB962C8B-B14F-4D97-AF65-F5344CB8AC3E}">
        <p14:creationId xmlns:p14="http://schemas.microsoft.com/office/powerpoint/2010/main" val="37704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函数类型</a:t>
            </a:r>
          </a:p>
        </p:txBody>
      </p:sp>
      <p:sp>
        <p:nvSpPr>
          <p:cNvPr id="5" name="矩形 4"/>
          <p:cNvSpPr>
            <a:spLocks noChangeArrowheads="1"/>
          </p:cNvSpPr>
          <p:nvPr/>
        </p:nvSpPr>
        <p:spPr bwMode="auto">
          <a:xfrm>
            <a:off x="678492" y="224002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调用</a:t>
            </a:r>
          </a:p>
        </p:txBody>
      </p:sp>
      <p:pic>
        <p:nvPicPr>
          <p:cNvPr id="8" name="图片 7"/>
          <p:cNvPicPr/>
          <p:nvPr/>
        </p:nvPicPr>
        <p:blipFill>
          <a:blip r:embed="rId2"/>
          <a:stretch>
            <a:fillRect/>
          </a:stretch>
        </p:blipFill>
        <p:spPr>
          <a:xfrm>
            <a:off x="678492" y="2875781"/>
            <a:ext cx="9591611" cy="3004513"/>
          </a:xfrm>
          <a:prstGeom prst="rect">
            <a:avLst/>
          </a:prstGeom>
        </p:spPr>
      </p:pic>
      <p:sp>
        <p:nvSpPr>
          <p:cNvPr id="11" name="内容占位符 1"/>
          <p:cNvSpPr txBox="1">
            <a:spLocks/>
          </p:cNvSpPr>
          <p:nvPr/>
        </p:nvSpPr>
        <p:spPr>
          <a:xfrm>
            <a:off x="678492" y="118466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函数也可以赋值给变量，存储在数组、切片、映射中，也可作为参数传递给函数或作为函数返回值进行返回</a:t>
            </a:r>
          </a:p>
        </p:txBody>
      </p:sp>
    </p:spTree>
    <p:extLst>
      <p:ext uri="{BB962C8B-B14F-4D97-AF65-F5344CB8AC3E}">
        <p14:creationId xmlns:p14="http://schemas.microsoft.com/office/powerpoint/2010/main" val="124656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函数类型</a:t>
            </a:r>
          </a:p>
        </p:txBody>
      </p:sp>
      <p:sp>
        <p:nvSpPr>
          <p:cNvPr id="5" name="矩形 4"/>
          <p:cNvSpPr>
            <a:spLocks noChangeArrowheads="1"/>
          </p:cNvSpPr>
          <p:nvPr/>
        </p:nvSpPr>
        <p:spPr bwMode="auto">
          <a:xfrm>
            <a:off x="609600" y="9827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调用参数类型为函数的函数</a:t>
            </a:r>
          </a:p>
        </p:txBody>
      </p:sp>
      <p:pic>
        <p:nvPicPr>
          <p:cNvPr id="6" name="图片 5"/>
          <p:cNvPicPr/>
          <p:nvPr/>
        </p:nvPicPr>
        <p:blipFill rotWithShape="1">
          <a:blip r:embed="rId2"/>
          <a:srcRect l="9436" r="14178"/>
          <a:stretch/>
        </p:blipFill>
        <p:spPr>
          <a:xfrm>
            <a:off x="759653" y="1539355"/>
            <a:ext cx="5781820" cy="5121695"/>
          </a:xfrm>
          <a:prstGeom prst="rect">
            <a:avLst/>
          </a:prstGeom>
        </p:spPr>
      </p:pic>
      <p:pic>
        <p:nvPicPr>
          <p:cNvPr id="7" name="图片 6"/>
          <p:cNvPicPr/>
          <p:nvPr/>
        </p:nvPicPr>
        <p:blipFill rotWithShape="1">
          <a:blip r:embed="rId3"/>
          <a:srcRect l="15421" r="4755"/>
          <a:stretch/>
        </p:blipFill>
        <p:spPr>
          <a:xfrm>
            <a:off x="6780627" y="1539356"/>
            <a:ext cx="4529797" cy="992830"/>
          </a:xfrm>
          <a:prstGeom prst="rect">
            <a:avLst/>
          </a:prstGeom>
        </p:spPr>
      </p:pic>
    </p:spTree>
    <p:extLst>
      <p:ext uri="{BB962C8B-B14F-4D97-AF65-F5344CB8AC3E}">
        <p14:creationId xmlns:p14="http://schemas.microsoft.com/office/powerpoint/2010/main" val="188330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匿名函数与闭包</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匿名函数</a:t>
            </a:r>
          </a:p>
        </p:txBody>
      </p:sp>
      <p:sp>
        <p:nvSpPr>
          <p:cNvPr id="6"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不需要定义名字的函数叫做匿名函数，常用做帮助函数在局部代码块中使用或作为其他函数的参数</a:t>
            </a:r>
          </a:p>
        </p:txBody>
      </p:sp>
      <p:pic>
        <p:nvPicPr>
          <p:cNvPr id="7" name="图片 6"/>
          <p:cNvPicPr/>
          <p:nvPr/>
        </p:nvPicPr>
        <p:blipFill rotWithShape="1">
          <a:blip r:embed="rId2"/>
          <a:srcRect l="14297" r="14379" b="47595"/>
          <a:stretch/>
        </p:blipFill>
        <p:spPr>
          <a:xfrm>
            <a:off x="748143" y="2441505"/>
            <a:ext cx="4935205" cy="3607603"/>
          </a:xfrm>
          <a:prstGeom prst="rect">
            <a:avLst/>
          </a:prstGeom>
        </p:spPr>
      </p:pic>
      <p:pic>
        <p:nvPicPr>
          <p:cNvPr id="9" name="图片 8"/>
          <p:cNvPicPr/>
          <p:nvPr/>
        </p:nvPicPr>
        <p:blipFill rotWithShape="1">
          <a:blip r:embed="rId2"/>
          <a:srcRect l="15496" t="52503" r="13689"/>
          <a:stretch/>
        </p:blipFill>
        <p:spPr>
          <a:xfrm>
            <a:off x="6407108" y="2459245"/>
            <a:ext cx="4607893" cy="3195967"/>
          </a:xfrm>
          <a:prstGeom prst="rect">
            <a:avLst/>
          </a:prstGeom>
        </p:spPr>
      </p:pic>
    </p:spTree>
    <p:extLst>
      <p:ext uri="{BB962C8B-B14F-4D97-AF65-F5344CB8AC3E}">
        <p14:creationId xmlns:p14="http://schemas.microsoft.com/office/powerpoint/2010/main" val="381210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匿名函数与闭包</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闭包</a:t>
            </a:r>
          </a:p>
        </p:txBody>
      </p:sp>
      <p:sp>
        <p:nvSpPr>
          <p:cNvPr id="6"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匿名函数有叫闭包， 是指在函数内定义的匿名函数引用外部函数的变量，只要匿名函数继续使用则外部函数赋值的变量不被自动销毁</a:t>
            </a:r>
          </a:p>
        </p:txBody>
      </p:sp>
      <p:pic>
        <p:nvPicPr>
          <p:cNvPr id="8" name="图片 7"/>
          <p:cNvPicPr/>
          <p:nvPr/>
        </p:nvPicPr>
        <p:blipFill rotWithShape="1">
          <a:blip r:embed="rId2"/>
          <a:srcRect l="6703" r="23243"/>
          <a:stretch/>
        </p:blipFill>
        <p:spPr>
          <a:xfrm>
            <a:off x="1049877" y="2638449"/>
            <a:ext cx="6138716" cy="2285243"/>
          </a:xfrm>
          <a:prstGeom prst="rect">
            <a:avLst/>
          </a:prstGeom>
        </p:spPr>
      </p:pic>
      <p:pic>
        <p:nvPicPr>
          <p:cNvPr id="10" name="图片 9"/>
          <p:cNvPicPr/>
          <p:nvPr/>
        </p:nvPicPr>
        <p:blipFill rotWithShape="1">
          <a:blip r:embed="rId3"/>
          <a:srcRect l="17510" r="16521"/>
          <a:stretch/>
        </p:blipFill>
        <p:spPr>
          <a:xfrm>
            <a:off x="7512148" y="2638449"/>
            <a:ext cx="4332849" cy="2032025"/>
          </a:xfrm>
          <a:prstGeom prst="rect">
            <a:avLst/>
          </a:prstGeom>
        </p:spPr>
      </p:pic>
    </p:spTree>
    <p:extLst>
      <p:ext uri="{BB962C8B-B14F-4D97-AF65-F5344CB8AC3E}">
        <p14:creationId xmlns:p14="http://schemas.microsoft.com/office/powerpoint/2010/main" val="300379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zh-CN" dirty="0"/>
              <a:t>值类型</a:t>
            </a:r>
            <a:r>
              <a:rPr lang="en-US" altLang="zh-CN" dirty="0"/>
              <a:t>&amp;</a:t>
            </a:r>
            <a:r>
              <a:rPr lang="zh-CN" altLang="zh-CN" dirty="0"/>
              <a:t>引用类型</a:t>
            </a:r>
            <a:endParaRPr lang="zh-CN" altLang="en-US" dirty="0"/>
          </a:p>
        </p:txBody>
      </p:sp>
      <p:sp>
        <p:nvSpPr>
          <p:cNvPr id="7" name="内容占位符 1"/>
          <p:cNvSpPr txBox="1">
            <a:spLocks/>
          </p:cNvSpPr>
          <p:nvPr/>
        </p:nvSpPr>
        <p:spPr>
          <a:xfrm>
            <a:off x="678492" y="1086185"/>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值类型和引用类型的差异在于赋值同类型新变量后，对新变量进行修改是否能够影响原来的变量，若不能影响则为值类型，若能影响则为引用类型</a:t>
            </a:r>
          </a:p>
        </p:txBody>
      </p:sp>
      <p:pic>
        <p:nvPicPr>
          <p:cNvPr id="9" name="图片 8"/>
          <p:cNvPicPr/>
          <p:nvPr/>
        </p:nvPicPr>
        <p:blipFill rotWithShape="1">
          <a:blip r:embed="rId2"/>
          <a:srcRect r="3626"/>
          <a:stretch/>
        </p:blipFill>
        <p:spPr>
          <a:xfrm>
            <a:off x="771913" y="1967540"/>
            <a:ext cx="10805797" cy="4616138"/>
          </a:xfrm>
          <a:prstGeom prst="rect">
            <a:avLst/>
          </a:prstGeom>
        </p:spPr>
      </p:pic>
    </p:spTree>
    <p:extLst>
      <p:ext uri="{BB962C8B-B14F-4D97-AF65-F5344CB8AC3E}">
        <p14:creationId xmlns:p14="http://schemas.microsoft.com/office/powerpoint/2010/main" val="15807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zh-CN" dirty="0"/>
              <a:t>值类型</a:t>
            </a:r>
            <a:r>
              <a:rPr lang="en-US" altLang="zh-CN" dirty="0"/>
              <a:t>&amp;</a:t>
            </a:r>
            <a:r>
              <a:rPr lang="zh-CN" altLang="zh-CN" dirty="0"/>
              <a:t>引用类型</a:t>
            </a:r>
            <a:endParaRPr lang="zh-CN" altLang="en-US" dirty="0"/>
          </a:p>
        </p:txBody>
      </p:sp>
      <p:sp>
        <p:nvSpPr>
          <p:cNvPr id="8" name="内容占位符 1"/>
          <p:cNvSpPr txBox="1">
            <a:spLocks/>
          </p:cNvSpPr>
          <p:nvPr/>
        </p:nvSpPr>
        <p:spPr>
          <a:xfrm>
            <a:off x="609600" y="978310"/>
            <a:ext cx="10053499" cy="15398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50000"/>
              </a:lnSpc>
              <a:spcAft>
                <a:spcPts val="0"/>
              </a:spcAft>
              <a:buClr>
                <a:schemeClr val="tx1"/>
              </a:buClr>
              <a:buNone/>
            </a:pPr>
            <a:r>
              <a:rPr lang="zh-CN" altLang="zh-CN" dirty="0"/>
              <a:t>值类型：数值、布尔、字符串、指针、数组、结构体等</a:t>
            </a:r>
            <a:endParaRPr lang="en-US" altLang="zh-CN" dirty="0"/>
          </a:p>
          <a:p>
            <a:pPr marL="0" indent="0" fontAlgn="auto">
              <a:lnSpc>
                <a:spcPct val="150000"/>
              </a:lnSpc>
              <a:spcAft>
                <a:spcPts val="0"/>
              </a:spcAft>
              <a:buClr>
                <a:schemeClr val="tx1"/>
              </a:buClr>
              <a:buNone/>
            </a:pPr>
            <a:r>
              <a:rPr lang="zh-CN" altLang="en-US" dirty="0"/>
              <a:t>引用类型：切片、映射、接口等</a:t>
            </a:r>
            <a:endParaRPr lang="zh-CN" altLang="zh-CN" dirty="0"/>
          </a:p>
        </p:txBody>
      </p:sp>
      <p:sp>
        <p:nvSpPr>
          <p:cNvPr id="9" name="内容占位符 1"/>
          <p:cNvSpPr txBox="1">
            <a:spLocks/>
          </p:cNvSpPr>
          <p:nvPr/>
        </p:nvSpPr>
        <p:spPr>
          <a:xfrm>
            <a:off x="609600" y="2375611"/>
            <a:ext cx="10967899" cy="1106388"/>
          </a:xfrm>
          <a:prstGeom prst="rect">
            <a:avLst/>
          </a:prstGeom>
        </p:spPr>
        <p:txBody>
          <a:bodyPr vert="horz" lIns="91440" tIns="45720" rIns="91440" bIns="45720" rtlCol="0">
            <a:normAutofit/>
          </a:bodyPr>
          <a:lstStyle>
            <a:defPPr>
              <a:defRPr lang="zh-CN"/>
            </a:defPPr>
            <a:lvl1pPr marL="0" indent="0" defTabSz="914400" eaLnBrk="1" latinLnBrk="0" hangingPunct="1">
              <a:spcBef>
                <a:spcPct val="20000"/>
              </a:spcBef>
              <a:buClr>
                <a:schemeClr val="accent1"/>
              </a:buClr>
              <a:buFont typeface="Wingdings" pitchFamily="2" charset="2"/>
              <a:buNone/>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342900" indent="-342900">
              <a:buFont typeface="Wingdings" panose="05000000000000000000" pitchFamily="2" charset="2"/>
              <a:buChar char="u"/>
            </a:pPr>
            <a:r>
              <a:rPr lang="zh-CN" altLang="en-US" dirty="0"/>
              <a:t> 针对值类型可以借助指针修改原值</a:t>
            </a:r>
            <a:endParaRPr lang="zh-CN" altLang="zh-CN" dirty="0"/>
          </a:p>
        </p:txBody>
      </p:sp>
      <p:pic>
        <p:nvPicPr>
          <p:cNvPr id="10" name="图片 9"/>
          <p:cNvPicPr/>
          <p:nvPr/>
        </p:nvPicPr>
        <p:blipFill rotWithShape="1">
          <a:blip r:embed="rId2"/>
          <a:srcRect l="7535" t="3393" b="1"/>
          <a:stretch/>
        </p:blipFill>
        <p:spPr>
          <a:xfrm>
            <a:off x="678492" y="3061797"/>
            <a:ext cx="11307182" cy="492371"/>
          </a:xfrm>
          <a:prstGeom prst="rect">
            <a:avLst/>
          </a:prstGeom>
        </p:spPr>
      </p:pic>
      <p:sp>
        <p:nvSpPr>
          <p:cNvPr id="13" name="内容占位符 1"/>
          <p:cNvSpPr txBox="1">
            <a:spLocks/>
          </p:cNvSpPr>
          <p:nvPr/>
        </p:nvSpPr>
        <p:spPr>
          <a:xfrm>
            <a:off x="637735" y="3805558"/>
            <a:ext cx="8689145" cy="1106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000" dirty="0"/>
              <a:t>针对值类型和引用类型在赋值后新旧变量的地址并不相同，只是引用类型在底层共享数据结构（其中包含指针类型元素）</a:t>
            </a:r>
          </a:p>
        </p:txBody>
      </p:sp>
    </p:spTree>
    <p:extLst>
      <p:ext uri="{BB962C8B-B14F-4D97-AF65-F5344CB8AC3E}">
        <p14:creationId xmlns:p14="http://schemas.microsoft.com/office/powerpoint/2010/main" val="362105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en-US" dirty="0"/>
              <a:t>函数</a:t>
            </a:r>
            <a:r>
              <a:rPr lang="en-US" altLang="zh-CN" dirty="0"/>
              <a:t>-</a:t>
            </a:r>
            <a:r>
              <a:rPr lang="zh-CN" altLang="zh-CN" dirty="0"/>
              <a:t>值传递</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值传递</a:t>
            </a:r>
          </a:p>
        </p:txBody>
      </p:sp>
      <p:sp>
        <p:nvSpPr>
          <p:cNvPr id="6" name="内容占位符 1"/>
          <p:cNvSpPr txBox="1">
            <a:spLocks/>
          </p:cNvSpPr>
          <p:nvPr/>
        </p:nvSpPr>
        <p:spPr>
          <a:xfrm>
            <a:off x="748143" y="157789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在</a:t>
            </a:r>
            <a:r>
              <a:rPr lang="en-US" altLang="zh-CN" dirty="0"/>
              <a:t>Go</a:t>
            </a:r>
            <a:r>
              <a:rPr lang="zh-CN" altLang="en-US" dirty="0"/>
              <a:t>语言中参数传递默认均为值传递（形参为实参变量的副本），对于引用类型数据因其底层共享数据结构，所以在函数内可对引用类型数据修改从而影响函数外的原变量信息</a:t>
            </a:r>
            <a:endParaRPr lang="zh-CN" altLang="zh-CN" dirty="0"/>
          </a:p>
        </p:txBody>
      </p:sp>
      <p:pic>
        <p:nvPicPr>
          <p:cNvPr id="7" name="图片 6"/>
          <p:cNvPicPr/>
          <p:nvPr/>
        </p:nvPicPr>
        <p:blipFill>
          <a:blip r:embed="rId2"/>
          <a:stretch>
            <a:fillRect/>
          </a:stretch>
        </p:blipFill>
        <p:spPr>
          <a:xfrm>
            <a:off x="1024377" y="2841453"/>
            <a:ext cx="5896928" cy="3911039"/>
          </a:xfrm>
          <a:prstGeom prst="rect">
            <a:avLst/>
          </a:prstGeom>
        </p:spPr>
      </p:pic>
    </p:spTree>
    <p:extLst>
      <p:ext uri="{BB962C8B-B14F-4D97-AF65-F5344CB8AC3E}">
        <p14:creationId xmlns:p14="http://schemas.microsoft.com/office/powerpoint/2010/main" val="24699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error</a:t>
            </a:r>
            <a:r>
              <a:rPr lang="zh-CN" altLang="en-US" sz="2800" b="1" dirty="0">
                <a:latin typeface="微软雅黑" panose="020B0503020204020204" pitchFamily="34" charset="-122"/>
                <a:ea typeface="微软雅黑" panose="020B0503020204020204" pitchFamily="34" charset="-122"/>
              </a:rPr>
              <a:t>接口</a:t>
            </a:r>
          </a:p>
        </p:txBody>
      </p:sp>
      <p:sp>
        <p:nvSpPr>
          <p:cNvPr id="6" name="内容占位符 1"/>
          <p:cNvSpPr txBox="1">
            <a:spLocks/>
          </p:cNvSpPr>
          <p:nvPr/>
        </p:nvSpPr>
        <p:spPr>
          <a:xfrm>
            <a:off x="748143" y="157789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Go</a:t>
            </a:r>
            <a:r>
              <a:rPr lang="zh-CN" altLang="zh-CN" dirty="0"/>
              <a:t>语言通过</a:t>
            </a:r>
            <a:r>
              <a:rPr lang="en-US" altLang="zh-CN" dirty="0"/>
              <a:t>error</a:t>
            </a:r>
            <a:r>
              <a:rPr lang="zh-CN" altLang="zh-CN" dirty="0"/>
              <a:t>接口实现错误处理的标准模式，通过使用函数返回值列表中的最后一个值返回错误信息，将错误的处理交由程序员主动进行处理</a:t>
            </a:r>
          </a:p>
        </p:txBody>
      </p:sp>
      <p:pic>
        <p:nvPicPr>
          <p:cNvPr id="8" name="图片 7"/>
          <p:cNvPicPr/>
          <p:nvPr/>
        </p:nvPicPr>
        <p:blipFill>
          <a:blip r:embed="rId2"/>
          <a:stretch>
            <a:fillRect/>
          </a:stretch>
        </p:blipFill>
        <p:spPr>
          <a:xfrm>
            <a:off x="973231" y="2436054"/>
            <a:ext cx="6862479" cy="2276622"/>
          </a:xfrm>
          <a:prstGeom prst="rect">
            <a:avLst/>
          </a:prstGeom>
        </p:spPr>
      </p:pic>
      <p:pic>
        <p:nvPicPr>
          <p:cNvPr id="9" name="图片 8"/>
          <p:cNvPicPr/>
          <p:nvPr/>
        </p:nvPicPr>
        <p:blipFill>
          <a:blip r:embed="rId3"/>
          <a:stretch>
            <a:fillRect/>
          </a:stretch>
        </p:blipFill>
        <p:spPr>
          <a:xfrm>
            <a:off x="973231" y="4813820"/>
            <a:ext cx="6862479" cy="1987907"/>
          </a:xfrm>
          <a:prstGeom prst="rect">
            <a:avLst/>
          </a:prstGeom>
        </p:spPr>
      </p:pic>
    </p:spTree>
    <p:extLst>
      <p:ext uri="{BB962C8B-B14F-4D97-AF65-F5344CB8AC3E}">
        <p14:creationId xmlns:p14="http://schemas.microsoft.com/office/powerpoint/2010/main" val="291410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2968935"/>
          </a:xfrm>
        </p:spPr>
        <p:txBody>
          <a:bodyPr>
            <a:normAutofit/>
          </a:bodyPr>
          <a:lstStyle/>
          <a:p>
            <a:r>
              <a:rPr lang="zh-CN" altLang="en-US" sz="2800" dirty="0"/>
              <a:t>函数</a:t>
            </a:r>
            <a:endParaRPr lang="en-US" altLang="zh-CN" sz="2800" dirty="0"/>
          </a:p>
          <a:p>
            <a:r>
              <a:rPr lang="zh-CN" altLang="en-US" sz="2800" dirty="0"/>
              <a:t>错误处理</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error</a:t>
            </a:r>
            <a:r>
              <a:rPr lang="zh-CN" altLang="en-US" sz="2800" b="1" dirty="0">
                <a:latin typeface="微软雅黑" panose="020B0503020204020204" pitchFamily="34" charset="-122"/>
                <a:ea typeface="微软雅黑" panose="020B0503020204020204" pitchFamily="34" charset="-122"/>
              </a:rPr>
              <a:t>接口</a:t>
            </a:r>
          </a:p>
        </p:txBody>
      </p:sp>
      <p:sp>
        <p:nvSpPr>
          <p:cNvPr id="6" name="内容占位符 1"/>
          <p:cNvSpPr txBox="1">
            <a:spLocks/>
          </p:cNvSpPr>
          <p:nvPr/>
        </p:nvSpPr>
        <p:spPr>
          <a:xfrm>
            <a:off x="748143" y="164823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error</a:t>
            </a:r>
            <a:r>
              <a:rPr lang="zh-CN" altLang="zh-CN" dirty="0"/>
              <a:t>接口的初始化方法</a:t>
            </a:r>
          </a:p>
        </p:txBody>
      </p:sp>
      <p:sp>
        <p:nvSpPr>
          <p:cNvPr id="7" name="内容占位符 1"/>
          <p:cNvSpPr txBox="1">
            <a:spLocks/>
          </p:cNvSpPr>
          <p:nvPr/>
        </p:nvSpPr>
        <p:spPr>
          <a:xfrm>
            <a:off x="764199" y="2342893"/>
            <a:ext cx="5045757"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a)  </a:t>
            </a:r>
            <a:r>
              <a:rPr lang="zh-CN" altLang="en-US" dirty="0"/>
              <a:t>通过</a:t>
            </a:r>
            <a:r>
              <a:rPr lang="en-US" altLang="zh-CN" dirty="0"/>
              <a:t>errors</a:t>
            </a:r>
            <a:r>
              <a:rPr lang="zh-CN" altLang="en-US" dirty="0"/>
              <a:t>包的</a:t>
            </a:r>
            <a:r>
              <a:rPr lang="en-US" altLang="zh-CN" dirty="0"/>
              <a:t>New</a:t>
            </a:r>
            <a:r>
              <a:rPr lang="zh-CN" altLang="en-US" dirty="0"/>
              <a:t>方法创建</a:t>
            </a:r>
            <a:endParaRPr lang="zh-CN" altLang="zh-CN" dirty="0"/>
          </a:p>
        </p:txBody>
      </p:sp>
      <p:sp>
        <p:nvSpPr>
          <p:cNvPr id="10" name="内容占位符 1"/>
          <p:cNvSpPr txBox="1">
            <a:spLocks/>
          </p:cNvSpPr>
          <p:nvPr/>
        </p:nvSpPr>
        <p:spPr>
          <a:xfrm>
            <a:off x="764199" y="3161558"/>
            <a:ext cx="5580330"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a:t>
            </a:r>
            <a:r>
              <a:rPr lang="zh-CN" altLang="en-US" dirty="0"/>
              <a:t>通过</a:t>
            </a:r>
            <a:r>
              <a:rPr lang="en-US" altLang="zh-CN" dirty="0" err="1"/>
              <a:t>fmt.Errorf</a:t>
            </a:r>
            <a:r>
              <a:rPr lang="zh-CN" altLang="en-US" dirty="0"/>
              <a:t>方法创建</a:t>
            </a:r>
            <a:endParaRPr lang="zh-CN" altLang="zh-CN" dirty="0"/>
          </a:p>
        </p:txBody>
      </p:sp>
      <p:pic>
        <p:nvPicPr>
          <p:cNvPr id="11" name="图片 10"/>
          <p:cNvPicPr/>
          <p:nvPr/>
        </p:nvPicPr>
        <p:blipFill rotWithShape="1">
          <a:blip r:embed="rId2"/>
          <a:srcRect l="9944"/>
          <a:stretch/>
        </p:blipFill>
        <p:spPr>
          <a:xfrm>
            <a:off x="819168" y="3867733"/>
            <a:ext cx="9225164" cy="816806"/>
          </a:xfrm>
          <a:prstGeom prst="rect">
            <a:avLst/>
          </a:prstGeom>
        </p:spPr>
      </p:pic>
    </p:spTree>
    <p:extLst>
      <p:ext uri="{BB962C8B-B14F-4D97-AF65-F5344CB8AC3E}">
        <p14:creationId xmlns:p14="http://schemas.microsoft.com/office/powerpoint/2010/main" val="380518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defer</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621531" y="1577891"/>
            <a:ext cx="11443856" cy="162954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Tx/>
              <a:buFont typeface="Arial" panose="020B0604020202020204" pitchFamily="34" charset="0"/>
              <a:buChar char="•"/>
            </a:pPr>
            <a:r>
              <a:rPr lang="en-US" altLang="zh-CN" dirty="0"/>
              <a:t>defer</a:t>
            </a:r>
            <a:r>
              <a:rPr lang="zh-CN" altLang="en-US" dirty="0"/>
              <a:t>关键字用户声明函数，不论函数是否发生错误都在函数执行最后执行</a:t>
            </a:r>
            <a:r>
              <a:rPr lang="en-US" altLang="zh-CN" dirty="0"/>
              <a:t>(return</a:t>
            </a:r>
            <a:r>
              <a:rPr lang="zh-CN" altLang="en-US" dirty="0"/>
              <a:t>之前</a:t>
            </a:r>
            <a:r>
              <a:rPr lang="en-US" altLang="zh-CN" dirty="0"/>
              <a:t>)</a:t>
            </a:r>
            <a:r>
              <a:rPr lang="zh-CN" altLang="en-US" dirty="0"/>
              <a:t>，若使用</a:t>
            </a:r>
            <a:r>
              <a:rPr lang="en-US" altLang="zh-CN" dirty="0"/>
              <a:t>defer</a:t>
            </a:r>
            <a:r>
              <a:rPr lang="zh-CN" altLang="en-US" dirty="0"/>
              <a:t>声明多个函数，则按照声明的顺序，先声明后执行（堆）</a:t>
            </a:r>
          </a:p>
          <a:p>
            <a:pPr>
              <a:lnSpc>
                <a:spcPct val="150000"/>
              </a:lnSpc>
              <a:buClrTx/>
              <a:buFont typeface="Arial" panose="020B0604020202020204" pitchFamily="34" charset="0"/>
              <a:buChar char="•"/>
            </a:pPr>
            <a:r>
              <a:rPr lang="zh-CN" altLang="en-US" dirty="0"/>
              <a:t>常用来做资源释放，记录日志等工作</a:t>
            </a:r>
          </a:p>
        </p:txBody>
      </p:sp>
      <p:pic>
        <p:nvPicPr>
          <p:cNvPr id="7" name="图片 6"/>
          <p:cNvPicPr/>
          <p:nvPr/>
        </p:nvPicPr>
        <p:blipFill rotWithShape="1">
          <a:blip r:embed="rId2"/>
          <a:srcRect l="9664" r="10664" b="36254"/>
          <a:stretch/>
        </p:blipFill>
        <p:spPr>
          <a:xfrm>
            <a:off x="956602" y="3266058"/>
            <a:ext cx="4431324" cy="3359834"/>
          </a:xfrm>
          <a:prstGeom prst="rect">
            <a:avLst/>
          </a:prstGeom>
        </p:spPr>
      </p:pic>
      <p:pic>
        <p:nvPicPr>
          <p:cNvPr id="10" name="图片 9"/>
          <p:cNvPicPr/>
          <p:nvPr/>
        </p:nvPicPr>
        <p:blipFill rotWithShape="1">
          <a:blip r:embed="rId2"/>
          <a:srcRect l="11012" t="62543" r="13075" b="5351"/>
          <a:stretch/>
        </p:blipFill>
        <p:spPr>
          <a:xfrm>
            <a:off x="6049106" y="3266058"/>
            <a:ext cx="4178106" cy="1643575"/>
          </a:xfrm>
          <a:prstGeom prst="rect">
            <a:avLst/>
          </a:prstGeom>
        </p:spPr>
      </p:pic>
    </p:spTree>
    <p:extLst>
      <p:ext uri="{BB962C8B-B14F-4D97-AF65-F5344CB8AC3E}">
        <p14:creationId xmlns:p14="http://schemas.microsoft.com/office/powerpoint/2010/main" val="236590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panic</a:t>
            </a:r>
            <a:r>
              <a:rPr lang="zh-CN" altLang="en-US" sz="2800" b="1" dirty="0">
                <a:latin typeface="微软雅黑" panose="020B0503020204020204" pitchFamily="34" charset="-122"/>
                <a:ea typeface="微软雅黑" panose="020B0503020204020204" pitchFamily="34" charset="-122"/>
              </a:rPr>
              <a:t>与</a:t>
            </a:r>
            <a:r>
              <a:rPr lang="en-US" altLang="zh-CN" sz="2800" b="1" dirty="0">
                <a:latin typeface="微软雅黑" panose="020B0503020204020204" pitchFamily="34" charset="-122"/>
                <a:ea typeface="微软雅黑" panose="020B0503020204020204" pitchFamily="34" charset="-122"/>
              </a:rPr>
              <a:t>recover</a:t>
            </a:r>
            <a:r>
              <a:rPr lang="zh-CN" altLang="en-US" sz="2800" b="1" dirty="0">
                <a:latin typeface="微软雅黑" panose="020B0503020204020204" pitchFamily="34" charset="-122"/>
                <a:ea typeface="微软雅黑" panose="020B0503020204020204" pitchFamily="34" charset="-122"/>
              </a:rPr>
              <a:t>函数</a:t>
            </a:r>
          </a:p>
        </p:txBody>
      </p:sp>
      <p:sp>
        <p:nvSpPr>
          <p:cNvPr id="6" name="内容占位符 1"/>
          <p:cNvSpPr txBox="1">
            <a:spLocks/>
          </p:cNvSpPr>
          <p:nvPr/>
        </p:nvSpPr>
        <p:spPr>
          <a:xfrm>
            <a:off x="748143" y="1577890"/>
            <a:ext cx="11157857" cy="164361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altLang="zh-CN" dirty="0"/>
              <a:t>go</a:t>
            </a:r>
            <a:r>
              <a:rPr lang="zh-CN" altLang="zh-CN" dirty="0"/>
              <a:t>语言提供</a:t>
            </a:r>
            <a:r>
              <a:rPr lang="en-US" altLang="zh-CN" dirty="0"/>
              <a:t>panic</a:t>
            </a:r>
            <a:r>
              <a:rPr lang="zh-CN" altLang="zh-CN" dirty="0"/>
              <a:t>和</a:t>
            </a:r>
            <a:r>
              <a:rPr lang="en-US" altLang="zh-CN" dirty="0"/>
              <a:t>recover</a:t>
            </a:r>
            <a:r>
              <a:rPr lang="zh-CN" altLang="zh-CN" dirty="0"/>
              <a:t>函数用于处理运行时错误，当调用</a:t>
            </a:r>
            <a:r>
              <a:rPr lang="en-US" altLang="zh-CN" dirty="0"/>
              <a:t>panic</a:t>
            </a:r>
            <a:r>
              <a:rPr lang="zh-CN" altLang="zh-CN" dirty="0"/>
              <a:t>抛出错误，中断原有的控制流程，常用于不可修复性错误。</a:t>
            </a:r>
            <a:r>
              <a:rPr lang="en-US" altLang="zh-CN" dirty="0"/>
              <a:t>recover</a:t>
            </a:r>
            <a:r>
              <a:rPr lang="zh-CN" altLang="zh-CN" dirty="0"/>
              <a:t>函数用于终止错误处理流程，仅在</a:t>
            </a:r>
            <a:r>
              <a:rPr lang="en-US" altLang="zh-CN" dirty="0"/>
              <a:t>defer</a:t>
            </a:r>
            <a:r>
              <a:rPr lang="zh-CN" altLang="zh-CN" dirty="0"/>
              <a:t>语句的函数中有效，用于截取错误处理流程，</a:t>
            </a:r>
            <a:r>
              <a:rPr lang="en-US" altLang="zh-CN" dirty="0"/>
              <a:t>recover</a:t>
            </a:r>
            <a:r>
              <a:rPr lang="zh-CN" altLang="zh-CN" dirty="0"/>
              <a:t>只能捕获到最后一个错误</a:t>
            </a:r>
          </a:p>
        </p:txBody>
      </p:sp>
      <p:sp>
        <p:nvSpPr>
          <p:cNvPr id="7" name="内容占位符 1"/>
          <p:cNvSpPr txBox="1">
            <a:spLocks/>
          </p:cNvSpPr>
          <p:nvPr/>
        </p:nvSpPr>
        <p:spPr>
          <a:xfrm>
            <a:off x="748143" y="3133420"/>
            <a:ext cx="5045757"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a)  panic</a:t>
            </a:r>
            <a:endParaRPr lang="zh-CN" altLang="zh-CN" dirty="0"/>
          </a:p>
        </p:txBody>
      </p:sp>
      <p:pic>
        <p:nvPicPr>
          <p:cNvPr id="11" name="图片 10"/>
          <p:cNvPicPr/>
          <p:nvPr/>
        </p:nvPicPr>
        <p:blipFill rotWithShape="1">
          <a:blip r:embed="rId2"/>
          <a:srcRect l="3891" r="10133" b="6013"/>
          <a:stretch/>
        </p:blipFill>
        <p:spPr>
          <a:xfrm>
            <a:off x="1210104" y="3638493"/>
            <a:ext cx="4121833" cy="3100665"/>
          </a:xfrm>
          <a:prstGeom prst="rect">
            <a:avLst/>
          </a:prstGeom>
        </p:spPr>
      </p:pic>
    </p:spTree>
    <p:extLst>
      <p:ext uri="{BB962C8B-B14F-4D97-AF65-F5344CB8AC3E}">
        <p14:creationId xmlns:p14="http://schemas.microsoft.com/office/powerpoint/2010/main" val="223629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panic</a:t>
            </a:r>
            <a:r>
              <a:rPr lang="zh-CN" altLang="en-US" sz="2800" b="1" dirty="0">
                <a:latin typeface="微软雅黑" panose="020B0503020204020204" pitchFamily="34" charset="-122"/>
                <a:ea typeface="微软雅黑" panose="020B0503020204020204" pitchFamily="34" charset="-122"/>
              </a:rPr>
              <a:t>与</a:t>
            </a:r>
            <a:r>
              <a:rPr lang="en-US" altLang="zh-CN" sz="2800" b="1" dirty="0">
                <a:latin typeface="微软雅黑" panose="020B0503020204020204" pitchFamily="34" charset="-122"/>
                <a:ea typeface="微软雅黑" panose="020B0503020204020204" pitchFamily="34" charset="-122"/>
              </a:rPr>
              <a:t>recover</a:t>
            </a:r>
            <a:r>
              <a:rPr lang="zh-CN" altLang="en-US" sz="2800" b="1" dirty="0">
                <a:latin typeface="微软雅黑" panose="020B0503020204020204" pitchFamily="34" charset="-122"/>
                <a:ea typeface="微软雅黑" panose="020B0503020204020204" pitchFamily="34" charset="-122"/>
              </a:rPr>
              <a:t>函数</a:t>
            </a:r>
          </a:p>
        </p:txBody>
      </p:sp>
      <p:sp>
        <p:nvSpPr>
          <p:cNvPr id="10" name="内容占位符 1"/>
          <p:cNvSpPr txBox="1">
            <a:spLocks/>
          </p:cNvSpPr>
          <p:nvPr/>
        </p:nvSpPr>
        <p:spPr>
          <a:xfrm>
            <a:off x="678492" y="1612159"/>
            <a:ext cx="5580330"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recover</a:t>
            </a:r>
            <a:endParaRPr lang="zh-CN" altLang="zh-CN" dirty="0"/>
          </a:p>
        </p:txBody>
      </p:sp>
      <p:pic>
        <p:nvPicPr>
          <p:cNvPr id="8" name="图片 7"/>
          <p:cNvPicPr/>
          <p:nvPr/>
        </p:nvPicPr>
        <p:blipFill rotWithShape="1">
          <a:blip r:embed="rId2"/>
          <a:srcRect l="6356" r="7589" b="27353"/>
          <a:stretch/>
        </p:blipFill>
        <p:spPr>
          <a:xfrm>
            <a:off x="829992" y="2095816"/>
            <a:ext cx="4726745" cy="4656676"/>
          </a:xfrm>
          <a:prstGeom prst="rect">
            <a:avLst/>
          </a:prstGeom>
        </p:spPr>
      </p:pic>
      <p:pic>
        <p:nvPicPr>
          <p:cNvPr id="9" name="图片 8"/>
          <p:cNvPicPr/>
          <p:nvPr/>
        </p:nvPicPr>
        <p:blipFill rotWithShape="1">
          <a:blip r:embed="rId2"/>
          <a:srcRect l="6005" t="71887" r="9727" b="1513"/>
          <a:stretch/>
        </p:blipFill>
        <p:spPr>
          <a:xfrm>
            <a:off x="6258822" y="2095816"/>
            <a:ext cx="5051603" cy="1723563"/>
          </a:xfrm>
          <a:prstGeom prst="rect">
            <a:avLst/>
          </a:prstGeom>
        </p:spPr>
      </p:pic>
      <p:pic>
        <p:nvPicPr>
          <p:cNvPr id="12" name="图片 11"/>
          <p:cNvPicPr/>
          <p:nvPr/>
        </p:nvPicPr>
        <p:blipFill rotWithShape="1">
          <a:blip r:embed="rId3"/>
          <a:srcRect b="9630"/>
          <a:stretch/>
        </p:blipFill>
        <p:spPr>
          <a:xfrm>
            <a:off x="6258822" y="4093698"/>
            <a:ext cx="4474827" cy="2391509"/>
          </a:xfrm>
          <a:prstGeom prst="rect">
            <a:avLst/>
          </a:prstGeom>
        </p:spPr>
      </p:pic>
    </p:spTree>
    <p:extLst>
      <p:ext uri="{BB962C8B-B14F-4D97-AF65-F5344CB8AC3E}">
        <p14:creationId xmlns:p14="http://schemas.microsoft.com/office/powerpoint/2010/main" val="3555498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2360657"/>
            <a:ext cx="11157857" cy="3942172"/>
          </a:xfrm>
        </p:spPr>
        <p:txBody>
          <a:bodyPr/>
          <a:lstStyle/>
          <a:p>
            <a:endParaRPr lang="zh-CN" altLang="en-US" dirty="0"/>
          </a:p>
        </p:txBody>
      </p:sp>
      <p:sp>
        <p:nvSpPr>
          <p:cNvPr id="5" name="矩形 4"/>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汉诺塔</a:t>
            </a:r>
          </a:p>
        </p:txBody>
      </p:sp>
    </p:spTree>
    <p:extLst>
      <p:ext uri="{BB962C8B-B14F-4D97-AF65-F5344CB8AC3E}">
        <p14:creationId xmlns:p14="http://schemas.microsoft.com/office/powerpoint/2010/main" val="356785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2" name="内容占位符 1"/>
          <p:cNvSpPr>
            <a:spLocks noGrp="1"/>
          </p:cNvSpPr>
          <p:nvPr>
            <p:ph idx="1"/>
          </p:nvPr>
        </p:nvSpPr>
        <p:spPr>
          <a:xfrm>
            <a:off x="609599" y="2360657"/>
            <a:ext cx="12457316" cy="2633374"/>
          </a:xfrm>
        </p:spPr>
        <p:txBody>
          <a:bodyPr>
            <a:normAutofit/>
          </a:bodyPr>
          <a:lstStyle/>
          <a:p>
            <a:pPr marL="514350" indent="-514350">
              <a:lnSpc>
                <a:spcPct val="150000"/>
              </a:lnSpc>
              <a:buFont typeface="+mj-ea"/>
              <a:buAutoNum type="ea1JpnChsDbPeriod"/>
            </a:pPr>
            <a:r>
              <a:rPr lang="zh-CN" altLang="en-US" dirty="0"/>
              <a:t>用户添加</a:t>
            </a:r>
            <a:endParaRPr lang="en-US" altLang="zh-CN" dirty="0"/>
          </a:p>
          <a:p>
            <a:pPr marL="514350" indent="-514350">
              <a:lnSpc>
                <a:spcPct val="150000"/>
              </a:lnSpc>
              <a:buFont typeface="+mj-ea"/>
              <a:buAutoNum type="ea1JpnChsDbPeriod"/>
            </a:pPr>
            <a:r>
              <a:rPr lang="zh-CN" altLang="en-US" dirty="0"/>
              <a:t>用户修改</a:t>
            </a:r>
            <a:endParaRPr lang="en-US" altLang="zh-CN" dirty="0"/>
          </a:p>
          <a:p>
            <a:pPr marL="514350" indent="-514350">
              <a:lnSpc>
                <a:spcPct val="150000"/>
              </a:lnSpc>
              <a:buFont typeface="+mj-ea"/>
              <a:buAutoNum type="ea1JpnChsDbPeriod"/>
            </a:pPr>
            <a:r>
              <a:rPr lang="zh-CN" altLang="en-US" dirty="0"/>
              <a:t>用户删除</a:t>
            </a:r>
            <a:endParaRPr lang="en-US" altLang="zh-CN" dirty="0"/>
          </a:p>
          <a:p>
            <a:pPr marL="514350" indent="-514350">
              <a:lnSpc>
                <a:spcPct val="150000"/>
              </a:lnSpc>
              <a:buFont typeface="+mj-ea"/>
              <a:buAutoNum type="ea1JpnChsDbPeriod"/>
            </a:pPr>
            <a:r>
              <a:rPr lang="zh-CN" altLang="en-US" dirty="0"/>
              <a:t>用户查询</a:t>
            </a:r>
          </a:p>
        </p:txBody>
      </p:sp>
      <p:sp>
        <p:nvSpPr>
          <p:cNvPr id="4" name="矩形 3"/>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命令行用户管理</a:t>
            </a:r>
          </a:p>
        </p:txBody>
      </p:sp>
    </p:spTree>
    <p:extLst>
      <p:ext uri="{BB962C8B-B14F-4D97-AF65-F5344CB8AC3E}">
        <p14:creationId xmlns:p14="http://schemas.microsoft.com/office/powerpoint/2010/main" val="341113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定义</a:t>
            </a:r>
            <a:r>
              <a:rPr lang="en-US" altLang="zh-CN" dirty="0"/>
              <a:t>&amp;</a:t>
            </a:r>
            <a:r>
              <a:rPr lang="zh-CN" altLang="en-US" dirty="0"/>
              <a:t>调用</a:t>
            </a:r>
          </a:p>
        </p:txBody>
      </p:sp>
      <p:sp>
        <p:nvSpPr>
          <p:cNvPr id="2" name="内容占位符 1"/>
          <p:cNvSpPr>
            <a:spLocks noGrp="1"/>
          </p:cNvSpPr>
          <p:nvPr>
            <p:ph idx="1"/>
          </p:nvPr>
        </p:nvSpPr>
        <p:spPr>
          <a:xfrm>
            <a:off x="595744" y="1580491"/>
            <a:ext cx="11157857" cy="1856505"/>
          </a:xfrm>
        </p:spPr>
        <p:txBody>
          <a:bodyPr>
            <a:normAutofit/>
          </a:bodyPr>
          <a:lstStyle/>
          <a:p>
            <a:r>
              <a:rPr lang="zh-CN" altLang="zh-CN" dirty="0"/>
              <a:t>函数包含函数名、行参列表、函数体和返回值列表，使用</a:t>
            </a:r>
            <a:r>
              <a:rPr lang="en-US" altLang="zh-CN" dirty="0" err="1"/>
              <a:t>func</a:t>
            </a:r>
            <a:r>
              <a:rPr lang="zh-CN" altLang="zh-CN" dirty="0"/>
              <a:t>进行声明，函数无参数或返回值时则形参列表和返回值列表省略</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4253977"/>
            <a:ext cx="11157857" cy="10691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形参列表需要描述参数名及参数类型，所有形参为函数块局部变量。返回值需要描述返回值类型</a:t>
            </a:r>
          </a:p>
        </p:txBody>
      </p:sp>
      <p:pic>
        <p:nvPicPr>
          <p:cNvPr id="9" name="图片 8"/>
          <p:cNvPicPr/>
          <p:nvPr/>
        </p:nvPicPr>
        <p:blipFill>
          <a:blip r:embed="rId2"/>
          <a:stretch>
            <a:fillRect/>
          </a:stretch>
        </p:blipFill>
        <p:spPr>
          <a:xfrm>
            <a:off x="917642" y="2683325"/>
            <a:ext cx="5272143" cy="1227496"/>
          </a:xfrm>
          <a:prstGeom prst="rect">
            <a:avLst/>
          </a:prstGeom>
        </p:spPr>
      </p:pic>
    </p:spTree>
    <p:extLst>
      <p:ext uri="{BB962C8B-B14F-4D97-AF65-F5344CB8AC3E}">
        <p14:creationId xmlns:p14="http://schemas.microsoft.com/office/powerpoint/2010/main" val="128819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定义</a:t>
            </a:r>
            <a:r>
              <a:rPr lang="en-US" altLang="zh-CN" dirty="0"/>
              <a:t>&amp;</a:t>
            </a:r>
            <a:r>
              <a:rPr lang="zh-CN" altLang="en-US" dirty="0"/>
              <a:t>调用</a:t>
            </a:r>
          </a:p>
        </p:txBody>
      </p:sp>
      <p:sp>
        <p:nvSpPr>
          <p:cNvPr id="2" name="内容占位符 1"/>
          <p:cNvSpPr>
            <a:spLocks noGrp="1"/>
          </p:cNvSpPr>
          <p:nvPr>
            <p:ph idx="1"/>
          </p:nvPr>
        </p:nvSpPr>
        <p:spPr>
          <a:xfrm>
            <a:off x="595745" y="1580491"/>
            <a:ext cx="3258804" cy="588113"/>
          </a:xfrm>
        </p:spPr>
        <p:txBody>
          <a:bodyPr>
            <a:normAutofit/>
          </a:bodyPr>
          <a:lstStyle/>
          <a:p>
            <a:pPr marL="457200" lvl="0" indent="-457200">
              <a:buClr>
                <a:schemeClr val="tx1"/>
              </a:buClr>
              <a:buFont typeface="+mj-lt"/>
              <a:buAutoNum type="alphaLcParenR"/>
            </a:pPr>
            <a:r>
              <a:rPr lang="zh-CN" altLang="zh-CN" dirty="0"/>
              <a:t>无参</a:t>
            </a:r>
            <a:r>
              <a:rPr lang="en-US" altLang="zh-CN" dirty="0"/>
              <a:t>&amp;</a:t>
            </a:r>
            <a:r>
              <a:rPr lang="zh-CN" altLang="zh-CN" dirty="0"/>
              <a:t>无返回值</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举例：</a:t>
            </a:r>
          </a:p>
        </p:txBody>
      </p:sp>
      <p:pic>
        <p:nvPicPr>
          <p:cNvPr id="7" name="图片 6"/>
          <p:cNvPicPr/>
          <p:nvPr/>
        </p:nvPicPr>
        <p:blipFill>
          <a:blip r:embed="rId2"/>
          <a:stretch>
            <a:fillRect/>
          </a:stretch>
        </p:blipFill>
        <p:spPr>
          <a:xfrm>
            <a:off x="1004814" y="2168605"/>
            <a:ext cx="4397180" cy="1756282"/>
          </a:xfrm>
          <a:prstGeom prst="rect">
            <a:avLst/>
          </a:prstGeom>
        </p:spPr>
      </p:pic>
      <p:sp>
        <p:nvSpPr>
          <p:cNvPr id="10" name="内容占位符 1"/>
          <p:cNvSpPr txBox="1">
            <a:spLocks/>
          </p:cNvSpPr>
          <p:nvPr/>
        </p:nvSpPr>
        <p:spPr>
          <a:xfrm>
            <a:off x="595743" y="4265111"/>
            <a:ext cx="3258805" cy="6585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a:t>
            </a:r>
            <a:r>
              <a:rPr lang="zh-CN" altLang="en-US" dirty="0"/>
              <a:t>有参</a:t>
            </a:r>
            <a:r>
              <a:rPr lang="en-US" altLang="zh-CN" dirty="0"/>
              <a:t>&amp;</a:t>
            </a:r>
            <a:r>
              <a:rPr lang="zh-CN" altLang="en-US" dirty="0"/>
              <a:t>无返回值</a:t>
            </a:r>
            <a:endParaRPr lang="zh-CN" altLang="zh-CN" dirty="0"/>
          </a:p>
        </p:txBody>
      </p:sp>
      <p:pic>
        <p:nvPicPr>
          <p:cNvPr id="11" name="图片 10"/>
          <p:cNvPicPr/>
          <p:nvPr/>
        </p:nvPicPr>
        <p:blipFill>
          <a:blip r:embed="rId3"/>
          <a:stretch>
            <a:fillRect/>
          </a:stretch>
        </p:blipFill>
        <p:spPr>
          <a:xfrm>
            <a:off x="1004814" y="4804977"/>
            <a:ext cx="4397180" cy="1708365"/>
          </a:xfrm>
          <a:prstGeom prst="rect">
            <a:avLst/>
          </a:prstGeom>
        </p:spPr>
      </p:pic>
      <p:sp>
        <p:nvSpPr>
          <p:cNvPr id="12" name="内容占位符 1"/>
          <p:cNvSpPr txBox="1">
            <a:spLocks/>
          </p:cNvSpPr>
          <p:nvPr/>
        </p:nvSpPr>
        <p:spPr>
          <a:xfrm>
            <a:off x="6684707" y="1613921"/>
            <a:ext cx="3258805" cy="6585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c)  </a:t>
            </a:r>
            <a:r>
              <a:rPr lang="zh-CN" altLang="en-US" dirty="0"/>
              <a:t>有参</a:t>
            </a:r>
            <a:r>
              <a:rPr lang="en-US" altLang="zh-CN" dirty="0"/>
              <a:t>&amp;</a:t>
            </a:r>
            <a:r>
              <a:rPr lang="zh-CN" altLang="en-US" dirty="0"/>
              <a:t>有返回值</a:t>
            </a:r>
            <a:endParaRPr lang="zh-CN" altLang="zh-CN" dirty="0"/>
          </a:p>
        </p:txBody>
      </p:sp>
      <p:pic>
        <p:nvPicPr>
          <p:cNvPr id="13" name="图片 12"/>
          <p:cNvPicPr/>
          <p:nvPr/>
        </p:nvPicPr>
        <p:blipFill>
          <a:blip r:embed="rId4"/>
          <a:stretch>
            <a:fillRect/>
          </a:stretch>
        </p:blipFill>
        <p:spPr>
          <a:xfrm>
            <a:off x="7095026" y="2168603"/>
            <a:ext cx="4131199" cy="1756283"/>
          </a:xfrm>
          <a:prstGeom prst="rect">
            <a:avLst/>
          </a:prstGeom>
        </p:spPr>
      </p:pic>
    </p:spTree>
    <p:extLst>
      <p:ext uri="{BB962C8B-B14F-4D97-AF65-F5344CB8AC3E}">
        <p14:creationId xmlns:p14="http://schemas.microsoft.com/office/powerpoint/2010/main" val="247260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定义</a:t>
            </a:r>
            <a:r>
              <a:rPr lang="en-US" altLang="zh-CN" dirty="0"/>
              <a:t>&amp;</a:t>
            </a:r>
            <a:r>
              <a:rPr lang="zh-CN" altLang="en-US" dirty="0"/>
              <a:t>调用</a:t>
            </a:r>
          </a:p>
        </p:txBody>
      </p:sp>
      <p:sp>
        <p:nvSpPr>
          <p:cNvPr id="2" name="内容占位符 1"/>
          <p:cNvSpPr>
            <a:spLocks noGrp="1"/>
          </p:cNvSpPr>
          <p:nvPr>
            <p:ph idx="1"/>
          </p:nvPr>
        </p:nvSpPr>
        <p:spPr>
          <a:xfrm>
            <a:off x="595744" y="1580491"/>
            <a:ext cx="11157857" cy="1856505"/>
          </a:xfrm>
        </p:spPr>
        <p:txBody>
          <a:bodyPr>
            <a:normAutofit/>
          </a:bodyPr>
          <a:lstStyle/>
          <a:p>
            <a:r>
              <a:rPr lang="zh-CN" altLang="zh-CN" dirty="0"/>
              <a:t>函数通过函数名</a:t>
            </a:r>
            <a:r>
              <a:rPr lang="en-US" altLang="zh-CN" dirty="0"/>
              <a:t>(</a:t>
            </a:r>
            <a:r>
              <a:rPr lang="zh-CN" altLang="zh-CN" dirty="0"/>
              <a:t>实参列表</a:t>
            </a:r>
            <a:r>
              <a:rPr lang="en-US" altLang="zh-CN" dirty="0"/>
              <a:t>)</a:t>
            </a:r>
            <a:r>
              <a:rPr lang="zh-CN" altLang="zh-CN" dirty="0"/>
              <a:t>，在调用过程中实参的每个数据会赋值给形参中的每个变量，因此实参列表类型和数量需要函数定义的形参一一对应。针对函数返回值可通过变量赋值的方式接收</a:t>
            </a:r>
            <a:r>
              <a:rPr lang="en-US" altLang="zh-CN" dirty="0"/>
              <a:t>s</a:t>
            </a:r>
            <a:endParaRPr lang="zh-CN" altLang="zh-CN" dirty="0"/>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调用</a:t>
            </a:r>
          </a:p>
        </p:txBody>
      </p:sp>
      <p:pic>
        <p:nvPicPr>
          <p:cNvPr id="7" name="图片 6"/>
          <p:cNvPicPr/>
          <p:nvPr/>
        </p:nvPicPr>
        <p:blipFill>
          <a:blip r:embed="rId2"/>
          <a:stretch>
            <a:fillRect/>
          </a:stretch>
        </p:blipFill>
        <p:spPr>
          <a:xfrm>
            <a:off x="678491" y="2850965"/>
            <a:ext cx="7083275" cy="3704580"/>
          </a:xfrm>
          <a:prstGeom prst="rect">
            <a:avLst/>
          </a:prstGeom>
        </p:spPr>
      </p:pic>
    </p:spTree>
    <p:extLst>
      <p:ext uri="{BB962C8B-B14F-4D97-AF65-F5344CB8AC3E}">
        <p14:creationId xmlns:p14="http://schemas.microsoft.com/office/powerpoint/2010/main" val="345965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参数</a:t>
            </a:r>
          </a:p>
        </p:txBody>
      </p:sp>
      <p:sp>
        <p:nvSpPr>
          <p:cNvPr id="2" name="内容占位符 1"/>
          <p:cNvSpPr>
            <a:spLocks noGrp="1"/>
          </p:cNvSpPr>
          <p:nvPr>
            <p:ph idx="1"/>
          </p:nvPr>
        </p:nvSpPr>
        <p:spPr>
          <a:xfrm>
            <a:off x="595744" y="1580492"/>
            <a:ext cx="11157857" cy="487460"/>
          </a:xfrm>
        </p:spPr>
        <p:txBody>
          <a:bodyPr>
            <a:normAutofit/>
          </a:bodyPr>
          <a:lstStyle/>
          <a:p>
            <a:r>
              <a:rPr lang="zh-CN" altLang="zh-CN" dirty="0"/>
              <a:t>在声明函数中若存在多个连续形参类型相同可只保留最后一个参数类型名</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类型合并</a:t>
            </a:r>
          </a:p>
        </p:txBody>
      </p:sp>
      <p:pic>
        <p:nvPicPr>
          <p:cNvPr id="7" name="图片 6"/>
          <p:cNvPicPr/>
          <p:nvPr/>
        </p:nvPicPr>
        <p:blipFill>
          <a:blip r:embed="rId2"/>
          <a:stretch>
            <a:fillRect/>
          </a:stretch>
        </p:blipFill>
        <p:spPr>
          <a:xfrm>
            <a:off x="898524" y="2235703"/>
            <a:ext cx="8526829" cy="2026809"/>
          </a:xfrm>
          <a:prstGeom prst="rect">
            <a:avLst/>
          </a:prstGeom>
        </p:spPr>
      </p:pic>
      <p:pic>
        <p:nvPicPr>
          <p:cNvPr id="10" name="图片 9"/>
          <p:cNvPicPr/>
          <p:nvPr/>
        </p:nvPicPr>
        <p:blipFill>
          <a:blip r:embed="rId3"/>
          <a:stretch>
            <a:fillRect/>
          </a:stretch>
        </p:blipFill>
        <p:spPr>
          <a:xfrm>
            <a:off x="898523" y="4398134"/>
            <a:ext cx="5924307" cy="300477"/>
          </a:xfrm>
          <a:prstGeom prst="rect">
            <a:avLst/>
          </a:prstGeom>
        </p:spPr>
      </p:pic>
    </p:spTree>
    <p:extLst>
      <p:ext uri="{BB962C8B-B14F-4D97-AF65-F5344CB8AC3E}">
        <p14:creationId xmlns:p14="http://schemas.microsoft.com/office/powerpoint/2010/main" val="226801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参数</a:t>
            </a:r>
          </a:p>
        </p:txBody>
      </p:sp>
      <p:sp>
        <p:nvSpPr>
          <p:cNvPr id="2" name="内容占位符 1"/>
          <p:cNvSpPr>
            <a:spLocks noGrp="1"/>
          </p:cNvSpPr>
          <p:nvPr>
            <p:ph idx="1"/>
          </p:nvPr>
        </p:nvSpPr>
        <p:spPr>
          <a:xfrm>
            <a:off x="595744" y="1580491"/>
            <a:ext cx="11157857" cy="853219"/>
          </a:xfrm>
        </p:spPr>
        <p:txBody>
          <a:bodyPr>
            <a:normAutofit/>
          </a:bodyPr>
          <a:lstStyle/>
          <a:p>
            <a:r>
              <a:rPr lang="zh-CN" altLang="en-US" dirty="0"/>
              <a:t>某些情况下函数需要处理形参数量可变，需要运算符</a:t>
            </a:r>
            <a:r>
              <a:rPr lang="en-US" altLang="zh-CN" dirty="0"/>
              <a:t>…</a:t>
            </a:r>
            <a:r>
              <a:rPr lang="zh-CN" altLang="en-US" dirty="0"/>
              <a:t>声明可变参数函数或在调用时传递可变参数</a:t>
            </a:r>
            <a:endParaRPr lang="zh-CN" altLang="zh-CN" dirty="0"/>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可变参数</a:t>
            </a:r>
          </a:p>
        </p:txBody>
      </p:sp>
      <p:sp>
        <p:nvSpPr>
          <p:cNvPr id="8" name="内容占位符 1"/>
          <p:cNvSpPr txBox="1">
            <a:spLocks/>
          </p:cNvSpPr>
          <p:nvPr/>
        </p:nvSpPr>
        <p:spPr>
          <a:xfrm>
            <a:off x="595744" y="2493826"/>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fontAlgn="auto">
              <a:spcAft>
                <a:spcPts val="0"/>
              </a:spcAft>
              <a:buClr>
                <a:schemeClr val="tx1"/>
              </a:buClr>
              <a:buFont typeface="+mj-lt"/>
              <a:buAutoNum type="alphaLcParenR"/>
            </a:pPr>
            <a:r>
              <a:rPr lang="zh-CN" altLang="en-US" dirty="0"/>
              <a:t>定义</a:t>
            </a:r>
            <a:endParaRPr lang="zh-CN" altLang="zh-CN" dirty="0"/>
          </a:p>
        </p:txBody>
      </p:sp>
      <p:sp>
        <p:nvSpPr>
          <p:cNvPr id="9" name="内容占位符 1"/>
          <p:cNvSpPr txBox="1">
            <a:spLocks/>
          </p:cNvSpPr>
          <p:nvPr/>
        </p:nvSpPr>
        <p:spPr>
          <a:xfrm>
            <a:off x="595743" y="3142055"/>
            <a:ext cx="10967899" cy="1106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000" dirty="0"/>
              <a:t>可变参数只能定义一个且只能在参数列表末端。在调用函数后，可变参数则被初始化为对应类型的切片</a:t>
            </a:r>
            <a:endParaRPr lang="zh-CN" altLang="zh-CN" sz="2000" dirty="0"/>
          </a:p>
        </p:txBody>
      </p:sp>
      <p:pic>
        <p:nvPicPr>
          <p:cNvPr id="11" name="图片 10"/>
          <p:cNvPicPr/>
          <p:nvPr/>
        </p:nvPicPr>
        <p:blipFill rotWithShape="1">
          <a:blip r:embed="rId2"/>
          <a:srcRect r="13912"/>
          <a:stretch/>
        </p:blipFill>
        <p:spPr>
          <a:xfrm>
            <a:off x="678492" y="4088586"/>
            <a:ext cx="5919256" cy="2176647"/>
          </a:xfrm>
          <a:prstGeom prst="rect">
            <a:avLst/>
          </a:prstGeom>
        </p:spPr>
      </p:pic>
      <p:pic>
        <p:nvPicPr>
          <p:cNvPr id="12" name="图片 11"/>
          <p:cNvPicPr/>
          <p:nvPr/>
        </p:nvPicPr>
        <p:blipFill rotWithShape="1">
          <a:blip r:embed="rId3"/>
          <a:srcRect r="7263"/>
          <a:stretch/>
        </p:blipFill>
        <p:spPr>
          <a:xfrm>
            <a:off x="6784106" y="4088586"/>
            <a:ext cx="4969495" cy="871870"/>
          </a:xfrm>
          <a:prstGeom prst="rect">
            <a:avLst/>
          </a:prstGeom>
        </p:spPr>
      </p:pic>
    </p:spTree>
    <p:extLst>
      <p:ext uri="{BB962C8B-B14F-4D97-AF65-F5344CB8AC3E}">
        <p14:creationId xmlns:p14="http://schemas.microsoft.com/office/powerpoint/2010/main" val="357954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参数</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可变参数</a:t>
            </a:r>
          </a:p>
        </p:txBody>
      </p:sp>
      <p:sp>
        <p:nvSpPr>
          <p:cNvPr id="8" name="内容占位符 1"/>
          <p:cNvSpPr txBox="1">
            <a:spLocks/>
          </p:cNvSpPr>
          <p:nvPr/>
        </p:nvSpPr>
        <p:spPr>
          <a:xfrm>
            <a:off x="595744" y="1579427"/>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a:t>
            </a:r>
            <a:r>
              <a:rPr lang="zh-CN" altLang="en-US" dirty="0"/>
              <a:t>传递</a:t>
            </a:r>
            <a:endParaRPr lang="zh-CN" altLang="zh-CN" dirty="0"/>
          </a:p>
        </p:txBody>
      </p:sp>
      <p:sp>
        <p:nvSpPr>
          <p:cNvPr id="9" name="内容占位符 1"/>
          <p:cNvSpPr txBox="1">
            <a:spLocks/>
          </p:cNvSpPr>
          <p:nvPr/>
        </p:nvSpPr>
        <p:spPr>
          <a:xfrm>
            <a:off x="678492" y="2166528"/>
            <a:ext cx="10967899" cy="4922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000" dirty="0"/>
              <a:t>在调用函数时，也可以使用运算符</a:t>
            </a:r>
            <a:r>
              <a:rPr lang="en-US" altLang="zh-CN" sz="2000" dirty="0"/>
              <a:t>…</a:t>
            </a:r>
            <a:r>
              <a:rPr lang="zh-CN" altLang="en-US" sz="2000" dirty="0"/>
              <a:t>将切片解包传递到可变参数函数中</a:t>
            </a:r>
            <a:endParaRPr lang="zh-CN" altLang="zh-CN" sz="2000" dirty="0"/>
          </a:p>
        </p:txBody>
      </p:sp>
      <p:pic>
        <p:nvPicPr>
          <p:cNvPr id="10" name="图片 9"/>
          <p:cNvPicPr/>
          <p:nvPr/>
        </p:nvPicPr>
        <p:blipFill>
          <a:blip r:embed="rId2"/>
          <a:stretch>
            <a:fillRect/>
          </a:stretch>
        </p:blipFill>
        <p:spPr>
          <a:xfrm>
            <a:off x="678492" y="2686930"/>
            <a:ext cx="8817200" cy="1575581"/>
          </a:xfrm>
          <a:prstGeom prst="rect">
            <a:avLst/>
          </a:prstGeom>
        </p:spPr>
      </p:pic>
    </p:spTree>
    <p:extLst>
      <p:ext uri="{BB962C8B-B14F-4D97-AF65-F5344CB8AC3E}">
        <p14:creationId xmlns:p14="http://schemas.microsoft.com/office/powerpoint/2010/main" val="400803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返回值</a:t>
            </a:r>
          </a:p>
        </p:txBody>
      </p:sp>
      <p:sp>
        <p:nvSpPr>
          <p:cNvPr id="2" name="内容占位符 1"/>
          <p:cNvSpPr>
            <a:spLocks noGrp="1"/>
          </p:cNvSpPr>
          <p:nvPr>
            <p:ph idx="1"/>
          </p:nvPr>
        </p:nvSpPr>
        <p:spPr>
          <a:xfrm>
            <a:off x="748144" y="4935995"/>
            <a:ext cx="11157857" cy="1879801"/>
          </a:xfrm>
        </p:spPr>
        <p:txBody>
          <a:bodyPr>
            <a:normAutofit lnSpcReduction="10000"/>
          </a:bodyPr>
          <a:lstStyle/>
          <a:p>
            <a:r>
              <a:rPr lang="zh-CN" altLang="en-US" dirty="0"/>
              <a:t>在函数返回值列表中可指定变量名，变量在调用时会根据类型使用零值进行初始化，在函数体中可进行赋值，同时在调用</a:t>
            </a:r>
            <a:r>
              <a:rPr lang="en-US" altLang="zh-CN" dirty="0"/>
              <a:t>return</a:t>
            </a:r>
            <a:r>
              <a:rPr lang="zh-CN" altLang="en-US" dirty="0"/>
              <a:t>时不需要添加返回值，</a:t>
            </a:r>
            <a:r>
              <a:rPr lang="en-US" altLang="zh-CN" dirty="0"/>
              <a:t>go</a:t>
            </a:r>
            <a:r>
              <a:rPr lang="zh-CN" altLang="en-US" dirty="0"/>
              <a:t>语言自动将变量的最终结果进行返回</a:t>
            </a:r>
          </a:p>
          <a:p>
            <a:r>
              <a:rPr lang="zh-CN" altLang="en-US" dirty="0"/>
              <a:t>在使用命名返回值时，当声明函数中存在若多个连续返回值类型相同可只保留最后一个返回值类型名</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多返回值</a:t>
            </a:r>
          </a:p>
        </p:txBody>
      </p:sp>
      <p:sp>
        <p:nvSpPr>
          <p:cNvPr id="10" name="矩形 9"/>
          <p:cNvSpPr>
            <a:spLocks noChangeArrowheads="1"/>
          </p:cNvSpPr>
          <p:nvPr/>
        </p:nvSpPr>
        <p:spPr bwMode="auto">
          <a:xfrm>
            <a:off x="678493" y="438563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命名返回值</a:t>
            </a:r>
          </a:p>
        </p:txBody>
      </p:sp>
      <p:pic>
        <p:nvPicPr>
          <p:cNvPr id="13" name="图片 12"/>
          <p:cNvPicPr/>
          <p:nvPr/>
        </p:nvPicPr>
        <p:blipFill>
          <a:blip r:embed="rId2"/>
          <a:stretch>
            <a:fillRect/>
          </a:stretch>
        </p:blipFill>
        <p:spPr>
          <a:xfrm>
            <a:off x="935496" y="2431110"/>
            <a:ext cx="6500374" cy="1832285"/>
          </a:xfrm>
          <a:prstGeom prst="rect">
            <a:avLst/>
          </a:prstGeom>
        </p:spPr>
      </p:pic>
      <p:sp>
        <p:nvSpPr>
          <p:cNvPr id="14"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CN" dirty="0"/>
              <a:t>go</a:t>
            </a:r>
            <a:r>
              <a:rPr lang="zh-CN" altLang="zh-CN" dirty="0"/>
              <a:t>语言支持函数有多个返回值，在声明函数时使用括号包含所有返回值类型，并使用</a:t>
            </a:r>
            <a:r>
              <a:rPr lang="en-US" altLang="zh-CN" dirty="0"/>
              <a:t>return</a:t>
            </a:r>
            <a:r>
              <a:rPr lang="zh-CN" altLang="zh-CN" dirty="0"/>
              <a:t>返回对应数量的用逗号分割数据</a:t>
            </a:r>
          </a:p>
        </p:txBody>
      </p:sp>
    </p:spTree>
    <p:extLst>
      <p:ext uri="{BB962C8B-B14F-4D97-AF65-F5344CB8AC3E}">
        <p14:creationId xmlns:p14="http://schemas.microsoft.com/office/powerpoint/2010/main" val="1546446750"/>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4205</TotalTime>
  <Pages>0</Pages>
  <Words>1010</Words>
  <Characters>0</Characters>
  <Application>Microsoft Office PowerPoint</Application>
  <DocSecurity>0</DocSecurity>
  <PresentationFormat>宽屏</PresentationFormat>
  <Lines>0</Lines>
  <Paragraphs>100</Paragraphs>
  <Slides>26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Open Sans Light</vt:lpstr>
      <vt:lpstr>宋体</vt:lpstr>
      <vt:lpstr>微软雅黑</vt:lpstr>
      <vt:lpstr>Arial</vt:lpstr>
      <vt:lpstr>Calibri</vt:lpstr>
      <vt:lpstr>Wingdings</vt:lpstr>
      <vt:lpstr>自定义设计方案</vt:lpstr>
      <vt:lpstr>GOLANG函数及错误处理</vt:lpstr>
      <vt:lpstr>课程内容</vt:lpstr>
      <vt:lpstr>函数-定义&amp;调用</vt:lpstr>
      <vt:lpstr>函数-定义&amp;调用</vt:lpstr>
      <vt:lpstr>函数-定义&amp;调用</vt:lpstr>
      <vt:lpstr>函数-参数</vt:lpstr>
      <vt:lpstr>函数-参数</vt:lpstr>
      <vt:lpstr>函数-参数</vt:lpstr>
      <vt:lpstr>函数-返回值</vt:lpstr>
      <vt:lpstr>函数-返回值</vt:lpstr>
      <vt:lpstr>函数-递归</vt:lpstr>
      <vt:lpstr>函数-函数类型</vt:lpstr>
      <vt:lpstr>函数-函数类型</vt:lpstr>
      <vt:lpstr>函数-匿名函数与闭包</vt:lpstr>
      <vt:lpstr>函数-匿名函数与闭包</vt:lpstr>
      <vt:lpstr>函数-值类型&amp;引用类型</vt:lpstr>
      <vt:lpstr>函数-值类型&amp;引用类型</vt:lpstr>
      <vt:lpstr>函数-值传递</vt:lpstr>
      <vt:lpstr>错误处理</vt:lpstr>
      <vt:lpstr>错误处理</vt:lpstr>
      <vt:lpstr>错误处理</vt:lpstr>
      <vt:lpstr>错误处理</vt:lpstr>
      <vt:lpstr>错误处理</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188</cp:revision>
  <dcterms:created xsi:type="dcterms:W3CDTF">2017-03-01T07:00:29Z</dcterms:created>
  <dcterms:modified xsi:type="dcterms:W3CDTF">2020-10-08T06:01:56Z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