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handoutMasterIdLst>
    <p:handoutMasterId r:id="rId34"/>
  </p:handoutMasterIdLst>
  <p:sldIdLst>
    <p:sldId id="305" r:id="rId2"/>
    <p:sldId id="804" r:id="rId3"/>
    <p:sldId id="731" r:id="rId4"/>
    <p:sldId id="733" r:id="rId5"/>
    <p:sldId id="734" r:id="rId6"/>
    <p:sldId id="735" r:id="rId7"/>
    <p:sldId id="639" r:id="rId8"/>
    <p:sldId id="657" r:id="rId9"/>
    <p:sldId id="658" r:id="rId10"/>
    <p:sldId id="659" r:id="rId11"/>
    <p:sldId id="660" r:id="rId12"/>
    <p:sldId id="662" r:id="rId13"/>
    <p:sldId id="663" r:id="rId14"/>
    <p:sldId id="664" r:id="rId15"/>
    <p:sldId id="665" r:id="rId16"/>
    <p:sldId id="672" r:id="rId17"/>
    <p:sldId id="666" r:id="rId18"/>
    <p:sldId id="667" r:id="rId19"/>
    <p:sldId id="668" r:id="rId20"/>
    <p:sldId id="669" r:id="rId21"/>
    <p:sldId id="806" r:id="rId22"/>
    <p:sldId id="670" r:id="rId23"/>
    <p:sldId id="809" r:id="rId24"/>
    <p:sldId id="810" r:id="rId25"/>
    <p:sldId id="808" r:id="rId26"/>
    <p:sldId id="671" r:id="rId27"/>
    <p:sldId id="673" r:id="rId28"/>
    <p:sldId id="674" r:id="rId29"/>
    <p:sldId id="805" r:id="rId30"/>
    <p:sldId id="655" r:id="rId31"/>
    <p:sldId id="314" r:id="rId3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150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9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8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7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2019/9/21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dn.bootcss.com/bootstrap/3.3.7/css/bootstrap.min.cs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v3.bootcss.com/css/#form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E34D52EB-9755-469A-8F41-85883690D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CA0592A1-D679-4AC4-8834-3AFC51CE6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Img</a:t>
            </a:r>
            <a:r>
              <a:rPr lang="zh-CN" altLang="en-US"/>
              <a:t> </a:t>
            </a:r>
            <a:r>
              <a:rPr lang="en-US" altLang="zh-CN"/>
              <a:t>src</a:t>
            </a:r>
            <a:r>
              <a:rPr lang="zh-CN" altLang="en-US"/>
              <a:t>属性指定图片地址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0483" name="图片 3">
            <a:extLst>
              <a:ext uri="{FF2B5EF4-FFF2-40B4-BE49-F238E27FC236}">
                <a16:creationId xmlns:a16="http://schemas.microsoft.com/office/drawing/2014/main" id="{A2C22A89-8E50-4FC0-BB4C-FFC372EB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05000"/>
            <a:ext cx="901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4">
            <a:extLst>
              <a:ext uri="{FF2B5EF4-FFF2-40B4-BE49-F238E27FC236}">
                <a16:creationId xmlns:a16="http://schemas.microsoft.com/office/drawing/2014/main" id="{C35CBAA2-7A53-4ECD-9FC0-E4F3D2A5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4775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5E59CF51-AE1F-4247-B7D4-BBDB2CC38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261591DC-D0D2-4EAB-89BD-73AC77471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Div</a:t>
            </a:r>
          </a:p>
          <a:p>
            <a:pPr lvl="1"/>
            <a:r>
              <a:rPr lang="zh-CN" altLang="en-US"/>
              <a:t>一个盒子</a:t>
            </a:r>
            <a:endParaRPr lang="en-US" altLang="zh-CN"/>
          </a:p>
          <a:p>
            <a:pPr lvl="1"/>
            <a:r>
              <a:rPr lang="zh-CN" altLang="en-US"/>
              <a:t>默认占一行</a:t>
            </a:r>
            <a:endParaRPr lang="en-US" altLang="zh-CN"/>
          </a:p>
          <a:p>
            <a:r>
              <a:rPr lang="en-US" altLang="zh-CN"/>
              <a:t>Span </a:t>
            </a:r>
          </a:p>
          <a:p>
            <a:pPr lvl="1"/>
            <a:r>
              <a:rPr lang="zh-CN" altLang="en-US"/>
              <a:t>行内元素</a:t>
            </a:r>
            <a:endParaRPr lang="en-US" altLang="zh-CN"/>
          </a:p>
          <a:p>
            <a:r>
              <a:rPr lang="en-US" altLang="zh-CN"/>
              <a:t>P</a:t>
            </a:r>
          </a:p>
          <a:p>
            <a:pPr lvl="1"/>
            <a:r>
              <a:rPr lang="zh-CN" altLang="en-US"/>
              <a:t>段落元素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3748C7EC-ED2B-4F50-AD75-FE39AC5A8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属性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BFA5E41C-4EEC-4BC8-B86E-57D229613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标签的属性，提供了有关</a:t>
            </a:r>
            <a:r>
              <a:rPr lang="en-US" altLang="zh-CN"/>
              <a:t>html</a:t>
            </a:r>
            <a:r>
              <a:rPr lang="zh-CN" altLang="en-US"/>
              <a:t>元素更多的信息</a:t>
            </a:r>
            <a:endParaRPr lang="en-US" altLang="zh-CN"/>
          </a:p>
          <a:p>
            <a:r>
              <a:rPr lang="zh-CN" altLang="en-US"/>
              <a:t>属性总是名称</a:t>
            </a:r>
            <a:r>
              <a:rPr lang="en-US" altLang="zh-CN"/>
              <a:t>/</a:t>
            </a:r>
            <a:r>
              <a:rPr lang="zh-CN" altLang="en-US"/>
              <a:t>值得形式出现，比如</a:t>
            </a:r>
            <a:r>
              <a:rPr lang="en-US" altLang="zh-CN"/>
              <a:t>name=“reboot”</a:t>
            </a:r>
          </a:p>
          <a:p>
            <a:r>
              <a:rPr lang="zh-CN" altLang="en-US"/>
              <a:t>属性实在</a:t>
            </a:r>
            <a:r>
              <a:rPr lang="en-US" altLang="zh-CN"/>
              <a:t>HTML</a:t>
            </a:r>
            <a:r>
              <a:rPr lang="zh-CN" altLang="en-US"/>
              <a:t>元素的开始标签中定义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Img</a:t>
            </a:r>
            <a:r>
              <a:rPr lang="zh-CN" altLang="en-US"/>
              <a:t>标签的</a:t>
            </a:r>
            <a:r>
              <a:rPr lang="en-US" altLang="zh-CN"/>
              <a:t>src</a:t>
            </a:r>
            <a:r>
              <a:rPr lang="zh-CN" altLang="en-US"/>
              <a:t>，</a:t>
            </a:r>
            <a:r>
              <a:rPr lang="en-US" altLang="zh-CN"/>
              <a:t>width</a:t>
            </a:r>
            <a:r>
              <a:rPr lang="zh-CN" altLang="en-US"/>
              <a:t>，</a:t>
            </a:r>
            <a:r>
              <a:rPr lang="en-US" altLang="zh-CN"/>
              <a:t>height</a:t>
            </a:r>
            <a:r>
              <a:rPr lang="en-US" altLang="en-US"/>
              <a:t>都是属性，提供了img标签的额外信息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3555" name="图片 3">
            <a:extLst>
              <a:ext uri="{FF2B5EF4-FFF2-40B4-BE49-F238E27FC236}">
                <a16:creationId xmlns:a16="http://schemas.microsoft.com/office/drawing/2014/main" id="{CB627DAE-A585-40B3-B3A8-D1DA2EC4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743200"/>
            <a:ext cx="901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6B48E4F1-A00B-4F15-92C3-F754CD6B8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endParaRPr lang="zh-CN" altLang="en-US"/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112CC1F5-59ED-45C4-BBE5-7E4F3E4F7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是什么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选择器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常见</a:t>
            </a:r>
            <a:r>
              <a:rPr lang="en-US" altLang="zh-CN"/>
              <a:t>css</a:t>
            </a:r>
            <a:r>
              <a:rPr lang="zh-CN" altLang="en-US"/>
              <a:t>属性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Bootstrap</a:t>
            </a:r>
            <a:r>
              <a:rPr lang="zh-CN" altLang="en-US"/>
              <a:t>框架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8BE0A212-D0D4-46EE-951C-64B7BE00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1D00BCA4-1C66-42F3-B501-936600EA9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（</a:t>
            </a:r>
            <a:r>
              <a:rPr lang="en-US" altLang="zh-CN" dirty="0"/>
              <a:t>Cascading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Sheets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负责网页的外观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en-US" altLang="zh-CN" dirty="0"/>
              <a:t>style</a:t>
            </a:r>
            <a:r>
              <a:rPr lang="zh-CN" altLang="en-US" dirty="0"/>
              <a:t>标签负责写</a:t>
            </a:r>
            <a:r>
              <a:rPr lang="en-US" altLang="zh-CN" dirty="0" err="1"/>
              <a:t>css</a:t>
            </a:r>
            <a:r>
              <a:rPr lang="zh-CN" altLang="en-US" dirty="0"/>
              <a:t>样式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修改元素外观的步骤</a:t>
            </a:r>
            <a:endParaRPr lang="en-US" altLang="zh-CN" dirty="0"/>
          </a:p>
          <a:p>
            <a:pPr lvl="1"/>
            <a:r>
              <a:rPr lang="zh-CN" altLang="en-US" dirty="0"/>
              <a:t>先通过</a:t>
            </a:r>
            <a:r>
              <a:rPr lang="en-US" altLang="zh-CN" dirty="0"/>
              <a:t>html</a:t>
            </a:r>
            <a:r>
              <a:rPr lang="zh-CN" altLang="en-US" dirty="0"/>
              <a:t>的标签或者属性，找到对应的</a:t>
            </a:r>
            <a:r>
              <a:rPr lang="en-US" altLang="zh-CN" dirty="0"/>
              <a:t>html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key-value</a:t>
            </a:r>
            <a:r>
              <a:rPr lang="zh-CN" altLang="en-US" dirty="0"/>
              <a:t>修改</a:t>
            </a:r>
            <a:r>
              <a:rPr lang="en-US" altLang="zh-CN" dirty="0"/>
              <a:t>html</a:t>
            </a:r>
            <a:r>
              <a:rPr lang="zh-CN" altLang="en-US" dirty="0"/>
              <a:t>的外观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5B738658-EFAF-4D91-AAC0-8FF03D327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26626" name="内容占位符 3">
            <a:extLst>
              <a:ext uri="{FF2B5EF4-FFF2-40B4-BE49-F238E27FC236}">
                <a16:creationId xmlns:a16="http://schemas.microsoft.com/office/drawing/2014/main" id="{A4990A19-EE56-439E-A83F-3574D9436D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r="4080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9EA48AD1-1412-49AC-BDAD-D9B47C98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27650" name="内容占位符 5">
            <a:extLst>
              <a:ext uri="{FF2B5EF4-FFF2-40B4-BE49-F238E27FC236}">
                <a16:creationId xmlns:a16="http://schemas.microsoft.com/office/drawing/2014/main" id="{8DCE7275-426F-417A-AAEA-B8285075B1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69" r="-18869"/>
          <a:stretch>
            <a:fillRect/>
          </a:stretch>
        </p:blipFill>
        <p:spPr>
          <a:xfrm>
            <a:off x="1752600" y="990600"/>
            <a:ext cx="5334000" cy="3962400"/>
          </a:xfrm>
        </p:spPr>
      </p:pic>
      <p:pic>
        <p:nvPicPr>
          <p:cNvPr id="27651" name="图片 6">
            <a:extLst>
              <a:ext uri="{FF2B5EF4-FFF2-40B4-BE49-F238E27FC236}">
                <a16:creationId xmlns:a16="http://schemas.microsoft.com/office/drawing/2014/main" id="{61ED3DCF-EED2-4226-9CA4-B5AEB6B7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90601"/>
            <a:ext cx="1828800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F4DCFEFF-5E51-4EA9-8AC8-E5EA14715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0DF1C9A4-F69A-4AF5-BFF0-637B721DA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元素选择器</a:t>
            </a:r>
          </a:p>
          <a:p>
            <a:pPr lvl="1"/>
            <a:r>
              <a:rPr lang="en-US" altLang="en-US"/>
              <a:t>元素名{}</a:t>
            </a:r>
          </a:p>
          <a:p>
            <a:pPr lvl="1"/>
            <a:r>
              <a:rPr lang="en-US" altLang="zh-CN"/>
              <a:t>h1{color:red}</a:t>
            </a:r>
          </a:p>
          <a:p>
            <a:r>
              <a:rPr lang="en-US" altLang="zh-CN"/>
              <a:t>Id</a:t>
            </a:r>
            <a:r>
              <a:rPr lang="zh-CN" altLang="en-US"/>
              <a:t>选择器</a:t>
            </a:r>
            <a:endParaRPr lang="en-US" altLang="zh-CN"/>
          </a:p>
          <a:p>
            <a:pPr lvl="1"/>
            <a:r>
              <a:rPr lang="en-US" altLang="zh-CN"/>
              <a:t>#id{}</a:t>
            </a:r>
          </a:p>
          <a:p>
            <a:pPr lvl="1"/>
            <a:r>
              <a:rPr lang="zh-CN" altLang="en-US"/>
              <a:t>只能选择一个元素</a:t>
            </a:r>
            <a:endParaRPr lang="en-US" altLang="zh-CN"/>
          </a:p>
          <a:p>
            <a:r>
              <a:rPr lang="en-US" altLang="zh-CN"/>
              <a:t>Class</a:t>
            </a:r>
            <a:r>
              <a:rPr lang="zh-CN" altLang="en-US"/>
              <a:t>选择器</a:t>
            </a:r>
            <a:endParaRPr lang="en-US" altLang="zh-CN"/>
          </a:p>
          <a:p>
            <a:pPr lvl="1"/>
            <a:r>
              <a:rPr lang="en-US" altLang="zh-CN"/>
              <a:t>.class{}</a:t>
            </a:r>
          </a:p>
          <a:p>
            <a:pPr lvl="1"/>
            <a:r>
              <a:rPr lang="zh-CN" altLang="en-US"/>
              <a:t>选择一系列元素</a:t>
            </a:r>
            <a:endParaRPr lang="en-US" altLang="zh-CN"/>
          </a:p>
          <a:p>
            <a:r>
              <a:rPr lang="zh-CN" altLang="en-US"/>
              <a:t>属性选择器</a:t>
            </a:r>
            <a:endParaRPr lang="en-US" altLang="zh-CN"/>
          </a:p>
          <a:p>
            <a:pPr lvl="1"/>
            <a:r>
              <a:rPr lang="en-US" altLang="zh-CN"/>
              <a:t>[key=value]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2B1DEDD4-4AC4-435E-9FBB-14B89F59E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盒模型</a:t>
            </a:r>
          </a:p>
        </p:txBody>
      </p:sp>
      <p:pic>
        <p:nvPicPr>
          <p:cNvPr id="29698" name="内容占位符 3">
            <a:extLst>
              <a:ext uri="{FF2B5EF4-FFF2-40B4-BE49-F238E27FC236}">
                <a16:creationId xmlns:a16="http://schemas.microsoft.com/office/drawing/2014/main" id="{1156201F-BCC4-4CF7-80DA-CFB8015E11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34" r="-16634"/>
          <a:stretch>
            <a:fillRect/>
          </a:stretch>
        </p:blipFill>
        <p:spPr>
          <a:xfrm>
            <a:off x="1538288" y="990600"/>
            <a:ext cx="5395912" cy="3581400"/>
          </a:xfrm>
        </p:spPr>
      </p:pic>
      <p:pic>
        <p:nvPicPr>
          <p:cNvPr id="29699" name="图片 4">
            <a:extLst>
              <a:ext uri="{FF2B5EF4-FFF2-40B4-BE49-F238E27FC236}">
                <a16:creationId xmlns:a16="http://schemas.microsoft.com/office/drawing/2014/main" id="{82BCFC9D-3468-40C5-A7DE-039B7E81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143000"/>
            <a:ext cx="3543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738F655D-0C0D-4667-8514-AAA7F8E20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endParaRPr lang="zh-CN" altLang="en-US"/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058E60D3-041D-4C9C-B62D-C23A55466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自己不需要定制太多</a:t>
            </a:r>
            <a:r>
              <a:rPr lang="en-US" altLang="zh-CN"/>
              <a:t>css</a:t>
            </a:r>
          </a:p>
          <a:p>
            <a:r>
              <a:rPr lang="en-US" altLang="en-US"/>
              <a:t>使用业内最流行的css库—bootstrap</a:t>
            </a:r>
          </a:p>
          <a:p>
            <a:r>
              <a:rPr lang="en-US" altLang="en-US"/>
              <a:t>只在html里写class属性，就可以美化你的网页</a:t>
            </a:r>
          </a:p>
          <a:p>
            <a:r>
              <a:rPr lang="zh-CN" altLang="en-US"/>
              <a:t>中文官网地址</a:t>
            </a:r>
            <a:endParaRPr lang="en-US" altLang="zh-CN"/>
          </a:p>
          <a:p>
            <a:r>
              <a:rPr lang="en-US" altLang="zh-CN"/>
              <a:t>http://v3.bootcss.com/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en-US" altLang="zh-CN" dirty="0"/>
              <a:t>http/template</a:t>
            </a:r>
          </a:p>
          <a:p>
            <a:r>
              <a:rPr lang="en-US" altLang="zh-CN" dirty="0"/>
              <a:t>HTML</a:t>
            </a:r>
          </a:p>
          <a:p>
            <a:r>
              <a:rPr lang="en-US" altLang="zh-CN" dirty="0" err="1"/>
              <a:t>Css</a:t>
            </a:r>
            <a:endParaRPr lang="en-US" altLang="zh-CN" dirty="0"/>
          </a:p>
          <a:p>
            <a:pPr lvl="1"/>
            <a:r>
              <a:rPr lang="zh-CN" altLang="en-US" dirty="0"/>
              <a:t>选择器</a:t>
            </a:r>
            <a:endParaRPr lang="en-US" altLang="zh-CN" dirty="0"/>
          </a:p>
          <a:p>
            <a:pPr lvl="1"/>
            <a:r>
              <a:rPr lang="zh-CN" altLang="en-US" dirty="0"/>
              <a:t>常见属性值</a:t>
            </a:r>
            <a:endParaRPr lang="en-US" altLang="zh-CN" dirty="0"/>
          </a:p>
          <a:p>
            <a:pPr lvl="1"/>
            <a:r>
              <a:rPr lang="zh-CN" altLang="en-US" dirty="0"/>
              <a:t>盒模型</a:t>
            </a:r>
            <a:endParaRPr lang="en-US" altLang="zh-CN" dirty="0"/>
          </a:p>
          <a:p>
            <a:r>
              <a:rPr lang="en-US" altLang="zh-CN" dirty="0"/>
              <a:t>Bootstrap</a:t>
            </a:r>
          </a:p>
          <a:p>
            <a:pPr lvl="1"/>
            <a:r>
              <a:rPr lang="zh-CN" altLang="en-US" dirty="0"/>
              <a:t>栅格系统</a:t>
            </a:r>
            <a:endParaRPr lang="en-US" altLang="zh-CN" dirty="0"/>
          </a:p>
          <a:p>
            <a:pPr lvl="1"/>
            <a:r>
              <a:rPr lang="zh-CN" altLang="en-US" dirty="0"/>
              <a:t>表单</a:t>
            </a:r>
            <a:r>
              <a:rPr lang="en-US" altLang="zh-CN" dirty="0"/>
              <a:t>/</a:t>
            </a:r>
            <a:r>
              <a:rPr lang="zh-CN" altLang="en-US" dirty="0"/>
              <a:t>表格</a:t>
            </a:r>
            <a:r>
              <a:rPr lang="en-US" altLang="zh-CN" dirty="0"/>
              <a:t>/</a:t>
            </a:r>
            <a:r>
              <a:rPr lang="zh-CN" altLang="en-US" dirty="0"/>
              <a:t>常用组件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76361420-C678-4F42-AF75-B080A2BB9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r>
              <a:rPr lang="zh-CN" altLang="en-US"/>
              <a:t>入门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A0C21471-B5A4-48D7-96D4-AEA84F469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Ilnk</a:t>
            </a:r>
            <a:r>
              <a:rPr lang="zh-CN" altLang="en-US"/>
              <a:t>标签引入文件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https://cdn.bootcss.com/bootstrap/3.3.7/css/bootstrap.min.css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Link</a:t>
            </a:r>
            <a:r>
              <a:rPr lang="zh-CN" altLang="en-US"/>
              <a:t>标签的</a:t>
            </a:r>
            <a:r>
              <a:rPr lang="en-US" altLang="zh-CN"/>
              <a:t>href</a:t>
            </a:r>
            <a:r>
              <a:rPr lang="zh-CN" altLang="en-US"/>
              <a:t>属性，指定</a:t>
            </a:r>
            <a:r>
              <a:rPr lang="en-US" altLang="zh-CN"/>
              <a:t>css</a:t>
            </a:r>
            <a:r>
              <a:rPr lang="zh-CN" altLang="en-US"/>
              <a:t>的地址</a:t>
            </a:r>
            <a:endParaRPr lang="en-US" altLang="zh-CN"/>
          </a:p>
          <a:p>
            <a:r>
              <a:rPr lang="en-US" altLang="en-US"/>
              <a:t>学习bootstrap指定class</a:t>
            </a:r>
          </a:p>
          <a:p>
            <a:pPr lvl="1"/>
            <a:r>
              <a:rPr lang="zh-CN" altLang="en-US"/>
              <a:t>输入</a:t>
            </a:r>
            <a:r>
              <a:rPr lang="en-US" altLang="zh-CN"/>
              <a:t>html&lt;button class='btn btn-success'&gt;test&lt;/button&gt;</a:t>
            </a:r>
          </a:p>
          <a:p>
            <a:pPr lvl="1"/>
            <a:r>
              <a:rPr lang="zh-CN" altLang="en-US"/>
              <a:t>显示如图的绿色按钮，证明</a:t>
            </a:r>
            <a:r>
              <a:rPr lang="en-US" altLang="zh-CN"/>
              <a:t>bootstrap</a:t>
            </a:r>
            <a:r>
              <a:rPr lang="zh-CN" altLang="en-US"/>
              <a:t>安装成功</a:t>
            </a:r>
            <a:endParaRPr lang="en-US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1747" name="图片 3">
            <a:extLst>
              <a:ext uri="{FF2B5EF4-FFF2-40B4-BE49-F238E27FC236}">
                <a16:creationId xmlns:a16="http://schemas.microsoft.com/office/drawing/2014/main" id="{1851FA2E-9432-4C78-ACD5-7D90F0FE7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4">
            <a:extLst>
              <a:ext uri="{FF2B5EF4-FFF2-40B4-BE49-F238E27FC236}">
                <a16:creationId xmlns:a16="http://schemas.microsoft.com/office/drawing/2014/main" id="{1EA1ADC2-BC89-4B99-BC53-44B0423F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334000"/>
            <a:ext cx="101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2B02-2FAE-483C-B4CB-B6EB3F6E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C1861-2A2C-4E59-8EE8-89BD13CF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</a:p>
          <a:p>
            <a:r>
              <a:rPr lang="en-US" altLang="zh-CN" dirty="0"/>
              <a:t>container-fluid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8FCF35-2635-4A90-A3F9-BFDA52E2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04" y="2039460"/>
            <a:ext cx="4048125" cy="1181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2646D-F782-42D7-A0FA-FB9E26D2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06" y="3406383"/>
            <a:ext cx="3476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58BFD738-EA96-4CF9-8B4A-727EDDA6D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r>
              <a:rPr lang="zh-CN" altLang="en-US"/>
              <a:t>栅格系统</a:t>
            </a:r>
          </a:p>
        </p:txBody>
      </p:sp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7EF4DB70-EE8B-4586-9EC6-9C9633729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用行和列的组合来创建页面布局</a:t>
            </a:r>
            <a:endParaRPr lang="en-US" altLang="zh-CN" dirty="0"/>
          </a:p>
          <a:p>
            <a:r>
              <a:rPr lang="zh-CN" altLang="en-US" dirty="0"/>
              <a:t>行（</a:t>
            </a:r>
            <a:r>
              <a:rPr lang="en-US" altLang="zh-CN" dirty="0"/>
              <a:t>row</a:t>
            </a:r>
            <a:r>
              <a:rPr lang="zh-CN" altLang="en-US" dirty="0"/>
              <a:t>）必须在</a:t>
            </a:r>
            <a:r>
              <a:rPr lang="en-US" altLang="zh-CN" dirty="0"/>
              <a:t>.container/.container-fluid</a:t>
            </a:r>
            <a:r>
              <a:rPr lang="zh-CN" altLang="en-US" dirty="0"/>
              <a:t>内部</a:t>
            </a:r>
            <a:endParaRPr lang="en-US" altLang="zh-CN" dirty="0"/>
          </a:p>
          <a:p>
            <a:r>
              <a:rPr lang="zh-CN" altLang="en-US" dirty="0"/>
              <a:t>行（</a:t>
            </a:r>
            <a:r>
              <a:rPr lang="en-US" altLang="zh-CN" dirty="0"/>
              <a:t>row</a:t>
            </a:r>
            <a:r>
              <a:rPr lang="zh-CN" altLang="en-US" dirty="0"/>
              <a:t>）把网页宽度分为</a:t>
            </a:r>
            <a:r>
              <a:rPr lang="en-US" altLang="zh-CN" dirty="0"/>
              <a:t>12</a:t>
            </a:r>
            <a:r>
              <a:rPr lang="zh-CN" altLang="en-US" dirty="0"/>
              <a:t>分，通过</a:t>
            </a:r>
            <a:r>
              <a:rPr lang="en-US" altLang="zh-CN" dirty="0"/>
              <a:t>col-md-</a:t>
            </a:r>
            <a:r>
              <a:rPr lang="zh-CN" altLang="en-US" dirty="0"/>
              <a:t>数字来布局</a:t>
            </a:r>
            <a:endParaRPr lang="en-US" altLang="zh-CN" dirty="0"/>
          </a:p>
          <a:p>
            <a:r>
              <a:rPr lang="zh-CN" altLang="en-US" dirty="0"/>
              <a:t>三等分</a:t>
            </a:r>
          </a:p>
        </p:txBody>
      </p:sp>
      <p:pic>
        <p:nvPicPr>
          <p:cNvPr id="32771" name="图片 3">
            <a:extLst>
              <a:ext uri="{FF2B5EF4-FFF2-40B4-BE49-F238E27FC236}">
                <a16:creationId xmlns:a16="http://schemas.microsoft.com/office/drawing/2014/main" id="{4C0E40FC-E9A7-4E6B-A918-E73EBEFF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34" y="2457125"/>
            <a:ext cx="46482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4">
            <a:extLst>
              <a:ext uri="{FF2B5EF4-FFF2-40B4-BE49-F238E27FC236}">
                <a16:creationId xmlns:a16="http://schemas.microsoft.com/office/drawing/2014/main" id="{A5E80D3D-DD74-4243-8AF4-416ADBD6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22" y="4753039"/>
            <a:ext cx="602773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0048-7FFC-4699-AFF7-4E7C7B0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栅格系统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BDE0C-32F2-4463-BA07-21F8F878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BA3AF-9A7E-40F5-93F7-646FF1C5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22008"/>
            <a:ext cx="115347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4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1A52-04BD-48B9-B67B-D7C4AD8E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栅格系统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64F7A-C71D-4526-96B9-564A6894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BA0677-D561-4DF5-9428-ACBD24B2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7" y="1807708"/>
            <a:ext cx="114681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0048-7FFC-4699-AFF7-4E7C7B0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栅格系统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BDE0C-32F2-4463-BA07-21F8F878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A610D-6C84-4B27-8802-BDBE6749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55914"/>
            <a:ext cx="113347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2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19DA2B8D-883A-4085-A368-A5F1DB319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表格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EEF1F975-9CC9-411C-89C3-D03AD9C27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表格</a:t>
            </a:r>
            <a:endParaRPr lang="en-US" altLang="en-US" dirty="0"/>
          </a:p>
          <a:p>
            <a:pPr lvl="1"/>
            <a:r>
              <a:rPr lang="en-US" altLang="en-US" dirty="0"/>
              <a:t>http://v3.bootcss.com/css/#tables</a:t>
            </a:r>
          </a:p>
          <a:p>
            <a:pPr lvl="1"/>
            <a:r>
              <a:rPr lang="en-US" altLang="en-US" dirty="0"/>
              <a:t>.table</a:t>
            </a:r>
            <a:r>
              <a:rPr lang="zh-CN" altLang="en-US" dirty="0"/>
              <a:t>基础类</a:t>
            </a:r>
            <a:endParaRPr lang="en-US" altLang="en-US" dirty="0"/>
          </a:p>
          <a:p>
            <a:pPr lvl="1"/>
            <a:r>
              <a:rPr lang="zh-CN" altLang="en-US" dirty="0"/>
              <a:t>.</a:t>
            </a:r>
            <a:r>
              <a:rPr lang="en-US" altLang="zh-CN" dirty="0"/>
              <a:t>table-striped</a:t>
            </a:r>
            <a:r>
              <a:rPr lang="zh-CN" altLang="en-US" dirty="0"/>
              <a:t> 条纹表格</a:t>
            </a:r>
            <a:endParaRPr lang="en-US" altLang="zh-CN" dirty="0"/>
          </a:p>
          <a:p>
            <a:pPr lvl="1"/>
            <a:r>
              <a:rPr lang="zh-CN" altLang="zh-CN" dirty="0"/>
              <a:t>.</a:t>
            </a:r>
            <a:r>
              <a:rPr lang="en-US" altLang="zh-CN" dirty="0"/>
              <a:t>table-bordered</a:t>
            </a:r>
            <a:r>
              <a:rPr lang="zh-CN" altLang="en-US" dirty="0"/>
              <a:t> 边框表格</a:t>
            </a:r>
            <a:endParaRPr lang="en-US" altLang="zh-CN" dirty="0"/>
          </a:p>
          <a:p>
            <a:pPr lvl="1"/>
            <a:r>
              <a:rPr lang="en-US" altLang="zh-CN" dirty="0"/>
              <a:t>.table-hover</a:t>
            </a:r>
            <a:r>
              <a:rPr lang="zh-CN" altLang="en-US" dirty="0"/>
              <a:t> 鼠标悬停</a:t>
            </a:r>
            <a:endParaRPr lang="en-US" altLang="zh-CN" dirty="0"/>
          </a:p>
          <a:p>
            <a:pPr lvl="1"/>
            <a:r>
              <a:rPr lang="zh-CN" altLang="en-US" dirty="0"/>
              <a:t>只需要上面几个样式，就可以美化表格的展示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BFD523E5-0E85-4CBC-86FF-26B011278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表单</a:t>
            </a:r>
          </a:p>
        </p:txBody>
      </p:sp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FFB87609-D740-4412-9060-F6087CEB5A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http://v3.bootcss.com/css/#forms</a:t>
            </a:r>
            <a:endParaRPr lang="en-US" altLang="zh-CN"/>
          </a:p>
          <a:p>
            <a:r>
              <a:rPr lang="zh-CN" altLang="en-US"/>
              <a:t>输入组</a:t>
            </a:r>
            <a:r>
              <a:rPr lang="en-US" altLang="zh-CN"/>
              <a:t>form-group</a:t>
            </a:r>
          </a:p>
          <a:p>
            <a:r>
              <a:rPr lang="zh-CN" altLang="en-US"/>
              <a:t>输入框</a:t>
            </a:r>
            <a:r>
              <a:rPr lang="en-US" altLang="zh-CN"/>
              <a:t>.form-control</a:t>
            </a:r>
          </a:p>
          <a:p>
            <a:r>
              <a:rPr lang="zh-CN" altLang="en-US"/>
              <a:t>垂直表单，内联表单</a:t>
            </a:r>
          </a:p>
        </p:txBody>
      </p:sp>
      <p:pic>
        <p:nvPicPr>
          <p:cNvPr id="34819" name="图片 3">
            <a:extLst>
              <a:ext uri="{FF2B5EF4-FFF2-40B4-BE49-F238E27FC236}">
                <a16:creationId xmlns:a16="http://schemas.microsoft.com/office/drawing/2014/main" id="{99603618-3829-4D97-85BF-46E288E1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5418138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4">
            <a:extLst>
              <a:ext uri="{FF2B5EF4-FFF2-40B4-BE49-F238E27FC236}">
                <a16:creationId xmlns:a16="http://schemas.microsoft.com/office/drawing/2014/main" id="{F40031A5-B4F2-4DD7-8EA6-3B06B876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98750"/>
            <a:ext cx="7467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991B0965-BE16-4CBD-AEA1-85905E97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按钮</a:t>
            </a:r>
          </a:p>
        </p:txBody>
      </p:sp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2A921ABA-BAB8-4BC2-8CC7-49B464639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.</a:t>
            </a:r>
            <a:r>
              <a:rPr lang="en-US" altLang="zh-CN"/>
              <a:t>btn</a:t>
            </a:r>
            <a:r>
              <a:rPr lang="zh-CN" altLang="en-US"/>
              <a:t>基础样式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btn-default</a:t>
            </a:r>
            <a:r>
              <a:rPr lang="zh-CN" altLang="en-US"/>
              <a:t> 默认白色按钮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btn-primary</a:t>
            </a:r>
            <a:r>
              <a:rPr lang="zh-CN" altLang="en-US"/>
              <a:t>  蓝色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btn-success</a:t>
            </a:r>
            <a:r>
              <a:rPr lang="zh-CN" altLang="en-US"/>
              <a:t>  绿色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btn-info</a:t>
            </a:r>
            <a:r>
              <a:rPr lang="zh-CN" altLang="en-US"/>
              <a:t>  浅蓝色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btn-warning</a:t>
            </a:r>
            <a:r>
              <a:rPr lang="zh-CN" altLang="en-US"/>
              <a:t>  黄色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btn-danger</a:t>
            </a:r>
            <a:r>
              <a:rPr lang="zh-CN" altLang="en-US"/>
              <a:t>  红色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btn-link</a:t>
            </a:r>
            <a:r>
              <a:rPr lang="zh-CN" altLang="en-US"/>
              <a:t>   超链接样式</a:t>
            </a:r>
          </a:p>
        </p:txBody>
      </p:sp>
      <p:pic>
        <p:nvPicPr>
          <p:cNvPr id="35843" name="图片 3">
            <a:extLst>
              <a:ext uri="{FF2B5EF4-FFF2-40B4-BE49-F238E27FC236}">
                <a16:creationId xmlns:a16="http://schemas.microsoft.com/office/drawing/2014/main" id="{C4175F90-CDA4-4103-BCEE-6BE2BDC8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82677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AC3E3-8869-440E-A269-97492A5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静态文件本地导入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16B10-FE95-48B2-9D7E-5C968F2C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8BDC80-A185-4DE9-B7D9-BA559ABF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790825"/>
            <a:ext cx="8582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dirty="0"/>
              <a:t>block</a:t>
            </a:r>
            <a:r>
              <a:rPr lang="zh-CN" altLang="en-US" dirty="0"/>
              <a:t>块定义</a:t>
            </a:r>
            <a:r>
              <a:rPr lang="en-US" altLang="zh-CN" dirty="0"/>
              <a:t>&amp;define</a:t>
            </a:r>
            <a:r>
              <a:rPr lang="zh-CN" altLang="en-US" dirty="0"/>
              <a:t>定义名称</a:t>
            </a: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E6C40A-1380-47C8-9D62-A900F3C42F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2728" y="2938542"/>
            <a:ext cx="5274310" cy="17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29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40D0FF43-5583-45EA-9570-F548C619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A860526-1C54-439F-8005-386303C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todolist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登陆</a:t>
            </a:r>
            <a:endParaRPr lang="en-US" altLang="zh-CN" dirty="0"/>
          </a:p>
          <a:p>
            <a:pPr lvl="1"/>
            <a:r>
              <a:rPr lang="en-US" altLang="zh-CN" dirty="0"/>
              <a:t>task </a:t>
            </a: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指定模板名称</a:t>
            </a:r>
            <a:r>
              <a:rPr lang="zh-CN" altLang="zh-CN" dirty="0"/>
              <a:t>解析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815D5F-AC94-43DA-8953-F6356D6F0C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4951" y="1685544"/>
            <a:ext cx="4991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引入模板文件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86C9E-4827-4433-8968-B841B21D5F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692" y="3039896"/>
            <a:ext cx="5274310" cy="19323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AEE0F4-7F07-4B2F-B55A-A39F8F24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78" y="1970097"/>
            <a:ext cx="5343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9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zh-CN" dirty="0"/>
              <a:t>解析匹配的文件路径的模板文件</a:t>
            </a:r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B43D5C-05A9-4769-88CA-22ADA7CE6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9220" y="2952923"/>
            <a:ext cx="5274310" cy="25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5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6105F30F-7558-4782-B3A6-B1D109462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C61E151C-9409-422B-9694-6AB4F3876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超文本标记语言，用于告知浏览器显示页面的结构和内容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A5BCDEBF-5A2F-4B98-BBB1-1FF4C409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828801"/>
            <a:ext cx="56673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20FD4954-8750-46CF-ABAF-ABD8F8599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C415A5B4-0800-40B5-879D-5DE4258E2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常用标签</a:t>
            </a:r>
            <a:endParaRPr lang="en-US" altLang="zh-CN"/>
          </a:p>
          <a:p>
            <a:pPr lvl="1"/>
            <a:r>
              <a:rPr lang="zh-CN" altLang="en-US"/>
              <a:t>表单 </a:t>
            </a:r>
            <a:r>
              <a:rPr lang="en-US" altLang="zh-CN"/>
              <a:t>form</a:t>
            </a:r>
          </a:p>
          <a:p>
            <a:pPr lvl="1"/>
            <a:r>
              <a:rPr lang="zh-CN" altLang="en-US"/>
              <a:t>表格 </a:t>
            </a:r>
            <a:r>
              <a:rPr lang="en-US" altLang="zh-CN"/>
              <a:t>table</a:t>
            </a:r>
          </a:p>
          <a:p>
            <a:pPr lvl="1"/>
            <a:r>
              <a:rPr lang="zh-CN" altLang="en-US"/>
              <a:t>超链接 </a:t>
            </a:r>
            <a:r>
              <a:rPr lang="en-US" altLang="zh-CN"/>
              <a:t>a</a:t>
            </a:r>
          </a:p>
          <a:p>
            <a:pPr lvl="1"/>
            <a:r>
              <a:rPr lang="zh-CN" altLang="en-US"/>
              <a:t>标题 </a:t>
            </a:r>
            <a:r>
              <a:rPr lang="en-US" altLang="zh-CN"/>
              <a:t>h1-h6</a:t>
            </a:r>
          </a:p>
          <a:p>
            <a:pPr lvl="1"/>
            <a:r>
              <a:rPr lang="zh-CN" altLang="en-US"/>
              <a:t>图片</a:t>
            </a:r>
            <a:r>
              <a:rPr lang="en-US" altLang="zh-CN"/>
              <a:t>img</a:t>
            </a:r>
          </a:p>
          <a:p>
            <a:pPr lvl="1"/>
            <a:r>
              <a:rPr lang="zh-CN" altLang="en-US"/>
              <a:t>盒子</a:t>
            </a:r>
            <a:r>
              <a:rPr lang="en-US" altLang="zh-CN"/>
              <a:t>Div</a:t>
            </a:r>
          </a:p>
          <a:p>
            <a:pPr lvl="1"/>
            <a:r>
              <a:rPr lang="zh-CN" altLang="en-US"/>
              <a:t>行内元素</a:t>
            </a:r>
            <a:r>
              <a:rPr lang="en-US" altLang="zh-CN"/>
              <a:t>Span</a:t>
            </a:r>
          </a:p>
          <a:p>
            <a:pPr lvl="1"/>
            <a:r>
              <a:rPr lang="zh-CN" altLang="en-US"/>
              <a:t>段落</a:t>
            </a:r>
            <a:r>
              <a:rPr lang="en-US" altLang="zh-CN"/>
              <a:t>p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F29C9DC3-1C76-4FD0-885D-B210C2994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标题</a:t>
            </a:r>
          </a:p>
        </p:txBody>
      </p:sp>
      <p:pic>
        <p:nvPicPr>
          <p:cNvPr id="19458" name="内容占位符 3">
            <a:extLst>
              <a:ext uri="{FF2B5EF4-FFF2-40B4-BE49-F238E27FC236}">
                <a16:creationId xmlns:a16="http://schemas.microsoft.com/office/drawing/2014/main" id="{8B7682E5-08A4-4BE6-8A65-EB3FA3C43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6" t="-5379" r="-80814" b="-38341"/>
          <a:stretch>
            <a:fillRect/>
          </a:stretch>
        </p:blipFill>
        <p:spPr>
          <a:xfrm>
            <a:off x="1752600" y="990600"/>
            <a:ext cx="7924800" cy="5410200"/>
          </a:xfrm>
        </p:spPr>
      </p:pic>
      <p:pic>
        <p:nvPicPr>
          <p:cNvPr id="19459" name="图片 4">
            <a:extLst>
              <a:ext uri="{FF2B5EF4-FFF2-40B4-BE49-F238E27FC236}">
                <a16:creationId xmlns:a16="http://schemas.microsoft.com/office/drawing/2014/main" id="{A7F7EA53-0A60-42A4-B1AD-AC466D7C5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203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8180</TotalTime>
  <Pages>0</Pages>
  <Words>579</Words>
  <Characters>0</Characters>
  <Application>Microsoft Office PowerPoint</Application>
  <DocSecurity>0</DocSecurity>
  <PresentationFormat>宽屏</PresentationFormat>
  <Lines>0</Lines>
  <Paragraphs>149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Open Sans Light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模板技术</vt:lpstr>
      <vt:lpstr>模板技术</vt:lpstr>
      <vt:lpstr>模板技术</vt:lpstr>
      <vt:lpstr>模板技术</vt:lpstr>
      <vt:lpstr>HTML</vt:lpstr>
      <vt:lpstr>HTML</vt:lpstr>
      <vt:lpstr>标题</vt:lpstr>
      <vt:lpstr>图片</vt:lpstr>
      <vt:lpstr>PowerPoint 演示文稿</vt:lpstr>
      <vt:lpstr>HTML属性</vt:lpstr>
      <vt:lpstr>css</vt:lpstr>
      <vt:lpstr>CSS</vt:lpstr>
      <vt:lpstr>CSS</vt:lpstr>
      <vt:lpstr>CSS</vt:lpstr>
      <vt:lpstr>选择器</vt:lpstr>
      <vt:lpstr>盒模型</vt:lpstr>
      <vt:lpstr>bootstrap</vt:lpstr>
      <vt:lpstr>Bootstrap入门</vt:lpstr>
      <vt:lpstr>Bootstrap布局</vt:lpstr>
      <vt:lpstr>Bootstrap栅格系统</vt:lpstr>
      <vt:lpstr>Bootstrap栅格系统</vt:lpstr>
      <vt:lpstr>Bootstrap栅格系统</vt:lpstr>
      <vt:lpstr>Bootstrap栅格系统</vt:lpstr>
      <vt:lpstr>Bootstrap表格</vt:lpstr>
      <vt:lpstr>bootstrap表单</vt:lpstr>
      <vt:lpstr>bootstrap按钮</vt:lpstr>
      <vt:lpstr>静态文件本地导入</vt:lpstr>
      <vt:lpstr>练习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643</cp:revision>
  <dcterms:created xsi:type="dcterms:W3CDTF">2017-03-01T07:00:29Z</dcterms:created>
  <dcterms:modified xsi:type="dcterms:W3CDTF">2019-09-21T05:44:53Z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