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6"/>
  </p:notesMasterIdLst>
  <p:handoutMasterIdLst>
    <p:handoutMasterId r:id="rId37"/>
  </p:handoutMasterIdLst>
  <p:sldIdLst>
    <p:sldId id="305" r:id="rId2"/>
    <p:sldId id="316" r:id="rId3"/>
    <p:sldId id="317" r:id="rId4"/>
    <p:sldId id="549" r:id="rId5"/>
    <p:sldId id="550" r:id="rId6"/>
    <p:sldId id="551" r:id="rId7"/>
    <p:sldId id="552" r:id="rId8"/>
    <p:sldId id="553" r:id="rId9"/>
    <p:sldId id="554" r:id="rId10"/>
    <p:sldId id="555" r:id="rId11"/>
    <p:sldId id="556" r:id="rId12"/>
    <p:sldId id="558" r:id="rId13"/>
    <p:sldId id="559" r:id="rId14"/>
    <p:sldId id="560" r:id="rId15"/>
    <p:sldId id="561" r:id="rId16"/>
    <p:sldId id="562" r:id="rId17"/>
    <p:sldId id="563" r:id="rId18"/>
    <p:sldId id="564" r:id="rId19"/>
    <p:sldId id="565" r:id="rId20"/>
    <p:sldId id="566" r:id="rId21"/>
    <p:sldId id="567" r:id="rId22"/>
    <p:sldId id="568" r:id="rId23"/>
    <p:sldId id="569" r:id="rId24"/>
    <p:sldId id="570" r:id="rId25"/>
    <p:sldId id="571" r:id="rId26"/>
    <p:sldId id="572" r:id="rId27"/>
    <p:sldId id="573" r:id="rId28"/>
    <p:sldId id="574" r:id="rId29"/>
    <p:sldId id="575" r:id="rId30"/>
    <p:sldId id="576" r:id="rId31"/>
    <p:sldId id="577" r:id="rId32"/>
    <p:sldId id="547" r:id="rId33"/>
    <p:sldId id="548" r:id="rId34"/>
    <p:sldId id="314" r:id="rId35"/>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79" autoAdjust="0"/>
    <p:restoredTop sz="93911" autoAdjust="0"/>
  </p:normalViewPr>
  <p:slideViewPr>
    <p:cSldViewPr snapToGrid="0">
      <p:cViewPr varScale="1">
        <p:scale>
          <a:sx n="108" d="100"/>
          <a:sy n="108" d="100"/>
        </p:scale>
        <p:origin x="1158" y="204"/>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2020/10/31</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2020/10/31</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32</a:t>
            </a:fld>
            <a:endParaRPr lang="zh-CN" altLang="en-US"/>
          </a:p>
        </p:txBody>
      </p:sp>
    </p:spTree>
    <p:extLst>
      <p:ext uri="{BB962C8B-B14F-4D97-AF65-F5344CB8AC3E}">
        <p14:creationId xmlns:p14="http://schemas.microsoft.com/office/powerpoint/2010/main" val="178121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33</a:t>
            </a:fld>
            <a:endParaRPr lang="zh-CN" altLang="en-US"/>
          </a:p>
        </p:txBody>
      </p:sp>
    </p:spTree>
    <p:extLst>
      <p:ext uri="{BB962C8B-B14F-4D97-AF65-F5344CB8AC3E}">
        <p14:creationId xmlns:p14="http://schemas.microsoft.com/office/powerpoint/2010/main" val="2702529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2020/10/31</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手撕</a:t>
            </a:r>
            <a:r>
              <a:rPr lang="en-US" altLang="zh-CN" dirty="0"/>
              <a:t>GO</a:t>
            </a:r>
            <a:r>
              <a:rPr lang="zh-CN" altLang="en-US" dirty="0"/>
              <a:t>语言</a:t>
            </a:r>
          </a:p>
        </p:txBody>
      </p:sp>
      <p:sp>
        <p:nvSpPr>
          <p:cNvPr id="3" name="副标题 2"/>
          <p:cNvSpPr>
            <a:spLocks noGrp="1"/>
          </p:cNvSpPr>
          <p:nvPr>
            <p:ph type="subTitle" idx="1"/>
          </p:nvPr>
        </p:nvSpPr>
        <p:spPr/>
        <p:txBody>
          <a:bodyPr/>
          <a:lstStyle/>
          <a:p>
            <a:r>
              <a:rPr lang="zh-CN" altLang="en-US" dirty="0"/>
              <a:t>讲师：</a:t>
            </a:r>
            <a:r>
              <a:rPr lang="en-US" altLang="zh-CN" dirty="0"/>
              <a:t>XXX</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属性的访问和修改</a:t>
            </a:r>
          </a:p>
        </p:txBody>
      </p:sp>
      <p:sp>
        <p:nvSpPr>
          <p:cNvPr id="8" name="内容占位符 1"/>
          <p:cNvSpPr txBox="1">
            <a:spLocks/>
          </p:cNvSpPr>
          <p:nvPr/>
        </p:nvSpPr>
        <p:spPr>
          <a:xfrm>
            <a:off x="609600" y="186319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通过结构体对象名</a:t>
            </a:r>
            <a:r>
              <a:rPr lang="en-US" altLang="zh-CN" dirty="0"/>
              <a:t>/</a:t>
            </a:r>
            <a:r>
              <a:rPr lang="zh-CN" altLang="zh-CN" dirty="0"/>
              <a:t>结构体指针对象</a:t>
            </a:r>
            <a:r>
              <a:rPr lang="en-US" altLang="zh-CN" dirty="0"/>
              <a:t>.</a:t>
            </a:r>
            <a:r>
              <a:rPr lang="zh-CN" altLang="zh-CN" dirty="0"/>
              <a:t>属性名的方式来访问和修改对象的属性值</a:t>
            </a:r>
          </a:p>
        </p:txBody>
      </p:sp>
      <p:pic>
        <p:nvPicPr>
          <p:cNvPr id="9" name="图片 8"/>
          <p:cNvPicPr/>
          <p:nvPr/>
        </p:nvPicPr>
        <p:blipFill>
          <a:blip r:embed="rId2"/>
          <a:stretch>
            <a:fillRect/>
          </a:stretch>
        </p:blipFill>
        <p:spPr>
          <a:xfrm>
            <a:off x="1009650" y="2451532"/>
            <a:ext cx="6210300" cy="1929968"/>
          </a:xfrm>
          <a:prstGeom prst="rect">
            <a:avLst/>
          </a:prstGeom>
        </p:spPr>
      </p:pic>
      <p:pic>
        <p:nvPicPr>
          <p:cNvPr id="10" name="图片 9"/>
          <p:cNvPicPr/>
          <p:nvPr/>
        </p:nvPicPr>
        <p:blipFill>
          <a:blip r:embed="rId3"/>
          <a:stretch>
            <a:fillRect/>
          </a:stretch>
        </p:blipFill>
        <p:spPr>
          <a:xfrm>
            <a:off x="1009650" y="4556672"/>
            <a:ext cx="6000750" cy="2034628"/>
          </a:xfrm>
          <a:prstGeom prst="rect">
            <a:avLst/>
          </a:prstGeom>
        </p:spPr>
      </p:pic>
      <p:sp>
        <p:nvSpPr>
          <p:cNvPr id="2" name="矩形 1"/>
          <p:cNvSpPr/>
          <p:nvPr/>
        </p:nvSpPr>
        <p:spPr>
          <a:xfrm>
            <a:off x="7637618" y="4556672"/>
            <a:ext cx="4129839" cy="2712079"/>
          </a:xfrm>
          <a:prstGeom prst="rect">
            <a:avLst/>
          </a:prstGeom>
        </p:spPr>
        <p:txBody>
          <a:bodyPr vert="horz" lIns="91440" tIns="45720" rIns="91440" bIns="45720" rtlCol="0">
            <a:normAutofit/>
          </a:bodyPr>
          <a:lstStyle/>
          <a:p>
            <a:pPr marL="342900" indent="-342900">
              <a:lnSpc>
                <a:spcPct val="150000"/>
              </a:lnSpc>
              <a:spcBef>
                <a:spcPct val="20000"/>
              </a:spcBef>
              <a:buClr>
                <a:schemeClr val="accent1"/>
              </a:buClr>
              <a:buFont typeface="Arial" panose="020B0604020202020204" pitchFamily="34" charset="0"/>
              <a:buChar char="•"/>
            </a:pPr>
            <a:r>
              <a:rPr lang="zh-CN" altLang="zh-CN" sz="2400" dirty="0">
                <a:latin typeface="微软雅黑" pitchFamily="34" charset="-122"/>
                <a:ea typeface="微软雅黑" pitchFamily="34" charset="-122"/>
              </a:rPr>
              <a:t>可以通过结构体指针对象的点操作直接对对象的属性值进行访问和修改</a:t>
            </a:r>
          </a:p>
        </p:txBody>
      </p:sp>
    </p:spTree>
    <p:extLst>
      <p:ext uri="{BB962C8B-B14F-4D97-AF65-F5344CB8AC3E}">
        <p14:creationId xmlns:p14="http://schemas.microsoft.com/office/powerpoint/2010/main" val="418401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匿名结构体</a:t>
            </a:r>
          </a:p>
        </p:txBody>
      </p:sp>
      <p:sp>
        <p:nvSpPr>
          <p:cNvPr id="8" name="内容占位符 1"/>
          <p:cNvSpPr txBox="1">
            <a:spLocks/>
          </p:cNvSpPr>
          <p:nvPr/>
        </p:nvSpPr>
        <p:spPr>
          <a:xfrm>
            <a:off x="609600" y="1996545"/>
            <a:ext cx="552789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在定义变量时将类型指定为结构体的结构，此时叫匿名结构体。匿名结构体常用于初始化一次结构体变量的场景，例如项目配置</a:t>
            </a:r>
            <a:endParaRPr lang="zh-CN" altLang="zh-CN" dirty="0"/>
          </a:p>
        </p:txBody>
      </p:sp>
      <p:pic>
        <p:nvPicPr>
          <p:cNvPr id="9" name="图片 8"/>
          <p:cNvPicPr/>
          <p:nvPr/>
        </p:nvPicPr>
        <p:blipFill>
          <a:blip r:embed="rId2"/>
          <a:stretch>
            <a:fillRect/>
          </a:stretch>
        </p:blipFill>
        <p:spPr>
          <a:xfrm>
            <a:off x="6493147" y="1535910"/>
            <a:ext cx="5274310" cy="4664710"/>
          </a:xfrm>
          <a:prstGeom prst="rect">
            <a:avLst/>
          </a:prstGeom>
        </p:spPr>
      </p:pic>
    </p:spTree>
    <p:extLst>
      <p:ext uri="{BB962C8B-B14F-4D97-AF65-F5344CB8AC3E}">
        <p14:creationId xmlns:p14="http://schemas.microsoft.com/office/powerpoint/2010/main" val="45341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命名嵌入</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结构体命名嵌入是指结构体中的属性对应的类型也是结构体</a:t>
            </a:r>
            <a:endParaRPr lang="zh-CN" altLang="zh-CN" dirty="0"/>
          </a:p>
        </p:txBody>
      </p:sp>
      <p:sp>
        <p:nvSpPr>
          <p:cNvPr id="5" name="矩形 4"/>
          <p:cNvSpPr>
            <a:spLocks noChangeArrowheads="1"/>
          </p:cNvSpPr>
          <p:nvPr/>
        </p:nvSpPr>
        <p:spPr bwMode="auto">
          <a:xfrm>
            <a:off x="609600" y="19444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7" name="图片 6"/>
          <p:cNvPicPr/>
          <p:nvPr/>
        </p:nvPicPr>
        <p:blipFill>
          <a:blip r:embed="rId2"/>
          <a:stretch>
            <a:fillRect/>
          </a:stretch>
        </p:blipFill>
        <p:spPr>
          <a:xfrm>
            <a:off x="1169318" y="2615073"/>
            <a:ext cx="5014913" cy="2943516"/>
          </a:xfrm>
          <a:prstGeom prst="rect">
            <a:avLst/>
          </a:prstGeom>
        </p:spPr>
      </p:pic>
    </p:spTree>
    <p:extLst>
      <p:ext uri="{BB962C8B-B14F-4D97-AF65-F5344CB8AC3E}">
        <p14:creationId xmlns:p14="http://schemas.microsoft.com/office/powerpoint/2010/main" val="69637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命名嵌入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声明和初始化</a:t>
            </a:r>
          </a:p>
        </p:txBody>
      </p:sp>
      <p:pic>
        <p:nvPicPr>
          <p:cNvPr id="8" name="图片 7"/>
          <p:cNvPicPr/>
          <p:nvPr/>
        </p:nvPicPr>
        <p:blipFill>
          <a:blip r:embed="rId2"/>
          <a:stretch>
            <a:fillRect/>
          </a:stretch>
        </p:blipFill>
        <p:spPr>
          <a:xfrm>
            <a:off x="1084597" y="1830905"/>
            <a:ext cx="5484645" cy="4810527"/>
          </a:xfrm>
          <a:prstGeom prst="rect">
            <a:avLst/>
          </a:prstGeom>
        </p:spPr>
      </p:pic>
      <p:sp>
        <p:nvSpPr>
          <p:cNvPr id="9" name="矩形 8"/>
          <p:cNvSpPr>
            <a:spLocks noChangeArrowheads="1"/>
          </p:cNvSpPr>
          <p:nvPr/>
        </p:nvSpPr>
        <p:spPr bwMode="auto">
          <a:xfrm>
            <a:off x="7018421" y="1430468"/>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属性的访问和修改</a:t>
            </a:r>
          </a:p>
        </p:txBody>
      </p:sp>
      <p:pic>
        <p:nvPicPr>
          <p:cNvPr id="10" name="图片 9"/>
          <p:cNvPicPr/>
          <p:nvPr/>
        </p:nvPicPr>
        <p:blipFill>
          <a:blip r:embed="rId3"/>
          <a:stretch>
            <a:fillRect/>
          </a:stretch>
        </p:blipFill>
        <p:spPr>
          <a:xfrm>
            <a:off x="7696200" y="2209747"/>
            <a:ext cx="3709736" cy="1568170"/>
          </a:xfrm>
          <a:prstGeom prst="rect">
            <a:avLst/>
          </a:prstGeom>
        </p:spPr>
      </p:pic>
    </p:spTree>
    <p:extLst>
      <p:ext uri="{BB962C8B-B14F-4D97-AF65-F5344CB8AC3E}">
        <p14:creationId xmlns:p14="http://schemas.microsoft.com/office/powerpoint/2010/main" val="59180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结构体匿名嵌入是指将已定义的结构体名直接声明在新的结构体中，从而实现对以后已有类型的扩展和修改</a:t>
            </a:r>
            <a:endParaRPr lang="zh-CN" altLang="zh-CN" dirty="0"/>
          </a:p>
        </p:txBody>
      </p:sp>
      <p:sp>
        <p:nvSpPr>
          <p:cNvPr id="5" name="矩形 4"/>
          <p:cNvSpPr>
            <a:spLocks noChangeArrowheads="1"/>
          </p:cNvSpPr>
          <p:nvPr/>
        </p:nvSpPr>
        <p:spPr bwMode="auto">
          <a:xfrm>
            <a:off x="609600" y="2353502"/>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6" name="图片 5"/>
          <p:cNvPicPr/>
          <p:nvPr/>
        </p:nvPicPr>
        <p:blipFill>
          <a:blip r:embed="rId2"/>
          <a:stretch>
            <a:fillRect/>
          </a:stretch>
        </p:blipFill>
        <p:spPr>
          <a:xfrm>
            <a:off x="975758" y="3280860"/>
            <a:ext cx="5015968" cy="1796466"/>
          </a:xfrm>
          <a:prstGeom prst="rect">
            <a:avLst/>
          </a:prstGeom>
        </p:spPr>
      </p:pic>
    </p:spTree>
    <p:extLst>
      <p:ext uri="{BB962C8B-B14F-4D97-AF65-F5344CB8AC3E}">
        <p14:creationId xmlns:p14="http://schemas.microsoft.com/office/powerpoint/2010/main" val="89313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pic>
        <p:nvPicPr>
          <p:cNvPr id="7" name="图片 6"/>
          <p:cNvPicPr/>
          <p:nvPr/>
        </p:nvPicPr>
        <p:blipFill>
          <a:blip r:embed="rId2"/>
          <a:stretch>
            <a:fillRect/>
          </a:stretch>
        </p:blipFill>
        <p:spPr>
          <a:xfrm>
            <a:off x="905358" y="1692078"/>
            <a:ext cx="4978551" cy="1085327"/>
          </a:xfrm>
          <a:prstGeom prst="rect">
            <a:avLst/>
          </a:prstGeom>
        </p:spPr>
      </p:pic>
      <p:pic>
        <p:nvPicPr>
          <p:cNvPr id="11" name="图片 10"/>
          <p:cNvPicPr/>
          <p:nvPr/>
        </p:nvPicPr>
        <p:blipFill>
          <a:blip r:embed="rId3"/>
          <a:stretch>
            <a:fillRect/>
          </a:stretch>
        </p:blipFill>
        <p:spPr>
          <a:xfrm>
            <a:off x="6366353" y="1054094"/>
            <a:ext cx="5274310" cy="5725160"/>
          </a:xfrm>
          <a:prstGeom prst="rect">
            <a:avLst/>
          </a:prstGeom>
        </p:spPr>
      </p:pic>
      <p:sp>
        <p:nvSpPr>
          <p:cNvPr id="12" name="内容占位符 1"/>
          <p:cNvSpPr>
            <a:spLocks noGrp="1"/>
          </p:cNvSpPr>
          <p:nvPr>
            <p:ph idx="1"/>
          </p:nvPr>
        </p:nvSpPr>
        <p:spPr>
          <a:xfrm>
            <a:off x="609600" y="2916232"/>
            <a:ext cx="5274309" cy="3790833"/>
          </a:xfrm>
        </p:spPr>
        <p:txBody>
          <a:bodyPr>
            <a:normAutofit/>
          </a:bodyPr>
          <a:lstStyle/>
          <a:p>
            <a:pPr>
              <a:lnSpc>
                <a:spcPct val="150000"/>
              </a:lnSpc>
            </a:pPr>
            <a:r>
              <a:rPr lang="zh-CN" altLang="en-US" dirty="0"/>
              <a:t>在初始化匿名嵌入的结构体对象时需要遵循树状声明的结构，对于匿名嵌入的结构体可以使用结构体名来指定初始化参数</a:t>
            </a:r>
            <a:endParaRPr lang="zh-CN" altLang="zh-CN" dirty="0"/>
          </a:p>
        </p:txBody>
      </p:sp>
    </p:spTree>
    <p:extLst>
      <p:ext uri="{BB962C8B-B14F-4D97-AF65-F5344CB8AC3E}">
        <p14:creationId xmlns:p14="http://schemas.microsoft.com/office/powerpoint/2010/main" val="2281213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属性访问和修改</a:t>
            </a:r>
          </a:p>
        </p:txBody>
      </p:sp>
      <p:sp>
        <p:nvSpPr>
          <p:cNvPr id="12" name="内容占位符 1"/>
          <p:cNvSpPr>
            <a:spLocks noGrp="1"/>
          </p:cNvSpPr>
          <p:nvPr>
            <p:ph idx="1"/>
          </p:nvPr>
        </p:nvSpPr>
        <p:spPr>
          <a:xfrm>
            <a:off x="609600" y="4585199"/>
            <a:ext cx="11036968" cy="3790833"/>
          </a:xfrm>
        </p:spPr>
        <p:txBody>
          <a:bodyPr>
            <a:normAutofit/>
          </a:bodyPr>
          <a:lstStyle/>
          <a:p>
            <a:pPr>
              <a:lnSpc>
                <a:spcPct val="150000"/>
              </a:lnSpc>
            </a:pPr>
            <a:r>
              <a:rPr lang="zh-CN" altLang="en-US" dirty="0"/>
              <a:t>在访问和修改嵌入结构体的属性值时，可以通过对象名</a:t>
            </a:r>
            <a:r>
              <a:rPr lang="en-US" altLang="zh-CN" dirty="0"/>
              <a:t>.</a:t>
            </a:r>
            <a:r>
              <a:rPr lang="zh-CN" altLang="en-US" dirty="0"/>
              <a:t>结构体名称</a:t>
            </a:r>
            <a:r>
              <a:rPr lang="en-US" altLang="zh-CN" dirty="0"/>
              <a:t>.</a:t>
            </a:r>
            <a:r>
              <a:rPr lang="zh-CN" altLang="en-US" dirty="0"/>
              <a:t>属性名的方式进行访问和修改，结构体名称可以省略（匿名成员有一个隐式的名称），因此不能嵌套两个相同名称的结构体。当被嵌入结构体和嵌入结构体有相同的属性名时，在访问和修改嵌入结构体成员的属性值时不能省略结构体名称</a:t>
            </a:r>
            <a:endParaRPr lang="zh-CN" altLang="zh-CN" dirty="0"/>
          </a:p>
        </p:txBody>
      </p:sp>
      <p:pic>
        <p:nvPicPr>
          <p:cNvPr id="8" name="图片 7"/>
          <p:cNvPicPr/>
          <p:nvPr/>
        </p:nvPicPr>
        <p:blipFill>
          <a:blip r:embed="rId2"/>
          <a:stretch>
            <a:fillRect/>
          </a:stretch>
        </p:blipFill>
        <p:spPr>
          <a:xfrm>
            <a:off x="1092042" y="1724751"/>
            <a:ext cx="8509157" cy="1235936"/>
          </a:xfrm>
          <a:prstGeom prst="rect">
            <a:avLst/>
          </a:prstGeom>
        </p:spPr>
      </p:pic>
      <p:pic>
        <p:nvPicPr>
          <p:cNvPr id="9" name="图片 8"/>
          <p:cNvPicPr/>
          <p:nvPr/>
        </p:nvPicPr>
        <p:blipFill>
          <a:blip r:embed="rId3"/>
          <a:stretch>
            <a:fillRect/>
          </a:stretch>
        </p:blipFill>
        <p:spPr>
          <a:xfrm>
            <a:off x="1092041" y="3132187"/>
            <a:ext cx="8509157" cy="1391687"/>
          </a:xfrm>
          <a:prstGeom prst="rect">
            <a:avLst/>
          </a:prstGeom>
        </p:spPr>
      </p:pic>
    </p:spTree>
    <p:extLst>
      <p:ext uri="{BB962C8B-B14F-4D97-AF65-F5344CB8AC3E}">
        <p14:creationId xmlns:p14="http://schemas.microsoft.com/office/powerpoint/2010/main" val="259366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属性访问和修改</a:t>
            </a:r>
          </a:p>
        </p:txBody>
      </p:sp>
      <p:pic>
        <p:nvPicPr>
          <p:cNvPr id="10" name="图片 9"/>
          <p:cNvPicPr/>
          <p:nvPr/>
        </p:nvPicPr>
        <p:blipFill>
          <a:blip r:embed="rId2"/>
          <a:stretch>
            <a:fillRect/>
          </a:stretch>
        </p:blipFill>
        <p:spPr>
          <a:xfrm>
            <a:off x="609600" y="1830905"/>
            <a:ext cx="5646821" cy="1536133"/>
          </a:xfrm>
          <a:prstGeom prst="rect">
            <a:avLst/>
          </a:prstGeom>
        </p:spPr>
      </p:pic>
      <p:pic>
        <p:nvPicPr>
          <p:cNvPr id="11" name="图片 10"/>
          <p:cNvPicPr/>
          <p:nvPr/>
        </p:nvPicPr>
        <p:blipFill>
          <a:blip r:embed="rId3"/>
          <a:stretch>
            <a:fillRect/>
          </a:stretch>
        </p:blipFill>
        <p:spPr>
          <a:xfrm>
            <a:off x="6726655" y="981904"/>
            <a:ext cx="4775534" cy="5827969"/>
          </a:xfrm>
          <a:prstGeom prst="rect">
            <a:avLst/>
          </a:prstGeom>
        </p:spPr>
      </p:pic>
    </p:spTree>
    <p:extLst>
      <p:ext uri="{BB962C8B-B14F-4D97-AF65-F5344CB8AC3E}">
        <p14:creationId xmlns:p14="http://schemas.microsoft.com/office/powerpoint/2010/main" val="2239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zh-CN" dirty="0"/>
              <a:t>指针类型嵌入</a:t>
            </a:r>
            <a:endParaRPr lang="zh-CN" altLang="en-US" dirty="0"/>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zh-CN" dirty="0"/>
              <a:t>结构体嵌入</a:t>
            </a:r>
            <a:r>
              <a:rPr lang="en-US" altLang="zh-CN" dirty="0"/>
              <a:t>(</a:t>
            </a:r>
            <a:r>
              <a:rPr lang="zh-CN" altLang="zh-CN" dirty="0"/>
              <a:t>命名</a:t>
            </a:r>
            <a:r>
              <a:rPr lang="en-US" altLang="zh-CN" dirty="0"/>
              <a:t>&amp;</a:t>
            </a:r>
            <a:r>
              <a:rPr lang="zh-CN" altLang="zh-CN" dirty="0"/>
              <a:t>匿名</a:t>
            </a:r>
            <a:r>
              <a:rPr lang="en-US" altLang="zh-CN" dirty="0"/>
              <a:t>)</a:t>
            </a:r>
            <a:r>
              <a:rPr lang="zh-CN" altLang="zh-CN" dirty="0"/>
              <a:t>类型也可以为结构体指针</a:t>
            </a:r>
          </a:p>
        </p:txBody>
      </p:sp>
      <p:sp>
        <p:nvSpPr>
          <p:cNvPr id="5" name="矩形 4"/>
          <p:cNvSpPr>
            <a:spLocks noChangeArrowheads="1"/>
          </p:cNvSpPr>
          <p:nvPr/>
        </p:nvSpPr>
        <p:spPr bwMode="auto">
          <a:xfrm>
            <a:off x="609600" y="19444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7" name="图片 6"/>
          <p:cNvPicPr/>
          <p:nvPr/>
        </p:nvPicPr>
        <p:blipFill>
          <a:blip r:embed="rId2"/>
          <a:stretch>
            <a:fillRect/>
          </a:stretch>
        </p:blipFill>
        <p:spPr>
          <a:xfrm>
            <a:off x="1205162" y="2622892"/>
            <a:ext cx="4160921" cy="3609469"/>
          </a:xfrm>
          <a:prstGeom prst="rect">
            <a:avLst/>
          </a:prstGeom>
        </p:spPr>
      </p:pic>
    </p:spTree>
    <p:extLst>
      <p:ext uri="{BB962C8B-B14F-4D97-AF65-F5344CB8AC3E}">
        <p14:creationId xmlns:p14="http://schemas.microsoft.com/office/powerpoint/2010/main" val="48864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609600" y="8134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sp>
        <p:nvSpPr>
          <p:cNvPr id="12" name="内容占位符 1"/>
          <p:cNvSpPr>
            <a:spLocks noGrp="1"/>
          </p:cNvSpPr>
          <p:nvPr>
            <p:ph idx="1"/>
          </p:nvPr>
        </p:nvSpPr>
        <p:spPr>
          <a:xfrm>
            <a:off x="6366353" y="1397771"/>
            <a:ext cx="5274309" cy="3790833"/>
          </a:xfrm>
        </p:spPr>
        <p:txBody>
          <a:bodyPr>
            <a:normAutofit/>
          </a:bodyPr>
          <a:lstStyle/>
          <a:p>
            <a:pPr>
              <a:lnSpc>
                <a:spcPct val="150000"/>
              </a:lnSpc>
            </a:pPr>
            <a:r>
              <a:rPr lang="zh-CN" altLang="zh-CN" dirty="0"/>
              <a:t>使用属性为指针类型底层共享数据结构，当底层数据发生变化，所有引用都会发生影响</a:t>
            </a:r>
          </a:p>
        </p:txBody>
      </p:sp>
      <p:sp>
        <p:nvSpPr>
          <p:cNvPr id="8" name="标题 1"/>
          <p:cNvSpPr>
            <a:spLocks noGrp="1"/>
          </p:cNvSpPr>
          <p:nvPr>
            <p:ph type="title"/>
          </p:nvPr>
        </p:nvSpPr>
        <p:spPr>
          <a:xfrm>
            <a:off x="609600" y="165778"/>
            <a:ext cx="7152167" cy="586599"/>
          </a:xfrm>
        </p:spPr>
        <p:txBody>
          <a:bodyPr/>
          <a:lstStyle/>
          <a:p>
            <a:r>
              <a:rPr lang="zh-CN" altLang="en-US" dirty="0"/>
              <a:t>结构体</a:t>
            </a:r>
            <a:r>
              <a:rPr lang="en-US" altLang="zh-CN" dirty="0"/>
              <a:t>-</a:t>
            </a:r>
            <a:r>
              <a:rPr lang="zh-CN" altLang="zh-CN" dirty="0"/>
              <a:t>指针类型嵌入</a:t>
            </a:r>
            <a:endParaRPr lang="zh-CN" altLang="en-US" dirty="0"/>
          </a:p>
        </p:txBody>
      </p:sp>
      <p:pic>
        <p:nvPicPr>
          <p:cNvPr id="9" name="图片 8"/>
          <p:cNvPicPr/>
          <p:nvPr/>
        </p:nvPicPr>
        <p:blipFill>
          <a:blip r:embed="rId2"/>
          <a:stretch>
            <a:fillRect/>
          </a:stretch>
        </p:blipFill>
        <p:spPr>
          <a:xfrm>
            <a:off x="551090" y="1360747"/>
            <a:ext cx="5274310" cy="5415915"/>
          </a:xfrm>
          <a:prstGeom prst="rect">
            <a:avLst/>
          </a:prstGeom>
        </p:spPr>
      </p:pic>
    </p:spTree>
    <p:extLst>
      <p:ext uri="{BB962C8B-B14F-4D97-AF65-F5344CB8AC3E}">
        <p14:creationId xmlns:p14="http://schemas.microsoft.com/office/powerpoint/2010/main" val="39225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课程内容</a:t>
            </a:r>
          </a:p>
        </p:txBody>
      </p:sp>
      <p:sp>
        <p:nvSpPr>
          <p:cNvPr id="5123" name="内容占位符 2"/>
          <p:cNvSpPr>
            <a:spLocks noGrp="1"/>
          </p:cNvSpPr>
          <p:nvPr>
            <p:ph idx="1"/>
          </p:nvPr>
        </p:nvSpPr>
        <p:spPr>
          <a:xfrm>
            <a:off x="609599" y="1156498"/>
            <a:ext cx="10418619" cy="2968935"/>
          </a:xfrm>
        </p:spPr>
        <p:txBody>
          <a:bodyPr>
            <a:normAutofit/>
          </a:bodyPr>
          <a:lstStyle/>
          <a:p>
            <a:r>
              <a:rPr lang="zh-CN" altLang="en-US" sz="2800" dirty="0"/>
              <a:t>结构体</a:t>
            </a:r>
            <a:endParaRPr lang="en-US" altLang="zh-CN" sz="2800" dirty="0"/>
          </a:p>
          <a:p>
            <a:r>
              <a:rPr lang="zh-CN" altLang="en-US" sz="2800" dirty="0"/>
              <a:t>方法</a:t>
            </a:r>
            <a:endParaRPr lang="en-US" altLang="zh-CN" sz="2800" dirty="0"/>
          </a:p>
          <a:p>
            <a:r>
              <a:rPr lang="zh-CN" altLang="en-US" sz="2800" dirty="0"/>
              <a:t>练习</a:t>
            </a:r>
            <a:endParaRPr lang="en-US" altLang="zh-CN" sz="2800" dirty="0"/>
          </a:p>
          <a:p>
            <a:r>
              <a:rPr lang="zh-CN" altLang="en-US" sz="2800" dirty="0"/>
              <a:t>作业</a:t>
            </a:r>
          </a:p>
        </p:txBody>
      </p:sp>
    </p:spTree>
    <p:extLst>
      <p:ext uri="{BB962C8B-B14F-4D97-AF65-F5344CB8AC3E}">
        <p14:creationId xmlns:p14="http://schemas.microsoft.com/office/powerpoint/2010/main" val="410988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609600" y="8134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sp>
        <p:nvSpPr>
          <p:cNvPr id="12" name="内容占位符 1"/>
          <p:cNvSpPr>
            <a:spLocks noGrp="1"/>
          </p:cNvSpPr>
          <p:nvPr>
            <p:ph idx="1"/>
          </p:nvPr>
        </p:nvSpPr>
        <p:spPr>
          <a:xfrm>
            <a:off x="6366353" y="1325582"/>
            <a:ext cx="5274309" cy="3790833"/>
          </a:xfrm>
        </p:spPr>
        <p:txBody>
          <a:bodyPr>
            <a:normAutofit/>
          </a:bodyPr>
          <a:lstStyle/>
          <a:p>
            <a:pPr>
              <a:lnSpc>
                <a:spcPct val="150000"/>
              </a:lnSpc>
            </a:pPr>
            <a:r>
              <a:rPr lang="zh-CN" altLang="zh-CN" dirty="0"/>
              <a:t>使用属性为值类型，则在复制时发生拷贝，两者不相互影响</a:t>
            </a:r>
          </a:p>
        </p:txBody>
      </p:sp>
      <p:sp>
        <p:nvSpPr>
          <p:cNvPr id="8" name="标题 1"/>
          <p:cNvSpPr>
            <a:spLocks noGrp="1"/>
          </p:cNvSpPr>
          <p:nvPr>
            <p:ph type="title"/>
          </p:nvPr>
        </p:nvSpPr>
        <p:spPr>
          <a:xfrm>
            <a:off x="609600" y="165778"/>
            <a:ext cx="7152167" cy="586599"/>
          </a:xfrm>
        </p:spPr>
        <p:txBody>
          <a:bodyPr/>
          <a:lstStyle/>
          <a:p>
            <a:r>
              <a:rPr lang="zh-CN" altLang="en-US" dirty="0"/>
              <a:t>结构体</a:t>
            </a:r>
            <a:r>
              <a:rPr lang="en-US" altLang="zh-CN" dirty="0"/>
              <a:t>-</a:t>
            </a:r>
            <a:r>
              <a:rPr lang="zh-CN" altLang="zh-CN" dirty="0"/>
              <a:t>指针类型嵌入</a:t>
            </a:r>
            <a:endParaRPr lang="zh-CN" altLang="en-US" dirty="0"/>
          </a:p>
        </p:txBody>
      </p:sp>
      <p:pic>
        <p:nvPicPr>
          <p:cNvPr id="6" name="图片 5"/>
          <p:cNvPicPr/>
          <p:nvPr/>
        </p:nvPicPr>
        <p:blipFill>
          <a:blip r:embed="rId2"/>
          <a:stretch>
            <a:fillRect/>
          </a:stretch>
        </p:blipFill>
        <p:spPr>
          <a:xfrm>
            <a:off x="885470" y="1325582"/>
            <a:ext cx="5095875" cy="5514975"/>
          </a:xfrm>
          <a:prstGeom prst="rect">
            <a:avLst/>
          </a:prstGeom>
        </p:spPr>
      </p:pic>
    </p:spTree>
    <p:extLst>
      <p:ext uri="{BB962C8B-B14F-4D97-AF65-F5344CB8AC3E}">
        <p14:creationId xmlns:p14="http://schemas.microsoft.com/office/powerpoint/2010/main" val="162297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可见性</a:t>
            </a:r>
          </a:p>
        </p:txBody>
      </p:sp>
      <p:sp>
        <p:nvSpPr>
          <p:cNvPr id="8" name="内容占位符 1"/>
          <p:cNvSpPr txBox="1">
            <a:spLocks/>
          </p:cNvSpPr>
          <p:nvPr/>
        </p:nvSpPr>
        <p:spPr>
          <a:xfrm>
            <a:off x="609600" y="162256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结构体首字母大写则包外可见</a:t>
            </a:r>
            <a:r>
              <a:rPr lang="en-US" altLang="zh-CN" dirty="0"/>
              <a:t>(</a:t>
            </a:r>
            <a:r>
              <a:rPr lang="zh-CN" altLang="en-US" dirty="0"/>
              <a:t>公开的</a:t>
            </a:r>
            <a:r>
              <a:rPr lang="en-US" altLang="zh-CN" dirty="0"/>
              <a:t>)</a:t>
            </a:r>
            <a:r>
              <a:rPr lang="zh-CN" altLang="en-US" dirty="0"/>
              <a:t>，否者仅包内可访问</a:t>
            </a:r>
            <a:r>
              <a:rPr lang="en-US" altLang="zh-CN" dirty="0"/>
              <a:t>(</a:t>
            </a:r>
            <a:r>
              <a:rPr lang="zh-CN" altLang="en-US" dirty="0"/>
              <a:t>内部的</a:t>
            </a:r>
            <a:r>
              <a:rPr lang="en-US" altLang="zh-CN" dirty="0"/>
              <a:t>)</a:t>
            </a:r>
          </a:p>
          <a:p>
            <a:pPr>
              <a:lnSpc>
                <a:spcPct val="150000"/>
              </a:lnSpc>
            </a:pPr>
            <a:r>
              <a:rPr lang="zh-CN" altLang="en-US" dirty="0"/>
              <a:t>结构体属性名首字母大写包外可见</a:t>
            </a:r>
            <a:r>
              <a:rPr lang="en-US" altLang="zh-CN" dirty="0"/>
              <a:t>(</a:t>
            </a:r>
            <a:r>
              <a:rPr lang="zh-CN" altLang="en-US" dirty="0"/>
              <a:t>公开的</a:t>
            </a:r>
            <a:r>
              <a:rPr lang="en-US" altLang="zh-CN" dirty="0"/>
              <a:t>)</a:t>
            </a:r>
            <a:r>
              <a:rPr lang="zh-CN" altLang="en-US" dirty="0"/>
              <a:t>，否者仅包内可访问</a:t>
            </a:r>
            <a:r>
              <a:rPr lang="en-US" altLang="zh-CN" dirty="0"/>
              <a:t>(</a:t>
            </a:r>
            <a:r>
              <a:rPr lang="zh-CN" altLang="en-US" dirty="0"/>
              <a:t>内部的</a:t>
            </a:r>
            <a:r>
              <a:rPr lang="en-US" altLang="zh-CN" dirty="0"/>
              <a:t>)</a:t>
            </a:r>
          </a:p>
        </p:txBody>
      </p:sp>
      <p:sp>
        <p:nvSpPr>
          <p:cNvPr id="11" name="内容占位符 1"/>
          <p:cNvSpPr txBox="1">
            <a:spLocks/>
          </p:cNvSpPr>
          <p:nvPr/>
        </p:nvSpPr>
        <p:spPr>
          <a:xfrm>
            <a:off x="609599" y="2897992"/>
            <a:ext cx="11582401" cy="46578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b="1" dirty="0"/>
              <a:t>组合：</a:t>
            </a:r>
          </a:p>
          <a:p>
            <a:pPr marL="400050" lvl="1" indent="0">
              <a:lnSpc>
                <a:spcPct val="150000"/>
              </a:lnSpc>
              <a:buNone/>
            </a:pPr>
            <a:r>
              <a:rPr lang="zh-CN" altLang="en-US" dirty="0"/>
              <a:t>结构体名首字母大写，属性名大写：结构体可在包外使用，且访问其大写的属性名</a:t>
            </a:r>
          </a:p>
          <a:p>
            <a:pPr marL="400050" lvl="1" indent="0">
              <a:lnSpc>
                <a:spcPct val="150000"/>
              </a:lnSpc>
              <a:buNone/>
            </a:pPr>
            <a:r>
              <a:rPr lang="zh-CN" altLang="en-US" dirty="0"/>
              <a:t>结构体名首字母大写，属性名小写：结构体可在包外使用，且不能访问其小写的属性名</a:t>
            </a:r>
          </a:p>
          <a:p>
            <a:pPr marL="400050" lvl="1" indent="0">
              <a:lnSpc>
                <a:spcPct val="150000"/>
              </a:lnSpc>
              <a:buNone/>
            </a:pPr>
            <a:r>
              <a:rPr lang="zh-CN" altLang="en-US" dirty="0"/>
              <a:t>结构体名首字母小写，属性名大写：结构体只能在包内使用，属性访问在结构体嵌入时由被嵌入结构体</a:t>
            </a:r>
            <a:r>
              <a:rPr lang="en-US" altLang="zh-CN" dirty="0"/>
              <a:t>(</a:t>
            </a:r>
            <a:r>
              <a:rPr lang="zh-CN" altLang="en-US" dirty="0"/>
              <a:t>外层</a:t>
            </a:r>
            <a:r>
              <a:rPr lang="en-US" altLang="zh-CN" dirty="0"/>
              <a:t>)</a:t>
            </a:r>
            <a:r>
              <a:rPr lang="zh-CN" altLang="en-US" dirty="0"/>
              <a:t>决定，被嵌入结构体名首字母大写时属性名包外可见，否者只能在包内使用</a:t>
            </a:r>
          </a:p>
          <a:p>
            <a:pPr marL="400050" lvl="1" indent="0">
              <a:lnSpc>
                <a:spcPct val="150000"/>
              </a:lnSpc>
              <a:buNone/>
            </a:pPr>
            <a:r>
              <a:rPr lang="zh-CN" altLang="en-US" dirty="0"/>
              <a:t>结构体名首字母小写，属性名小写：结构体只能在包内使用</a:t>
            </a:r>
          </a:p>
        </p:txBody>
      </p:sp>
    </p:spTree>
    <p:extLst>
      <p:ext uri="{BB962C8B-B14F-4D97-AF65-F5344CB8AC3E}">
        <p14:creationId xmlns:p14="http://schemas.microsoft.com/office/powerpoint/2010/main" val="206074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方法是为特定类型定义的，只能由该类型调用的函数</a:t>
            </a:r>
            <a:endParaRPr lang="zh-CN" altLang="zh-CN" dirty="0"/>
          </a:p>
        </p:txBody>
      </p:sp>
      <p:sp>
        <p:nvSpPr>
          <p:cNvPr id="5" name="矩形 4"/>
          <p:cNvSpPr>
            <a:spLocks noChangeArrowheads="1"/>
          </p:cNvSpPr>
          <p:nvPr/>
        </p:nvSpPr>
        <p:spPr bwMode="auto">
          <a:xfrm>
            <a:off x="609599" y="1984139"/>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sp>
        <p:nvSpPr>
          <p:cNvPr id="8" name="内容占位符 1"/>
          <p:cNvSpPr txBox="1">
            <a:spLocks/>
          </p:cNvSpPr>
          <p:nvPr/>
        </p:nvSpPr>
        <p:spPr>
          <a:xfrm>
            <a:off x="609600" y="2555490"/>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方法是添加了接收者的函数，接收者必须是自定义的类型</a:t>
            </a:r>
            <a:endParaRPr lang="en-US" altLang="zh-CN" dirty="0"/>
          </a:p>
          <a:p>
            <a:r>
              <a:rPr lang="zh-CN" altLang="en-US" b="1" dirty="0"/>
              <a:t>                                                                   举例：</a:t>
            </a:r>
            <a:endParaRPr lang="en-US" altLang="zh-CN" b="1" dirty="0"/>
          </a:p>
        </p:txBody>
      </p:sp>
      <p:pic>
        <p:nvPicPr>
          <p:cNvPr id="7" name="图片 6"/>
          <p:cNvPicPr/>
          <p:nvPr/>
        </p:nvPicPr>
        <p:blipFill>
          <a:blip r:embed="rId2"/>
          <a:stretch>
            <a:fillRect/>
          </a:stretch>
        </p:blipFill>
        <p:spPr>
          <a:xfrm>
            <a:off x="694323" y="3067590"/>
            <a:ext cx="5938945" cy="902832"/>
          </a:xfrm>
          <a:prstGeom prst="rect">
            <a:avLst/>
          </a:prstGeom>
        </p:spPr>
      </p:pic>
      <p:pic>
        <p:nvPicPr>
          <p:cNvPr id="9" name="图片 8"/>
          <p:cNvPicPr/>
          <p:nvPr/>
        </p:nvPicPr>
        <p:blipFill>
          <a:blip r:embed="rId3"/>
          <a:stretch>
            <a:fillRect/>
          </a:stretch>
        </p:blipFill>
        <p:spPr>
          <a:xfrm>
            <a:off x="6910495" y="3455044"/>
            <a:ext cx="5037937" cy="3038578"/>
          </a:xfrm>
          <a:prstGeom prst="rect">
            <a:avLst/>
          </a:prstGeom>
        </p:spPr>
      </p:pic>
    </p:spTree>
    <p:extLst>
      <p:ext uri="{BB962C8B-B14F-4D97-AF65-F5344CB8AC3E}">
        <p14:creationId xmlns:p14="http://schemas.microsoft.com/office/powerpoint/2010/main" val="4127134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调用</a:t>
            </a:r>
          </a:p>
        </p:txBody>
      </p:sp>
      <p:sp>
        <p:nvSpPr>
          <p:cNvPr id="8" name="内容占位符 1"/>
          <p:cNvSpPr txBox="1">
            <a:spLocks/>
          </p:cNvSpPr>
          <p:nvPr/>
        </p:nvSpPr>
        <p:spPr>
          <a:xfrm>
            <a:off x="609600" y="180110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调用方法通过自定义类型的对象</a:t>
            </a:r>
            <a:r>
              <a:rPr lang="en-US" altLang="zh-CN" dirty="0"/>
              <a:t>.</a:t>
            </a:r>
            <a:r>
              <a:rPr lang="zh-CN" altLang="en-US" dirty="0"/>
              <a:t>方法名进行调用，在调用过程中对象传递</a:t>
            </a:r>
            <a:r>
              <a:rPr lang="en-US" altLang="zh-CN" dirty="0"/>
              <a:t>(</a:t>
            </a:r>
            <a:r>
              <a:rPr lang="zh-CN" altLang="en-US" dirty="0"/>
              <a:t>赋值</a:t>
            </a:r>
            <a:r>
              <a:rPr lang="en-US" altLang="zh-CN" dirty="0"/>
              <a:t>)</a:t>
            </a:r>
            <a:r>
              <a:rPr lang="zh-CN" altLang="en-US" dirty="0"/>
              <a:t>给方法的接收者（值类型，拷贝）</a:t>
            </a:r>
            <a:endParaRPr lang="en-US" altLang="zh-CN" dirty="0"/>
          </a:p>
        </p:txBody>
      </p:sp>
      <p:pic>
        <p:nvPicPr>
          <p:cNvPr id="10" name="图片 9"/>
          <p:cNvPicPr/>
          <p:nvPr/>
        </p:nvPicPr>
        <p:blipFill>
          <a:blip r:embed="rId2"/>
          <a:stretch>
            <a:fillRect/>
          </a:stretch>
        </p:blipFill>
        <p:spPr>
          <a:xfrm>
            <a:off x="984583" y="3082591"/>
            <a:ext cx="6595311" cy="2611128"/>
          </a:xfrm>
          <a:prstGeom prst="rect">
            <a:avLst/>
          </a:prstGeom>
        </p:spPr>
      </p:pic>
    </p:spTree>
    <p:extLst>
      <p:ext uri="{BB962C8B-B14F-4D97-AF65-F5344CB8AC3E}">
        <p14:creationId xmlns:p14="http://schemas.microsoft.com/office/powerpoint/2010/main" val="2052213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8" name="内容占位符 1"/>
          <p:cNvSpPr txBox="1">
            <a:spLocks/>
          </p:cNvSpPr>
          <p:nvPr/>
        </p:nvSpPr>
        <p:spPr>
          <a:xfrm>
            <a:off x="609600" y="1801105"/>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a)	</a:t>
            </a:r>
            <a:r>
              <a:rPr lang="zh-CN" altLang="en-US" dirty="0"/>
              <a:t>声明</a:t>
            </a:r>
            <a:endParaRPr lang="en-US" altLang="zh-CN" dirty="0"/>
          </a:p>
        </p:txBody>
      </p:sp>
      <p:pic>
        <p:nvPicPr>
          <p:cNvPr id="6" name="图片 5"/>
          <p:cNvPicPr/>
          <p:nvPr/>
        </p:nvPicPr>
        <p:blipFill>
          <a:blip r:embed="rId2"/>
          <a:stretch>
            <a:fillRect/>
          </a:stretch>
        </p:blipFill>
        <p:spPr>
          <a:xfrm>
            <a:off x="869783" y="2550695"/>
            <a:ext cx="4629150" cy="936458"/>
          </a:xfrm>
          <a:prstGeom prst="rect">
            <a:avLst/>
          </a:prstGeom>
        </p:spPr>
      </p:pic>
      <p:sp>
        <p:nvSpPr>
          <p:cNvPr id="7" name="内容占位符 1"/>
          <p:cNvSpPr txBox="1">
            <a:spLocks/>
          </p:cNvSpPr>
          <p:nvPr/>
        </p:nvSpPr>
        <p:spPr>
          <a:xfrm>
            <a:off x="617622" y="3541672"/>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b)	</a:t>
            </a:r>
            <a:r>
              <a:rPr lang="zh-CN" altLang="en-US" dirty="0"/>
              <a:t>调用</a:t>
            </a:r>
            <a:endParaRPr lang="en-US" altLang="zh-CN" dirty="0"/>
          </a:p>
        </p:txBody>
      </p:sp>
      <p:pic>
        <p:nvPicPr>
          <p:cNvPr id="9" name="图片 8"/>
          <p:cNvPicPr/>
          <p:nvPr/>
        </p:nvPicPr>
        <p:blipFill>
          <a:blip r:embed="rId3"/>
          <a:stretch>
            <a:fillRect/>
          </a:stretch>
        </p:blipFill>
        <p:spPr>
          <a:xfrm>
            <a:off x="869783" y="4339389"/>
            <a:ext cx="4629150" cy="737937"/>
          </a:xfrm>
          <a:prstGeom prst="rect">
            <a:avLst/>
          </a:prstGeom>
        </p:spPr>
      </p:pic>
      <p:pic>
        <p:nvPicPr>
          <p:cNvPr id="11" name="图片 10"/>
          <p:cNvPicPr/>
          <p:nvPr/>
        </p:nvPicPr>
        <p:blipFill>
          <a:blip r:embed="rId4"/>
          <a:stretch>
            <a:fillRect/>
          </a:stretch>
        </p:blipFill>
        <p:spPr>
          <a:xfrm>
            <a:off x="869783" y="5362824"/>
            <a:ext cx="3181350" cy="1133475"/>
          </a:xfrm>
          <a:prstGeom prst="rect">
            <a:avLst/>
          </a:prstGeom>
        </p:spPr>
      </p:pic>
      <p:sp>
        <p:nvSpPr>
          <p:cNvPr id="12" name="内容占位符 1"/>
          <p:cNvSpPr txBox="1">
            <a:spLocks/>
          </p:cNvSpPr>
          <p:nvPr/>
        </p:nvSpPr>
        <p:spPr>
          <a:xfrm>
            <a:off x="6655111" y="1651931"/>
            <a:ext cx="4900864"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当使用结构体指针对象调用值接收者的方法时，</a:t>
            </a:r>
            <a:r>
              <a:rPr lang="en-US" altLang="zh-CN" dirty="0"/>
              <a:t>Go</a:t>
            </a:r>
            <a:r>
              <a:rPr lang="zh-CN" altLang="en-US" dirty="0"/>
              <a:t>编译器会自动将指针对象”解引用”为值调用方法</a:t>
            </a:r>
          </a:p>
          <a:p>
            <a:pPr>
              <a:lnSpc>
                <a:spcPct val="150000"/>
              </a:lnSpc>
            </a:pPr>
            <a:r>
              <a:rPr lang="zh-CN" altLang="en-US" dirty="0"/>
              <a:t>当使用结构体对象调用指针接收者的方法时，</a:t>
            </a:r>
            <a:r>
              <a:rPr lang="en-US" altLang="zh-CN" dirty="0"/>
              <a:t>Go</a:t>
            </a:r>
            <a:r>
              <a:rPr lang="zh-CN" altLang="en-US" dirty="0"/>
              <a:t>编译器会自动将值对象”取引用”为指针调用方法</a:t>
            </a:r>
          </a:p>
        </p:txBody>
      </p:sp>
    </p:spTree>
    <p:extLst>
      <p:ext uri="{BB962C8B-B14F-4D97-AF65-F5344CB8AC3E}">
        <p14:creationId xmlns:p14="http://schemas.microsoft.com/office/powerpoint/2010/main" val="29467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12" name="内容占位符 1"/>
          <p:cNvSpPr txBox="1">
            <a:spLocks/>
          </p:cNvSpPr>
          <p:nvPr/>
        </p:nvSpPr>
        <p:spPr>
          <a:xfrm>
            <a:off x="609599" y="5254194"/>
            <a:ext cx="11513508"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注：取引用和解引用发生在接收者中，对于函数</a:t>
            </a:r>
            <a:r>
              <a:rPr lang="en-US" altLang="zh-CN" dirty="0"/>
              <a:t>/</a:t>
            </a:r>
            <a:r>
              <a:rPr lang="zh-CN" altLang="en-US" dirty="0"/>
              <a:t>方法的参数必须保持变量类型一一对应</a:t>
            </a:r>
          </a:p>
        </p:txBody>
      </p:sp>
      <p:pic>
        <p:nvPicPr>
          <p:cNvPr id="10" name="图片 9"/>
          <p:cNvPicPr/>
          <p:nvPr/>
        </p:nvPicPr>
        <p:blipFill>
          <a:blip r:embed="rId2"/>
          <a:stretch>
            <a:fillRect/>
          </a:stretch>
        </p:blipFill>
        <p:spPr>
          <a:xfrm>
            <a:off x="853240" y="2124826"/>
            <a:ext cx="4229100" cy="2752725"/>
          </a:xfrm>
          <a:prstGeom prst="rect">
            <a:avLst/>
          </a:prstGeom>
        </p:spPr>
      </p:pic>
    </p:spTree>
    <p:extLst>
      <p:ext uri="{BB962C8B-B14F-4D97-AF65-F5344CB8AC3E}">
        <p14:creationId xmlns:p14="http://schemas.microsoft.com/office/powerpoint/2010/main" val="1913576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13" name="内容占位符 1"/>
          <p:cNvSpPr txBox="1">
            <a:spLocks/>
          </p:cNvSpPr>
          <p:nvPr/>
        </p:nvSpPr>
        <p:spPr>
          <a:xfrm>
            <a:off x="609598" y="1651931"/>
            <a:ext cx="11325727"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该使用值接收者还是指针接收者，取决于是否现需要修改原始结构体</a:t>
            </a:r>
          </a:p>
          <a:p>
            <a:pPr marL="400050" lvl="1" indent="0">
              <a:lnSpc>
                <a:spcPct val="150000"/>
              </a:lnSpc>
              <a:buNone/>
            </a:pPr>
            <a:r>
              <a:rPr lang="zh-CN" altLang="en-US" dirty="0"/>
              <a:t>若不需要修改则使用值，若需要修改则使用指针</a:t>
            </a:r>
          </a:p>
          <a:p>
            <a:pPr marL="400050" lvl="1" indent="0">
              <a:lnSpc>
                <a:spcPct val="150000"/>
              </a:lnSpc>
              <a:buNone/>
            </a:pPr>
            <a:r>
              <a:rPr lang="zh-CN" altLang="en-US" dirty="0"/>
              <a:t>若存在指针接收者，则所有方法使用指针接收者</a:t>
            </a:r>
            <a:endParaRPr lang="en-US" altLang="zh-CN" dirty="0"/>
          </a:p>
          <a:p>
            <a:pPr marL="400050" lvl="1" indent="0">
              <a:lnSpc>
                <a:spcPct val="150000"/>
              </a:lnSpc>
              <a:buNone/>
            </a:pPr>
            <a:endParaRPr lang="en-US" altLang="zh-CN" dirty="0"/>
          </a:p>
          <a:p>
            <a:pPr marL="342900" lvl="1" indent="-342900">
              <a:lnSpc>
                <a:spcPct val="150000"/>
              </a:lnSpc>
              <a:buFont typeface="Wingdings" pitchFamily="2" charset="2"/>
              <a:buChar char="u"/>
            </a:pPr>
            <a:r>
              <a:rPr lang="zh-CN" altLang="en-US" sz="2400" dirty="0">
                <a:latin typeface="微软雅黑" pitchFamily="34" charset="-122"/>
              </a:rPr>
              <a:t>对于接收者为指针类型的方法，需要注意在运行时若接收者为</a:t>
            </a:r>
            <a:r>
              <a:rPr lang="en-US" altLang="zh-CN" sz="2400" dirty="0">
                <a:latin typeface="微软雅黑" pitchFamily="34" charset="-122"/>
              </a:rPr>
              <a:t>nil</a:t>
            </a:r>
            <a:r>
              <a:rPr lang="zh-CN" altLang="en-US" sz="2400" dirty="0">
                <a:latin typeface="微软雅黑" pitchFamily="34" charset="-122"/>
              </a:rPr>
              <a:t>用会发生错误</a:t>
            </a:r>
            <a:endParaRPr lang="en-US" altLang="zh-CN" sz="2400" dirty="0">
              <a:latin typeface="微软雅黑" pitchFamily="34" charset="-122"/>
            </a:endParaRPr>
          </a:p>
        </p:txBody>
      </p:sp>
      <p:pic>
        <p:nvPicPr>
          <p:cNvPr id="7" name="图片 6"/>
          <p:cNvPicPr/>
          <p:nvPr/>
        </p:nvPicPr>
        <p:blipFill>
          <a:blip r:embed="rId2"/>
          <a:stretch>
            <a:fillRect/>
          </a:stretch>
        </p:blipFill>
        <p:spPr>
          <a:xfrm>
            <a:off x="922922" y="4790784"/>
            <a:ext cx="2752725" cy="438150"/>
          </a:xfrm>
          <a:prstGeom prst="rect">
            <a:avLst/>
          </a:prstGeom>
        </p:spPr>
      </p:pic>
      <p:pic>
        <p:nvPicPr>
          <p:cNvPr id="8" name="图片 7"/>
          <p:cNvPicPr/>
          <p:nvPr/>
        </p:nvPicPr>
        <p:blipFill>
          <a:blip r:embed="rId3"/>
          <a:stretch>
            <a:fillRect/>
          </a:stretch>
        </p:blipFill>
        <p:spPr>
          <a:xfrm>
            <a:off x="922922" y="5548563"/>
            <a:ext cx="5886952" cy="449777"/>
          </a:xfrm>
          <a:prstGeom prst="rect">
            <a:avLst/>
          </a:prstGeom>
        </p:spPr>
      </p:pic>
    </p:spTree>
    <p:extLst>
      <p:ext uri="{BB962C8B-B14F-4D97-AF65-F5344CB8AC3E}">
        <p14:creationId xmlns:p14="http://schemas.microsoft.com/office/powerpoint/2010/main" val="346186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匿名嵌入</a:t>
            </a:r>
          </a:p>
        </p:txBody>
      </p:sp>
      <p:sp>
        <p:nvSpPr>
          <p:cNvPr id="12" name="内容占位符 1"/>
          <p:cNvSpPr txBox="1">
            <a:spLocks/>
          </p:cNvSpPr>
          <p:nvPr/>
        </p:nvSpPr>
        <p:spPr>
          <a:xfrm>
            <a:off x="320841" y="1651931"/>
            <a:ext cx="6224338"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若结构体匿名嵌入带有方法的结构体时，则在外部结构体可以调用嵌入结构体的方法，并且在调用时只有嵌入的字段会传递给嵌入结构体方法的接收者。</a:t>
            </a:r>
          </a:p>
          <a:p>
            <a:pPr>
              <a:lnSpc>
                <a:spcPct val="150000"/>
              </a:lnSpc>
            </a:pPr>
            <a:r>
              <a:rPr lang="zh-CN" altLang="en-US" dirty="0"/>
              <a:t>当被嵌入结构体与嵌入结构体具有相同名称的方法时，则使用对象</a:t>
            </a:r>
            <a:r>
              <a:rPr lang="en-US" altLang="zh-CN" dirty="0"/>
              <a:t>.</a:t>
            </a:r>
            <a:r>
              <a:rPr lang="zh-CN" altLang="en-US" dirty="0"/>
              <a:t>方法名调用被嵌入结构体方法。若想要调用嵌入结构体方法，则使用对象</a:t>
            </a:r>
            <a:r>
              <a:rPr lang="en-US" altLang="zh-CN" dirty="0"/>
              <a:t>.</a:t>
            </a:r>
            <a:r>
              <a:rPr lang="zh-CN" altLang="en-US" dirty="0"/>
              <a:t>嵌入结构体名</a:t>
            </a:r>
            <a:r>
              <a:rPr lang="en-US" altLang="zh-CN" dirty="0"/>
              <a:t>.</a:t>
            </a:r>
            <a:r>
              <a:rPr lang="zh-CN" altLang="en-US" dirty="0"/>
              <a:t>方法</a:t>
            </a:r>
          </a:p>
        </p:txBody>
      </p:sp>
      <p:pic>
        <p:nvPicPr>
          <p:cNvPr id="6" name="图片 5"/>
          <p:cNvPicPr/>
          <p:nvPr/>
        </p:nvPicPr>
        <p:blipFill>
          <a:blip r:embed="rId2"/>
          <a:stretch>
            <a:fillRect/>
          </a:stretch>
        </p:blipFill>
        <p:spPr>
          <a:xfrm>
            <a:off x="7040478" y="1209384"/>
            <a:ext cx="4630153" cy="5407984"/>
          </a:xfrm>
          <a:prstGeom prst="rect">
            <a:avLst/>
          </a:prstGeom>
        </p:spPr>
      </p:pic>
    </p:spTree>
    <p:extLst>
      <p:ext uri="{BB962C8B-B14F-4D97-AF65-F5344CB8AC3E}">
        <p14:creationId xmlns:p14="http://schemas.microsoft.com/office/powerpoint/2010/main" val="694362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匿名嵌入</a:t>
            </a:r>
          </a:p>
        </p:txBody>
      </p:sp>
      <p:pic>
        <p:nvPicPr>
          <p:cNvPr id="7" name="图片 6"/>
          <p:cNvPicPr/>
          <p:nvPr/>
        </p:nvPicPr>
        <p:blipFill rotWithShape="1">
          <a:blip r:embed="rId2"/>
          <a:srcRect b="36502"/>
          <a:stretch/>
        </p:blipFill>
        <p:spPr>
          <a:xfrm>
            <a:off x="609600" y="1784278"/>
            <a:ext cx="5274310" cy="3521648"/>
          </a:xfrm>
          <a:prstGeom prst="rect">
            <a:avLst/>
          </a:prstGeom>
        </p:spPr>
      </p:pic>
      <p:pic>
        <p:nvPicPr>
          <p:cNvPr id="8" name="图片 7"/>
          <p:cNvPicPr/>
          <p:nvPr/>
        </p:nvPicPr>
        <p:blipFill>
          <a:blip r:embed="rId3"/>
          <a:stretch>
            <a:fillRect/>
          </a:stretch>
        </p:blipFill>
        <p:spPr>
          <a:xfrm>
            <a:off x="6635182" y="4029576"/>
            <a:ext cx="5274310" cy="2552700"/>
          </a:xfrm>
          <a:prstGeom prst="rect">
            <a:avLst/>
          </a:prstGeom>
        </p:spPr>
      </p:pic>
      <p:pic>
        <p:nvPicPr>
          <p:cNvPr id="9" name="图片 8"/>
          <p:cNvPicPr/>
          <p:nvPr/>
        </p:nvPicPr>
        <p:blipFill rotWithShape="1">
          <a:blip r:embed="rId2"/>
          <a:srcRect t="63491"/>
          <a:stretch/>
        </p:blipFill>
        <p:spPr>
          <a:xfrm>
            <a:off x="6635182" y="1732546"/>
            <a:ext cx="5274310" cy="2024831"/>
          </a:xfrm>
          <a:prstGeom prst="rect">
            <a:avLst/>
          </a:prstGeom>
        </p:spPr>
      </p:pic>
    </p:spTree>
    <p:extLst>
      <p:ext uri="{BB962C8B-B14F-4D97-AF65-F5344CB8AC3E}">
        <p14:creationId xmlns:p14="http://schemas.microsoft.com/office/powerpoint/2010/main" val="460055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12" name="内容占位符 1"/>
          <p:cNvSpPr txBox="1">
            <a:spLocks/>
          </p:cNvSpPr>
          <p:nvPr/>
        </p:nvSpPr>
        <p:spPr>
          <a:xfrm>
            <a:off x="609600" y="1748183"/>
            <a:ext cx="11802266"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方法也可以赋值给变量，存储在数组、切片、映射中，也可作为参数传递给函数或作为函数返回值进行返回</a:t>
            </a:r>
          </a:p>
          <a:p>
            <a:pPr>
              <a:lnSpc>
                <a:spcPct val="150000"/>
              </a:lnSpc>
            </a:pPr>
            <a:r>
              <a:rPr lang="zh-CN" altLang="en-US" dirty="0"/>
              <a:t>方法有两种，一种时使用对象</a:t>
            </a:r>
            <a:r>
              <a:rPr lang="en-US" altLang="zh-CN" dirty="0"/>
              <a:t>/</a:t>
            </a:r>
            <a:r>
              <a:rPr lang="zh-CN" altLang="en-US" dirty="0"/>
              <a:t>对象指针调用的</a:t>
            </a:r>
            <a:r>
              <a:rPr lang="en-US" altLang="zh-CN" dirty="0"/>
              <a:t>(</a:t>
            </a:r>
            <a:r>
              <a:rPr lang="zh-CN" altLang="en-US" dirty="0"/>
              <a:t>方法值</a:t>
            </a:r>
            <a:r>
              <a:rPr lang="en-US" altLang="zh-CN" dirty="0"/>
              <a:t>)</a:t>
            </a:r>
            <a:r>
              <a:rPr lang="zh-CN" altLang="en-US" dirty="0"/>
              <a:t>，另一种时有类型</a:t>
            </a:r>
            <a:r>
              <a:rPr lang="en-US" altLang="zh-CN" dirty="0"/>
              <a:t>/</a:t>
            </a:r>
            <a:r>
              <a:rPr lang="zh-CN" altLang="en-US" dirty="0"/>
              <a:t>类型指针调用的</a:t>
            </a:r>
            <a:r>
              <a:rPr lang="en-US" altLang="zh-CN" dirty="0"/>
              <a:t>(</a:t>
            </a:r>
            <a:r>
              <a:rPr lang="zh-CN" altLang="en-US" dirty="0"/>
              <a:t>方法表达式</a:t>
            </a:r>
            <a:r>
              <a:rPr lang="en-US" altLang="zh-CN" dirty="0"/>
              <a:t>)</a:t>
            </a:r>
          </a:p>
        </p:txBody>
      </p:sp>
      <p:pic>
        <p:nvPicPr>
          <p:cNvPr id="7" name="图片 6"/>
          <p:cNvPicPr/>
          <p:nvPr/>
        </p:nvPicPr>
        <p:blipFill>
          <a:blip r:embed="rId2"/>
          <a:stretch>
            <a:fillRect/>
          </a:stretch>
        </p:blipFill>
        <p:spPr>
          <a:xfrm>
            <a:off x="5985477" y="3694732"/>
            <a:ext cx="5993252" cy="2922637"/>
          </a:xfrm>
          <a:prstGeom prst="rect">
            <a:avLst/>
          </a:prstGeom>
        </p:spPr>
      </p:pic>
      <p:sp>
        <p:nvSpPr>
          <p:cNvPr id="8" name="内容占位符 1"/>
          <p:cNvSpPr txBox="1">
            <a:spLocks/>
          </p:cNvSpPr>
          <p:nvPr/>
        </p:nvSpPr>
        <p:spPr>
          <a:xfrm>
            <a:off x="609600" y="4086316"/>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1)	</a:t>
            </a:r>
            <a:r>
              <a:rPr lang="zh-CN" altLang="en-US" dirty="0"/>
              <a:t>方法值</a:t>
            </a:r>
            <a:endParaRPr lang="en-US" altLang="zh-CN" dirty="0"/>
          </a:p>
          <a:p>
            <a:pPr marL="0" indent="0">
              <a:lnSpc>
                <a:spcPct val="150000"/>
              </a:lnSpc>
              <a:buNone/>
            </a:pPr>
            <a:endParaRPr lang="en-US" altLang="zh-CN" dirty="0"/>
          </a:p>
        </p:txBody>
      </p:sp>
      <p:sp>
        <p:nvSpPr>
          <p:cNvPr id="9" name="内容占位符 1"/>
          <p:cNvSpPr txBox="1">
            <a:spLocks/>
          </p:cNvSpPr>
          <p:nvPr/>
        </p:nvSpPr>
        <p:spPr>
          <a:xfrm>
            <a:off x="537410" y="4833490"/>
            <a:ext cx="5375878" cy="22170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dirty="0"/>
              <a:t>在方法表达式赋值时若方法接收者为值类型，则在赋值时会将值类型拷贝（若调用为指针则自动解引用拷贝）</a:t>
            </a:r>
            <a:endParaRPr lang="en-US" altLang="zh-CN" dirty="0"/>
          </a:p>
        </p:txBody>
      </p:sp>
    </p:spTree>
    <p:extLst>
      <p:ext uri="{BB962C8B-B14F-4D97-AF65-F5344CB8AC3E}">
        <p14:creationId xmlns:p14="http://schemas.microsoft.com/office/powerpoint/2010/main" val="80123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结构体是由一些列属性组成的复合数据类型，每个属性都具有名称、类型和值，结构体将属性组合在一起进行由程序进行处理</a:t>
            </a:r>
            <a:endParaRPr lang="zh-CN" altLang="zh-CN" dirty="0"/>
          </a:p>
        </p:txBody>
      </p:sp>
      <p:sp>
        <p:nvSpPr>
          <p:cNvPr id="5" name="矩形 4"/>
          <p:cNvSpPr>
            <a:spLocks noChangeArrowheads="1"/>
          </p:cNvSpPr>
          <p:nvPr/>
        </p:nvSpPr>
        <p:spPr bwMode="auto">
          <a:xfrm>
            <a:off x="609600" y="247381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自定义类型</a:t>
            </a:r>
          </a:p>
        </p:txBody>
      </p:sp>
      <p:sp>
        <p:nvSpPr>
          <p:cNvPr id="8" name="内容占位符 1"/>
          <p:cNvSpPr txBox="1">
            <a:spLocks/>
          </p:cNvSpPr>
          <p:nvPr/>
        </p:nvSpPr>
        <p:spPr>
          <a:xfrm>
            <a:off x="609599" y="3067468"/>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在</a:t>
            </a:r>
            <a:r>
              <a:rPr lang="en-US" altLang="zh-CN" dirty="0"/>
              <a:t>go</a:t>
            </a:r>
            <a:r>
              <a:rPr lang="zh-CN" altLang="zh-CN" dirty="0"/>
              <a:t>语言中使用</a:t>
            </a:r>
            <a:r>
              <a:rPr lang="en-US" altLang="zh-CN" dirty="0"/>
              <a:t>type</a:t>
            </a:r>
            <a:r>
              <a:rPr lang="zh-CN" altLang="zh-CN" dirty="0"/>
              <a:t>声明一种新的类型，语法格式为：</a:t>
            </a:r>
          </a:p>
        </p:txBody>
      </p:sp>
      <p:pic>
        <p:nvPicPr>
          <p:cNvPr id="6" name="图片 5"/>
          <p:cNvPicPr/>
          <p:nvPr/>
        </p:nvPicPr>
        <p:blipFill>
          <a:blip r:embed="rId2"/>
          <a:stretch>
            <a:fillRect/>
          </a:stretch>
        </p:blipFill>
        <p:spPr>
          <a:xfrm>
            <a:off x="715924" y="3664467"/>
            <a:ext cx="6705601" cy="567134"/>
          </a:xfrm>
          <a:prstGeom prst="rect">
            <a:avLst/>
          </a:prstGeom>
        </p:spPr>
      </p:pic>
    </p:spTree>
    <p:extLst>
      <p:ext uri="{BB962C8B-B14F-4D97-AF65-F5344CB8AC3E}">
        <p14:creationId xmlns:p14="http://schemas.microsoft.com/office/powerpoint/2010/main" val="1288198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8" name="内容占位符 1"/>
          <p:cNvSpPr txBox="1">
            <a:spLocks/>
          </p:cNvSpPr>
          <p:nvPr/>
        </p:nvSpPr>
        <p:spPr>
          <a:xfrm>
            <a:off x="609600" y="1651931"/>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1)	</a:t>
            </a:r>
            <a:r>
              <a:rPr lang="zh-CN" altLang="en-US" dirty="0"/>
              <a:t>方法值</a:t>
            </a:r>
            <a:endParaRPr lang="en-US" altLang="zh-CN" dirty="0"/>
          </a:p>
          <a:p>
            <a:pPr marL="0" indent="0">
              <a:lnSpc>
                <a:spcPct val="150000"/>
              </a:lnSpc>
              <a:buNone/>
            </a:pPr>
            <a:endParaRPr lang="en-US" altLang="zh-CN" dirty="0"/>
          </a:p>
        </p:txBody>
      </p:sp>
      <p:pic>
        <p:nvPicPr>
          <p:cNvPr id="10" name="图片 9"/>
          <p:cNvPicPr/>
          <p:nvPr/>
        </p:nvPicPr>
        <p:blipFill>
          <a:blip r:embed="rId2"/>
          <a:stretch>
            <a:fillRect/>
          </a:stretch>
        </p:blipFill>
        <p:spPr>
          <a:xfrm>
            <a:off x="1330492" y="2553863"/>
            <a:ext cx="4853740" cy="1031548"/>
          </a:xfrm>
          <a:prstGeom prst="rect">
            <a:avLst/>
          </a:prstGeom>
        </p:spPr>
      </p:pic>
      <p:pic>
        <p:nvPicPr>
          <p:cNvPr id="11" name="图片 10"/>
          <p:cNvPicPr/>
          <p:nvPr/>
        </p:nvPicPr>
        <p:blipFill>
          <a:blip r:embed="rId3"/>
          <a:stretch>
            <a:fillRect/>
          </a:stretch>
        </p:blipFill>
        <p:spPr>
          <a:xfrm>
            <a:off x="1330491" y="3807936"/>
            <a:ext cx="4083719" cy="1389707"/>
          </a:xfrm>
          <a:prstGeom prst="rect">
            <a:avLst/>
          </a:prstGeom>
        </p:spPr>
      </p:pic>
    </p:spTree>
    <p:extLst>
      <p:ext uri="{BB962C8B-B14F-4D97-AF65-F5344CB8AC3E}">
        <p14:creationId xmlns:p14="http://schemas.microsoft.com/office/powerpoint/2010/main" val="1114369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8" name="内容占位符 1"/>
          <p:cNvSpPr txBox="1">
            <a:spLocks/>
          </p:cNvSpPr>
          <p:nvPr/>
        </p:nvSpPr>
        <p:spPr>
          <a:xfrm>
            <a:off x="537410" y="1651931"/>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2)	</a:t>
            </a:r>
            <a:r>
              <a:rPr lang="zh-CN" altLang="en-US" dirty="0"/>
              <a:t>方法表达式</a:t>
            </a:r>
            <a:endParaRPr lang="en-US" altLang="zh-CN" dirty="0"/>
          </a:p>
        </p:txBody>
      </p:sp>
      <p:sp>
        <p:nvSpPr>
          <p:cNvPr id="9" name="内容占位符 1"/>
          <p:cNvSpPr txBox="1">
            <a:spLocks/>
          </p:cNvSpPr>
          <p:nvPr/>
        </p:nvSpPr>
        <p:spPr>
          <a:xfrm>
            <a:off x="6689557" y="1651931"/>
            <a:ext cx="4975417" cy="53591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方法表达式在赋值时，针对接收者为值类型的方法使用类型名或类型指针访问（</a:t>
            </a:r>
            <a:r>
              <a:rPr lang="en-US" altLang="zh-CN" dirty="0"/>
              <a:t>go</a:t>
            </a:r>
            <a:r>
              <a:rPr lang="zh-CN" altLang="en-US" dirty="0"/>
              <a:t>自动为指针变量生成隐式的指针类型接收者方法），针对接收者为指针类型则使用类型指针访问。同时在调用时需要传递对应的值对象或指针对象</a:t>
            </a:r>
            <a:endParaRPr lang="en-US" altLang="zh-CN" dirty="0"/>
          </a:p>
        </p:txBody>
      </p:sp>
      <p:pic>
        <p:nvPicPr>
          <p:cNvPr id="10" name="图片 9"/>
          <p:cNvPicPr/>
          <p:nvPr/>
        </p:nvPicPr>
        <p:blipFill>
          <a:blip r:embed="rId2"/>
          <a:stretch>
            <a:fillRect/>
          </a:stretch>
        </p:blipFill>
        <p:spPr>
          <a:xfrm>
            <a:off x="932802" y="2385857"/>
            <a:ext cx="5756755" cy="3891272"/>
          </a:xfrm>
          <a:prstGeom prst="rect">
            <a:avLst/>
          </a:prstGeom>
        </p:spPr>
      </p:pic>
    </p:spTree>
    <p:extLst>
      <p:ext uri="{BB962C8B-B14F-4D97-AF65-F5344CB8AC3E}">
        <p14:creationId xmlns:p14="http://schemas.microsoft.com/office/powerpoint/2010/main" val="812027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练习</a:t>
            </a:r>
          </a:p>
        </p:txBody>
      </p:sp>
      <p:sp>
        <p:nvSpPr>
          <p:cNvPr id="3" name="内容占位符 2"/>
          <p:cNvSpPr>
            <a:spLocks noGrp="1"/>
          </p:cNvSpPr>
          <p:nvPr>
            <p:ph idx="1"/>
          </p:nvPr>
        </p:nvSpPr>
        <p:spPr>
          <a:xfrm>
            <a:off x="609599" y="1545771"/>
            <a:ext cx="11157857" cy="4757058"/>
          </a:xfrm>
        </p:spPr>
        <p:txBody>
          <a:bodyPr/>
          <a:lstStyle/>
          <a:p>
            <a:endParaRPr lang="zh-CN" altLang="en-US" dirty="0"/>
          </a:p>
        </p:txBody>
      </p:sp>
    </p:spTree>
    <p:extLst>
      <p:ext uri="{BB962C8B-B14F-4D97-AF65-F5344CB8AC3E}">
        <p14:creationId xmlns:p14="http://schemas.microsoft.com/office/powerpoint/2010/main" val="2934119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p>
        </p:txBody>
      </p:sp>
      <p:sp>
        <p:nvSpPr>
          <p:cNvPr id="4" name="矩形 3"/>
          <p:cNvSpPr>
            <a:spLocks noChangeArrowheads="1"/>
          </p:cNvSpPr>
          <p:nvPr/>
        </p:nvSpPr>
        <p:spPr bwMode="auto">
          <a:xfrm>
            <a:off x="609599" y="159208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命令行用户管理</a:t>
            </a:r>
          </a:p>
        </p:txBody>
      </p:sp>
    </p:spTree>
    <p:extLst>
      <p:ext uri="{BB962C8B-B14F-4D97-AF65-F5344CB8AC3E}">
        <p14:creationId xmlns:p14="http://schemas.microsoft.com/office/powerpoint/2010/main" val="1792117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a:latin typeface="微软雅黑" pitchFamily="34" charset="-122"/>
                <a:ea typeface="微软雅黑" pitchFamily="34" charset="-122"/>
              </a:rPr>
              <a:t>咨询热线 </a:t>
            </a:r>
            <a:r>
              <a:rPr lang="en-US" altLang="zh-CN" sz="2400" dirty="0">
                <a:latin typeface="微软雅黑" pitchFamily="34" charset="-122"/>
                <a:ea typeface="微软雅黑" pitchFamily="34" charset="-122"/>
              </a:rPr>
              <a:t>400-080-6560</a:t>
            </a:r>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官方网站：</a:t>
            </a:r>
            <a:r>
              <a:rPr lang="en-US" altLang="zh-CN" sz="2400" dirty="0">
                <a:latin typeface="微软雅黑" pitchFamily="34" charset="-122"/>
                <a:ea typeface="微软雅黑" pitchFamily="34" charset="-122"/>
              </a:rPr>
              <a:t>http://</a:t>
            </a:r>
            <a:r>
              <a:rPr lang="en-US" altLang="zh-CN" sz="2400" dirty="0" err="1">
                <a:latin typeface="微软雅黑" pitchFamily="34" charset="-122"/>
                <a:ea typeface="微软雅黑" pitchFamily="34" charset="-122"/>
              </a:rPr>
              <a:t>www.magedu.com</a:t>
            </a:r>
            <a:endParaRPr lang="en-US" altLang="zh-CN" sz="2400" dirty="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a:latin typeface="微软雅黑" pitchFamily="34" charset="-122"/>
                <a:ea typeface="微软雅黑" pitchFamily="34" charset="-122"/>
              </a:rPr>
              <a:t>祝大家学业有成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自定义类型</a:t>
            </a:r>
          </a:p>
        </p:txBody>
      </p:sp>
      <p:sp>
        <p:nvSpPr>
          <p:cNvPr id="8" name="内容占位符 1"/>
          <p:cNvSpPr txBox="1">
            <a:spLocks/>
          </p:cNvSpPr>
          <p:nvPr/>
        </p:nvSpPr>
        <p:spPr>
          <a:xfrm>
            <a:off x="609600" y="199654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Format</a:t>
            </a:r>
            <a:r>
              <a:rPr lang="zh-CN" altLang="zh-CN" dirty="0"/>
              <a:t>可以时任意内置类型、函数签名、结构体、接口</a:t>
            </a:r>
          </a:p>
        </p:txBody>
      </p:sp>
      <p:pic>
        <p:nvPicPr>
          <p:cNvPr id="9" name="图片 8"/>
          <p:cNvPicPr/>
          <p:nvPr/>
        </p:nvPicPr>
        <p:blipFill>
          <a:blip r:embed="rId2"/>
          <a:stretch>
            <a:fillRect/>
          </a:stretch>
        </p:blipFill>
        <p:spPr>
          <a:xfrm>
            <a:off x="886600" y="2683392"/>
            <a:ext cx="4124325" cy="4000500"/>
          </a:xfrm>
          <a:prstGeom prst="rect">
            <a:avLst/>
          </a:prstGeom>
        </p:spPr>
      </p:pic>
      <p:pic>
        <p:nvPicPr>
          <p:cNvPr id="10" name="图片 9"/>
          <p:cNvPicPr/>
          <p:nvPr/>
        </p:nvPicPr>
        <p:blipFill>
          <a:blip r:embed="rId3"/>
          <a:stretch>
            <a:fillRect/>
          </a:stretch>
        </p:blipFill>
        <p:spPr>
          <a:xfrm>
            <a:off x="5911528" y="2683392"/>
            <a:ext cx="5855929" cy="3696143"/>
          </a:xfrm>
          <a:prstGeom prst="rect">
            <a:avLst/>
          </a:prstGeom>
        </p:spPr>
      </p:pic>
    </p:spTree>
    <p:extLst>
      <p:ext uri="{BB962C8B-B14F-4D97-AF65-F5344CB8AC3E}">
        <p14:creationId xmlns:p14="http://schemas.microsoft.com/office/powerpoint/2010/main" val="167813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定义</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dirty="0"/>
              <a:t>结构体定义使用</a:t>
            </a:r>
            <a:r>
              <a:rPr lang="en-US" altLang="zh-CN" dirty="0" err="1"/>
              <a:t>struct</a:t>
            </a:r>
            <a:r>
              <a:rPr lang="zh-CN" altLang="en-US" dirty="0"/>
              <a:t>标识，需要指定其包含的属性（名和类型），在定义结构体时可以为结构体指定结构体名（命名结构体），用于后续声明结构体变量使用</a:t>
            </a:r>
            <a:endParaRPr lang="zh-CN" altLang="zh-CN" dirty="0"/>
          </a:p>
        </p:txBody>
      </p:sp>
      <p:pic>
        <p:nvPicPr>
          <p:cNvPr id="7" name="图片 6"/>
          <p:cNvPicPr/>
          <p:nvPr/>
        </p:nvPicPr>
        <p:blipFill>
          <a:blip r:embed="rId2"/>
          <a:stretch>
            <a:fillRect/>
          </a:stretch>
        </p:blipFill>
        <p:spPr>
          <a:xfrm>
            <a:off x="933450" y="3507791"/>
            <a:ext cx="3676650" cy="2035759"/>
          </a:xfrm>
          <a:prstGeom prst="rect">
            <a:avLst/>
          </a:prstGeom>
        </p:spPr>
      </p:pic>
    </p:spTree>
    <p:extLst>
      <p:ext uri="{BB962C8B-B14F-4D97-AF65-F5344CB8AC3E}">
        <p14:creationId xmlns:p14="http://schemas.microsoft.com/office/powerpoint/2010/main" val="215649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声明结构体变量只需要定义变量类型为结构体名，变量中的每个属性被初始化为对应类型的零值。也可声明结构体指针变量，此时变量被初始化为</a:t>
            </a:r>
            <a:r>
              <a:rPr lang="en-US" altLang="zh-CN" dirty="0"/>
              <a:t>nil</a:t>
            </a:r>
            <a:endParaRPr lang="zh-CN" altLang="zh-CN" dirty="0"/>
          </a:p>
        </p:txBody>
      </p:sp>
      <p:pic>
        <p:nvPicPr>
          <p:cNvPr id="6" name="图片 5"/>
          <p:cNvPicPr/>
          <p:nvPr/>
        </p:nvPicPr>
        <p:blipFill>
          <a:blip r:embed="rId2"/>
          <a:stretch>
            <a:fillRect/>
          </a:stretch>
        </p:blipFill>
        <p:spPr>
          <a:xfrm>
            <a:off x="1009650" y="3052762"/>
            <a:ext cx="5448300" cy="2147888"/>
          </a:xfrm>
          <a:prstGeom prst="rect">
            <a:avLst/>
          </a:prstGeom>
        </p:spPr>
      </p:pic>
    </p:spTree>
    <p:extLst>
      <p:ext uri="{BB962C8B-B14F-4D97-AF65-F5344CB8AC3E}">
        <p14:creationId xmlns:p14="http://schemas.microsoft.com/office/powerpoint/2010/main" val="161346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初始化</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使用结构体创建的变量叫做对应结构体的实例或者对象</a:t>
            </a:r>
          </a:p>
          <a:p>
            <a:pPr marL="457200" lvl="0" indent="-457200">
              <a:buFont typeface="+mj-lt"/>
              <a:buAutoNum type="alphaLcParenR"/>
            </a:pPr>
            <a:r>
              <a:rPr lang="zh-CN" altLang="zh-CN" dirty="0"/>
              <a:t>使用结构体零值初始化结构体值对象</a:t>
            </a:r>
            <a:endParaRPr lang="en-US" altLang="zh-CN" dirty="0"/>
          </a:p>
          <a:p>
            <a:pPr marL="457200" lvl="0" indent="-457200">
              <a:buFont typeface="+mj-lt"/>
              <a:buAutoNum type="alphaLcParenR"/>
            </a:pPr>
            <a:endParaRPr lang="en-US" altLang="zh-CN" dirty="0"/>
          </a:p>
          <a:p>
            <a:pPr marL="457200" indent="-457200">
              <a:buFont typeface="+mj-lt"/>
              <a:buAutoNum type="alphaLcParenR"/>
            </a:pPr>
            <a:r>
              <a:rPr lang="zh-CN" altLang="zh-CN" dirty="0"/>
              <a:t>使用结构体字面量初始化结构体值对象</a:t>
            </a:r>
          </a:p>
        </p:txBody>
      </p:sp>
      <p:pic>
        <p:nvPicPr>
          <p:cNvPr id="7" name="图片 6"/>
          <p:cNvPicPr/>
          <p:nvPr/>
        </p:nvPicPr>
        <p:blipFill>
          <a:blip r:embed="rId2"/>
          <a:stretch>
            <a:fillRect/>
          </a:stretch>
        </p:blipFill>
        <p:spPr>
          <a:xfrm>
            <a:off x="1159510" y="2999264"/>
            <a:ext cx="4447206" cy="265681"/>
          </a:xfrm>
          <a:prstGeom prst="rect">
            <a:avLst/>
          </a:prstGeom>
        </p:spPr>
      </p:pic>
      <p:pic>
        <p:nvPicPr>
          <p:cNvPr id="9" name="图片 8"/>
          <p:cNvPicPr/>
          <p:nvPr/>
        </p:nvPicPr>
        <p:blipFill>
          <a:blip r:embed="rId3"/>
          <a:stretch>
            <a:fillRect/>
          </a:stretch>
        </p:blipFill>
        <p:spPr>
          <a:xfrm>
            <a:off x="1159510" y="4148639"/>
            <a:ext cx="5848350" cy="2461743"/>
          </a:xfrm>
          <a:prstGeom prst="rect">
            <a:avLst/>
          </a:prstGeom>
        </p:spPr>
      </p:pic>
    </p:spTree>
    <p:extLst>
      <p:ext uri="{BB962C8B-B14F-4D97-AF65-F5344CB8AC3E}">
        <p14:creationId xmlns:p14="http://schemas.microsoft.com/office/powerpoint/2010/main" val="338314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初始化</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使用结构体创建的变量叫做对应结构体的实例或者对象</a:t>
            </a:r>
          </a:p>
          <a:p>
            <a:pPr marL="457200" lvl="0" indent="-457200">
              <a:buFont typeface="+mj-lt"/>
              <a:buAutoNum type="alphaLcParenR" startAt="3"/>
            </a:pPr>
            <a:r>
              <a:rPr lang="zh-CN" altLang="en-US" dirty="0"/>
              <a:t>使用</a:t>
            </a:r>
            <a:r>
              <a:rPr lang="en-US" altLang="zh-CN" dirty="0"/>
              <a:t>new</a:t>
            </a:r>
            <a:r>
              <a:rPr lang="zh-CN" altLang="en-US" dirty="0"/>
              <a:t>函数进行初始化结构体指针对象</a:t>
            </a:r>
            <a:endParaRPr lang="en-US" altLang="zh-CN" dirty="0"/>
          </a:p>
          <a:p>
            <a:pPr marL="457200" lvl="0" indent="-457200">
              <a:buFont typeface="+mj-lt"/>
              <a:buAutoNum type="alphaLcParenR" startAt="3"/>
            </a:pPr>
            <a:endParaRPr lang="en-US" altLang="zh-CN" dirty="0"/>
          </a:p>
          <a:p>
            <a:pPr marL="457200" lvl="0" indent="-457200">
              <a:buFont typeface="+mj-lt"/>
              <a:buAutoNum type="alphaLcParenR" startAt="3"/>
            </a:pPr>
            <a:endParaRPr lang="en-US" altLang="zh-CN" dirty="0"/>
          </a:p>
          <a:p>
            <a:pPr marL="457200" indent="-457200">
              <a:buFont typeface="+mj-lt"/>
              <a:buAutoNum type="alphaLcParenR" startAt="3"/>
            </a:pPr>
            <a:r>
              <a:rPr lang="zh-CN" altLang="en-US" dirty="0"/>
              <a:t>使用结构体字面量初始化结构体指针对象</a:t>
            </a:r>
            <a:endParaRPr lang="zh-CN" altLang="zh-CN" dirty="0"/>
          </a:p>
        </p:txBody>
      </p:sp>
      <p:pic>
        <p:nvPicPr>
          <p:cNvPr id="10" name="图片 9"/>
          <p:cNvPicPr/>
          <p:nvPr/>
        </p:nvPicPr>
        <p:blipFill>
          <a:blip r:embed="rId2"/>
          <a:stretch>
            <a:fillRect/>
          </a:stretch>
        </p:blipFill>
        <p:spPr>
          <a:xfrm>
            <a:off x="1176337" y="3081337"/>
            <a:ext cx="7245768" cy="957263"/>
          </a:xfrm>
          <a:prstGeom prst="rect">
            <a:avLst/>
          </a:prstGeom>
        </p:spPr>
      </p:pic>
      <p:pic>
        <p:nvPicPr>
          <p:cNvPr id="11" name="图片 10"/>
          <p:cNvPicPr/>
          <p:nvPr/>
        </p:nvPicPr>
        <p:blipFill>
          <a:blip r:embed="rId3"/>
          <a:stretch>
            <a:fillRect/>
          </a:stretch>
        </p:blipFill>
        <p:spPr>
          <a:xfrm>
            <a:off x="1176337" y="4855216"/>
            <a:ext cx="6585430" cy="897884"/>
          </a:xfrm>
          <a:prstGeom prst="rect">
            <a:avLst/>
          </a:prstGeom>
        </p:spPr>
      </p:pic>
    </p:spTree>
    <p:extLst>
      <p:ext uri="{BB962C8B-B14F-4D97-AF65-F5344CB8AC3E}">
        <p14:creationId xmlns:p14="http://schemas.microsoft.com/office/powerpoint/2010/main" val="100702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New</a:t>
            </a:r>
            <a:r>
              <a:rPr lang="zh-CN" altLang="en-US" sz="2800" b="1" dirty="0">
                <a:latin typeface="微软雅黑" panose="020B0503020204020204" pitchFamily="34" charset="-122"/>
                <a:ea typeface="微软雅黑" panose="020B0503020204020204" pitchFamily="34" charset="-122"/>
              </a:rPr>
              <a:t>函数</a:t>
            </a:r>
          </a:p>
        </p:txBody>
      </p:sp>
      <p:sp>
        <p:nvSpPr>
          <p:cNvPr id="8" name="内容占位符 1"/>
          <p:cNvSpPr txBox="1">
            <a:spLocks/>
          </p:cNvSpPr>
          <p:nvPr/>
        </p:nvSpPr>
        <p:spPr>
          <a:xfrm>
            <a:off x="609600" y="199654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CN" dirty="0"/>
              <a:t>Go</a:t>
            </a:r>
            <a:r>
              <a:rPr lang="zh-CN" altLang="en-US" dirty="0"/>
              <a:t>语言中常定义</a:t>
            </a:r>
            <a:r>
              <a:rPr lang="en-US" altLang="zh-CN" dirty="0"/>
              <a:t>N(n)</a:t>
            </a:r>
            <a:r>
              <a:rPr lang="en-US" altLang="zh-CN" dirty="0" err="1"/>
              <a:t>ew</a:t>
            </a:r>
            <a:r>
              <a:rPr lang="en-US" altLang="zh-CN" dirty="0"/>
              <a:t>+</a:t>
            </a:r>
            <a:r>
              <a:rPr lang="zh-CN" altLang="en-US" dirty="0"/>
              <a:t>结构体名命名的函数用于创建对应的结构体值对象或指针对象</a:t>
            </a:r>
            <a:endParaRPr lang="zh-CN" altLang="zh-CN" dirty="0"/>
          </a:p>
        </p:txBody>
      </p:sp>
      <p:pic>
        <p:nvPicPr>
          <p:cNvPr id="7" name="图片 6"/>
          <p:cNvPicPr/>
          <p:nvPr/>
        </p:nvPicPr>
        <p:blipFill>
          <a:blip r:embed="rId2"/>
          <a:stretch>
            <a:fillRect/>
          </a:stretch>
        </p:blipFill>
        <p:spPr>
          <a:xfrm>
            <a:off x="909960" y="3234054"/>
            <a:ext cx="7129140" cy="1261745"/>
          </a:xfrm>
          <a:prstGeom prst="rect">
            <a:avLst/>
          </a:prstGeom>
        </p:spPr>
      </p:pic>
      <p:pic>
        <p:nvPicPr>
          <p:cNvPr id="11" name="图片 10"/>
          <p:cNvPicPr/>
          <p:nvPr/>
        </p:nvPicPr>
        <p:blipFill>
          <a:blip r:embed="rId3"/>
          <a:stretch>
            <a:fillRect/>
          </a:stretch>
        </p:blipFill>
        <p:spPr>
          <a:xfrm>
            <a:off x="909959" y="4772452"/>
            <a:ext cx="7129141" cy="599648"/>
          </a:xfrm>
          <a:prstGeom prst="rect">
            <a:avLst/>
          </a:prstGeom>
        </p:spPr>
      </p:pic>
    </p:spTree>
    <p:extLst>
      <p:ext uri="{BB962C8B-B14F-4D97-AF65-F5344CB8AC3E}">
        <p14:creationId xmlns:p14="http://schemas.microsoft.com/office/powerpoint/2010/main" val="2384469092"/>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6119</TotalTime>
  <Pages>0</Pages>
  <Words>1353</Words>
  <Characters>0</Characters>
  <Application>Microsoft Office PowerPoint</Application>
  <DocSecurity>0</DocSecurity>
  <PresentationFormat>宽屏</PresentationFormat>
  <Lines>0</Lines>
  <Paragraphs>131</Paragraphs>
  <Slides>34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Open Sans Light</vt:lpstr>
      <vt:lpstr>宋体</vt:lpstr>
      <vt:lpstr>微软雅黑</vt:lpstr>
      <vt:lpstr>Arial</vt:lpstr>
      <vt:lpstr>Calibri</vt:lpstr>
      <vt:lpstr>Wingdings</vt:lpstr>
      <vt:lpstr>自定义设计方案</vt:lpstr>
      <vt:lpstr>手撕GO语言</vt:lpstr>
      <vt:lpstr>课程内容</vt:lpstr>
      <vt:lpstr>结构体</vt:lpstr>
      <vt:lpstr>结构体</vt:lpstr>
      <vt:lpstr>结构体</vt:lpstr>
      <vt:lpstr>结构体</vt:lpstr>
      <vt:lpstr>结构体</vt:lpstr>
      <vt:lpstr>结构体</vt:lpstr>
      <vt:lpstr>结构体</vt:lpstr>
      <vt:lpstr>结构体</vt:lpstr>
      <vt:lpstr>结构体</vt:lpstr>
      <vt:lpstr>结构体-命名嵌入</vt:lpstr>
      <vt:lpstr>结构体-命名嵌入</vt:lpstr>
      <vt:lpstr>结构体-匿名嵌入</vt:lpstr>
      <vt:lpstr>结构体-匿名嵌入</vt:lpstr>
      <vt:lpstr>结构体-匿名嵌入</vt:lpstr>
      <vt:lpstr>结构体-匿名嵌入</vt:lpstr>
      <vt:lpstr>结构体-指针类型嵌入</vt:lpstr>
      <vt:lpstr>结构体-指针类型嵌入</vt:lpstr>
      <vt:lpstr>结构体-指针类型嵌入</vt:lpstr>
      <vt:lpstr>结构体</vt:lpstr>
      <vt:lpstr>方法</vt:lpstr>
      <vt:lpstr>方法</vt:lpstr>
      <vt:lpstr>方法</vt:lpstr>
      <vt:lpstr>方法</vt:lpstr>
      <vt:lpstr>方法</vt:lpstr>
      <vt:lpstr>方法</vt:lpstr>
      <vt:lpstr>方法</vt:lpstr>
      <vt:lpstr>方法</vt:lpstr>
      <vt:lpstr>方法</vt:lpstr>
      <vt:lpstr>方法</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214</cp:revision>
  <dcterms:created xsi:type="dcterms:W3CDTF">2017-03-01T07:00:29Z</dcterms:created>
  <dcterms:modified xsi:type="dcterms:W3CDTF">2020-10-31T02:16:43Z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