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handoutMasterIdLst>
    <p:handoutMasterId r:id="rId39"/>
  </p:handoutMasterIdLst>
  <p:sldIdLst>
    <p:sldId id="305" r:id="rId2"/>
    <p:sldId id="316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6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79" r:id="rId33"/>
    <p:sldId id="580" r:id="rId34"/>
    <p:sldId id="547" r:id="rId35"/>
    <p:sldId id="548" r:id="rId36"/>
    <p:sldId id="314" r:id="rId37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456" y="132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1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2020/11/7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接口匿名嵌入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46278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3)	</a:t>
            </a:r>
            <a:r>
              <a:rPr lang="zh-CN" altLang="en-US" sz="1800" dirty="0"/>
              <a:t>使用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4660" y="2081103"/>
            <a:ext cx="4914900" cy="1504950"/>
          </a:xfrm>
          <a:prstGeom prst="rect">
            <a:avLst/>
          </a:prstGeom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9599" y="3856052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匿名接口</a:t>
            </a: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694660" y="4553880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18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在定义变量时将类型指定为接口的函数签名的接口，此时叫匿名接口。匿名接口常用于初始化一次接口变量的场景</a:t>
            </a: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654541" y="4649271"/>
            <a:ext cx="4029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2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空接口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46278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不包含任何函数签名的接口叫空接口，空接口声明的变量可以赋值为任何类型的变量</a:t>
            </a:r>
            <a:r>
              <a:rPr lang="en-US" altLang="zh-CN" sz="1800" dirty="0"/>
              <a:t>(</a:t>
            </a:r>
            <a:r>
              <a:rPr lang="zh-CN" altLang="en-US" sz="1800" dirty="0"/>
              <a:t>任意接口</a:t>
            </a:r>
            <a:r>
              <a:rPr lang="en-US" altLang="zh-CN" sz="1800" dirty="0"/>
              <a:t>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定义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语法</a:t>
            </a:r>
            <a:r>
              <a:rPr lang="en-US" altLang="zh-CN" sz="1800" dirty="0"/>
              <a:t>: interface{}</a:t>
            </a:r>
          </a:p>
        </p:txBody>
      </p: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70840" y="3314780"/>
            <a:ext cx="5274310" cy="3418205"/>
          </a:xfrm>
          <a:prstGeom prst="rect">
            <a:avLst/>
          </a:prstGeom>
        </p:spPr>
      </p:pic>
      <p:sp>
        <p:nvSpPr>
          <p:cNvPr id="22" name="内容占位符 1"/>
          <p:cNvSpPr txBox="1">
            <a:spLocks/>
          </p:cNvSpPr>
          <p:nvPr/>
        </p:nvSpPr>
        <p:spPr>
          <a:xfrm>
            <a:off x="6302558" y="954680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1800" dirty="0"/>
              <a:t>2)	</a:t>
            </a:r>
            <a:r>
              <a:rPr lang="zh-CN" altLang="en-US" sz="1800" dirty="0"/>
              <a:t>使用场景</a:t>
            </a:r>
          </a:p>
          <a:p>
            <a:pPr marL="400050" lvl="1" indent="0" fontAlgn="auto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800" dirty="0"/>
              <a:t>常声明函数参数类型为</a:t>
            </a:r>
            <a:r>
              <a:rPr lang="en-US" altLang="zh-CN" sz="1800" dirty="0"/>
              <a:t>interface{}</a:t>
            </a:r>
            <a:r>
              <a:rPr lang="zh-CN" altLang="en-US" sz="1800" dirty="0"/>
              <a:t>，用于接收任意类型的变量</a:t>
            </a:r>
          </a:p>
        </p:txBody>
      </p:sp>
      <p:pic>
        <p:nvPicPr>
          <p:cNvPr id="23" name="图片 22"/>
          <p:cNvPicPr/>
          <p:nvPr/>
        </p:nvPicPr>
        <p:blipFill rotWithShape="1">
          <a:blip r:embed="rId3"/>
          <a:srcRect t="2879" b="2300"/>
          <a:stretch/>
        </p:blipFill>
        <p:spPr>
          <a:xfrm>
            <a:off x="6592454" y="2108108"/>
            <a:ext cx="4600575" cy="4019107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4"/>
          <a:stretch>
            <a:fillRect/>
          </a:stretch>
        </p:blipFill>
        <p:spPr>
          <a:xfrm>
            <a:off x="7937025" y="5751242"/>
            <a:ext cx="3952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0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195485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2573231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reflect.Type</a:t>
            </a:r>
            <a:r>
              <a:rPr lang="zh-CN" altLang="en-US" sz="1800" dirty="0"/>
              <a:t>是一个接口类型，用于获取变量类型的信息，可通过</a:t>
            </a:r>
            <a:r>
              <a:rPr lang="en-US" altLang="zh-CN" sz="1800" dirty="0" err="1"/>
              <a:t>reflect.TypeOf</a:t>
            </a:r>
            <a:r>
              <a:rPr lang="zh-CN" altLang="en-US" sz="1800" dirty="0"/>
              <a:t>函数获取某个变量的类型信息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通用方法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Name(): </a:t>
            </a:r>
            <a:r>
              <a:rPr lang="zh-CN" altLang="en-US" sz="1800" dirty="0"/>
              <a:t>类型名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PkgPath</a:t>
            </a:r>
            <a:r>
              <a:rPr lang="en-US" altLang="zh-CN" sz="1800" dirty="0"/>
              <a:t>(): </a:t>
            </a:r>
            <a:r>
              <a:rPr lang="zh-CN" altLang="en-US" sz="1800" dirty="0"/>
              <a:t>包路径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Kind(): </a:t>
            </a:r>
            <a:r>
              <a:rPr lang="zh-CN" altLang="en-US" sz="1800" dirty="0"/>
              <a:t>类型枚举值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String(): Type</a:t>
            </a:r>
            <a:r>
              <a:rPr lang="zh-CN" altLang="en-US" sz="1800" dirty="0"/>
              <a:t>字符串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09600" y="941543"/>
            <a:ext cx="11157857" cy="185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/>
              <a:t>反射是指在运行时动态的访问和修改任意类型对象的结构和成员，在</a:t>
            </a:r>
            <a:r>
              <a:rPr lang="en-US" altLang="zh-CN" sz="2000" dirty="0"/>
              <a:t>go</a:t>
            </a:r>
            <a:r>
              <a:rPr lang="zh-CN" altLang="en-US" sz="2000" dirty="0"/>
              <a:t>语言中提供</a:t>
            </a:r>
            <a:r>
              <a:rPr lang="en-US" altLang="zh-CN" sz="2000" dirty="0"/>
              <a:t>reflect</a:t>
            </a:r>
            <a:r>
              <a:rPr lang="zh-CN" altLang="en-US" sz="2000" dirty="0"/>
              <a:t>包提供反射的功能，每一个变量都有两个属性：类型</a:t>
            </a:r>
            <a:r>
              <a:rPr lang="en-US" altLang="zh-CN" sz="2000" dirty="0"/>
              <a:t>(Type)</a:t>
            </a:r>
            <a:r>
              <a:rPr lang="zh-CN" altLang="en-US" sz="2000" dirty="0"/>
              <a:t>和值</a:t>
            </a:r>
            <a:r>
              <a:rPr lang="en-US" altLang="zh-CN" sz="2000" dirty="0"/>
              <a:t>(Value)</a:t>
            </a:r>
            <a:endParaRPr lang="zh-CN" altLang="zh-CN" sz="20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944596" y="1861385"/>
            <a:ext cx="6311199" cy="64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Comparable(): </a:t>
            </a:r>
            <a:r>
              <a:rPr lang="zh-CN" altLang="en-US" sz="1800" dirty="0"/>
              <a:t>是否可进行比较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Implements(Type): </a:t>
            </a:r>
            <a:r>
              <a:rPr lang="zh-CN" altLang="en-US" sz="1800" dirty="0"/>
              <a:t>是否实现某接口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AssignableTo</a:t>
            </a:r>
            <a:r>
              <a:rPr lang="en-US" altLang="zh-CN" sz="1800" dirty="0"/>
              <a:t>(Type): </a:t>
            </a:r>
            <a:r>
              <a:rPr lang="zh-CN" altLang="en-US" sz="1800" dirty="0"/>
              <a:t>是否可赋值给某类型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ConvertibleTo</a:t>
            </a:r>
            <a:r>
              <a:rPr lang="en-US" altLang="zh-CN" sz="1800" dirty="0"/>
              <a:t>(Type): </a:t>
            </a:r>
            <a:r>
              <a:rPr lang="zh-CN" altLang="en-US" sz="1800" dirty="0"/>
              <a:t>是否可转换为某类型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NumMethod</a:t>
            </a:r>
            <a:r>
              <a:rPr lang="en-US" altLang="zh-CN" sz="1800" dirty="0"/>
              <a:t>(): </a:t>
            </a:r>
            <a:r>
              <a:rPr lang="zh-CN" altLang="en-US" sz="1800" dirty="0"/>
              <a:t>方法个数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Method(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通过索引获取方法类型</a:t>
            </a:r>
          </a:p>
          <a:p>
            <a:pPr marL="80010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600" dirty="0"/>
              <a:t>Method</a:t>
            </a:r>
            <a:r>
              <a:rPr lang="zh-CN" altLang="en-US" sz="1600" dirty="0"/>
              <a:t>结构体常用属性</a:t>
            </a:r>
            <a:r>
              <a:rPr lang="en-US" altLang="zh-CN" sz="1600" dirty="0"/>
              <a:t>: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/>
              <a:t>Name</a:t>
            </a:r>
            <a:r>
              <a:rPr lang="zh-CN" altLang="en-US" sz="1600" dirty="0"/>
              <a:t>：方法名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/>
              <a:t>Type</a:t>
            </a:r>
            <a:r>
              <a:rPr lang="zh-CN" altLang="en-US" sz="1600" dirty="0"/>
              <a:t>：函数类型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 err="1"/>
              <a:t>Func</a:t>
            </a:r>
            <a:r>
              <a:rPr lang="zh-CN" altLang="en-US" sz="1600" dirty="0"/>
              <a:t>：方法值</a:t>
            </a:r>
            <a:r>
              <a:rPr lang="en-US" altLang="zh-CN" sz="1600" dirty="0"/>
              <a:t>(Value)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MethodByName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通过方法名字获取方法类型</a:t>
            </a:r>
          </a:p>
        </p:txBody>
      </p:sp>
    </p:spTree>
    <p:extLst>
      <p:ext uri="{BB962C8B-B14F-4D97-AF65-F5344CB8AC3E}">
        <p14:creationId xmlns:p14="http://schemas.microsoft.com/office/powerpoint/2010/main" val="243225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10452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509048" y="1568491"/>
            <a:ext cx="5435548" cy="53097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2)	</a:t>
            </a:r>
            <a:r>
              <a:rPr lang="zh-CN" altLang="en-US" sz="1800" dirty="0"/>
              <a:t>特定类型方法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en-US" altLang="zh-CN" sz="1800" dirty="0" err="1"/>
              <a:t>reflect.Int</a:t>
            </a:r>
            <a:r>
              <a:rPr lang="en-US" altLang="zh-CN" sz="1800" dirty="0"/>
              <a:t>*, </a:t>
            </a:r>
            <a:r>
              <a:rPr lang="en-US" altLang="zh-CN" sz="1800" dirty="0" err="1"/>
              <a:t>reflect.UInt</a:t>
            </a:r>
            <a:r>
              <a:rPr lang="en-US" altLang="zh-CN" sz="1800" dirty="0"/>
              <a:t>*,</a:t>
            </a:r>
            <a:r>
              <a:rPr lang="en-US" altLang="zh-CN" sz="1800" dirty="0" err="1"/>
              <a:t>reflect.Float</a:t>
            </a:r>
            <a:r>
              <a:rPr lang="en-US" altLang="zh-CN" sz="1800" dirty="0"/>
              <a:t>*,reflect. Complex*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Bits(): </a:t>
            </a:r>
            <a:r>
              <a:rPr lang="zh-CN" altLang="en-US" sz="1800" dirty="0"/>
              <a:t>获取占用字节位数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en-US" altLang="zh-CN" sz="1800" dirty="0" err="1"/>
              <a:t>reflact.Array</a:t>
            </a:r>
            <a:endParaRPr lang="en-US" altLang="zh-CN" sz="1800" dirty="0"/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获取数组长度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获取数据元素类型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c)	</a:t>
            </a:r>
            <a:r>
              <a:rPr lang="en-US" altLang="zh-CN" sz="1800" dirty="0" err="1"/>
              <a:t>reflect.Slice</a:t>
            </a:r>
            <a:endParaRPr lang="en-US" altLang="zh-CN" sz="1800" dirty="0"/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获取切片元素类型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d)	</a:t>
            </a:r>
            <a:r>
              <a:rPr lang="en-US" altLang="zh-CN" sz="1800" dirty="0" err="1"/>
              <a:t>reflect.Map</a:t>
            </a:r>
            <a:endParaRPr lang="en-US" altLang="zh-CN" sz="1800" dirty="0"/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Key(): </a:t>
            </a:r>
            <a:r>
              <a:rPr lang="zh-CN" altLang="en-US" sz="1800" dirty="0"/>
              <a:t>获取映射键类型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获取映射值类型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944596" y="1641995"/>
            <a:ext cx="6311199" cy="64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e)	</a:t>
            </a:r>
            <a:r>
              <a:rPr lang="en-US" altLang="zh-CN" sz="1800" dirty="0" err="1"/>
              <a:t>reflect.Ptr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获取指向值类型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f)	</a:t>
            </a:r>
            <a:r>
              <a:rPr lang="en-US" altLang="zh-CN" sz="1800" dirty="0" err="1"/>
              <a:t>reflect.Func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IsVariadic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是否具有可变参数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NumIn</a:t>
            </a:r>
            <a:r>
              <a:rPr lang="en-US" altLang="zh-CN" sz="1800" dirty="0"/>
              <a:t>(): </a:t>
            </a:r>
            <a:r>
              <a:rPr lang="zh-CN" altLang="en-US" sz="1800" dirty="0"/>
              <a:t>参数个数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通过索引获取参数类型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NumOut</a:t>
            </a:r>
            <a:r>
              <a:rPr lang="en-US" altLang="zh-CN" sz="1800" dirty="0"/>
              <a:t>: </a:t>
            </a:r>
            <a:r>
              <a:rPr lang="zh-CN" altLang="en-US" sz="1800" dirty="0"/>
              <a:t>返回值个数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Out(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通过索引获取返回值类型</a:t>
            </a:r>
          </a:p>
        </p:txBody>
      </p:sp>
    </p:spTree>
    <p:extLst>
      <p:ext uri="{BB962C8B-B14F-4D97-AF65-F5344CB8AC3E}">
        <p14:creationId xmlns:p14="http://schemas.microsoft.com/office/powerpoint/2010/main" val="41002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10452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0" y="1618613"/>
            <a:ext cx="6311199" cy="709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g)	</a:t>
            </a:r>
            <a:r>
              <a:rPr lang="en-US" altLang="zh-CN" sz="1800" dirty="0" err="1"/>
              <a:t>reflect.Struct</a:t>
            </a:r>
            <a:endParaRPr lang="en-US" altLang="zh-CN" sz="1800" dirty="0"/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NumField</a:t>
            </a:r>
            <a:r>
              <a:rPr lang="en-US" altLang="zh-CN" sz="1800" dirty="0"/>
              <a:t>: </a:t>
            </a:r>
            <a:r>
              <a:rPr lang="zh-CN" altLang="en-US" sz="1800" dirty="0"/>
              <a:t>属性个数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Field(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：通过索引获取属性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 err="1"/>
              <a:t>StructField</a:t>
            </a:r>
            <a:r>
              <a:rPr lang="zh-CN" altLang="en-US" sz="1800" dirty="0"/>
              <a:t>结构体常用属性</a:t>
            </a:r>
            <a:r>
              <a:rPr lang="en-US" altLang="zh-CN" sz="1800" dirty="0"/>
              <a:t>: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Name:</a:t>
            </a:r>
            <a:r>
              <a:rPr lang="zh-CN" altLang="en-US" sz="1800" dirty="0"/>
              <a:t>属性名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Anonymous:</a:t>
            </a:r>
            <a:r>
              <a:rPr lang="zh-CN" altLang="en-US" sz="1800" dirty="0"/>
              <a:t>是否为匿名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Tag:</a:t>
            </a:r>
            <a:r>
              <a:rPr lang="zh-CN" altLang="en-US" sz="1800" dirty="0"/>
              <a:t>标签</a:t>
            </a:r>
          </a:p>
          <a:p>
            <a:pPr marL="1714500" lvl="4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StructTag</a:t>
            </a:r>
            <a:r>
              <a:rPr lang="zh-CN" altLang="en-US" sz="1800" dirty="0"/>
              <a:t>常用方法</a:t>
            </a:r>
            <a:r>
              <a:rPr lang="en-US" altLang="zh-CN" sz="1800" dirty="0"/>
              <a:t>:</a:t>
            </a:r>
          </a:p>
          <a:p>
            <a:pPr marL="2000250" lvl="4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	Get(string)</a:t>
            </a:r>
          </a:p>
          <a:p>
            <a:pPr marL="2000250" lvl="4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	Lookup(string)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FieldByName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通过属性名获取属性</a:t>
            </a:r>
          </a:p>
        </p:txBody>
      </p:sp>
    </p:spTree>
    <p:extLst>
      <p:ext uri="{BB962C8B-B14F-4D97-AF65-F5344CB8AC3E}">
        <p14:creationId xmlns:p14="http://schemas.microsoft.com/office/powerpoint/2010/main" val="391953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9691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1658831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/>
              <a:t>reflect.Value</a:t>
            </a:r>
            <a:r>
              <a:rPr lang="zh-CN" altLang="en-US" sz="1800" dirty="0"/>
              <a:t>是一个结构体类型，用于获取变量值的信息，可通过</a:t>
            </a:r>
            <a:r>
              <a:rPr lang="en-US" altLang="zh-CN" sz="1800" dirty="0" err="1"/>
              <a:t>reflect.ValueOf</a:t>
            </a:r>
            <a:r>
              <a:rPr lang="zh-CN" altLang="en-US" sz="1800" dirty="0"/>
              <a:t>函数获取某个变量的值信息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创建方法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2)	</a:t>
            </a:r>
            <a:r>
              <a:rPr lang="zh-CN" altLang="en-US" sz="1800" dirty="0"/>
              <a:t>通用方法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Type(): </a:t>
            </a:r>
            <a:r>
              <a:rPr lang="zh-CN" altLang="en-US" sz="1800" dirty="0"/>
              <a:t>获取值类型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CanAddr</a:t>
            </a:r>
            <a:r>
              <a:rPr lang="en-US" altLang="zh-CN" sz="1800" dirty="0"/>
              <a:t>()</a:t>
            </a:r>
            <a:r>
              <a:rPr lang="zh-CN" altLang="en-US" sz="1800" dirty="0"/>
              <a:t>：是否可获取地址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Addr</a:t>
            </a:r>
            <a:r>
              <a:rPr lang="en-US" altLang="zh-CN" sz="1800" dirty="0"/>
              <a:t>(): </a:t>
            </a:r>
            <a:r>
              <a:rPr lang="zh-CN" altLang="en-US" sz="1800" dirty="0"/>
              <a:t>获取地址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CanInterface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是否可以获取接口的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InterfaceData</a:t>
            </a:r>
            <a:r>
              <a:rPr lang="en-US" altLang="zh-CN" sz="1800" dirty="0"/>
              <a:t>():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Interface(): </a:t>
            </a:r>
            <a:r>
              <a:rPr lang="zh-CN" altLang="en-US" sz="1800" dirty="0"/>
              <a:t>将变量转换为</a:t>
            </a:r>
            <a:r>
              <a:rPr lang="en-US" altLang="zh-CN" sz="1800" dirty="0"/>
              <a:t>interface{}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282849" y="1724144"/>
            <a:ext cx="6311199" cy="648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CanSet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是否可更新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isValid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是否初始化为零值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Kind()</a:t>
            </a:r>
            <a:r>
              <a:rPr lang="zh-CN" altLang="en-US" sz="1800" dirty="0"/>
              <a:t>：获取值类型枚举值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NumMethod</a:t>
            </a:r>
            <a:r>
              <a:rPr lang="en-US" altLang="zh-CN" sz="1800" dirty="0"/>
              <a:t>(): </a:t>
            </a:r>
            <a:r>
              <a:rPr lang="zh-CN" altLang="en-US" sz="1800" dirty="0"/>
              <a:t>方法个数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Method(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通过索引获取方法值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MethodByName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通过方法名字获取方法值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Convert(Type)</a:t>
            </a:r>
            <a:r>
              <a:rPr lang="zh-CN" altLang="en-US" sz="1800" dirty="0"/>
              <a:t>：转换为对应类型的值</a:t>
            </a:r>
          </a:p>
        </p:txBody>
      </p:sp>
    </p:spTree>
    <p:extLst>
      <p:ext uri="{BB962C8B-B14F-4D97-AF65-F5344CB8AC3E}">
        <p14:creationId xmlns:p14="http://schemas.microsoft.com/office/powerpoint/2010/main" val="360762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9691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13180" y="1658288"/>
            <a:ext cx="5435548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3)	</a:t>
            </a:r>
            <a:r>
              <a:rPr lang="zh-CN" altLang="en-US" sz="1800" dirty="0"/>
              <a:t>修改方法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Set/Set*</a:t>
            </a:r>
            <a:r>
              <a:rPr lang="zh-CN" altLang="en-US" sz="1800" dirty="0"/>
              <a:t>：设置变量值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4)	</a:t>
            </a:r>
            <a:r>
              <a:rPr lang="zh-CN" altLang="en-US" sz="1800" dirty="0"/>
              <a:t>调用方法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Call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CallSlice</a:t>
            </a:r>
            <a:endParaRPr lang="en-US" altLang="zh-CN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5)	</a:t>
            </a:r>
            <a:r>
              <a:rPr lang="zh-CN" altLang="en-US" sz="1800" dirty="0"/>
              <a:t>特定类型方法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en-US" altLang="zh-CN" sz="1800" dirty="0" err="1"/>
              <a:t>reflect.Int</a:t>
            </a:r>
            <a:r>
              <a:rPr lang="en-US" altLang="zh-CN" sz="1800" dirty="0"/>
              <a:t>*, </a:t>
            </a:r>
            <a:r>
              <a:rPr lang="en-US" altLang="zh-CN" sz="1800" dirty="0" err="1"/>
              <a:t>reflect.Uint</a:t>
            </a:r>
            <a:r>
              <a:rPr lang="en-US" altLang="zh-CN" sz="1800" dirty="0"/>
              <a:t>*,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Int</a:t>
            </a:r>
            <a:r>
              <a:rPr lang="en-US" altLang="zh-CN" sz="1800" dirty="0"/>
              <a:t>(): </a:t>
            </a:r>
            <a:r>
              <a:rPr lang="zh-CN" altLang="en-US" sz="1800" dirty="0"/>
              <a:t>获取对应类型值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Unit():</a:t>
            </a:r>
            <a:r>
              <a:rPr lang="zh-CN" altLang="en-US" sz="1800" dirty="0"/>
              <a:t>获取对应类型值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en-US" altLang="zh-CN" sz="1800" dirty="0" err="1"/>
              <a:t>reflect.Float</a:t>
            </a:r>
            <a:r>
              <a:rPr lang="en-US" altLang="zh-CN" sz="1800" dirty="0"/>
              <a:t>*</a:t>
            </a:r>
          </a:p>
          <a:p>
            <a:pPr marL="6858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Float():</a:t>
            </a:r>
            <a:r>
              <a:rPr lang="zh-CN" altLang="en-US" sz="1800" dirty="0"/>
              <a:t>获取对应类型值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880801" y="147271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c)	reflect. Complex*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Complex():</a:t>
            </a:r>
            <a:r>
              <a:rPr lang="zh-CN" altLang="en-US" sz="1800" dirty="0"/>
              <a:t>获取对应类型值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d)	</a:t>
            </a:r>
            <a:r>
              <a:rPr lang="en-US" altLang="zh-CN" sz="1800" dirty="0" err="1"/>
              <a:t>reflact.Array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获取数组长度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Index(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根据索引获取元素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Slice3(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e)	</a:t>
            </a:r>
            <a:r>
              <a:rPr lang="en-US" altLang="zh-CN" sz="1800" dirty="0" err="1"/>
              <a:t>reflect.Slice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IsNil</a:t>
            </a:r>
            <a:r>
              <a:rPr lang="en-US" altLang="zh-CN" sz="1800" dirty="0"/>
              <a:t>(): </a:t>
            </a:r>
            <a:r>
              <a:rPr lang="zh-CN" altLang="en-US" sz="1800" dirty="0"/>
              <a:t>判断是否为 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获取元素数量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Cap(): </a:t>
            </a:r>
            <a:r>
              <a:rPr lang="zh-CN" altLang="en-US" sz="1800" dirty="0"/>
              <a:t>获取容量</a:t>
            </a:r>
          </a:p>
        </p:txBody>
      </p:sp>
    </p:spTree>
    <p:extLst>
      <p:ext uri="{BB962C8B-B14F-4D97-AF65-F5344CB8AC3E}">
        <p14:creationId xmlns:p14="http://schemas.microsoft.com/office/powerpoint/2010/main" val="248983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69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416172" y="1726965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e)	</a:t>
            </a:r>
            <a:r>
              <a:rPr lang="en-US" altLang="zh-CN" sz="1800" dirty="0" err="1"/>
              <a:t>reflect.Slice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Index(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根据索引获取元素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Slice3(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获取切片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f)	</a:t>
            </a:r>
            <a:r>
              <a:rPr lang="en-US" altLang="zh-CN" sz="1800" dirty="0" err="1"/>
              <a:t>reflect.Map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IsNil</a:t>
            </a:r>
            <a:r>
              <a:rPr lang="en-US" altLang="zh-CN" sz="1800" dirty="0"/>
              <a:t>(): </a:t>
            </a:r>
            <a:r>
              <a:rPr lang="zh-CN" altLang="en-US" sz="1800" dirty="0"/>
              <a:t>判断是否为 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Len(): </a:t>
            </a:r>
            <a:r>
              <a:rPr lang="zh-CN" altLang="en-US" sz="1800" dirty="0"/>
              <a:t>获取元素数量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MapKeys</a:t>
            </a:r>
            <a:r>
              <a:rPr lang="en-US" altLang="zh-CN" sz="1800" dirty="0"/>
              <a:t>(): </a:t>
            </a:r>
            <a:r>
              <a:rPr lang="zh-CN" altLang="en-US" sz="1800" dirty="0"/>
              <a:t>获取所有键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MapIndex</a:t>
            </a:r>
            <a:r>
              <a:rPr lang="en-US" altLang="zh-CN" sz="1800" dirty="0"/>
              <a:t>(Value): </a:t>
            </a:r>
            <a:r>
              <a:rPr lang="zh-CN" altLang="en-US" sz="1800" dirty="0"/>
              <a:t>根据键获取值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MapRange</a:t>
            </a:r>
            <a:r>
              <a:rPr lang="en-US" altLang="zh-CN" sz="1800" dirty="0"/>
              <a:t>():</a:t>
            </a:r>
            <a:r>
              <a:rPr lang="zh-CN" altLang="en-US" sz="1800" dirty="0"/>
              <a:t>获取键值组成的可迭代对象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054973" y="147658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g)	</a:t>
            </a:r>
            <a:r>
              <a:rPr lang="en-US" altLang="zh-CN" sz="1800" dirty="0" err="1"/>
              <a:t>reflect.Ptr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Elem(): </a:t>
            </a:r>
            <a:r>
              <a:rPr lang="zh-CN" altLang="en-US" sz="1800" dirty="0"/>
              <a:t>获取指向值类型（解引用）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h)	</a:t>
            </a:r>
            <a:r>
              <a:rPr lang="en-US" altLang="zh-CN" sz="1800" dirty="0" err="1"/>
              <a:t>reflect.Func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IsVariadic</a:t>
            </a:r>
            <a:r>
              <a:rPr lang="en-US" altLang="zh-CN" sz="1800" dirty="0"/>
              <a:t>(): </a:t>
            </a:r>
            <a:r>
              <a:rPr lang="zh-CN" altLang="en-US" sz="1800" dirty="0"/>
              <a:t>是否具有可变参数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NumIn</a:t>
            </a:r>
            <a:r>
              <a:rPr lang="en-US" altLang="zh-CN" sz="1800" dirty="0"/>
              <a:t>(): </a:t>
            </a:r>
            <a:r>
              <a:rPr lang="zh-CN" altLang="en-US" sz="1800" dirty="0"/>
              <a:t>参数个数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通过索引获取参数类型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NumOut</a:t>
            </a:r>
            <a:r>
              <a:rPr lang="en-US" altLang="zh-CN" sz="1800" dirty="0"/>
              <a:t>: </a:t>
            </a:r>
            <a:r>
              <a:rPr lang="zh-CN" altLang="en-US" sz="1800" dirty="0"/>
              <a:t>返回值个数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Out(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): </a:t>
            </a:r>
            <a:r>
              <a:rPr lang="zh-CN" altLang="en-US" sz="1800" dirty="0"/>
              <a:t>通过索引获取返回值类型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i</a:t>
            </a:r>
            <a:r>
              <a:rPr lang="en-US" altLang="zh-CN" sz="1800" dirty="0"/>
              <a:t>)	</a:t>
            </a:r>
            <a:r>
              <a:rPr lang="en-US" altLang="zh-CN" sz="1800" dirty="0" err="1"/>
              <a:t>reflect.Struct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NumField</a:t>
            </a:r>
            <a:r>
              <a:rPr lang="en-US" altLang="zh-CN" sz="1800" dirty="0"/>
              <a:t>: </a:t>
            </a:r>
            <a:r>
              <a:rPr lang="zh-CN" altLang="en-US" sz="1800" dirty="0"/>
              <a:t>属性个数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Field(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：通过索引获取属性</a:t>
            </a:r>
          </a:p>
        </p:txBody>
      </p:sp>
    </p:spTree>
    <p:extLst>
      <p:ext uri="{BB962C8B-B14F-4D97-AF65-F5344CB8AC3E}">
        <p14:creationId xmlns:p14="http://schemas.microsoft.com/office/powerpoint/2010/main" val="26345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69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07316" y="147658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i</a:t>
            </a:r>
            <a:r>
              <a:rPr lang="en-US" altLang="zh-CN" sz="1800" dirty="0"/>
              <a:t>)	</a:t>
            </a:r>
            <a:r>
              <a:rPr lang="en-US" altLang="zh-CN" sz="1800" dirty="0" err="1"/>
              <a:t>reflect.Struct</a:t>
            </a:r>
            <a:endParaRPr lang="en-US" altLang="zh-CN" sz="1800" dirty="0"/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Field(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</a:t>
            </a:r>
            <a:r>
              <a:rPr lang="zh-CN" altLang="en-US" sz="1800" dirty="0"/>
              <a:t>：通过索引获取属性</a:t>
            </a:r>
            <a:endParaRPr lang="en-US" altLang="zh-CN" sz="1800" dirty="0"/>
          </a:p>
          <a:p>
            <a:pPr marL="80010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StructField</a:t>
            </a:r>
            <a:r>
              <a:rPr lang="zh-CN" altLang="en-US" sz="1800" dirty="0"/>
              <a:t>结构体常用属性</a:t>
            </a:r>
            <a:r>
              <a:rPr lang="en-US" altLang="zh-CN" sz="1800" dirty="0"/>
              <a:t>: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Name:</a:t>
            </a:r>
            <a:r>
              <a:rPr lang="zh-CN" altLang="en-US" sz="1800" dirty="0"/>
              <a:t>属性名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Anonymous:</a:t>
            </a:r>
            <a:r>
              <a:rPr lang="zh-CN" altLang="en-US" sz="1800" dirty="0"/>
              <a:t>是否为匿名</a:t>
            </a:r>
          </a:p>
          <a:p>
            <a:pPr marL="1085850" lvl="2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800" dirty="0"/>
              <a:t>Tag:</a:t>
            </a:r>
            <a:r>
              <a:rPr lang="zh-CN" altLang="en-US" sz="1800" dirty="0"/>
              <a:t>标签</a:t>
            </a:r>
          </a:p>
          <a:p>
            <a:pPr marL="1257300" lvl="3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StructTag</a:t>
            </a:r>
            <a:r>
              <a:rPr lang="zh-CN" altLang="en-US" sz="1800" dirty="0"/>
              <a:t>常用方法</a:t>
            </a:r>
            <a:r>
              <a:rPr lang="en-US" altLang="zh-CN" sz="1800" dirty="0"/>
              <a:t>: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Get(string)</a:t>
            </a:r>
          </a:p>
          <a:p>
            <a:pPr marL="1543050" lvl="3" indent="-28575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800" dirty="0"/>
              <a:t>Lookup(string)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FieldByName</a:t>
            </a:r>
            <a:r>
              <a:rPr lang="en-US" altLang="zh-CN" sz="1800" dirty="0"/>
              <a:t>(string): </a:t>
            </a:r>
            <a:r>
              <a:rPr lang="zh-CN" altLang="en-US" sz="1800" dirty="0"/>
              <a:t>通过属性名获取属性</a:t>
            </a:r>
          </a:p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5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69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07316" y="1476589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objs</a:t>
            </a:r>
            <a:r>
              <a:rPr lang="zh-CN" altLang="en-US" sz="1800" dirty="0"/>
              <a:t>包中创建用于测试的对象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5760" y="2086893"/>
            <a:ext cx="5274310" cy="44958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47583" y="1148998"/>
            <a:ext cx="5274310" cy="54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609599" y="1156498"/>
            <a:ext cx="10418619" cy="50754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接口</a:t>
            </a:r>
            <a:endParaRPr lang="en-US" altLang="zh-CN" sz="2800" dirty="0"/>
          </a:p>
          <a:p>
            <a:r>
              <a:rPr lang="zh-CN" altLang="en-US" sz="2800" dirty="0"/>
              <a:t>反射</a:t>
            </a:r>
            <a:endParaRPr lang="en-US" altLang="zh-CN" sz="2800" dirty="0"/>
          </a:p>
          <a:p>
            <a:r>
              <a:rPr lang="zh-CN" altLang="en-US" sz="2800" dirty="0"/>
              <a:t>练习</a:t>
            </a:r>
            <a:endParaRPr lang="en-US" altLang="zh-CN" sz="2800" dirty="0"/>
          </a:p>
          <a:p>
            <a:r>
              <a:rPr lang="zh-CN" altLang="en-US" sz="2800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410988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450568" y="927730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打印变量类型信息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56722" y="1438100"/>
            <a:ext cx="5274310" cy="531749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246" y="1411276"/>
            <a:ext cx="5274310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4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450568" y="927730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打印变量类型信息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37735" y="1546955"/>
            <a:ext cx="5274310" cy="208026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37735" y="3897939"/>
            <a:ext cx="5274310" cy="217043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495652" y="1241681"/>
            <a:ext cx="5274310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450568" y="927730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1)	</a:t>
            </a:r>
            <a:r>
              <a:rPr lang="zh-CN" altLang="en-US" sz="1800" dirty="0"/>
              <a:t>打印变量类型信息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8493" y="1546955"/>
            <a:ext cx="5274310" cy="2092325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5952803" y="975498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2)	</a:t>
            </a:r>
            <a:r>
              <a:rPr lang="zh-CN" altLang="en-US" sz="1800" dirty="0"/>
              <a:t>打印变量值信息</a:t>
            </a:r>
          </a:p>
        </p:txBody>
      </p:sp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267359" y="1546955"/>
            <a:ext cx="5274310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639154"/>
            <a:ext cx="5274310" cy="267208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270171" y="1245780"/>
            <a:ext cx="5274310" cy="3048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270171" y="4459276"/>
            <a:ext cx="5274310" cy="1906270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416703" y="141127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fontAlgn="auto">
              <a:lnSpc>
                <a:spcPct val="150000"/>
              </a:lnSpc>
              <a:spcAft>
                <a:spcPts val="0"/>
              </a:spcAft>
              <a:buAutoNum type="arabicParenR" startAt="2"/>
            </a:pPr>
            <a:r>
              <a:rPr lang="zh-CN" altLang="en-US" sz="1800" dirty="0"/>
              <a:t>打印变量值信息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对于包中的未公开属性可以通过反射获取到</a:t>
            </a:r>
          </a:p>
        </p:txBody>
      </p:sp>
    </p:spTree>
    <p:extLst>
      <p:ext uri="{BB962C8B-B14F-4D97-AF65-F5344CB8AC3E}">
        <p14:creationId xmlns:p14="http://schemas.microsoft.com/office/powerpoint/2010/main" val="68428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5736111" y="1137521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3)	</a:t>
            </a:r>
            <a:r>
              <a:rPr lang="zh-CN" altLang="en-US" sz="1800" dirty="0"/>
              <a:t>更新变量值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61801" y="752377"/>
            <a:ext cx="5274310" cy="596011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015305" y="1730555"/>
            <a:ext cx="5274310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70402" y="148452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fontAlgn="auto">
              <a:lnSpc>
                <a:spcPct val="150000"/>
              </a:lnSpc>
              <a:spcAft>
                <a:spcPts val="0"/>
              </a:spcAft>
              <a:buAutoNum type="arabicParenR" startAt="3"/>
            </a:pPr>
            <a:r>
              <a:rPr lang="zh-CN" altLang="en-US" sz="1800" dirty="0"/>
              <a:t>更新变量值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变量可修改的条件：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对于基本数据类型变量可获取地址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b)	</a:t>
            </a:r>
            <a:r>
              <a:rPr lang="zh-CN" altLang="en-US" sz="1800" dirty="0"/>
              <a:t>对于结构体属性必须是可获取地址且为公开的属性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442157"/>
            <a:ext cx="5274310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70402" y="148452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4)	</a:t>
            </a:r>
            <a:r>
              <a:rPr lang="zh-CN" altLang="en-US" sz="1800" dirty="0"/>
              <a:t>调用函数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33359" y="2078112"/>
            <a:ext cx="5274310" cy="442404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02788" y="953727"/>
            <a:ext cx="5274310" cy="401256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702788" y="5040080"/>
            <a:ext cx="527431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35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70402" y="1484526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5)	</a:t>
            </a:r>
            <a:r>
              <a:rPr lang="zh-CN" altLang="en-US" sz="1800" dirty="0"/>
              <a:t>动态创建结构体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78493" y="1967594"/>
            <a:ext cx="4505325" cy="47815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180273" y="1967594"/>
            <a:ext cx="5274310" cy="4228465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5649326" y="1347145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动态创建函数并调用</a:t>
            </a:r>
          </a:p>
        </p:txBody>
      </p:sp>
    </p:spTree>
    <p:extLst>
      <p:ext uri="{BB962C8B-B14F-4D97-AF65-F5344CB8AC3E}">
        <p14:creationId xmlns:p14="http://schemas.microsoft.com/office/powerpoint/2010/main" val="137745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buFontTx/>
            </a:pPr>
            <a:r>
              <a:rPr lang="zh-CN" altLang="en-US" dirty="0"/>
              <a:t>反射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8493" y="88805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124047" y="1544271"/>
            <a:ext cx="6311199" cy="680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动态创建函数并调用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64941"/>
            <a:ext cx="527431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37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1539594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反射常用在动态处理所有数据类型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json</a:t>
            </a:r>
            <a:r>
              <a:rPr lang="en-US" altLang="zh-CN" sz="1800" dirty="0"/>
              <a:t>/xml</a:t>
            </a:r>
            <a:r>
              <a:rPr lang="zh-CN" altLang="en-US" sz="1800" dirty="0"/>
              <a:t>序列化和反序列化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orm</a:t>
            </a:r>
            <a:r>
              <a:rPr lang="zh-CN" altLang="en-US" sz="1800" dirty="0"/>
              <a:t>等</a:t>
            </a:r>
            <a:r>
              <a:rPr lang="en-US" altLang="zh-CN" sz="1800" dirty="0"/>
              <a:t>)</a:t>
            </a:r>
            <a:r>
              <a:rPr lang="zh-CN" altLang="en-US" sz="1800" dirty="0"/>
              <a:t>或调用所有函数</a:t>
            </a:r>
            <a:r>
              <a:rPr lang="en-US" altLang="zh-CN" sz="1800" dirty="0"/>
              <a:t>(</a:t>
            </a:r>
            <a:r>
              <a:rPr lang="zh-CN" altLang="en-US" sz="1800" dirty="0"/>
              <a:t>路由函数调用</a:t>
            </a:r>
            <a:r>
              <a:rPr lang="en-US" altLang="zh-CN" sz="1800" dirty="0"/>
              <a:t>)</a:t>
            </a:r>
            <a:r>
              <a:rPr lang="zh-CN" altLang="en-US" sz="1800" dirty="0"/>
              <a:t>的场景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b="1" dirty="0"/>
              <a:t>encoding/</a:t>
            </a:r>
            <a:r>
              <a:rPr lang="en-US" altLang="zh-CN" sz="1800" b="1" dirty="0" err="1"/>
              <a:t>json</a:t>
            </a:r>
            <a:endParaRPr lang="en-US" altLang="zh-CN" sz="1800" b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介绍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在内存数据进行持久化存储或网络交换时常可采用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格式字符串，</a:t>
            </a:r>
            <a:r>
              <a:rPr lang="en-US" altLang="zh-CN" sz="1800" dirty="0"/>
              <a:t>go</a:t>
            </a:r>
            <a:r>
              <a:rPr lang="zh-CN" altLang="en-US" sz="1800" dirty="0"/>
              <a:t>语言提供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包进行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序列化和反序列化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6114041" y="1102258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/>
              <a:t>对于</a:t>
            </a:r>
            <a:r>
              <a:rPr lang="en-US" altLang="zh-CN" sz="1800" dirty="0"/>
              <a:t>Go</a:t>
            </a:r>
            <a:r>
              <a:rPr lang="zh-CN" altLang="en-US" sz="1800" dirty="0"/>
              <a:t>提供的基本类型和符合类型可以直接使用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包进行序列化和反序列化操作，针对结构体可通过标签声明属性和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字符串的转换关系，标签名为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，常用格式为：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默认形式，可省略，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键名使用属性名，类型通过属性对应的类型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:"key"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 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:"-"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忽略该属性</a:t>
            </a:r>
          </a:p>
        </p:txBody>
      </p:sp>
    </p:spTree>
    <p:extLst>
      <p:ext uri="{BB962C8B-B14F-4D97-AF65-F5344CB8AC3E}">
        <p14:creationId xmlns:p14="http://schemas.microsoft.com/office/powerpoint/2010/main" val="331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75458"/>
            <a:ext cx="11157857" cy="18565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接口是自定义类型，是对是其他类型行为的抽象</a:t>
            </a:r>
            <a:endParaRPr lang="zh-CN" altLang="zh-CN" sz="20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1899662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09599" y="2386987"/>
            <a:ext cx="11157857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接口定义使用</a:t>
            </a:r>
            <a:r>
              <a:rPr lang="en-US" altLang="zh-CN" sz="2000" dirty="0"/>
              <a:t>interface</a:t>
            </a:r>
            <a:r>
              <a:rPr lang="zh-CN" altLang="en-US" sz="2000" dirty="0"/>
              <a:t>标识，声明了一系列的函数签名 </a:t>
            </a:r>
            <a:r>
              <a:rPr lang="en-US" altLang="zh-CN" sz="2000" dirty="0"/>
              <a:t>(</a:t>
            </a:r>
            <a:r>
              <a:rPr lang="zh-CN" altLang="en-US" sz="2000" dirty="0"/>
              <a:t>函数名、函数参数、函数返回值</a:t>
            </a:r>
            <a:r>
              <a:rPr lang="en-US" altLang="zh-CN" sz="2000" dirty="0"/>
              <a:t>)</a:t>
            </a:r>
            <a:r>
              <a:rPr lang="zh-CN" altLang="en-US" sz="2000" dirty="0"/>
              <a:t>，在定义接口时可以指定接口名称，在后续声明接口变量时使用</a:t>
            </a:r>
            <a:endParaRPr lang="zh-CN" altLang="zh-CN" sz="2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08849" y="3533232"/>
            <a:ext cx="6017253" cy="16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1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-43543" y="1591793"/>
            <a:ext cx="6836230" cy="57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</a:t>
            </a:r>
            <a:r>
              <a:rPr lang="en-US" altLang="zh-CN" sz="1800" dirty="0" err="1"/>
              <a:t>key,type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</a:t>
            </a:r>
            <a:r>
              <a:rPr lang="zh-CN" altLang="en-US" sz="1800" dirty="0"/>
              <a:t>，类型使用指定类型</a:t>
            </a:r>
            <a:r>
              <a:rPr lang="en-US" altLang="zh-CN" sz="1800" dirty="0"/>
              <a:t>type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</a:t>
            </a:r>
            <a:r>
              <a:rPr lang="en-US" altLang="zh-CN" sz="1800" dirty="0" err="1"/>
              <a:t>key,omitempty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</a:t>
            </a:r>
            <a:r>
              <a:rPr lang="zh-CN" altLang="en-US" sz="1800" dirty="0"/>
              <a:t>，当值为零值时省略该属性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</a:t>
            </a:r>
            <a:r>
              <a:rPr lang="en-US" altLang="zh-CN" sz="1800" dirty="0" err="1"/>
              <a:t>key,type,omitempty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 err="1"/>
              <a:t>json</a:t>
            </a:r>
            <a:r>
              <a:rPr lang="zh-CN" altLang="en-US" sz="1800" dirty="0"/>
              <a:t>键名使用指定名称</a:t>
            </a:r>
            <a:r>
              <a:rPr lang="en-US" altLang="zh-CN" sz="1800" dirty="0"/>
              <a:t>key</a:t>
            </a:r>
            <a:r>
              <a:rPr lang="zh-CN" altLang="en-US" sz="1800" dirty="0"/>
              <a:t>，类型使用指定类型</a:t>
            </a:r>
            <a:r>
              <a:rPr lang="en-US" altLang="zh-CN" sz="1800" dirty="0"/>
              <a:t>type</a:t>
            </a:r>
            <a:r>
              <a:rPr lang="zh-CN" altLang="en-US" sz="1800" dirty="0"/>
              <a:t>，当值为零值时省略该属性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:",type"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类型使用指定类型</a:t>
            </a:r>
            <a:r>
              <a:rPr lang="en-US" altLang="zh-CN" sz="1800" dirty="0"/>
              <a:t>type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dirty="0" err="1"/>
              <a:t>json</a:t>
            </a:r>
            <a:r>
              <a:rPr lang="en-US" altLang="zh-CN" sz="1800" dirty="0"/>
              <a:t>:",</a:t>
            </a:r>
            <a:r>
              <a:rPr lang="en-US" altLang="zh-CN" sz="1800" dirty="0" err="1"/>
              <a:t>omitempty</a:t>
            </a:r>
            <a:r>
              <a:rPr lang="en-US" altLang="zh-CN" sz="1800" dirty="0"/>
              <a:t>"</a:t>
            </a:r>
          </a:p>
          <a:p>
            <a:pPr marL="857250" lvl="2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值为零值时省略该属性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15702" y="1769272"/>
            <a:ext cx="5274310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0" y="1441118"/>
            <a:ext cx="5435548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zh-CN" altLang="en-US" sz="1800" dirty="0"/>
              <a:t>数据初始化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955649" y="2345041"/>
            <a:ext cx="4743450" cy="32385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481419" y="2345041"/>
            <a:ext cx="5274310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5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-65313" y="1441118"/>
            <a:ext cx="6096000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c)	</a:t>
            </a:r>
            <a:r>
              <a:rPr lang="zh-CN" altLang="en-US" sz="1800" dirty="0"/>
              <a:t>常用函数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1)	Marshal: </a:t>
            </a:r>
            <a:r>
              <a:rPr lang="zh-CN" altLang="en-US" sz="1800" dirty="0"/>
              <a:t>用于将</a:t>
            </a:r>
            <a:r>
              <a:rPr lang="en-US" altLang="zh-CN" sz="1800" dirty="0"/>
              <a:t>go</a:t>
            </a:r>
            <a:r>
              <a:rPr lang="zh-CN" altLang="en-US" sz="1800" dirty="0"/>
              <a:t>语言的数据序列化为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2)	Indent: </a:t>
            </a:r>
            <a:r>
              <a:rPr lang="zh-CN" altLang="en-US" sz="1800" dirty="0"/>
              <a:t>将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字符串进行格式化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99" y="2976128"/>
            <a:ext cx="4981575" cy="1847850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>
          <a:xfrm>
            <a:off x="-65305" y="4898905"/>
            <a:ext cx="6466113" cy="657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3)	</a:t>
            </a:r>
            <a:r>
              <a:rPr lang="en-US" altLang="zh-CN" sz="1800" dirty="0" err="1"/>
              <a:t>UnMarshal</a:t>
            </a:r>
            <a:r>
              <a:rPr lang="en-US" altLang="zh-CN" sz="1800" dirty="0"/>
              <a:t>: </a:t>
            </a:r>
            <a:r>
              <a:rPr lang="zh-CN" altLang="en-US" sz="1800" dirty="0"/>
              <a:t>用于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字符串反序列化为</a:t>
            </a:r>
            <a:r>
              <a:rPr lang="en-US" altLang="zh-CN" sz="1800" dirty="0"/>
              <a:t>go</a:t>
            </a:r>
            <a:r>
              <a:rPr lang="zh-CN" altLang="en-US" sz="1800" dirty="0"/>
              <a:t>语言的数据</a:t>
            </a: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99" y="5462039"/>
            <a:ext cx="4791075" cy="1257300"/>
          </a:xfrm>
          <a:prstGeom prst="rect">
            <a:avLst/>
          </a:prstGeom>
        </p:spPr>
      </p:pic>
      <p:sp>
        <p:nvSpPr>
          <p:cNvPr id="13" name="内容占位符 1"/>
          <p:cNvSpPr txBox="1">
            <a:spLocks/>
          </p:cNvSpPr>
          <p:nvPr/>
        </p:nvSpPr>
        <p:spPr>
          <a:xfrm>
            <a:off x="5660574" y="1246096"/>
            <a:ext cx="6466113" cy="187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4)	</a:t>
            </a:r>
            <a:r>
              <a:rPr lang="en-US" altLang="zh-CN" sz="1800" dirty="0" err="1"/>
              <a:t>MarshalIndent</a:t>
            </a:r>
            <a:r>
              <a:rPr lang="en-US" altLang="zh-CN" sz="1800" dirty="0"/>
              <a:t>: </a:t>
            </a:r>
            <a:r>
              <a:rPr lang="zh-CN" altLang="en-US" sz="1800" dirty="0"/>
              <a:t>用于将</a:t>
            </a:r>
            <a:r>
              <a:rPr lang="en-US" altLang="zh-CN" sz="1800" dirty="0"/>
              <a:t>go</a:t>
            </a:r>
            <a:r>
              <a:rPr lang="zh-CN" altLang="en-US" sz="1800" dirty="0"/>
              <a:t>语言的数据序列化为格式化的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</a:t>
            </a:r>
          </a:p>
        </p:txBody>
      </p:sp>
      <p:pic>
        <p:nvPicPr>
          <p:cNvPr id="14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182410" y="2325798"/>
            <a:ext cx="4886325" cy="933450"/>
          </a:xfrm>
          <a:prstGeom prst="rect">
            <a:avLst/>
          </a:prstGeom>
        </p:spPr>
      </p:pic>
      <p:sp>
        <p:nvSpPr>
          <p:cNvPr id="15" name="内容占位符 1"/>
          <p:cNvSpPr txBox="1">
            <a:spLocks/>
          </p:cNvSpPr>
          <p:nvPr/>
        </p:nvSpPr>
        <p:spPr>
          <a:xfrm>
            <a:off x="5660573" y="3465785"/>
            <a:ext cx="6466113" cy="187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/>
              <a:t>5)	Valid: </a:t>
            </a:r>
            <a:r>
              <a:rPr lang="zh-CN" altLang="en-US" sz="1800" dirty="0"/>
              <a:t>验证是否为正确</a:t>
            </a:r>
            <a:r>
              <a:rPr lang="en-US" altLang="zh-CN" sz="1800" dirty="0" err="1"/>
              <a:t>json</a:t>
            </a:r>
            <a:r>
              <a:rPr lang="zh-CN" altLang="en-US" sz="1800" dirty="0"/>
              <a:t>字符串</a:t>
            </a:r>
          </a:p>
        </p:txBody>
      </p:sp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6182410" y="4182171"/>
            <a:ext cx="5274310" cy="13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6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493" y="953371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-65313" y="1441118"/>
            <a:ext cx="11756570" cy="5309748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d)	Encoder</a:t>
            </a:r>
            <a:r>
              <a:rPr lang="zh-CN" altLang="en-US" sz="1800" dirty="0"/>
              <a:t>与</a:t>
            </a:r>
            <a:r>
              <a:rPr lang="en-US" altLang="zh-CN" sz="1800" dirty="0"/>
              <a:t>Decoder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1800" dirty="0"/>
              <a:t>Encoder</a:t>
            </a:r>
            <a:r>
              <a:rPr lang="zh-CN" altLang="en-US" sz="1800" dirty="0"/>
              <a:t>与</a:t>
            </a:r>
            <a:r>
              <a:rPr lang="en-US" altLang="zh-CN" sz="1800" dirty="0"/>
              <a:t>Decoder</a:t>
            </a:r>
            <a:r>
              <a:rPr lang="zh-CN" altLang="en-US" sz="1800" dirty="0"/>
              <a:t>是构建在流之上进行</a:t>
            </a:r>
            <a:r>
              <a:rPr lang="en-US" altLang="zh-CN" sz="1800" dirty="0"/>
              <a:t>JSON</a:t>
            </a:r>
            <a:r>
              <a:rPr lang="zh-CN" altLang="en-US" sz="1800" dirty="0"/>
              <a:t>序列化与反序列化，构造函数分别为</a:t>
            </a:r>
            <a:r>
              <a:rPr lang="en-US" altLang="zh-CN" sz="1800" dirty="0" err="1"/>
              <a:t>NewEncoder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NewDecoder</a:t>
            </a:r>
            <a:r>
              <a:rPr lang="zh-CN" altLang="en-US" sz="1800" dirty="0"/>
              <a:t>，参数要求分别实现接口</a:t>
            </a:r>
            <a:r>
              <a:rPr lang="en-US" altLang="zh-CN" sz="1800" dirty="0" err="1"/>
              <a:t>io.Writer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io.Reader</a:t>
            </a:r>
            <a:r>
              <a:rPr lang="zh-CN" altLang="en-US" sz="1800" dirty="0"/>
              <a:t>的对象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1800" dirty="0"/>
              <a:t>1)	</a:t>
            </a:r>
            <a:r>
              <a:rPr lang="en-US" altLang="zh-CN" sz="1800" dirty="0" err="1"/>
              <a:t>Encoder.Encode</a:t>
            </a:r>
            <a:r>
              <a:rPr lang="zh-CN" altLang="en-US" sz="1800" dirty="0"/>
              <a:t>序列化</a:t>
            </a:r>
            <a:r>
              <a:rPr lang="en-US" altLang="zh-CN" sz="1800" dirty="0"/>
              <a:t>			2)	</a:t>
            </a:r>
            <a:r>
              <a:rPr lang="en-US" altLang="zh-CN" sz="1800" dirty="0" err="1"/>
              <a:t>Decoder.Decode</a:t>
            </a:r>
            <a:r>
              <a:rPr lang="zh-CN" altLang="en-US" sz="1800" dirty="0"/>
              <a:t>反序列化</a:t>
            </a: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802731" y="3367087"/>
            <a:ext cx="5274310" cy="317182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435246" y="3367087"/>
            <a:ext cx="5274310" cy="25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45771"/>
            <a:ext cx="11157857" cy="47570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11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5300" y="760138"/>
            <a:ext cx="7152167" cy="586599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599" y="1521747"/>
            <a:ext cx="1151350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命令行管理系统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格式持久化</a:t>
            </a:r>
          </a:p>
        </p:txBody>
      </p:sp>
    </p:spTree>
    <p:extLst>
      <p:ext uri="{BB962C8B-B14F-4D97-AF65-F5344CB8AC3E}">
        <p14:creationId xmlns:p14="http://schemas.microsoft.com/office/powerpoint/2010/main" val="1792117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9600" y="1027794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09599" y="1430059"/>
            <a:ext cx="11157857" cy="374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91440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baseline="0"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baseline="0">
                <a:latin typeface="+mn-lt"/>
                <a:ea typeface="微软雅黑" pitchFamily="34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baseline="0">
                <a:latin typeface="+mn-lt"/>
                <a:ea typeface="+mn-ea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000" dirty="0"/>
              <a:t>声明接口变量只需要定义变量类型为接口名，此时变量被初始化为</a:t>
            </a:r>
            <a:r>
              <a:rPr lang="en-US" altLang="zh-CN" sz="2000" dirty="0"/>
              <a:t>nil</a:t>
            </a:r>
            <a:endParaRPr lang="zh-CN" altLang="zh-CN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58370" y="2044287"/>
            <a:ext cx="6484421" cy="954096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3096026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3504239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当自定义类型实现了接口类型中声明的所有函数时，则该类型的对象可以赋值给接口变量，并使用接口变量调用实现的接口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方法接收者全为值类型的方法</a:t>
            </a: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3301779"/>
            <a:ext cx="527431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a)	</a:t>
            </a:r>
            <a:r>
              <a:rPr lang="zh-CN" altLang="en-US" sz="1800" dirty="0"/>
              <a:t>方法接收者全为值类型的方法</a:t>
            </a:r>
            <a:endParaRPr lang="en-US" altLang="zh-CN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b)	</a:t>
            </a:r>
            <a:r>
              <a:rPr lang="zh-CN" altLang="en-US" sz="1800" dirty="0"/>
              <a:t>方法接收者全为指针类型的</a:t>
            </a: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510768" y="1371368"/>
            <a:ext cx="5274310" cy="78232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99956" y="2857171"/>
            <a:ext cx="5274310" cy="378777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510768" y="2857171"/>
            <a:ext cx="5274310" cy="8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3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lvl="1" indent="-342900">
              <a:lnSpc>
                <a:spcPct val="150000"/>
              </a:lnSpc>
              <a:buAutoNum type="alphaLcParenR" startAt="3"/>
            </a:pPr>
            <a:r>
              <a:rPr lang="zh-CN" altLang="en-US" sz="1800" dirty="0"/>
              <a:t>方法接收者既有值类型又有指针类型的</a:t>
            </a:r>
            <a:endParaRPr lang="en-US" altLang="zh-CN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赋值应该使用哪一个？原因？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38748" y="2898972"/>
            <a:ext cx="5274310" cy="356933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46973" y="1567555"/>
            <a:ext cx="5274310" cy="370205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446973" y="2212108"/>
            <a:ext cx="5274310" cy="122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类型对象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dirty="0"/>
              <a:t>d)	</a:t>
            </a:r>
            <a:r>
              <a:rPr lang="zh-CN" altLang="en-US" sz="1800" dirty="0"/>
              <a:t>问题</a:t>
            </a: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411080"/>
            <a:ext cx="5274310" cy="292100"/>
          </a:xfrm>
          <a:prstGeom prst="rect">
            <a:avLst/>
          </a:prstGeom>
        </p:spPr>
      </p:pic>
      <p:sp>
        <p:nvSpPr>
          <p:cNvPr id="14" name="内容占位符 1"/>
          <p:cNvSpPr txBox="1">
            <a:spLocks/>
          </p:cNvSpPr>
          <p:nvPr/>
        </p:nvSpPr>
        <p:spPr>
          <a:xfrm>
            <a:off x="609599" y="2933626"/>
            <a:ext cx="10767237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/>
              <a:t>2)	</a:t>
            </a:r>
            <a:r>
              <a:rPr lang="zh-CN" altLang="en-US" sz="1800" dirty="0"/>
              <a:t>接口对象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当接口</a:t>
            </a:r>
            <a:r>
              <a:rPr lang="en-US" altLang="zh-CN" sz="1800" dirty="0"/>
              <a:t>(A)</a:t>
            </a:r>
            <a:r>
              <a:rPr lang="zh-CN" altLang="en-US" sz="1800" dirty="0"/>
              <a:t>包含另外一个接口</a:t>
            </a:r>
            <a:r>
              <a:rPr lang="en-US" altLang="zh-CN" sz="1800" dirty="0"/>
              <a:t>(B)</a:t>
            </a:r>
            <a:r>
              <a:rPr lang="zh-CN" altLang="en-US" sz="1800" dirty="0"/>
              <a:t>中声明的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所有函数时</a:t>
            </a:r>
            <a:r>
              <a:rPr lang="en-US" altLang="zh-CN" sz="1800" dirty="0"/>
              <a:t>(A</a:t>
            </a:r>
            <a:r>
              <a:rPr lang="zh-CN" altLang="en-US" sz="1800" dirty="0"/>
              <a:t>接口函数时</a:t>
            </a:r>
            <a:r>
              <a:rPr lang="en-US" altLang="zh-CN" sz="1800" dirty="0"/>
              <a:t>B</a:t>
            </a:r>
            <a:r>
              <a:rPr lang="zh-CN" altLang="en-US" sz="1800" dirty="0"/>
              <a:t>接口函数的父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集，</a:t>
            </a:r>
            <a:r>
              <a:rPr lang="en-US" altLang="zh-CN" sz="1800" dirty="0"/>
              <a:t>B</a:t>
            </a:r>
            <a:r>
              <a:rPr lang="zh-CN" altLang="en-US" sz="1800" dirty="0"/>
              <a:t>时</a:t>
            </a:r>
            <a:r>
              <a:rPr lang="en-US" altLang="zh-CN" sz="1800" dirty="0"/>
              <a:t>A</a:t>
            </a:r>
            <a:r>
              <a:rPr lang="zh-CN" altLang="en-US" sz="1800" dirty="0"/>
              <a:t>的子集</a:t>
            </a:r>
            <a:r>
              <a:rPr lang="en-US" altLang="zh-CN" sz="1800" dirty="0"/>
              <a:t>)</a:t>
            </a:r>
            <a:r>
              <a:rPr lang="zh-CN" altLang="en-US" sz="1800" dirty="0"/>
              <a:t>，则接口</a:t>
            </a:r>
            <a:r>
              <a:rPr lang="en-US" altLang="zh-CN" sz="1800" dirty="0"/>
              <a:t>(A)</a:t>
            </a:r>
            <a:r>
              <a:rPr lang="zh-CN" altLang="en-US" sz="1800" dirty="0"/>
              <a:t>的对象也可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以赋值给其子集的接口</a:t>
            </a:r>
            <a:r>
              <a:rPr lang="en-US" altLang="zh-CN" sz="1800" dirty="0"/>
              <a:t>(B)</a:t>
            </a:r>
            <a:r>
              <a:rPr lang="zh-CN" altLang="en-US" sz="1800" dirty="0"/>
              <a:t>变量</a:t>
            </a:r>
            <a:endParaRPr lang="en-US" altLang="zh-CN" sz="1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800" dirty="0"/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若两个接口声明同样的函数签名，则者两个接口完全等价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000" dirty="0"/>
              <a:t>当类型和父集接口赋值给接口变量口，只能调用接口变量定义接口中声明的函数（方法）</a:t>
            </a:r>
          </a:p>
          <a:p>
            <a:pPr marL="400050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800" dirty="0"/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353" y="3532652"/>
            <a:ext cx="3381375" cy="63817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366353" y="4429977"/>
            <a:ext cx="4276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类型断言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33519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断言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dirty="0"/>
              <a:t>语法</a:t>
            </a:r>
            <a:r>
              <a:rPr lang="en-US" altLang="zh-CN" sz="1800" dirty="0"/>
              <a:t>: </a:t>
            </a:r>
            <a:r>
              <a:rPr lang="zh-CN" altLang="en-US" sz="1800" dirty="0"/>
              <a:t>接口变量</a:t>
            </a:r>
            <a:r>
              <a:rPr lang="en-US" altLang="zh-CN" sz="1800" dirty="0"/>
              <a:t>.(Type)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90221" y="2359519"/>
            <a:ext cx="5274310" cy="2947035"/>
          </a:xfrm>
          <a:prstGeom prst="rect">
            <a:avLst/>
          </a:prstGeom>
        </p:spPr>
      </p:pic>
      <p:sp>
        <p:nvSpPr>
          <p:cNvPr id="12" name="内容占位符 1"/>
          <p:cNvSpPr txBox="1">
            <a:spLocks/>
          </p:cNvSpPr>
          <p:nvPr/>
        </p:nvSpPr>
        <p:spPr>
          <a:xfrm>
            <a:off x="6366353" y="1335198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/>
              <a:t>2)	</a:t>
            </a:r>
            <a:r>
              <a:rPr lang="zh-CN" altLang="en-US" sz="1800" dirty="0"/>
              <a:t>查询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/>
              <a:t>可以通过</a:t>
            </a:r>
            <a:r>
              <a:rPr lang="en-US" altLang="zh-CN" sz="1800" dirty="0"/>
              <a:t>switch-case+</a:t>
            </a:r>
            <a:r>
              <a:rPr lang="zh-CN" altLang="en-US" sz="1800" dirty="0"/>
              <a:t>接口变量</a:t>
            </a:r>
            <a:r>
              <a:rPr lang="en-US" altLang="zh-CN" sz="1800" dirty="0"/>
              <a:t>.(type)</a:t>
            </a:r>
            <a:r>
              <a:rPr lang="zh-CN" altLang="en-US" sz="1800" dirty="0"/>
              <a:t>查询变量类型，并选择对应的分支块</a:t>
            </a: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353" y="2905528"/>
            <a:ext cx="5274310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09600" y="926985"/>
            <a:ext cx="115135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接口匿名嵌入</a:t>
            </a: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609602" y="1462788"/>
            <a:ext cx="5435548" cy="53097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接口之中也可以嵌入已存在的接口，从而实现接口的扩展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1)	</a:t>
            </a:r>
            <a:r>
              <a:rPr lang="zh-CN" altLang="en-US" sz="1800" dirty="0"/>
              <a:t>定义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6366353" y="1080018"/>
            <a:ext cx="5435548" cy="5309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u"/>
              <a:defRPr sz="2400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sz="2200" kern="1200" baseline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/>
              <a:t>2)	</a:t>
            </a:r>
            <a:r>
              <a:rPr lang="zh-CN" altLang="en-US" sz="1800" dirty="0"/>
              <a:t>实现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63132" y="2989188"/>
            <a:ext cx="3886200" cy="313372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6527591" y="1641590"/>
            <a:ext cx="5274310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15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6450</TotalTime>
  <Pages>0</Pages>
  <Words>1865</Words>
  <Characters>0</Characters>
  <Application>Microsoft Office PowerPoint</Application>
  <DocSecurity>0</DocSecurity>
  <PresentationFormat>宽屏</PresentationFormat>
  <Lines>0</Lines>
  <Paragraphs>285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接口</vt:lpstr>
      <vt:lpstr>接口</vt:lpstr>
      <vt:lpstr>接口</vt:lpstr>
      <vt:lpstr>接口</vt:lpstr>
      <vt:lpstr>接口</vt:lpstr>
      <vt:lpstr>接口</vt:lpstr>
      <vt:lpstr>接口</vt:lpstr>
      <vt:lpstr>接口</vt:lpstr>
      <vt:lpstr>接口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反射</vt:lpstr>
      <vt:lpstr>练习</vt:lpstr>
      <vt:lpstr>作业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236</cp:revision>
  <dcterms:created xsi:type="dcterms:W3CDTF">2017-03-01T07:00:29Z</dcterms:created>
  <dcterms:modified xsi:type="dcterms:W3CDTF">2020-11-07T06:24:18Z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