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1" r:id="rId3"/>
    <p:sldMasterId id="2147483690" r:id="rId4"/>
  </p:sldMasterIdLst>
  <p:notesMasterIdLst>
    <p:notesMasterId r:id="rId35"/>
  </p:notesMasterIdLst>
  <p:sldIdLst>
    <p:sldId id="256" r:id="rId5"/>
    <p:sldId id="257" r:id="rId6"/>
    <p:sldId id="271" r:id="rId7"/>
    <p:sldId id="321" r:id="rId8"/>
    <p:sldId id="322" r:id="rId9"/>
    <p:sldId id="323" r:id="rId10"/>
    <p:sldId id="324" r:id="rId11"/>
    <p:sldId id="325" r:id="rId12"/>
    <p:sldId id="328" r:id="rId13"/>
    <p:sldId id="303" r:id="rId14"/>
    <p:sldId id="304" r:id="rId15"/>
    <p:sldId id="326" r:id="rId16"/>
    <p:sldId id="308" r:id="rId17"/>
    <p:sldId id="293" r:id="rId18"/>
    <p:sldId id="310" r:id="rId19"/>
    <p:sldId id="311" r:id="rId20"/>
    <p:sldId id="312" r:id="rId21"/>
    <p:sldId id="313" r:id="rId22"/>
    <p:sldId id="315" r:id="rId23"/>
    <p:sldId id="316" r:id="rId24"/>
    <p:sldId id="318" r:id="rId25"/>
    <p:sldId id="330" r:id="rId26"/>
    <p:sldId id="277" r:id="rId27"/>
    <p:sldId id="278" r:id="rId28"/>
    <p:sldId id="331" r:id="rId29"/>
    <p:sldId id="279" r:id="rId30"/>
    <p:sldId id="332" r:id="rId31"/>
    <p:sldId id="329" r:id="rId32"/>
    <p:sldId id="260" r:id="rId33"/>
    <p:sldId id="26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13D3-5FD3-4036-8603-69713A8764EA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F8141-2879-418E-B8FB-6ED761394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49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1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22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3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E1A6E-D88D-43BD-A78B-AA7B783C1577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7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1500E36-EC24-45C7-8B65-2D2E6BFC3833}" type="datetime1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09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08C57F0-99C9-43B6-9DC9-6C5AEBA77EBE}" type="datetime1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5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77FFDC0-5E89-4238-8AB2-C4C896A17394}" type="datetime1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57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AF70128-151E-4570-AF37-91870924F91E}" type="datetime1">
              <a:rPr lang="ru-RU" smtClean="0"/>
              <a:t>15.02.2016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FECA1A7-84CC-4BA3-ABAD-D228109EA159}" type="datetime1">
              <a:rPr lang="ru-RU" smtClean="0"/>
              <a:t>15.02.2016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0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B3ABC9D-83A6-4D9E-9F67-C9593C86664F}" type="datetime1">
              <a:rPr lang="ru-RU" smtClean="0"/>
              <a:t>15.02.2016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0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0411FD9-8B40-4681-A940-DC5FA532CF5B}" type="datetime1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F96188A-6741-45DA-989F-5E19A2EE0F5E}" type="datetime1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74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2F8771E-B299-443C-AFAF-C48B47DDAF4A}" type="datetime1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26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4D9356C-7031-426D-8381-8A19714C7A3B}" type="datetime1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2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5207-4040-48F3-BE90-ED38FDF7A56E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11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C0450-B760-4A90-A2BE-FB26E5819D23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5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BFC00-1EE1-4F94-A2AA-0DBD90434D5C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86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3AAB-A470-4AFA-AEB4-A1DC8E7652A7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01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556A-8D99-45F4-97E5-43D4821801BD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01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873674011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354922137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382057494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4124822160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DB03-3D62-4FD5-ADC0-0C19D1E5D584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72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791-BCB6-42FE-8FA2-DE5951076FC3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88018-31C0-41B5-A831-ABE378629D79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57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DDA8-D267-49C9-A2C6-4537EB229BBD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11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0F06-53FC-4521-8E1D-5BFD96215995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21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416156973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310104007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066895607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66308646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0F564-DC8D-4E60-B362-B69E156C9D60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406418513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66194745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172160517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21877144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2431772-4A46-4A10-91ED-4D5E3E79F8A4}" type="datetime1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0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9876E7-75E2-4E39-9353-61AD6C561565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C0646401-173B-472D-8566-FFBD0EC7099D}" type="datetime1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1A3B53-BF04-4BC0-ADCE-225E17020D28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5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86A276-11DD-4404-AD0D-E31786C839A5}" type="datetime1">
              <a:rPr lang="ru-RU" smtClean="0">
                <a:solidFill>
                  <a:srgbClr val="000000"/>
                </a:solidFill>
              </a:rPr>
              <a:t>15.02.2016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5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267744" y="5555538"/>
            <a:ext cx="67428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ECAF8-C2D0-44F2-AD01-4B4F1E64BC0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764704"/>
            <a:ext cx="7704856" cy="5544616"/>
          </a:xfrm>
        </p:spPr>
        <p:txBody>
          <a:bodyPr/>
          <a:lstStyle/>
          <a:p>
            <a:r>
              <a:rPr lang="ru-RU" sz="2400" b="1" dirty="0" smtClean="0"/>
              <a:t>Особенности сложных систем как объектов моделирования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Сложные модели уникальны. Следствие </a:t>
            </a:r>
            <a:r>
              <a:rPr lang="ru-RU" sz="2400" dirty="0"/>
              <a:t>на практике </a:t>
            </a:r>
            <a:r>
              <a:rPr lang="ru-RU" sz="2400" dirty="0" smtClean="0"/>
              <a:t>– необходимость </a:t>
            </a:r>
            <a:r>
              <a:rPr lang="ru-RU" sz="2400" dirty="0"/>
              <a:t>строить новые </a:t>
            </a:r>
            <a:r>
              <a:rPr lang="ru-RU" sz="2400" dirty="0" smtClean="0"/>
              <a:t>модели.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Проблема определения системы (слабая </a:t>
            </a:r>
            <a:r>
              <a:rPr lang="ru-RU" sz="2400" dirty="0"/>
              <a:t>структурированность теоретических и фактических знаний </a:t>
            </a:r>
            <a:r>
              <a:rPr lang="ru-RU" sz="2400" dirty="0" smtClean="0"/>
              <a:t>о системе, присутствие субъективных </a:t>
            </a:r>
            <a:r>
              <a:rPr lang="ru-RU" sz="2400" dirty="0"/>
              <a:t>экспертных знаний о </a:t>
            </a:r>
            <a:r>
              <a:rPr lang="ru-RU" sz="2400" dirty="0" smtClean="0"/>
              <a:t>системе)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Необходимость исследования системы </a:t>
            </a:r>
            <a:r>
              <a:rPr lang="ru-RU" sz="2400" dirty="0"/>
              <a:t>в </a:t>
            </a:r>
            <a:r>
              <a:rPr lang="ru-RU" sz="2400" dirty="0" smtClean="0"/>
              <a:t>целом. А также необходимость </a:t>
            </a:r>
            <a:r>
              <a:rPr lang="ru-RU" sz="2400" dirty="0"/>
              <a:t>исследования поведения </a:t>
            </a:r>
            <a:r>
              <a:rPr lang="ru-RU" sz="2400" dirty="0" smtClean="0"/>
              <a:t>системы в динамике.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31640" y="0"/>
            <a:ext cx="8002587" cy="7556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0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836712"/>
            <a:ext cx="7776864" cy="56166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Большое число и разнородность элементов</a:t>
            </a:r>
            <a:r>
              <a:rPr lang="ru-RU" sz="2400" dirty="0"/>
              <a:t>, составляющих </a:t>
            </a:r>
            <a:r>
              <a:rPr lang="ru-RU" sz="2400" dirty="0" smtClean="0"/>
              <a:t>систему, и связей между ними.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Случайность </a:t>
            </a:r>
            <a:r>
              <a:rPr lang="ru-RU" sz="2400" dirty="0"/>
              <a:t>и неопределенность факторов</a:t>
            </a:r>
            <a:r>
              <a:rPr lang="ru-RU" sz="2400" dirty="0" smtClean="0"/>
              <a:t>, действующих в изучаемой </a:t>
            </a:r>
            <a:r>
              <a:rPr lang="ru-RU" sz="2400" dirty="0"/>
              <a:t>системе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Проблема выбора цели моделирования (решение о возможности упрощения модели)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7620000" cy="5328592"/>
          </a:xfrm>
        </p:spPr>
        <p:txBody>
          <a:bodyPr/>
          <a:lstStyle/>
          <a:p>
            <a:r>
              <a:rPr lang="ru-RU" sz="2800" b="1" dirty="0"/>
              <a:t>Примеры </a:t>
            </a:r>
            <a:r>
              <a:rPr lang="ru-RU" sz="2800" b="1" dirty="0" smtClean="0"/>
              <a:t>сложных систем</a:t>
            </a:r>
            <a:r>
              <a:rPr lang="ru-RU" sz="2800" dirty="0" smtClean="0"/>
              <a:t>: </a:t>
            </a: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система по обработке потоков заявок, библиотека, магазин, производственный участок, линия связи, отделение скорой помощи, морской порт и т.д.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экономический процесс – процесс инфляции, бизнес-процесс, технологический процесс и т.п.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информационная </a:t>
            </a:r>
            <a:r>
              <a:rPr lang="ru-RU" sz="2400" dirty="0" smtClean="0"/>
              <a:t>система; сложная </a:t>
            </a:r>
            <a:r>
              <a:rPr lang="ru-RU" sz="2400" dirty="0"/>
              <a:t>система управления; организационно – производственная система, предприятие; социально – экономическая система, например регион; и др.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4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484784"/>
            <a:ext cx="8002587" cy="755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видов моделирования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061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85" name="Группа 84"/>
          <p:cNvGrpSpPr/>
          <p:nvPr/>
        </p:nvGrpSpPr>
        <p:grpSpPr>
          <a:xfrm>
            <a:off x="323528" y="548680"/>
            <a:ext cx="8424936" cy="6056903"/>
            <a:chOff x="323528" y="332656"/>
            <a:chExt cx="8424936" cy="605690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203848" y="332656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Моделирование систем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23528" y="1124744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Детерминированное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868144" y="1121768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Стохастическое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23528" y="1916832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Статическое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868144" y="1844824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Динамическое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23528" y="2708920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Дискретное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311860" y="2689159"/>
              <a:ext cx="2448272" cy="504056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Дискретно-непрерывное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868144" y="2708920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Непрерывное 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24403" y="3519769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Мысленное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868144" y="3519769"/>
              <a:ext cx="2880320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Реальное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Прямая соединительная линия 20"/>
            <p:cNvCxnSpPr>
              <a:stCxn id="7" idx="2"/>
            </p:cNvCxnSpPr>
            <p:nvPr/>
          </p:nvCxnSpPr>
          <p:spPr>
            <a:xfrm>
              <a:off x="4644008" y="764704"/>
              <a:ext cx="0" cy="216024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763688" y="973227"/>
              <a:ext cx="5544616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endCxn id="8" idx="0"/>
            </p:cNvCxnSpPr>
            <p:nvPr/>
          </p:nvCxnSpPr>
          <p:spPr>
            <a:xfrm>
              <a:off x="1763688" y="973227"/>
              <a:ext cx="0" cy="151517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endCxn id="9" idx="0"/>
            </p:cNvCxnSpPr>
            <p:nvPr/>
          </p:nvCxnSpPr>
          <p:spPr>
            <a:xfrm>
              <a:off x="7308304" y="973227"/>
              <a:ext cx="0" cy="14854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8" idx="2"/>
              <a:endCxn id="11" idx="0"/>
            </p:cNvCxnSpPr>
            <p:nvPr/>
          </p:nvCxnSpPr>
          <p:spPr>
            <a:xfrm>
              <a:off x="1763688" y="1556792"/>
              <a:ext cx="0" cy="36004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9" idx="2"/>
              <a:endCxn id="13" idx="0"/>
            </p:cNvCxnSpPr>
            <p:nvPr/>
          </p:nvCxnSpPr>
          <p:spPr>
            <a:xfrm>
              <a:off x="7308304" y="1553816"/>
              <a:ext cx="0" cy="29100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1" idx="2"/>
              <a:endCxn id="14" idx="0"/>
            </p:cNvCxnSpPr>
            <p:nvPr/>
          </p:nvCxnSpPr>
          <p:spPr>
            <a:xfrm>
              <a:off x="1763688" y="2348880"/>
              <a:ext cx="0" cy="36004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13" idx="2"/>
              <a:endCxn id="17" idx="0"/>
            </p:cNvCxnSpPr>
            <p:nvPr/>
          </p:nvCxnSpPr>
          <p:spPr>
            <a:xfrm>
              <a:off x="7308304" y="2276872"/>
              <a:ext cx="0" cy="43204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4" idx="2"/>
              <a:endCxn id="18" idx="0"/>
            </p:cNvCxnSpPr>
            <p:nvPr/>
          </p:nvCxnSpPr>
          <p:spPr>
            <a:xfrm>
              <a:off x="1763688" y="3140968"/>
              <a:ext cx="875" cy="37880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stCxn id="17" idx="2"/>
              <a:endCxn id="19" idx="0"/>
            </p:cNvCxnSpPr>
            <p:nvPr/>
          </p:nvCxnSpPr>
          <p:spPr>
            <a:xfrm>
              <a:off x="7308304" y="3140968"/>
              <a:ext cx="0" cy="37880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1763688" y="1717303"/>
              <a:ext cx="5544616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1763688" y="2492896"/>
              <a:ext cx="5544616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endCxn id="15" idx="0"/>
            </p:cNvCxnSpPr>
            <p:nvPr/>
          </p:nvCxnSpPr>
          <p:spPr>
            <a:xfrm>
              <a:off x="4535996" y="2492896"/>
              <a:ext cx="0" cy="196263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1763688" y="3336496"/>
              <a:ext cx="5544616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Прямоугольник 70"/>
            <p:cNvSpPr/>
            <p:nvPr/>
          </p:nvSpPr>
          <p:spPr>
            <a:xfrm rot="16200000">
              <a:off x="5517486" y="5097310"/>
              <a:ext cx="2141479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Натурное 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71"/>
            <p:cNvSpPr/>
            <p:nvPr/>
          </p:nvSpPr>
          <p:spPr>
            <a:xfrm rot="16200000">
              <a:off x="548934" y="5083815"/>
              <a:ext cx="2141479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Символическое 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 rot="16200000">
              <a:off x="1351693" y="5091824"/>
              <a:ext cx="2141479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Математическое 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 rot="16200000">
              <a:off x="-315162" y="5075804"/>
              <a:ext cx="2141479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Наглядное 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 rot="16200000">
              <a:off x="6453589" y="5102796"/>
              <a:ext cx="2141479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Физическое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755577" y="3951817"/>
              <a:ext cx="0" cy="26927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624681" y="3951815"/>
              <a:ext cx="0" cy="26927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>
              <a:off x="2434948" y="3951815"/>
              <a:ext cx="0" cy="285293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>
              <a:off x="6588225" y="3959825"/>
              <a:ext cx="0" cy="26927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7543542" y="3959825"/>
              <a:ext cx="0" cy="277283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/>
          <p:cNvGrpSpPr/>
          <p:nvPr/>
        </p:nvGrpSpPr>
        <p:grpSpPr>
          <a:xfrm>
            <a:off x="2638456" y="4581128"/>
            <a:ext cx="2221576" cy="1800200"/>
            <a:chOff x="2638456" y="4581128"/>
            <a:chExt cx="2221576" cy="1800200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2987824" y="4581128"/>
              <a:ext cx="1872208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Аналитическое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987824" y="5229200"/>
              <a:ext cx="1872208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Компьютерное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987824" y="5949280"/>
              <a:ext cx="1872208" cy="432048"/>
            </a:xfrm>
            <a:prstGeom prst="rect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Имитационное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единительная линия 42"/>
            <p:cNvCxnSpPr>
              <a:endCxn id="60" idx="1"/>
            </p:cNvCxnSpPr>
            <p:nvPr/>
          </p:nvCxnSpPr>
          <p:spPr>
            <a:xfrm>
              <a:off x="2638457" y="4797152"/>
              <a:ext cx="3493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638456" y="5445224"/>
              <a:ext cx="3493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3923928" y="5661248"/>
              <a:ext cx="0" cy="288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Заголовок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2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Детерминированное</a:t>
            </a:r>
            <a:r>
              <a:rPr lang="ru-RU" sz="3600" b="0" dirty="0"/>
              <a:t> </a:t>
            </a:r>
            <a:r>
              <a:rPr lang="ru-RU" sz="3600" dirty="0"/>
              <a:t>моделирование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620000" cy="4373563"/>
          </a:xfrm>
        </p:spPr>
        <p:txBody>
          <a:bodyPr/>
          <a:lstStyle/>
          <a:p>
            <a:r>
              <a:rPr lang="ru-RU" sz="2800" dirty="0"/>
              <a:t>Применяется для исследования систем, поведение которых можно абсолютно точно предвидеть. </a:t>
            </a:r>
          </a:p>
          <a:p>
            <a:r>
              <a:rPr lang="ru-RU" sz="2800" dirty="0"/>
              <a:t>Например,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путь, пройденный автомобилем, при равноускоренном движении в идеальных условиях;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устройство, возводящее в квадрат число на входе.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8002587" cy="75565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Стохастическое моделирование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229600" cy="6121027"/>
          </a:xfrm>
        </p:spPr>
        <p:txBody>
          <a:bodyPr/>
          <a:lstStyle/>
          <a:p>
            <a:r>
              <a:rPr lang="ru-RU" sz="2400" b="1" dirty="0"/>
              <a:t>Стохастические</a:t>
            </a:r>
            <a:r>
              <a:rPr lang="ru-RU" sz="2400" b="1" i="1" dirty="0"/>
              <a:t> </a:t>
            </a:r>
            <a:r>
              <a:rPr lang="ru-RU" sz="2400" dirty="0"/>
              <a:t>модели учитывают </a:t>
            </a:r>
            <a:r>
              <a:rPr lang="ru-RU" sz="2400" dirty="0" smtClean="0"/>
              <a:t>вероятностный (случайный) </a:t>
            </a:r>
            <a:r>
              <a:rPr lang="ru-RU" sz="2400" dirty="0"/>
              <a:t>характер параметров моделируемого объекта. </a:t>
            </a:r>
          </a:p>
          <a:p>
            <a:r>
              <a:rPr lang="ru-RU" sz="2400" dirty="0"/>
              <a:t>Анализ подобных моделей выполняется  на компьютере на основе статистики, набираемой в ходе имитационных </a:t>
            </a:r>
            <a:r>
              <a:rPr lang="ru-RU" sz="2400" dirty="0" smtClean="0"/>
              <a:t>экспериментов.</a:t>
            </a:r>
            <a:endParaRPr lang="ru-RU" sz="2400" dirty="0"/>
          </a:p>
          <a:p>
            <a:r>
              <a:rPr lang="ru-RU" sz="2400" dirty="0"/>
              <a:t>Примеры стохастических систем:</a:t>
            </a:r>
          </a:p>
          <a:p>
            <a:pPr lvl="1"/>
            <a:r>
              <a:rPr lang="ru-RU" sz="2400" dirty="0"/>
              <a:t>заводы, </a:t>
            </a:r>
          </a:p>
          <a:p>
            <a:pPr lvl="1"/>
            <a:r>
              <a:rPr lang="ru-RU" sz="2400" dirty="0"/>
              <a:t>аэропорты, </a:t>
            </a:r>
          </a:p>
          <a:p>
            <a:pPr lvl="1"/>
            <a:r>
              <a:rPr lang="ru-RU" sz="2400" dirty="0"/>
              <a:t>сети и системы ЭВМ, </a:t>
            </a:r>
          </a:p>
          <a:p>
            <a:pPr lvl="1"/>
            <a:r>
              <a:rPr lang="ru-RU" sz="2400" dirty="0"/>
              <a:t>магазины, </a:t>
            </a:r>
          </a:p>
          <a:p>
            <a:pPr lvl="1"/>
            <a:r>
              <a:rPr lang="ru-RU" sz="2400" dirty="0"/>
              <a:t>предприятия бытового обслуживания </a:t>
            </a:r>
          </a:p>
          <a:p>
            <a:pPr lvl="1"/>
            <a:r>
              <a:rPr lang="ru-RU" sz="2400" dirty="0"/>
              <a:t>и т.п. (человек и все системы, которые включают человека).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/>
              <a:t>Статическое и динамическое моделирование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620000" cy="4772744"/>
          </a:xfrm>
        </p:spPr>
        <p:txBody>
          <a:bodyPr/>
          <a:lstStyle/>
          <a:p>
            <a:r>
              <a:rPr lang="ru-RU" sz="2400" dirty="0"/>
              <a:t>Статическое моделирование служит для описания систем в какой-либо момент времени. </a:t>
            </a:r>
          </a:p>
          <a:p>
            <a:r>
              <a:rPr lang="ru-RU" sz="2400" dirty="0"/>
              <a:t>Динамическое моделирование отражает изменение системы во </a:t>
            </a:r>
            <a:r>
              <a:rPr lang="ru-RU" sz="2400" dirty="0" smtClean="0"/>
              <a:t>времени. </a:t>
            </a:r>
            <a:endParaRPr lang="ru-RU" sz="2400" dirty="0"/>
          </a:p>
          <a:p>
            <a:r>
              <a:rPr lang="ru-RU" sz="2400" dirty="0"/>
              <a:t>Примеры динамических систем:</a:t>
            </a:r>
          </a:p>
          <a:p>
            <a:pPr lvl="1"/>
            <a:r>
              <a:rPr lang="ru-RU" sz="2400" dirty="0"/>
              <a:t>биологические, </a:t>
            </a:r>
          </a:p>
          <a:p>
            <a:pPr lvl="1"/>
            <a:r>
              <a:rPr lang="ru-RU" sz="2400" dirty="0"/>
              <a:t>экономические, </a:t>
            </a:r>
          </a:p>
          <a:p>
            <a:pPr lvl="1"/>
            <a:r>
              <a:rPr lang="ru-RU" sz="2400" dirty="0"/>
              <a:t>социальные системы; </a:t>
            </a:r>
          </a:p>
          <a:p>
            <a:pPr lvl="1"/>
            <a:r>
              <a:rPr lang="ru-RU" sz="2400" dirty="0"/>
              <a:t>искусственные системы (завод, предприятие, поточная линия и т.п.)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Дискретное и непрерывное моделирование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208912" cy="4752528"/>
          </a:xfrm>
        </p:spPr>
        <p:txBody>
          <a:bodyPr/>
          <a:lstStyle/>
          <a:p>
            <a:r>
              <a:rPr lang="ru-RU" sz="2400" dirty="0"/>
              <a:t>Дискретное моделирование применяют для исследования систем, в которых параметры измеряются или изменяются во времени дискретно, через </a:t>
            </a:r>
            <a:r>
              <a:rPr lang="en-US" sz="2400" b="1" dirty="0" err="1"/>
              <a:t>dt</a:t>
            </a:r>
            <a:r>
              <a:rPr lang="ru-RU" sz="2400" dirty="0"/>
              <a:t> (например, часы), </a:t>
            </a:r>
            <a:r>
              <a:rPr lang="ru-RU" sz="2400" dirty="0" smtClean="0"/>
              <a:t>в </a:t>
            </a:r>
            <a:r>
              <a:rPr lang="ru-RU" sz="2400" dirty="0"/>
              <a:t>противном случае применяют непрерывное моделирование. </a:t>
            </a:r>
          </a:p>
          <a:p>
            <a:r>
              <a:rPr lang="ru-RU" sz="2400" dirty="0"/>
              <a:t>Например: </a:t>
            </a:r>
          </a:p>
          <a:p>
            <a:pPr lvl="1"/>
            <a:r>
              <a:rPr lang="ru-RU" sz="2400" dirty="0"/>
              <a:t>ЭВМ, электронные часы, электросчетчик – дискретные системы; </a:t>
            </a:r>
          </a:p>
          <a:p>
            <a:pPr lvl="1"/>
            <a:r>
              <a:rPr lang="ru-RU" sz="2400" dirty="0"/>
              <a:t>песочные часы, солнечные часы, нагревательные приборы и т.д. – непрерывные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/>
              <a:t>Реальное моделирование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5589587"/>
          </a:xfrm>
        </p:spPr>
        <p:txBody>
          <a:bodyPr/>
          <a:lstStyle/>
          <a:p>
            <a:r>
              <a:rPr lang="ru-RU" sz="2400" dirty="0"/>
              <a:t>В зависимости от формы представления объекта (системы) выделяют </a:t>
            </a:r>
            <a:r>
              <a:rPr lang="ru-RU" sz="2400" b="1" dirty="0"/>
              <a:t>мысленное и реальное</a:t>
            </a:r>
            <a:r>
              <a:rPr lang="ru-RU" sz="2400" dirty="0"/>
              <a:t> моделирование</a:t>
            </a:r>
          </a:p>
          <a:p>
            <a:r>
              <a:rPr lang="ru-RU" sz="2400" b="1" dirty="0"/>
              <a:t>Реальное</a:t>
            </a:r>
            <a:r>
              <a:rPr lang="ru-RU" sz="2400" dirty="0"/>
              <a:t> моделирование является наиболее адекватным, но его возможности с учетом особенностей реальных объектов ограничены. </a:t>
            </a:r>
          </a:p>
          <a:p>
            <a:r>
              <a:rPr lang="ru-RU" sz="2400" dirty="0" smtClean="0"/>
              <a:t>К реальному моделированию относят: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производственный эксперимент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комплексные испытания, которые обладают высокой степенью достоверности.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физическое моделирование (исследование проводится на установках, которые сохраняют природу явления и обладают физическим подобием). 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02587" cy="10262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 smtClean="0"/>
              <a:t>Тема 1. Введение в имитационное моделирование</a:t>
            </a:r>
            <a:endParaRPr lang="ru-RU" sz="2800" dirty="0"/>
          </a:p>
        </p:txBody>
      </p:sp>
      <p:sp>
        <p:nvSpPr>
          <p:cNvPr id="22531" name="Объект 4"/>
          <p:cNvSpPr>
            <a:spLocks noGrp="1"/>
          </p:cNvSpPr>
          <p:nvPr>
            <p:ph idx="1"/>
          </p:nvPr>
        </p:nvSpPr>
        <p:spPr>
          <a:xfrm>
            <a:off x="457200" y="1916832"/>
            <a:ext cx="8075240" cy="45365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Моделирование как метод исследования и проектирования сложных систем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Системный анализ в моделировании систем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Классификация основных видов моделирования </a:t>
            </a:r>
            <a:r>
              <a:rPr lang="ru-RU" sz="2400" dirty="0" smtClean="0"/>
              <a:t>систем</a:t>
            </a:r>
            <a:endParaRPr lang="ru-RU" sz="2400" dirty="0" smtClean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/>
              <a:t>Мысленное моделирование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7704856" cy="4680520"/>
          </a:xfrm>
        </p:spPr>
        <p:txBody>
          <a:bodyPr/>
          <a:lstStyle/>
          <a:p>
            <a:r>
              <a:rPr lang="ru-RU" sz="2800" dirty="0"/>
              <a:t>Применяется для моделирования систем, которые практически не реализуемы на заданном интервале времени. </a:t>
            </a:r>
          </a:p>
          <a:p>
            <a:r>
              <a:rPr lang="ru-RU" sz="2800" dirty="0" smtClean="0"/>
              <a:t>Различают </a:t>
            </a:r>
            <a:r>
              <a:rPr lang="ru-RU" sz="2800" b="1" dirty="0" smtClean="0"/>
              <a:t>наглядное</a:t>
            </a:r>
            <a:r>
              <a:rPr lang="ru-RU" sz="2800" dirty="0" smtClean="0"/>
              <a:t> (образное) и </a:t>
            </a:r>
            <a:r>
              <a:rPr lang="ru-RU" sz="2800" b="1" dirty="0" smtClean="0"/>
              <a:t>знаковое</a:t>
            </a:r>
            <a:r>
              <a:rPr lang="ru-RU" sz="2800" dirty="0" smtClean="0"/>
              <a:t> (</a:t>
            </a:r>
            <a:r>
              <a:rPr lang="ru-RU" sz="2800" b="1" dirty="0" smtClean="0"/>
              <a:t>символическое</a:t>
            </a:r>
            <a:r>
              <a:rPr lang="ru-RU" sz="2800" dirty="0" smtClean="0"/>
              <a:t> и </a:t>
            </a:r>
            <a:r>
              <a:rPr lang="ru-RU" sz="2800" b="1" dirty="0" smtClean="0"/>
              <a:t>математическое</a:t>
            </a:r>
            <a:r>
              <a:rPr lang="ru-RU" sz="2800" dirty="0" smtClean="0"/>
              <a:t>) моделирование.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476672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Математическое моделирование</a:t>
            </a:r>
            <a:endParaRPr lang="ru-RU" sz="32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848872" cy="4824536"/>
          </a:xfrm>
        </p:spPr>
        <p:txBody>
          <a:bodyPr/>
          <a:lstStyle/>
          <a:p>
            <a:r>
              <a:rPr lang="ru-RU" sz="2400" b="1" dirty="0" smtClean="0"/>
              <a:t>Математическая </a:t>
            </a:r>
            <a:r>
              <a:rPr lang="ru-RU" sz="2400" b="1" dirty="0"/>
              <a:t>модель </a:t>
            </a:r>
            <a:r>
              <a:rPr lang="ru-RU" sz="2400" dirty="0"/>
              <a:t>– это искусственно созданный объект в виде математических, знаковых формул, который отображает и воспроизводит структуру, свойства, взаимосвязи и отношения между элементами исследуемого объекта. </a:t>
            </a:r>
            <a:endParaRPr lang="ru-RU" sz="2400" dirty="0" smtClean="0"/>
          </a:p>
          <a:p>
            <a:r>
              <a:rPr lang="ru-RU" sz="2400" b="1" dirty="0"/>
              <a:t>Методы математического моделирования</a:t>
            </a:r>
            <a:r>
              <a:rPr lang="ru-RU" sz="2400" dirty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аналитическое,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компьютерное,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комбинированное.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9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620000" cy="4373563"/>
          </a:xfrm>
        </p:spPr>
        <p:txBody>
          <a:bodyPr/>
          <a:lstStyle/>
          <a:p>
            <a:r>
              <a:rPr lang="ru-RU" sz="2400" b="1" dirty="0" smtClean="0"/>
              <a:t>Аналитическое моделирование</a:t>
            </a:r>
          </a:p>
          <a:p>
            <a:r>
              <a:rPr lang="ru-RU" sz="2400" dirty="0" smtClean="0"/>
              <a:t>Процессы функционирования систем описываются в виде функциональных соотношений (алгебраических, интегро-дифференциальных, конечно-разностных уравнений и т.п.)</a:t>
            </a:r>
          </a:p>
          <a:p>
            <a:r>
              <a:rPr lang="ru-RU" sz="2400" dirty="0" smtClean="0"/>
              <a:t>Исследование проводится: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Аналитическим методом (определяются основные зависимости)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Численными методами (когда невозможно получить решение в явном виде)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8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7704856" cy="4608512"/>
          </a:xfrm>
        </p:spPr>
        <p:txBody>
          <a:bodyPr/>
          <a:lstStyle/>
          <a:p>
            <a:r>
              <a:rPr lang="ru-RU" sz="2400" b="1" dirty="0"/>
              <a:t>Компьютерное моделирование </a:t>
            </a:r>
            <a:r>
              <a:rPr lang="ru-RU" sz="2400" dirty="0"/>
              <a:t>– метод </a:t>
            </a:r>
            <a:r>
              <a:rPr lang="ru-RU" sz="2400" dirty="0" smtClean="0"/>
              <a:t>исследования сложной </a:t>
            </a:r>
            <a:r>
              <a:rPr lang="ru-RU" sz="2400" dirty="0"/>
              <a:t>системы на </a:t>
            </a:r>
            <a:r>
              <a:rPr lang="ru-RU" sz="2400" dirty="0" smtClean="0"/>
              <a:t>основе использования </a:t>
            </a:r>
            <a:r>
              <a:rPr lang="ru-RU" sz="2400" dirty="0"/>
              <a:t>ее </a:t>
            </a:r>
            <a:r>
              <a:rPr lang="ru-RU" sz="2400" dirty="0" smtClean="0"/>
              <a:t>компьютерной модели</a:t>
            </a:r>
            <a:r>
              <a:rPr lang="ru-RU" sz="2400" dirty="0"/>
              <a:t>.</a:t>
            </a:r>
          </a:p>
          <a:p>
            <a:r>
              <a:rPr lang="ru-RU" sz="2400" dirty="0"/>
              <a:t>К компьютерному моделированию относят: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структурно-функциональное</a:t>
            </a:r>
            <a:r>
              <a:rPr lang="ru-RU" sz="2400" dirty="0"/>
              <a:t>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имитационное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472608"/>
          </a:xfrm>
        </p:spPr>
        <p:txBody>
          <a:bodyPr/>
          <a:lstStyle/>
          <a:p>
            <a:pPr marL="0" indent="0"/>
            <a:r>
              <a:rPr lang="ru-RU" sz="2400" b="1" dirty="0" smtClean="0"/>
              <a:t>Структурно-функциональная модель </a:t>
            </a:r>
            <a:r>
              <a:rPr lang="ru-RU" sz="2400" dirty="0" smtClean="0"/>
              <a:t>– условный </a:t>
            </a:r>
            <a:r>
              <a:rPr lang="ru-RU" sz="2400" dirty="0"/>
              <a:t>образ объекта или некоторой системы </a:t>
            </a:r>
            <a:r>
              <a:rPr lang="ru-RU" sz="2400" dirty="0" smtClean="0"/>
              <a:t>(или процессов</a:t>
            </a:r>
            <a:r>
              <a:rPr lang="ru-RU" sz="2400" dirty="0"/>
              <a:t>), описанный с помощью взаимосвязанных </a:t>
            </a:r>
            <a:r>
              <a:rPr lang="ru-RU" sz="2400" dirty="0" smtClean="0"/>
              <a:t>компьютерных таблиц</a:t>
            </a:r>
            <a:r>
              <a:rPr lang="ru-RU" sz="2400" dirty="0"/>
              <a:t>, </a:t>
            </a:r>
            <a:r>
              <a:rPr lang="ru-RU" sz="2400" dirty="0" smtClean="0"/>
              <a:t>блок-схем</a:t>
            </a:r>
            <a:r>
              <a:rPr lang="ru-RU" sz="2400" dirty="0"/>
              <a:t>, диаграмм, графиков, рисунков, </a:t>
            </a:r>
            <a:r>
              <a:rPr lang="ru-RU" sz="2400" dirty="0" smtClean="0"/>
              <a:t>анимационных фрагментов</a:t>
            </a:r>
            <a:r>
              <a:rPr lang="ru-RU" sz="2400" dirty="0"/>
              <a:t>, гипертекстов и т.д. и отображающих структуру </a:t>
            </a:r>
            <a:r>
              <a:rPr lang="ru-RU" sz="2400" dirty="0" smtClean="0"/>
              <a:t>и взаимосвязи </a:t>
            </a:r>
            <a:r>
              <a:rPr lang="ru-RU" sz="2400" dirty="0"/>
              <a:t>между элементами объекта. 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4680520"/>
          </a:xfrm>
        </p:spPr>
        <p:txBody>
          <a:bodyPr/>
          <a:lstStyle/>
          <a:p>
            <a:pPr marL="0" indent="0"/>
            <a:r>
              <a:rPr lang="ru-RU" sz="2400" b="1" dirty="0" smtClean="0"/>
              <a:t>Имитационная модель</a:t>
            </a:r>
            <a:r>
              <a:rPr lang="ru-RU" sz="2400" dirty="0" smtClean="0"/>
              <a:t> – это отдельная программа (совокупность программ, программный комплекс), позволяющий с помощью последовательности вычислений и графического отображения их результатов, воспроизводить (имитировать) процессы функционирования системы при условии воздействия на систему различных случайных факторов.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764704"/>
            <a:ext cx="7620000" cy="5400600"/>
          </a:xfrm>
        </p:spPr>
        <p:txBody>
          <a:bodyPr/>
          <a:lstStyle/>
          <a:p>
            <a:r>
              <a:rPr lang="ru-RU" sz="2400" dirty="0"/>
              <a:t>Суть компьютерного моделирования заключена в </a:t>
            </a:r>
            <a:r>
              <a:rPr lang="ru-RU" sz="2400" dirty="0" smtClean="0"/>
              <a:t>получении количественных </a:t>
            </a:r>
            <a:r>
              <a:rPr lang="ru-RU" sz="2400" dirty="0"/>
              <a:t>и качественных результатов на имеющейся модели.</a:t>
            </a:r>
          </a:p>
          <a:p>
            <a:r>
              <a:rPr lang="ru-RU" sz="2400" b="1" dirty="0"/>
              <a:t>Качественные результаты </a:t>
            </a:r>
            <a:r>
              <a:rPr lang="ru-RU" sz="2400" dirty="0"/>
              <a:t>анализа обнаруживают неизвестные </a:t>
            </a:r>
            <a:r>
              <a:rPr lang="ru-RU" sz="2400" dirty="0" smtClean="0"/>
              <a:t>ранее свойства </a:t>
            </a:r>
            <a:r>
              <a:rPr lang="ru-RU" sz="2400" dirty="0"/>
              <a:t>сложной системы: ее структуру, динамику развития</a:t>
            </a:r>
            <a:r>
              <a:rPr lang="ru-RU" sz="2400" dirty="0" smtClean="0"/>
              <a:t>, устойчивость</a:t>
            </a:r>
            <a:r>
              <a:rPr lang="ru-RU" sz="2400" dirty="0"/>
              <a:t>, целостность и др. </a:t>
            </a:r>
            <a:endParaRPr lang="ru-RU" sz="2400" dirty="0" smtClean="0"/>
          </a:p>
          <a:p>
            <a:r>
              <a:rPr lang="ru-RU" sz="2400" b="1" dirty="0" smtClean="0"/>
              <a:t>Количественные </a:t>
            </a:r>
            <a:r>
              <a:rPr lang="ru-RU" sz="2400" b="1" dirty="0"/>
              <a:t>выводы </a:t>
            </a:r>
            <a:r>
              <a:rPr lang="ru-RU" sz="2400" dirty="0" smtClean="0"/>
              <a:t>получают на основе </a:t>
            </a:r>
            <a:r>
              <a:rPr lang="ru-RU" sz="2400" dirty="0"/>
              <a:t>анализа существующей СС или прогноза будущих </a:t>
            </a:r>
            <a:r>
              <a:rPr lang="ru-RU" sz="2400" dirty="0" smtClean="0"/>
              <a:t>значений некоторых </a:t>
            </a:r>
            <a:r>
              <a:rPr lang="ru-RU" sz="2400" dirty="0"/>
              <a:t>переменных.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3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04664"/>
            <a:ext cx="8064896" cy="6453336"/>
          </a:xfrm>
        </p:spPr>
        <p:txBody>
          <a:bodyPr/>
          <a:lstStyle/>
          <a:p>
            <a:r>
              <a:rPr lang="ru-RU" sz="2400" b="1" dirty="0" smtClean="0"/>
              <a:t>Основные преимущества имитационного моделирования перед аналитическим</a:t>
            </a:r>
            <a:r>
              <a:rPr lang="ru-RU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Решение задач исключительной сложности, имитация любых сложных процессов с большим количеством элементов.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Исследование динамики </a:t>
            </a:r>
            <a:r>
              <a:rPr lang="ru-RU" sz="2400" dirty="0" smtClean="0"/>
              <a:t>функционирования </a:t>
            </a:r>
            <a:r>
              <a:rPr lang="ru-RU" sz="2400" dirty="0"/>
              <a:t>систем, когда требуется анализ узких </a:t>
            </a:r>
            <a:r>
              <a:rPr lang="ru-RU" sz="2400" dirty="0" smtClean="0"/>
              <a:t>мест.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Эффективное исследование стохастических систем. Возможность проводить исследование в условиях неопределенности, при неполных и неточных данных.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ИМ – системообразующее звено в системах поддержки принятия решений т.к. позволяет исследовать большое число альтернатив, проигрывать различные сценарии при любых входных данных.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9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632848" cy="6120680"/>
          </a:xfrm>
        </p:spPr>
        <p:txBody>
          <a:bodyPr/>
          <a:lstStyle/>
          <a:p>
            <a:r>
              <a:rPr lang="ru-RU" sz="2800" b="1" dirty="0" smtClean="0"/>
              <a:t>Заключение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Методологией </a:t>
            </a:r>
            <a:r>
              <a:rPr lang="ru-RU" sz="2400" dirty="0"/>
              <a:t>исследования СС является </a:t>
            </a:r>
            <a:r>
              <a:rPr lang="ru-RU" sz="2400" b="1" dirty="0"/>
              <a:t>системный анализ</a:t>
            </a:r>
            <a:r>
              <a:rPr lang="ru-RU" sz="2400" dirty="0"/>
              <a:t>. 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Один из важнейших </a:t>
            </a:r>
            <a:r>
              <a:rPr lang="ru-RU" sz="2400" dirty="0"/>
              <a:t>инструментов прикладного системного анализа </a:t>
            </a:r>
            <a:r>
              <a:rPr lang="ru-RU" sz="2400" dirty="0" smtClean="0"/>
              <a:t>– </a:t>
            </a:r>
            <a:r>
              <a:rPr lang="ru-RU" sz="2400" b="1" dirty="0" smtClean="0"/>
              <a:t>компьютерное </a:t>
            </a:r>
            <a:r>
              <a:rPr lang="ru-RU" sz="2400" b="1" dirty="0"/>
              <a:t>моделирование</a:t>
            </a:r>
            <a:r>
              <a:rPr lang="ru-RU" sz="2400" dirty="0"/>
              <a:t>. </a:t>
            </a:r>
            <a:r>
              <a:rPr lang="ru-RU" sz="2400" b="1" dirty="0" smtClean="0"/>
              <a:t>Имитационное </a:t>
            </a:r>
            <a:r>
              <a:rPr lang="ru-RU" sz="2400" b="1" dirty="0"/>
              <a:t>моделирование </a:t>
            </a:r>
            <a:r>
              <a:rPr lang="ru-RU" sz="2400" dirty="0" smtClean="0"/>
              <a:t>– наиболее эффективный </a:t>
            </a:r>
            <a:r>
              <a:rPr lang="ru-RU" sz="2400" dirty="0"/>
              <a:t>и </a:t>
            </a:r>
            <a:r>
              <a:rPr lang="ru-RU" sz="2400" dirty="0" smtClean="0"/>
              <a:t>универсальный вариант компьютерного моделирования </a:t>
            </a:r>
            <a:r>
              <a:rPr lang="ru-RU" sz="2400" dirty="0"/>
              <a:t>в области исследования и управления </a:t>
            </a:r>
            <a:r>
              <a:rPr lang="ru-RU" sz="2400" dirty="0" smtClean="0"/>
              <a:t>сложными системами.</a:t>
            </a:r>
          </a:p>
          <a:p>
            <a:r>
              <a:rPr lang="ru-RU" sz="2400" dirty="0" smtClean="0"/>
              <a:t>3. Методологией </a:t>
            </a:r>
            <a:r>
              <a:rPr lang="ru-RU" sz="2400" dirty="0"/>
              <a:t>компьютерного моделирования </a:t>
            </a:r>
            <a:r>
              <a:rPr lang="ru-RU" sz="2400" dirty="0" smtClean="0"/>
              <a:t>также является </a:t>
            </a:r>
            <a:r>
              <a:rPr lang="ru-RU" sz="2400" dirty="0"/>
              <a:t>системный </a:t>
            </a:r>
            <a:r>
              <a:rPr lang="ru-RU" sz="2400" dirty="0" smtClean="0"/>
              <a:t>анализ, </a:t>
            </a:r>
            <a:r>
              <a:rPr lang="ru-RU" sz="2400" dirty="0"/>
              <a:t>специалист данного метода (направления) – </a:t>
            </a:r>
            <a:r>
              <a:rPr lang="ru-RU" sz="2400" b="1" dirty="0"/>
              <a:t>системный аналитик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/>
              <a:t>Список литературы</a:t>
            </a:r>
            <a:endParaRPr lang="ru-RU" sz="3200" dirty="0"/>
          </a:p>
        </p:txBody>
      </p:sp>
      <p:sp>
        <p:nvSpPr>
          <p:cNvPr id="108547" name="Объект 3"/>
          <p:cNvSpPr>
            <a:spLocks noGrp="1"/>
          </p:cNvSpPr>
          <p:nvPr>
            <p:ph idx="1"/>
          </p:nvPr>
        </p:nvSpPr>
        <p:spPr>
          <a:xfrm>
            <a:off x="827584" y="1124744"/>
            <a:ext cx="7704856" cy="5112568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spcAft>
                <a:spcPct val="0"/>
              </a:spcAft>
              <a:buFont typeface="+mj-lt"/>
              <a:buAutoNum type="arabicPeriod"/>
            </a:pPr>
            <a:r>
              <a:rPr lang="ru-RU" sz="2400" dirty="0">
                <a:cs typeface="Times New Roman" pitchFamily="18" charset="0"/>
              </a:rPr>
              <a:t>Советов Б.Я., Яковлев С.А. Моделирование систем: учебник для ВУЗов. 2003 </a:t>
            </a:r>
            <a:endParaRPr lang="en-US" sz="2400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itchFamily="18" charset="0"/>
              </a:rPr>
              <a:t>Шеннон </a:t>
            </a:r>
            <a:r>
              <a:rPr lang="ru-RU" sz="2400" dirty="0">
                <a:cs typeface="Times New Roman" pitchFamily="18" charset="0"/>
              </a:rPr>
              <a:t>Р. Имитационное </a:t>
            </a:r>
            <a:r>
              <a:rPr lang="ru-RU" sz="2400" dirty="0" smtClean="0">
                <a:cs typeface="Times New Roman" pitchFamily="18" charset="0"/>
              </a:rPr>
              <a:t>моделирование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ru-RU" sz="2400" dirty="0" smtClean="0">
                <a:cs typeface="Times New Roman" pitchFamily="18" charset="0"/>
              </a:rPr>
              <a:t>систем </a:t>
            </a:r>
            <a:r>
              <a:rPr lang="ru-RU" sz="2400" dirty="0" smtClean="0"/>
              <a:t>– </a:t>
            </a:r>
            <a:r>
              <a:rPr lang="ru-RU" sz="2400" dirty="0"/>
              <a:t>искусство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наука.</a:t>
            </a:r>
            <a:r>
              <a:rPr lang="ru-RU" sz="2400" dirty="0" smtClean="0">
                <a:cs typeface="Times New Roman" pitchFamily="18" charset="0"/>
              </a:rPr>
              <a:t> 1978</a:t>
            </a:r>
            <a:endParaRPr lang="en-US" sz="2400" dirty="0" smtClean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itchFamily="18" charset="0"/>
              </a:rPr>
              <a:t>Бусленко Н.П. Моделирование сложных систем. 1978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Калашников </a:t>
            </a:r>
            <a:r>
              <a:rPr lang="ru-RU" sz="2400" dirty="0"/>
              <a:t>В.В. Организация моделирования сложных систем</a:t>
            </a:r>
            <a:r>
              <a:rPr lang="ru-RU" sz="2400" dirty="0" smtClean="0"/>
              <a:t>.</a:t>
            </a:r>
            <a:r>
              <a:rPr lang="ru-RU" sz="2400" dirty="0"/>
              <a:t> 1982</a:t>
            </a:r>
            <a:endParaRPr lang="en-US" sz="2400" dirty="0" smtClean="0"/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2400" dirty="0" smtClean="0">
                <a:cs typeface="Times New Roman" pitchFamily="18" charset="0"/>
              </a:rPr>
              <a:t>Сирота </a:t>
            </a:r>
            <a:r>
              <a:rPr lang="ru-RU" sz="2400" dirty="0">
                <a:cs typeface="Times New Roman" pitchFamily="18" charset="0"/>
              </a:rPr>
              <a:t>А.А. Компьютерное моделирование и оценка эффективности сложных систем. </a:t>
            </a:r>
            <a:r>
              <a:rPr lang="ru-RU" sz="2400" dirty="0" smtClean="0">
                <a:cs typeface="Times New Roman" pitchFamily="18" charset="0"/>
              </a:rPr>
              <a:t>2006</a:t>
            </a:r>
            <a:endParaRPr lang="ru-RU" sz="2400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</p:txBody>
      </p:sp>
      <p:sp>
        <p:nvSpPr>
          <p:cNvPr id="10854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09FC61-F54F-440C-A0BC-F4DF1977FDD1}" type="slidenum">
              <a:rPr lang="ru-RU" smtClean="0">
                <a:solidFill>
                  <a:srgbClr val="D1282E"/>
                </a:solidFill>
              </a:rPr>
              <a:pPr eaLnBrk="1" hangingPunct="1"/>
              <a:t>29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8002587" cy="75565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Моделирование как метод исследования и проектирования сложных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6832"/>
            <a:ext cx="7620000" cy="4608512"/>
          </a:xfrm>
        </p:spPr>
        <p:txBody>
          <a:bodyPr/>
          <a:lstStyle/>
          <a:p>
            <a:r>
              <a:rPr lang="ru-RU" sz="2400" dirty="0"/>
              <a:t>Моделирование – метод решения задач, при использовании которого исследуемая система заменяется более простым объектом, описывающим реальную систему и называемым моделью.</a:t>
            </a:r>
          </a:p>
          <a:p>
            <a:r>
              <a:rPr lang="ru-RU" sz="2400" dirty="0"/>
              <a:t>Моделирование применяется в случаях, когда проведение экспериментов над реальной системой невозможно или нецелесообразно: например, по причине хрупкости или дороговизны создания прототипа либо из-за длительности проведения эксперимента в реальном масштабе времени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30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177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96752"/>
            <a:ext cx="7920880" cy="4752528"/>
          </a:xfrm>
        </p:spPr>
        <p:txBody>
          <a:bodyPr/>
          <a:lstStyle/>
          <a:p>
            <a:r>
              <a:rPr lang="ru-RU" sz="2800" b="1" dirty="0" smtClean="0"/>
              <a:t>Модель</a:t>
            </a:r>
            <a:r>
              <a:rPr lang="ru-RU" sz="2800" dirty="0" smtClean="0"/>
              <a:t> – </a:t>
            </a:r>
            <a:r>
              <a:rPr lang="ru-RU" sz="2800" dirty="0"/>
              <a:t>абстрактное описание системы (объекта, процесса, проблемы, понятия) в некоторой форме, отличной от формы их реального существования</a:t>
            </a:r>
            <a:r>
              <a:rPr lang="ru-RU" sz="2800" dirty="0" smtClean="0"/>
              <a:t>.</a:t>
            </a:r>
          </a:p>
          <a:p>
            <a:r>
              <a:rPr lang="ru-RU" sz="2800" b="1" dirty="0" smtClean="0"/>
              <a:t>Моделирование</a:t>
            </a:r>
            <a:r>
              <a:rPr lang="ru-RU" sz="2800" i="1" dirty="0" smtClean="0"/>
              <a:t> </a:t>
            </a:r>
            <a:r>
              <a:rPr lang="ru-RU" sz="2800" dirty="0"/>
              <a:t>– метод исследования, основанный на замене </a:t>
            </a:r>
            <a:r>
              <a:rPr lang="ru-RU" sz="2800" dirty="0" smtClean="0"/>
              <a:t>исследуемой системы </a:t>
            </a:r>
            <a:r>
              <a:rPr lang="ru-RU" sz="2800" dirty="0"/>
              <a:t>его моделью и на работе с ней (вместо </a:t>
            </a:r>
            <a:r>
              <a:rPr lang="ru-RU" sz="2800" dirty="0" smtClean="0"/>
              <a:t>реальной системы). </a:t>
            </a:r>
            <a:endParaRPr lang="ru-RU" sz="2800" dirty="0"/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3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Системный анализ в моделировании </a:t>
            </a:r>
            <a:r>
              <a:rPr lang="ru-RU" dirty="0" smtClean="0"/>
              <a:t>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5328592"/>
          </a:xfrm>
        </p:spPr>
        <p:txBody>
          <a:bodyPr/>
          <a:lstStyle/>
          <a:p>
            <a:r>
              <a:rPr lang="ru-RU" sz="2400" dirty="0" smtClean="0"/>
              <a:t>Системный </a:t>
            </a:r>
            <a:r>
              <a:rPr lang="ru-RU" sz="2400" dirty="0"/>
              <a:t>подход – многоаспектный (комплексный) характер исследования сложного объекта с разных сторон (точек зрения, аспектов).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pPr algn="ctr"/>
            <a:r>
              <a:rPr lang="ru-RU" sz="2000" dirty="0" smtClean="0"/>
              <a:t>Рис. Многоаспектное рассмотрение </a:t>
            </a:r>
            <a:r>
              <a:rPr lang="ru-RU" sz="2000" dirty="0"/>
              <a:t>сложного объекта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53" y="2708920"/>
            <a:ext cx="5400600" cy="336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5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92696"/>
            <a:ext cx="7776864" cy="5904656"/>
          </a:xfrm>
        </p:spPr>
        <p:txBody>
          <a:bodyPr/>
          <a:lstStyle/>
          <a:p>
            <a:r>
              <a:rPr lang="ru-RU" sz="2400" b="1" dirty="0"/>
              <a:t>Принципы системного подхода в моделировании систем</a:t>
            </a:r>
          </a:p>
          <a:p>
            <a:r>
              <a:rPr lang="ru-RU" sz="2400" i="1" dirty="0" smtClean="0"/>
              <a:t>Система</a:t>
            </a:r>
            <a:r>
              <a:rPr lang="ru-RU" sz="2400" dirty="0" smtClean="0"/>
              <a:t> </a:t>
            </a:r>
            <a:r>
              <a:rPr lang="ru-RU" sz="2400" dirty="0"/>
              <a:t>–  целенаправленное множество взаимосвязанных элементов любой природы.</a:t>
            </a:r>
          </a:p>
          <a:p>
            <a:r>
              <a:rPr lang="ru-RU" sz="2400" i="1" dirty="0"/>
              <a:t>Внешняя среда</a:t>
            </a:r>
            <a:r>
              <a:rPr lang="ru-RU" sz="2400" dirty="0"/>
              <a:t> – совокупность элементов естественного или искусственного происхождения, не входящих в систему, но оказывающих на неё существенное влияние</a:t>
            </a:r>
            <a:r>
              <a:rPr lang="ru-RU" sz="2400" dirty="0" smtClean="0"/>
              <a:t>.</a:t>
            </a:r>
          </a:p>
          <a:p>
            <a:r>
              <a:rPr lang="ru-RU" sz="2400" i="1" dirty="0" smtClean="0"/>
              <a:t>Цель моделирования </a:t>
            </a:r>
            <a:r>
              <a:rPr lang="ru-RU" sz="2400" dirty="0" smtClean="0"/>
              <a:t>– возникает из требуемых задач моделирования и влияет на выбор элементов, которые войдут в создаваемую модель.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7620000" cy="5760640"/>
          </a:xfrm>
        </p:spPr>
        <p:txBody>
          <a:bodyPr/>
          <a:lstStyle/>
          <a:p>
            <a:r>
              <a:rPr lang="ru-RU" sz="2000" dirty="0"/>
              <a:t>При системном </a:t>
            </a:r>
            <a:r>
              <a:rPr lang="ru-RU" sz="2000" dirty="0" smtClean="0"/>
              <a:t>подходе используются два способа изучения сложной системы: 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/>
              <a:t>структурный </a:t>
            </a:r>
            <a:r>
              <a:rPr lang="ru-RU" sz="2000" b="1" dirty="0" smtClean="0"/>
              <a:t>подход</a:t>
            </a:r>
            <a:r>
              <a:rPr lang="ru-RU" sz="2000" dirty="0" smtClean="0"/>
              <a:t> (рассмотрение системы извне, с </a:t>
            </a:r>
            <a:r>
              <a:rPr lang="ru-RU" sz="2000" dirty="0"/>
              <a:t>точки зрения </a:t>
            </a:r>
            <a:r>
              <a:rPr lang="ru-RU" sz="2000" dirty="0" smtClean="0"/>
              <a:t>состава элементов  и связей между ними, изучается </a:t>
            </a:r>
            <a:r>
              <a:rPr lang="ru-RU" sz="2000" dirty="0"/>
              <a:t>структура системы</a:t>
            </a:r>
            <a:r>
              <a:rPr lang="ru-RU" sz="2000" dirty="0" smtClean="0"/>
              <a:t>); 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/>
              <a:t>функциональный </a:t>
            </a:r>
            <a:r>
              <a:rPr lang="ru-RU" sz="2000" b="1" dirty="0" smtClean="0"/>
              <a:t>подход </a:t>
            </a:r>
            <a:r>
              <a:rPr lang="ru-RU" sz="2000" dirty="0" smtClean="0"/>
              <a:t>(рассмотрение системы изнутри</a:t>
            </a:r>
            <a:r>
              <a:rPr lang="ru-RU" sz="2000" dirty="0"/>
              <a:t>, когда анализируются отдельные свойства, позволяющие системе достигать заданную цель, т.е. когда изучаются функции </a:t>
            </a:r>
            <a:r>
              <a:rPr lang="ru-RU" sz="2000" dirty="0" smtClean="0"/>
              <a:t>системы).</a:t>
            </a:r>
          </a:p>
          <a:p>
            <a:r>
              <a:rPr lang="ru-RU" sz="2000" i="1" dirty="0"/>
              <a:t>Структура системы</a:t>
            </a:r>
            <a:r>
              <a:rPr lang="ru-RU" sz="2000" dirty="0"/>
              <a:t> – совокупности связей между элементами системы, отражающих их взаимодействие. </a:t>
            </a:r>
          </a:p>
          <a:p>
            <a:r>
              <a:rPr lang="ru-RU" sz="2000" i="1" dirty="0"/>
              <a:t>Функционирование системы</a:t>
            </a:r>
            <a:r>
              <a:rPr lang="ru-RU" sz="2000" dirty="0"/>
              <a:t> – проявление функций системы во времени, означает переход системы из одного состояния в другое, т.е. движение в пространстве состояний. 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0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7776864" cy="4680520"/>
          </a:xfrm>
        </p:spPr>
        <p:txBody>
          <a:bodyPr/>
          <a:lstStyle/>
          <a:p>
            <a:r>
              <a:rPr lang="ru-RU" sz="2400" i="1" dirty="0"/>
              <a:t>Адекватность модели </a:t>
            </a:r>
            <a:r>
              <a:rPr lang="ru-RU" sz="2400" dirty="0"/>
              <a:t>– функциональное или структурное соответствие мо­дели исследуемому процессу или объекту относительно цели моделирования</a:t>
            </a:r>
            <a:r>
              <a:rPr lang="ru-RU" sz="2400" dirty="0" smtClean="0"/>
              <a:t>.</a:t>
            </a:r>
          </a:p>
          <a:p>
            <a:r>
              <a:rPr lang="ru-RU" sz="2000" dirty="0"/>
              <a:t>Цель может быть сформулирована </a:t>
            </a:r>
            <a:r>
              <a:rPr lang="ru-RU" sz="2000" i="1" dirty="0"/>
              <a:t>качественно</a:t>
            </a:r>
            <a:r>
              <a:rPr lang="ru-RU" sz="2000" dirty="0"/>
              <a:t>, тогда она будет обладать большей содержательностью и длительное время может отображать объективные возможности данной системы моделирования. При </a:t>
            </a:r>
            <a:r>
              <a:rPr lang="ru-RU" sz="2000" i="1" dirty="0"/>
              <a:t>количественной</a:t>
            </a:r>
            <a:r>
              <a:rPr lang="ru-RU" sz="2000" dirty="0"/>
              <a:t> формулировке цели возникает целевая функция, которая точно отображает наиболее существенные факторы, влияющие на достижение цели.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6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19"/>
            <a:ext cx="8229600" cy="5616625"/>
          </a:xfrm>
        </p:spPr>
        <p:txBody>
          <a:bodyPr/>
          <a:lstStyle/>
          <a:p>
            <a:r>
              <a:rPr lang="ru-RU" sz="2400" dirty="0"/>
              <a:t>При построении модели как заменителя реальной системы </a:t>
            </a:r>
            <a:r>
              <a:rPr lang="ru-RU" sz="2400" dirty="0" smtClean="0"/>
              <a:t>выделяются </a:t>
            </a:r>
            <a:r>
              <a:rPr lang="ru-RU" sz="2400" dirty="0"/>
              <a:t>те аспекты, которые существенны для решения проблемы, и </a:t>
            </a:r>
            <a:r>
              <a:rPr lang="ru-RU" sz="2400" dirty="0" smtClean="0"/>
              <a:t>игнорируются </a:t>
            </a:r>
            <a:r>
              <a:rPr lang="ru-RU" sz="2400" dirty="0"/>
              <a:t>те, аспекты, которые усложняют проблему, делают анализ очень сложным или вообще невозможным.</a:t>
            </a:r>
          </a:p>
          <a:p>
            <a:r>
              <a:rPr lang="ru-RU" sz="2400" dirty="0" smtClean="0"/>
              <a:t>Таким образом, для разработчика существует проблема выбора </a:t>
            </a:r>
            <a:r>
              <a:rPr lang="ru-RU" sz="2400" b="1" dirty="0" smtClean="0"/>
              <a:t>уровня абстракции</a:t>
            </a:r>
            <a:r>
              <a:rPr lang="ru-RU" sz="2400" dirty="0" smtClean="0">
                <a:sym typeface="Symbol"/>
              </a:rPr>
              <a:t>, а затем и проблема оценки адекватности модели.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1386</Words>
  <Application>Microsoft Office PowerPoint</Application>
  <PresentationFormat>Экран (4:3)</PresentationFormat>
  <Paragraphs>176</Paragraphs>
  <Slides>30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Главная</vt:lpstr>
      <vt:lpstr>Тема Office</vt:lpstr>
      <vt:lpstr>1_Главная</vt:lpstr>
      <vt:lpstr>2_Главная</vt:lpstr>
      <vt:lpstr>Презентация PowerPoint</vt:lpstr>
      <vt:lpstr>Тема 1. Введение в имитационное моделирование</vt:lpstr>
      <vt:lpstr>Моделирование как метод исследования и проектирования сложных систем</vt:lpstr>
      <vt:lpstr>Презентация PowerPoint</vt:lpstr>
      <vt:lpstr>Системный анализ в моделировании систем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видов моделирования систем</vt:lpstr>
      <vt:lpstr>Презентация PowerPoint</vt:lpstr>
      <vt:lpstr>Детерминированное моделирование</vt:lpstr>
      <vt:lpstr>Стохастическое моделирование</vt:lpstr>
      <vt:lpstr>Статическое и динамическое моделирование</vt:lpstr>
      <vt:lpstr>Дискретное и непрерывное моделирование</vt:lpstr>
      <vt:lpstr>Реальное моделирование</vt:lpstr>
      <vt:lpstr>Мысленное моделирование </vt:lpstr>
      <vt:lpstr>Математическое моделирование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В. Киселева</dc:creator>
  <cp:lastModifiedBy>marina</cp:lastModifiedBy>
  <cp:revision>87</cp:revision>
  <dcterms:created xsi:type="dcterms:W3CDTF">2012-09-05T07:13:05Z</dcterms:created>
  <dcterms:modified xsi:type="dcterms:W3CDTF">2016-02-15T12:19:55Z</dcterms:modified>
</cp:coreProperties>
</file>