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  <p:sldMasterId id="2147483681" r:id="rId2"/>
    <p:sldMasterId id="2147483690" r:id="rId3"/>
  </p:sldMasterIdLst>
  <p:notesMasterIdLst>
    <p:notesMasterId r:id="rId43"/>
  </p:notesMasterIdLst>
  <p:sldIdLst>
    <p:sldId id="256" r:id="rId4"/>
    <p:sldId id="257" r:id="rId5"/>
    <p:sldId id="262" r:id="rId6"/>
    <p:sldId id="263" r:id="rId7"/>
    <p:sldId id="264" r:id="rId8"/>
    <p:sldId id="265" r:id="rId9"/>
    <p:sldId id="266" r:id="rId10"/>
    <p:sldId id="268" r:id="rId11"/>
    <p:sldId id="269" r:id="rId12"/>
    <p:sldId id="270" r:id="rId13"/>
    <p:sldId id="276" r:id="rId14"/>
    <p:sldId id="277" r:id="rId15"/>
    <p:sldId id="278" r:id="rId16"/>
    <p:sldId id="279" r:id="rId17"/>
    <p:sldId id="280" r:id="rId18"/>
    <p:sldId id="275" r:id="rId19"/>
    <p:sldId id="282" r:id="rId20"/>
    <p:sldId id="310" r:id="rId21"/>
    <p:sldId id="283" r:id="rId22"/>
    <p:sldId id="284" r:id="rId23"/>
    <p:sldId id="285" r:id="rId24"/>
    <p:sldId id="286" r:id="rId25"/>
    <p:sldId id="288" r:id="rId26"/>
    <p:sldId id="294" r:id="rId27"/>
    <p:sldId id="289" r:id="rId28"/>
    <p:sldId id="297" r:id="rId29"/>
    <p:sldId id="300" r:id="rId30"/>
    <p:sldId id="298" r:id="rId31"/>
    <p:sldId id="299" r:id="rId32"/>
    <p:sldId id="301" r:id="rId33"/>
    <p:sldId id="296" r:id="rId34"/>
    <p:sldId id="302" r:id="rId35"/>
    <p:sldId id="303" r:id="rId36"/>
    <p:sldId id="307" r:id="rId37"/>
    <p:sldId id="311" r:id="rId38"/>
    <p:sldId id="308" r:id="rId39"/>
    <p:sldId id="309" r:id="rId40"/>
    <p:sldId id="260" r:id="rId41"/>
    <p:sldId id="261" r:id="rId4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1113D3-5FD3-4036-8603-69713A8764EA}" type="datetimeFigureOut">
              <a:rPr lang="ru-RU" smtClean="0"/>
              <a:t>18.02.2016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EF8141-2879-418E-B8FB-6ED761394D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0495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F8141-2879-418E-B8FB-6ED761394D3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6619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F8141-2879-418E-B8FB-6ED761394D3F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226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F8141-2879-418E-B8FB-6ED761394D3F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1427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F8141-2879-418E-B8FB-6ED761394D3F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7730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92431772-4A46-4A10-91ED-4D5E3E79F8A4}" type="datetime1">
              <a:rPr lang="ru-RU" smtClean="0"/>
              <a:t>18.02.2016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ru-RU"/>
              <a:t>каф. АСУ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E94ECAF8-C2D0-44F2-AD01-4B4F1E64BC0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6901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82F8771E-B299-443C-AFAF-C48B47DDAF4A}" type="datetime1">
              <a:rPr lang="ru-RU" smtClean="0"/>
              <a:t>18.02.2016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ru-RU"/>
              <a:t>каф. АСУ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BA58914F-B5FD-4D47-AF58-F3BC1B451AB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5326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94D9356C-7031-426D-8381-8A19714C7A3B}" type="datetime1">
              <a:rPr lang="ru-RU" smtClean="0"/>
              <a:t>18.02.2016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ru-RU"/>
              <a:t>каф. АСУ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1A396B3E-FDDD-4BAC-B87F-B1ED1DA240C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8927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/>
          <p:nvPr/>
        </p:nvSpPr>
        <p:spPr>
          <a:xfrm>
            <a:off x="9001125" y="4846638"/>
            <a:ext cx="142875" cy="20113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9"/>
          <p:cNvSpPr/>
          <p:nvPr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1" cap="all" spc="120" baseline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BC0450-B760-4A90-A2BE-FB26E5819D23}" type="datetime1">
              <a:rPr lang="ru-RU" smtClean="0">
                <a:solidFill>
                  <a:srgbClr val="000000"/>
                </a:solidFill>
              </a:rPr>
              <a:t>18.02.2016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srgbClr val="000000"/>
                </a:solidFill>
              </a:rPr>
              <a:t>каф. АСУ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C8ECBAE-0AD0-4394-A289-6D53E28E35EA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559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b="0"/>
            </a:lvl1pPr>
            <a:lvl2pPr>
              <a:defRPr b="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BFC00-1EE1-4F94-A2AA-0DBD90434D5C}" type="datetime1">
              <a:rPr lang="ru-RU" smtClean="0">
                <a:solidFill>
                  <a:srgbClr val="000000"/>
                </a:solidFill>
              </a:rPr>
              <a:t>18.02.2016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srgbClr val="000000"/>
                </a:solidFill>
              </a:rPr>
              <a:t>каф. АСУ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E7A0B5-F907-415A-8FC5-9A612EAC0538}" type="slidenum">
              <a:rPr lang="ru-RU">
                <a:solidFill>
                  <a:srgbClr val="D1282E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386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0F3AAB-A470-4AFA-AEB4-A1DC8E7652A7}" type="datetime1">
              <a:rPr lang="ru-RU" smtClean="0">
                <a:solidFill>
                  <a:srgbClr val="000000"/>
                </a:solidFill>
              </a:rPr>
              <a:t>18.02.2016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srgbClr val="000000"/>
                </a:solidFill>
              </a:rPr>
              <a:t>каф. АСУ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70F0B-9149-4A65-8B4B-FCCB568AA2FD}" type="slidenum">
              <a:rPr lang="ru-RU">
                <a:solidFill>
                  <a:srgbClr val="D1282E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3011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7F556A-8D99-45F4-97E5-43D4821801BD}" type="datetime1">
              <a:rPr lang="ru-RU" smtClean="0">
                <a:solidFill>
                  <a:srgbClr val="000000"/>
                </a:solidFill>
              </a:rPr>
              <a:t>18.02.2016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srgbClr val="000000"/>
                </a:solidFill>
              </a:rPr>
              <a:t>каф. АСУ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61F88-8477-4D17-8C04-090749261B2A}" type="slidenum">
              <a:rPr lang="ru-RU">
                <a:solidFill>
                  <a:srgbClr val="D1282E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9017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Заголовок, текст и кли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6450" y="333375"/>
            <a:ext cx="8229600" cy="7921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684213" y="1341438"/>
            <a:ext cx="3924300" cy="47847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Клип 3"/>
          <p:cNvSpPr>
            <a:spLocks noGrp="1"/>
          </p:cNvSpPr>
          <p:nvPr>
            <p:ph type="clipArt" sz="half" idx="2"/>
          </p:nvPr>
        </p:nvSpPr>
        <p:spPr>
          <a:xfrm>
            <a:off x="4760913" y="1341438"/>
            <a:ext cx="3925887" cy="4784725"/>
          </a:xfrm>
        </p:spPr>
        <p:txBody>
          <a:bodyPr/>
          <a:lstStyle/>
          <a:p>
            <a:pPr lvl="0"/>
            <a:endParaRPr lang="ru-RU" noProof="0" smtClean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srgbClr val="000000"/>
                </a:solidFill>
              </a:rPr>
              <a:t>каф. АСУ</a:t>
            </a:r>
          </a:p>
        </p:txBody>
      </p:sp>
    </p:spTree>
    <p:extLst>
      <p:ext uri="{BB962C8B-B14F-4D97-AF65-F5344CB8AC3E}">
        <p14:creationId xmlns:p14="http://schemas.microsoft.com/office/powerpoint/2010/main" val="873674011"/>
      </p:ext>
    </p:extLst>
  </p:cSld>
  <p:clrMapOvr>
    <a:masterClrMapping/>
  </p:clrMapOvr>
  <p:transition>
    <p:zo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Заголовок 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6450" y="333375"/>
            <a:ext cx="8229600" cy="7921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иаграмма 2"/>
          <p:cNvSpPr>
            <a:spLocks noGrp="1"/>
          </p:cNvSpPr>
          <p:nvPr>
            <p:ph type="chart" idx="1"/>
          </p:nvPr>
        </p:nvSpPr>
        <p:spPr>
          <a:xfrm>
            <a:off x="684213" y="1341438"/>
            <a:ext cx="8002587" cy="4784725"/>
          </a:xfrm>
        </p:spPr>
        <p:txBody>
          <a:bodyPr/>
          <a:lstStyle/>
          <a:p>
            <a:pPr lvl="0"/>
            <a:endParaRPr lang="ru-RU" noProof="0" smtClean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srgbClr val="000000"/>
                </a:solidFill>
              </a:rPr>
              <a:t>каф. АСУ</a:t>
            </a:r>
          </a:p>
        </p:txBody>
      </p:sp>
    </p:spTree>
    <p:extLst>
      <p:ext uri="{BB962C8B-B14F-4D97-AF65-F5344CB8AC3E}">
        <p14:creationId xmlns:p14="http://schemas.microsoft.com/office/powerpoint/2010/main" val="2354922137"/>
      </p:ext>
    </p:extLst>
  </p:cSld>
  <p:clrMapOvr>
    <a:masterClrMapping/>
  </p:clrMapOvr>
  <p:transition>
    <p:zo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Заголовок, схема или организационная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6450" y="333375"/>
            <a:ext cx="8229600" cy="7921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SmartArt 2"/>
          <p:cNvSpPr>
            <a:spLocks noGrp="1"/>
          </p:cNvSpPr>
          <p:nvPr>
            <p:ph type="dgm" idx="1"/>
          </p:nvPr>
        </p:nvSpPr>
        <p:spPr>
          <a:xfrm>
            <a:off x="684213" y="1341438"/>
            <a:ext cx="8002587" cy="4784725"/>
          </a:xfrm>
        </p:spPr>
        <p:txBody>
          <a:bodyPr/>
          <a:lstStyle/>
          <a:p>
            <a:pPr lvl="0"/>
            <a:endParaRPr lang="ru-RU" noProof="0" smtClean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srgbClr val="000000"/>
                </a:solidFill>
              </a:rPr>
              <a:t>каф. АСУ</a:t>
            </a:r>
          </a:p>
        </p:txBody>
      </p:sp>
    </p:spTree>
    <p:extLst>
      <p:ext uri="{BB962C8B-B14F-4D97-AF65-F5344CB8AC3E}">
        <p14:creationId xmlns:p14="http://schemas.microsoft.com/office/powerpoint/2010/main" val="3382057494"/>
      </p:ext>
    </p:extLst>
  </p:cSld>
  <p:clrMapOvr>
    <a:masterClrMapping/>
  </p:clrMapOvr>
  <p:transition>
    <p:zo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6450" y="333375"/>
            <a:ext cx="8229600" cy="6477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1042988" y="1600200"/>
            <a:ext cx="3744912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940300" y="1600200"/>
            <a:ext cx="37465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srgbClr val="000000"/>
                </a:solidFill>
              </a:rPr>
              <a:t>каф. АСУ</a:t>
            </a:r>
          </a:p>
        </p:txBody>
      </p:sp>
    </p:spTree>
    <p:extLst>
      <p:ext uri="{BB962C8B-B14F-4D97-AF65-F5344CB8AC3E}">
        <p14:creationId xmlns:p14="http://schemas.microsoft.com/office/powerpoint/2010/main" val="4124822160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A1500E36-EC24-45C7-8B65-2D2E6BFC3833}" type="datetime1">
              <a:rPr lang="ru-RU" smtClean="0"/>
              <a:t>18.02.2016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ru-RU"/>
              <a:t>каф. АСУ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BE06CD4E-044A-4509-8DC2-B2F4C6E58D4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80905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/>
          <p:nvPr/>
        </p:nvSpPr>
        <p:spPr>
          <a:xfrm>
            <a:off x="9001125" y="4846638"/>
            <a:ext cx="142875" cy="20113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9"/>
          <p:cNvSpPr/>
          <p:nvPr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1" cap="all" spc="120" baseline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9FDB03-3D62-4FD5-ADC0-0C19D1E5D584}" type="datetime1">
              <a:rPr lang="ru-RU" smtClean="0">
                <a:solidFill>
                  <a:srgbClr val="000000"/>
                </a:solidFill>
              </a:rPr>
              <a:t>18.02.2016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srgbClr val="000000"/>
                </a:solidFill>
              </a:rPr>
              <a:t>каф. АСУ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C8ECBAE-0AD0-4394-A289-6D53E28E35EA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0722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b="0"/>
            </a:lvl1pPr>
            <a:lvl2pPr>
              <a:defRPr b="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C72791-BCB6-42FE-8FA2-DE5951076FC3}" type="datetime1">
              <a:rPr lang="ru-RU" smtClean="0">
                <a:solidFill>
                  <a:srgbClr val="000000"/>
                </a:solidFill>
              </a:rPr>
              <a:t>18.02.2016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srgbClr val="000000"/>
                </a:solidFill>
              </a:rPr>
              <a:t>каф. АСУ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E7A0B5-F907-415A-8FC5-9A612EAC0538}" type="slidenum">
              <a:rPr lang="ru-RU">
                <a:solidFill>
                  <a:srgbClr val="D1282E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126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93DDA8-D267-49C9-A2C6-4537EB229BBD}" type="datetime1">
              <a:rPr lang="ru-RU" smtClean="0">
                <a:solidFill>
                  <a:srgbClr val="000000"/>
                </a:solidFill>
              </a:rPr>
              <a:t>18.02.2016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srgbClr val="000000"/>
                </a:solidFill>
              </a:rPr>
              <a:t>каф. АСУ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70F0B-9149-4A65-8B4B-FCCB568AA2FD}" type="slidenum">
              <a:rPr lang="ru-RU">
                <a:solidFill>
                  <a:srgbClr val="D1282E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5112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00F06-53FC-4521-8E1D-5BFD96215995}" type="datetime1">
              <a:rPr lang="ru-RU" smtClean="0">
                <a:solidFill>
                  <a:srgbClr val="000000"/>
                </a:solidFill>
              </a:rPr>
              <a:t>18.02.2016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srgbClr val="000000"/>
                </a:solidFill>
              </a:rPr>
              <a:t>каф. АСУ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61F88-8477-4D17-8C04-090749261B2A}" type="slidenum">
              <a:rPr lang="ru-RU">
                <a:solidFill>
                  <a:srgbClr val="D1282E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0215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Заголовок, текст и кли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6450" y="333375"/>
            <a:ext cx="8229600" cy="7921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684213" y="1341438"/>
            <a:ext cx="3924300" cy="47847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Клип 3"/>
          <p:cNvSpPr>
            <a:spLocks noGrp="1"/>
          </p:cNvSpPr>
          <p:nvPr>
            <p:ph type="clipArt" sz="half" idx="2"/>
          </p:nvPr>
        </p:nvSpPr>
        <p:spPr>
          <a:xfrm>
            <a:off x="4760913" y="1341438"/>
            <a:ext cx="3925887" cy="4784725"/>
          </a:xfrm>
        </p:spPr>
        <p:txBody>
          <a:bodyPr/>
          <a:lstStyle/>
          <a:p>
            <a:pPr lvl="0"/>
            <a:endParaRPr lang="ru-RU" noProof="0" smtClean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srgbClr val="000000"/>
                </a:solidFill>
              </a:rPr>
              <a:t>каф. АСУ</a:t>
            </a:r>
          </a:p>
        </p:txBody>
      </p:sp>
    </p:spTree>
    <p:extLst>
      <p:ext uri="{BB962C8B-B14F-4D97-AF65-F5344CB8AC3E}">
        <p14:creationId xmlns:p14="http://schemas.microsoft.com/office/powerpoint/2010/main" val="3416156973"/>
      </p:ext>
    </p:extLst>
  </p:cSld>
  <p:clrMapOvr>
    <a:masterClrMapping/>
  </p:clrMapOvr>
  <p:transition>
    <p:zoom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Заголовок 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6450" y="333375"/>
            <a:ext cx="8229600" cy="7921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иаграмма 2"/>
          <p:cNvSpPr>
            <a:spLocks noGrp="1"/>
          </p:cNvSpPr>
          <p:nvPr>
            <p:ph type="chart" idx="1"/>
          </p:nvPr>
        </p:nvSpPr>
        <p:spPr>
          <a:xfrm>
            <a:off x="684213" y="1341438"/>
            <a:ext cx="8002587" cy="4784725"/>
          </a:xfrm>
        </p:spPr>
        <p:txBody>
          <a:bodyPr/>
          <a:lstStyle/>
          <a:p>
            <a:pPr lvl="0"/>
            <a:endParaRPr lang="ru-RU" noProof="0" smtClean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srgbClr val="000000"/>
                </a:solidFill>
              </a:rPr>
              <a:t>каф. АСУ</a:t>
            </a:r>
          </a:p>
        </p:txBody>
      </p:sp>
    </p:spTree>
    <p:extLst>
      <p:ext uri="{BB962C8B-B14F-4D97-AF65-F5344CB8AC3E}">
        <p14:creationId xmlns:p14="http://schemas.microsoft.com/office/powerpoint/2010/main" val="3310104007"/>
      </p:ext>
    </p:extLst>
  </p:cSld>
  <p:clrMapOvr>
    <a:masterClrMapping/>
  </p:clrMapOvr>
  <p:transition>
    <p:zoom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Заголовок, схема или организационная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6450" y="333375"/>
            <a:ext cx="8229600" cy="7921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SmartArt 2"/>
          <p:cNvSpPr>
            <a:spLocks noGrp="1"/>
          </p:cNvSpPr>
          <p:nvPr>
            <p:ph type="dgm" idx="1"/>
          </p:nvPr>
        </p:nvSpPr>
        <p:spPr>
          <a:xfrm>
            <a:off x="684213" y="1341438"/>
            <a:ext cx="8002587" cy="4784725"/>
          </a:xfrm>
        </p:spPr>
        <p:txBody>
          <a:bodyPr/>
          <a:lstStyle/>
          <a:p>
            <a:pPr lvl="0"/>
            <a:endParaRPr lang="ru-RU" noProof="0" smtClean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srgbClr val="000000"/>
                </a:solidFill>
              </a:rPr>
              <a:t>каф. АСУ</a:t>
            </a:r>
          </a:p>
        </p:txBody>
      </p:sp>
    </p:spTree>
    <p:extLst>
      <p:ext uri="{BB962C8B-B14F-4D97-AF65-F5344CB8AC3E}">
        <p14:creationId xmlns:p14="http://schemas.microsoft.com/office/powerpoint/2010/main" val="2066895607"/>
      </p:ext>
    </p:extLst>
  </p:cSld>
  <p:clrMapOvr>
    <a:masterClrMapping/>
  </p:clrMapOvr>
  <p:transition>
    <p:zoom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6450" y="333375"/>
            <a:ext cx="8229600" cy="6477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1042988" y="1600200"/>
            <a:ext cx="3744912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940300" y="1600200"/>
            <a:ext cx="37465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srgbClr val="000000"/>
                </a:solidFill>
              </a:rPr>
              <a:t>каф. АСУ</a:t>
            </a:r>
          </a:p>
        </p:txBody>
      </p:sp>
    </p:spTree>
    <p:extLst>
      <p:ext uri="{BB962C8B-B14F-4D97-AF65-F5344CB8AC3E}">
        <p14:creationId xmlns:p14="http://schemas.microsoft.com/office/powerpoint/2010/main" val="663086465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908C57F0-99C9-43B6-9DC9-6C5AEBA77EBE}" type="datetime1">
              <a:rPr lang="ru-RU" smtClean="0"/>
              <a:t>18.02.2016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ru-RU"/>
              <a:t>каф. АСУ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300C6A55-3A35-4AB8-B424-B013C87A033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4857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577FFDC0-5E89-4238-8AB2-C4C896A17394}" type="datetime1">
              <a:rPr lang="ru-RU" smtClean="0"/>
              <a:t>18.02.2016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ru-RU"/>
              <a:t>каф. АСУ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5F56EF07-0E8B-4B6B-9500-B200DAF30E7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1570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3AF70128-151E-4570-AF37-91870924F91E}" type="datetime1">
              <a:rPr lang="ru-RU" smtClean="0"/>
              <a:t>18.02.2016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ru-RU"/>
              <a:t>каф. АСУ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458BAD3C-3104-4B3B-AA65-04BC232D34D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086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6FECA1A7-84CC-4BA3-ABAD-D228109EA159}" type="datetime1">
              <a:rPr lang="ru-RU" smtClean="0"/>
              <a:t>18.02.2016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ru-RU"/>
              <a:t>каф. АСУ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D3577EFD-FE58-403D-8B0D-C79513BB5FA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90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0B3ABC9D-83A6-4D9E-9F67-C9593C86664F}" type="datetime1">
              <a:rPr lang="ru-RU" smtClean="0"/>
              <a:t>18.02.2016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ru-RU"/>
              <a:t>каф. АСУ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2F4FE0DF-E902-47F8-9AA4-C100DFC1ED7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1305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00411FD9-8B40-4681-A940-DC5FA532CF5B}" type="datetime1">
              <a:rPr lang="ru-RU" smtClean="0"/>
              <a:t>18.02.2016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ru-RU"/>
              <a:t>каф. АСУ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9B47D105-4CB0-4426-AB04-8514CC8DD66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886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EF96188A-6741-45DA-989F-5E19A2EE0F5E}" type="datetime1">
              <a:rPr lang="ru-RU" smtClean="0"/>
              <a:t>18.02.2016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ru-RU"/>
              <a:t>каф. АСУ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FF0E2DC8-D9A4-4B27-8165-52F424C240F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4974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23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4099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C0646401-173B-472D-8566-FFBD0EC7099D}" type="datetime1">
              <a:rPr lang="ru-RU" smtClean="0"/>
              <a:t>18.02.2016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r>
              <a:rPr lang="ru-RU"/>
              <a:t>каф. АСУ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2B7F4005-87F9-4A51-8716-379732FCEE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8427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8313" y="603250"/>
            <a:ext cx="8002587" cy="7556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52600"/>
            <a:ext cx="7620000" cy="437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11A3B53-BF04-4BC0-ADCE-225E17020D28}" type="datetime1">
              <a:rPr lang="ru-RU" smtClean="0">
                <a:solidFill>
                  <a:srgbClr val="000000"/>
                </a:solidFill>
              </a:rPr>
              <a:t>18.02.2016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41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>
                <a:solidFill>
                  <a:srgbClr val="000000"/>
                </a:solidFill>
              </a:rPr>
              <a:t>каф. АСУ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219" y="5885656"/>
            <a:ext cx="1316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98FCC9A-1009-43FF-90B5-77DA632E07FF}" type="slidenum">
              <a:rPr lang="ru-RU">
                <a:solidFill>
                  <a:srgbClr val="D1282E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>
              <a:solidFill>
                <a:srgbClr val="D1282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001125" y="0"/>
            <a:ext cx="142875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3081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0" t="-548" r="73466" b="548"/>
          <a:stretch>
            <a:fillRect/>
          </a:stretch>
        </p:blipFill>
        <p:spPr bwMode="auto">
          <a:xfrm>
            <a:off x="0" y="0"/>
            <a:ext cx="12858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157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</p:sldLayoutIdLst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 kern="1200" cap="all" spc="-60">
          <a:solidFill>
            <a:schemeClr val="tx2"/>
          </a:solidFill>
          <a:latin typeface="+mn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ts val="600"/>
        </a:spcAft>
        <a:buFont typeface="Arial" charset="0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8313" y="603250"/>
            <a:ext cx="8002587" cy="7556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52600"/>
            <a:ext cx="7620000" cy="437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86A276-11DD-4404-AD0D-E31786C839A5}" type="datetime1">
              <a:rPr lang="ru-RU" smtClean="0">
                <a:solidFill>
                  <a:srgbClr val="000000"/>
                </a:solidFill>
              </a:rPr>
              <a:t>18.02.2016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41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>
                <a:solidFill>
                  <a:srgbClr val="000000"/>
                </a:solidFill>
              </a:rPr>
              <a:t>каф. АСУ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219" y="5885656"/>
            <a:ext cx="1316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98FCC9A-1009-43FF-90B5-77DA632E07FF}" type="slidenum">
              <a:rPr lang="ru-RU">
                <a:solidFill>
                  <a:srgbClr val="D1282E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>
              <a:solidFill>
                <a:srgbClr val="D1282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001125" y="0"/>
            <a:ext cx="142875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3081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0" t="-548" r="73466" b="548"/>
          <a:stretch>
            <a:fillRect/>
          </a:stretch>
        </p:blipFill>
        <p:spPr bwMode="auto">
          <a:xfrm>
            <a:off x="0" y="0"/>
            <a:ext cx="12858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1568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</p:sldLayoutIdLst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 kern="1200" cap="all" spc="-60">
          <a:solidFill>
            <a:schemeClr val="tx2"/>
          </a:solidFill>
          <a:latin typeface="+mn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ts val="600"/>
        </a:spcAft>
        <a:buFont typeface="Arial" charset="0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pss.ru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Relationship Id="rId6" Type="http://schemas.openxmlformats.org/officeDocument/2006/relationships/hyperlink" Target="http://www.minutemansoftware.com/downloads.asp" TargetMode="External"/><Relationship Id="rId5" Type="http://schemas.openxmlformats.org/officeDocument/2006/relationships/hyperlink" Target="http://www.anylogic.com/download-free-simulation-software-for-education/" TargetMode="External"/><Relationship Id="rId4" Type="http://schemas.openxmlformats.org/officeDocument/2006/relationships/hyperlink" Target="http://www.anylogic.ru/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extBox 4"/>
          <p:cNvSpPr txBox="1">
            <a:spLocks noChangeArrowheads="1"/>
          </p:cNvSpPr>
          <p:nvPr/>
        </p:nvSpPr>
        <p:spPr bwMode="auto">
          <a:xfrm>
            <a:off x="4701029" y="5085184"/>
            <a:ext cx="24288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ru-RU" b="1" dirty="0">
                <a:solidFill>
                  <a:srgbClr val="000000"/>
                </a:solidFill>
                <a:cs typeface="Arial" charset="0"/>
              </a:rPr>
              <a:t>М.В. Киселева</a:t>
            </a:r>
          </a:p>
        </p:txBody>
      </p:sp>
      <p:sp>
        <p:nvSpPr>
          <p:cNvPr id="21508" name="TextBox 5"/>
          <p:cNvSpPr txBox="1">
            <a:spLocks noChangeArrowheads="1"/>
          </p:cNvSpPr>
          <p:nvPr/>
        </p:nvSpPr>
        <p:spPr bwMode="auto">
          <a:xfrm>
            <a:off x="2267744" y="5555538"/>
            <a:ext cx="674285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ru-RU" sz="3600" b="1" dirty="0" smtClean="0">
                <a:solidFill>
                  <a:srgbClr val="000000"/>
                </a:solidFill>
                <a:cs typeface="Arial" charset="0"/>
              </a:rPr>
              <a:t>Имитационное моделирование</a:t>
            </a:r>
            <a:endParaRPr lang="ru-RU" sz="3600" b="1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268419"/>
            <a:ext cx="2047875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4ECAF8-C2D0-44F2-AD01-4B4F1E64BC0B}" type="slidenum">
              <a:rPr lang="ru-RU" smtClean="0"/>
              <a:pPr>
                <a:defRPr/>
              </a:pPr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082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ru-RU" sz="3200" dirty="0" smtClean="0"/>
          </a:p>
        </p:txBody>
      </p:sp>
      <p:sp>
        <p:nvSpPr>
          <p:cNvPr id="43011" name="Объект 2"/>
          <p:cNvSpPr>
            <a:spLocks noGrp="1"/>
          </p:cNvSpPr>
          <p:nvPr>
            <p:ph idx="1"/>
          </p:nvPr>
        </p:nvSpPr>
        <p:spPr>
          <a:xfrm>
            <a:off x="611560" y="1340768"/>
            <a:ext cx="7620000" cy="4373563"/>
          </a:xfrm>
        </p:spPr>
        <p:txBody>
          <a:bodyPr/>
          <a:lstStyle/>
          <a:p>
            <a:r>
              <a:rPr lang="ru-RU" sz="2400" b="1" dirty="0"/>
              <a:t>Базовая концепция </a:t>
            </a:r>
            <a:r>
              <a:rPr lang="en-US" sz="2400" b="1" dirty="0"/>
              <a:t>GPSS</a:t>
            </a:r>
            <a:endParaRPr lang="ru-RU" sz="2400" b="1" dirty="0"/>
          </a:p>
          <a:p>
            <a:r>
              <a:rPr lang="ru-RU" sz="2400" dirty="0" smtClean="0"/>
              <a:t>Моделируемый процесс описывается с помощью стандартных блоков языка, имеющих аналогию с элементами систем массового обслуживания (СМО). </a:t>
            </a:r>
          </a:p>
          <a:p>
            <a:r>
              <a:rPr lang="ru-RU" sz="2400" dirty="0"/>
              <a:t>Моделируемый процесс представляется как поток заявок в системе обслуживания. Блоки </a:t>
            </a:r>
            <a:r>
              <a:rPr lang="ru-RU" sz="2400" dirty="0" smtClean="0"/>
              <a:t>модели интерпретируются </a:t>
            </a:r>
            <a:r>
              <a:rPr lang="ru-RU" sz="2400" dirty="0"/>
              <a:t>как </a:t>
            </a:r>
            <a:r>
              <a:rPr lang="ru-RU" sz="2400" dirty="0" smtClean="0"/>
              <a:t>обслуживающие устройства, задерживающие заявки на определенное время (время обслуживания). </a:t>
            </a:r>
            <a:endParaRPr lang="ru-RU" sz="2400" dirty="0"/>
          </a:p>
          <a:p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502161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340768"/>
            <a:ext cx="7620000" cy="4373563"/>
          </a:xfrm>
        </p:spPr>
        <p:txBody>
          <a:bodyPr/>
          <a:lstStyle/>
          <a:p>
            <a:r>
              <a:rPr lang="ru-RU" sz="2400" b="1" dirty="0" smtClean="0"/>
              <a:t>Рассмотрим простую СМО</a:t>
            </a:r>
            <a:r>
              <a:rPr lang="ru-RU" sz="2400" dirty="0" smtClean="0"/>
              <a:t>. Процесс обслуживания </a:t>
            </a:r>
            <a:r>
              <a:rPr lang="ru-RU" sz="2400" dirty="0"/>
              <a:t>физических лиц </a:t>
            </a:r>
            <a:r>
              <a:rPr lang="ru-RU" sz="2400" dirty="0" smtClean="0"/>
              <a:t>(клиентов) в отделении банка. </a:t>
            </a:r>
          </a:p>
          <a:p>
            <a:r>
              <a:rPr lang="ru-RU" sz="2400" dirty="0" smtClean="0"/>
              <a:t>Клиент приходит в банк, становится в очередь и, если один из менеджеров освобождается, то клиент обслуживается, т.е. задерживается на некоторое время. После этого клиент покидает банк или может, например, пойти в кассу и еще там задержаться. </a:t>
            </a:r>
          </a:p>
          <a:p>
            <a:r>
              <a:rPr lang="ru-RU" sz="2400" dirty="0"/>
              <a:t>Требуется </a:t>
            </a:r>
            <a:r>
              <a:rPr lang="ru-RU" sz="2400" dirty="0" smtClean="0"/>
              <a:t>определить средний </a:t>
            </a:r>
            <a:r>
              <a:rPr lang="ru-RU" sz="2400" dirty="0"/>
              <a:t>размер </a:t>
            </a:r>
            <a:r>
              <a:rPr lang="ru-RU" sz="2400" dirty="0" smtClean="0"/>
              <a:t>очереди клиентов в отделении банка.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11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092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1484784"/>
            <a:ext cx="7620000" cy="4608512"/>
          </a:xfrm>
        </p:spPr>
        <p:txBody>
          <a:bodyPr/>
          <a:lstStyle/>
          <a:p>
            <a:r>
              <a:rPr lang="ru-RU" sz="2400" dirty="0" smtClean="0"/>
              <a:t>Схема процесса:</a:t>
            </a:r>
          </a:p>
          <a:p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12</a:t>
            </a:fld>
            <a:endParaRPr lang="ru-RU">
              <a:solidFill>
                <a:srgbClr val="D1282E"/>
              </a:solidFill>
            </a:endParaRPr>
          </a:p>
        </p:txBody>
      </p:sp>
      <p:grpSp>
        <p:nvGrpSpPr>
          <p:cNvPr id="30" name="Группа 29"/>
          <p:cNvGrpSpPr/>
          <p:nvPr/>
        </p:nvGrpSpPr>
        <p:grpSpPr>
          <a:xfrm>
            <a:off x="251520" y="2636838"/>
            <a:ext cx="8352928" cy="1008186"/>
            <a:chOff x="251520" y="2636838"/>
            <a:chExt cx="6984776" cy="792162"/>
          </a:xfrm>
        </p:grpSpPr>
        <p:sp>
          <p:nvSpPr>
            <p:cNvPr id="31" name="Rectangle 5"/>
            <p:cNvSpPr>
              <a:spLocks noChangeArrowheads="1"/>
            </p:cNvSpPr>
            <p:nvPr/>
          </p:nvSpPr>
          <p:spPr bwMode="auto">
            <a:xfrm>
              <a:off x="251520" y="2636838"/>
              <a:ext cx="1191562" cy="7921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ru-RU" dirty="0" smtClean="0">
                  <a:solidFill>
                    <a:srgbClr val="000000"/>
                  </a:solidFill>
                </a:rPr>
                <a:t>Приход клиента в банк</a:t>
              </a:r>
              <a:endParaRPr lang="ru-RU" dirty="0"/>
            </a:p>
          </p:txBody>
        </p:sp>
        <p:sp>
          <p:nvSpPr>
            <p:cNvPr id="32" name="Rectangle 7"/>
            <p:cNvSpPr>
              <a:spLocks noChangeArrowheads="1"/>
            </p:cNvSpPr>
            <p:nvPr/>
          </p:nvSpPr>
          <p:spPr bwMode="auto">
            <a:xfrm>
              <a:off x="1903964" y="2636838"/>
              <a:ext cx="1443899" cy="7921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ru-RU" dirty="0" smtClean="0">
                  <a:solidFill>
                    <a:srgbClr val="000000"/>
                  </a:solidFill>
                </a:rPr>
                <a:t>Клиент встал в очередь</a:t>
              </a:r>
              <a:endParaRPr lang="ru-RU" dirty="0"/>
            </a:p>
          </p:txBody>
        </p:sp>
        <p:sp>
          <p:nvSpPr>
            <p:cNvPr id="33" name="Rectangle 9"/>
            <p:cNvSpPr>
              <a:spLocks noChangeArrowheads="1"/>
            </p:cNvSpPr>
            <p:nvPr/>
          </p:nvSpPr>
          <p:spPr bwMode="auto">
            <a:xfrm>
              <a:off x="3794605" y="2636838"/>
              <a:ext cx="1641491" cy="7921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ru-RU" dirty="0" smtClean="0">
                  <a:solidFill>
                    <a:srgbClr val="000000"/>
                  </a:solidFill>
                </a:rPr>
                <a:t>Клиент обслуживается у менеджера</a:t>
              </a:r>
              <a:endParaRPr lang="ru-RU" dirty="0"/>
            </a:p>
          </p:txBody>
        </p:sp>
        <p:sp>
          <p:nvSpPr>
            <p:cNvPr id="34" name="Rectangle 13"/>
            <p:cNvSpPr>
              <a:spLocks noChangeArrowheads="1"/>
            </p:cNvSpPr>
            <p:nvPr/>
          </p:nvSpPr>
          <p:spPr bwMode="auto">
            <a:xfrm>
              <a:off x="5868144" y="2636838"/>
              <a:ext cx="1368152" cy="7921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ru-RU" dirty="0" smtClean="0">
                  <a:solidFill>
                    <a:srgbClr val="000000"/>
                  </a:solidFill>
                </a:rPr>
                <a:t>Клиент покинул банк</a:t>
              </a:r>
              <a:endParaRPr lang="ru-RU" dirty="0"/>
            </a:p>
          </p:txBody>
        </p:sp>
        <p:sp>
          <p:nvSpPr>
            <p:cNvPr id="35" name="Line 14"/>
            <p:cNvSpPr>
              <a:spLocks noChangeShapeType="1"/>
            </p:cNvSpPr>
            <p:nvPr/>
          </p:nvSpPr>
          <p:spPr bwMode="auto">
            <a:xfrm>
              <a:off x="1443082" y="3006867"/>
              <a:ext cx="4608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6" name="Line 16"/>
            <p:cNvSpPr>
              <a:spLocks noChangeShapeType="1"/>
            </p:cNvSpPr>
            <p:nvPr/>
          </p:nvSpPr>
          <p:spPr bwMode="auto">
            <a:xfrm>
              <a:off x="3347863" y="3006867"/>
              <a:ext cx="44674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7" name="Line 16"/>
            <p:cNvSpPr>
              <a:spLocks noChangeShapeType="1"/>
            </p:cNvSpPr>
            <p:nvPr/>
          </p:nvSpPr>
          <p:spPr bwMode="auto">
            <a:xfrm>
              <a:off x="5436096" y="3006867"/>
              <a:ext cx="43204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961840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980728"/>
            <a:ext cx="7620000" cy="4844752"/>
          </a:xfrm>
        </p:spPr>
        <p:txBody>
          <a:bodyPr/>
          <a:lstStyle/>
          <a:p>
            <a:r>
              <a:rPr lang="ru-RU" sz="2400" dirty="0" smtClean="0"/>
              <a:t>Модель </a:t>
            </a:r>
            <a:r>
              <a:rPr lang="ru-RU" sz="2400" dirty="0"/>
              <a:t>на </a:t>
            </a:r>
            <a:r>
              <a:rPr lang="ru-RU" sz="2400" dirty="0" smtClean="0"/>
              <a:t>языке </a:t>
            </a:r>
            <a:r>
              <a:rPr lang="en-US" sz="2400" dirty="0" smtClean="0"/>
              <a:t>GPSS</a:t>
            </a:r>
            <a:r>
              <a:rPr lang="en-US" sz="2400" dirty="0"/>
              <a:t>:</a:t>
            </a:r>
          </a:p>
          <a:p>
            <a:r>
              <a:rPr lang="en-US" sz="2400" dirty="0"/>
              <a:t>		GENERATE	6,5</a:t>
            </a:r>
          </a:p>
          <a:p>
            <a:r>
              <a:rPr lang="en-US" sz="2400" dirty="0"/>
              <a:t>		QUEUE	OCH </a:t>
            </a:r>
          </a:p>
          <a:p>
            <a:r>
              <a:rPr lang="en-US" sz="2400" dirty="0"/>
              <a:t>		SEIZE		KAN</a:t>
            </a:r>
          </a:p>
          <a:p>
            <a:r>
              <a:rPr lang="en-US" sz="2400" dirty="0"/>
              <a:t>		DEPART	OCH</a:t>
            </a:r>
          </a:p>
          <a:p>
            <a:r>
              <a:rPr lang="en-US" sz="2400" dirty="0"/>
              <a:t>		ADVANCE	10,9</a:t>
            </a:r>
          </a:p>
          <a:p>
            <a:r>
              <a:rPr lang="en-US" sz="2400" dirty="0"/>
              <a:t>		RELEASE	KAN</a:t>
            </a:r>
          </a:p>
          <a:p>
            <a:r>
              <a:rPr lang="en-US" sz="2400" dirty="0"/>
              <a:t>		TERMINATE	1</a:t>
            </a:r>
          </a:p>
          <a:p>
            <a:r>
              <a:rPr lang="en-US" sz="2400" dirty="0"/>
              <a:t>		START	100</a:t>
            </a:r>
          </a:p>
          <a:p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13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813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196752"/>
            <a:ext cx="7620000" cy="4373563"/>
          </a:xfrm>
        </p:spPr>
        <p:txBody>
          <a:bodyPr/>
          <a:lstStyle/>
          <a:p>
            <a:r>
              <a:rPr lang="ru-RU" sz="2400" dirty="0" smtClean="0"/>
              <a:t>Результат прогона модели (выходная статистика)</a:t>
            </a:r>
          </a:p>
          <a:p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14</a:t>
            </a:fld>
            <a:endParaRPr lang="ru-RU">
              <a:solidFill>
                <a:srgbClr val="D1282E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06" t="26620" r="12662" b="11408"/>
          <a:stretch/>
        </p:blipFill>
        <p:spPr bwMode="auto">
          <a:xfrm>
            <a:off x="683568" y="1844824"/>
            <a:ext cx="7384838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402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1052736"/>
            <a:ext cx="7620000" cy="5256584"/>
          </a:xfrm>
        </p:spPr>
        <p:txBody>
          <a:bodyPr/>
          <a:lstStyle/>
          <a:p>
            <a:r>
              <a:rPr lang="ru-RU" sz="2400" b="1" dirty="0" smtClean="0"/>
              <a:t>Преимущества данной концепции</a:t>
            </a:r>
            <a:r>
              <a:rPr lang="ru-RU" sz="2400" dirty="0" smtClean="0"/>
              <a:t>:</a:t>
            </a:r>
          </a:p>
          <a:p>
            <a:r>
              <a:rPr lang="ru-RU" sz="2400" dirty="0" smtClean="0"/>
              <a:t>1</a:t>
            </a:r>
            <a:r>
              <a:rPr lang="ru-RU" sz="2400" dirty="0"/>
              <a:t>) </a:t>
            </a:r>
            <a:r>
              <a:rPr lang="ru-RU" sz="2400" dirty="0" smtClean="0"/>
              <a:t>Поддержка </a:t>
            </a:r>
            <a:r>
              <a:rPr lang="ru-RU" sz="2400" dirty="0" err="1"/>
              <a:t>блочно</a:t>
            </a:r>
            <a:r>
              <a:rPr lang="ru-RU" sz="2400" dirty="0"/>
              <a:t>–ориентированного </a:t>
            </a:r>
            <a:r>
              <a:rPr lang="ru-RU" sz="2400" dirty="0" smtClean="0"/>
              <a:t>подхода. (Модель строится из стандартных блоков, имеющих определенное функциональное назначение.)</a:t>
            </a:r>
            <a:endParaRPr lang="ru-RU" sz="2400" dirty="0"/>
          </a:p>
          <a:p>
            <a:r>
              <a:rPr lang="ru-RU" sz="2400" dirty="0" smtClean="0"/>
              <a:t>2) Возможность описания в одной модели нескольких параллельных процессов.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15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188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smtClean="0"/>
          </a:p>
        </p:txBody>
      </p:sp>
      <p:sp>
        <p:nvSpPr>
          <p:cNvPr id="48131" name="Объект 2"/>
          <p:cNvSpPr>
            <a:spLocks noGrp="1"/>
          </p:cNvSpPr>
          <p:nvPr>
            <p:ph idx="1"/>
          </p:nvPr>
        </p:nvSpPr>
        <p:spPr>
          <a:xfrm>
            <a:off x="467544" y="1196753"/>
            <a:ext cx="8229600" cy="4968552"/>
          </a:xfrm>
        </p:spPr>
        <p:txBody>
          <a:bodyPr/>
          <a:lstStyle/>
          <a:p>
            <a:r>
              <a:rPr lang="ru-RU" sz="2400" b="1" dirty="0" smtClean="0"/>
              <a:t>Примеры моделируемых объектов в </a:t>
            </a:r>
            <a:r>
              <a:rPr lang="en-US" sz="2400" b="1" dirty="0" smtClean="0"/>
              <a:t>GPSS</a:t>
            </a:r>
            <a:r>
              <a:rPr lang="ru-RU" sz="2400" dirty="0" smtClean="0"/>
              <a:t>: </a:t>
            </a:r>
            <a:endParaRPr lang="en-US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ru-RU" sz="2400" dirty="0" smtClean="0"/>
              <a:t>транспортные объекты,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2400" dirty="0" smtClean="0"/>
              <a:t>склады,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2400" dirty="0" smtClean="0"/>
              <a:t>производственные системы,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2400" dirty="0" smtClean="0"/>
              <a:t>магазины,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2400" dirty="0" smtClean="0"/>
              <a:t>торговые</a:t>
            </a:r>
            <a:r>
              <a:rPr lang="en-US" sz="2400" dirty="0" smtClean="0"/>
              <a:t> </a:t>
            </a:r>
            <a:r>
              <a:rPr lang="ru-RU" sz="2400" dirty="0" smtClean="0"/>
              <a:t>объекты,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2400" dirty="0" smtClean="0"/>
              <a:t>сети ЭВМ,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2400" dirty="0" smtClean="0"/>
              <a:t>системы передачи сообщений и т.п.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5006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052736"/>
            <a:ext cx="7620000" cy="4373563"/>
          </a:xfrm>
        </p:spPr>
        <p:txBody>
          <a:bodyPr/>
          <a:lstStyle/>
          <a:p>
            <a:r>
              <a:rPr lang="ru-RU" sz="2400" dirty="0" smtClean="0"/>
              <a:t>Дискретно-событийная модель в современной СИМ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17</a:t>
            </a:fld>
            <a:endParaRPr lang="ru-RU">
              <a:solidFill>
                <a:srgbClr val="D1282E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7798013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212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87624" y="188640"/>
            <a:ext cx="7620000" cy="4373563"/>
          </a:xfrm>
        </p:spPr>
        <p:txBody>
          <a:bodyPr/>
          <a:lstStyle/>
          <a:p>
            <a:r>
              <a:rPr lang="ru-RU" sz="2400" dirty="0" smtClean="0"/>
              <a:t>Дискретно-событийная модель в </a:t>
            </a:r>
            <a:r>
              <a:rPr lang="en-US" sz="2400" dirty="0" err="1" smtClean="0"/>
              <a:t>AnyLogic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18</a:t>
            </a:fld>
            <a:endParaRPr lang="ru-RU">
              <a:solidFill>
                <a:srgbClr val="D1282E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5832648" cy="4558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764704"/>
            <a:ext cx="5249416" cy="4102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704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620688"/>
            <a:ext cx="8002587" cy="755650"/>
          </a:xfrm>
        </p:spPr>
        <p:txBody>
          <a:bodyPr>
            <a:normAutofit/>
          </a:bodyPr>
          <a:lstStyle/>
          <a:p>
            <a:r>
              <a:rPr lang="ru-RU" sz="3200" dirty="0" smtClean="0"/>
              <a:t>системная динамика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556792"/>
            <a:ext cx="8229600" cy="4497388"/>
          </a:xfrm>
        </p:spPr>
        <p:txBody>
          <a:bodyPr/>
          <a:lstStyle/>
          <a:p>
            <a:r>
              <a:rPr lang="ru-RU" sz="2400" dirty="0" smtClean="0"/>
              <a:t>Системная </a:t>
            </a:r>
            <a:r>
              <a:rPr lang="ru-RU" sz="2400" dirty="0"/>
              <a:t>динамика </a:t>
            </a:r>
            <a:r>
              <a:rPr lang="ru-RU" sz="2400" dirty="0" smtClean="0"/>
              <a:t>– один </a:t>
            </a:r>
            <a:r>
              <a:rPr lang="ru-RU" sz="2400" dirty="0"/>
              <a:t>из способов формализации непрерывных систем.</a:t>
            </a:r>
          </a:p>
          <a:p>
            <a:r>
              <a:rPr lang="ru-RU" sz="2400" b="1" dirty="0"/>
              <a:t>Языки имитационного моделирования непрерывных систем</a:t>
            </a:r>
            <a:r>
              <a:rPr lang="ru-RU" sz="2400" dirty="0"/>
              <a:t> предназначены для моделирования динамических объектов, которые, как правило, описываются с помощью </a:t>
            </a:r>
            <a:r>
              <a:rPr lang="ru-RU" sz="2400" b="1" dirty="0"/>
              <a:t>систем дифференциальных (интегро-дифференциальных) уравнений</a:t>
            </a:r>
            <a:r>
              <a:rPr lang="ru-RU" sz="2400" dirty="0"/>
              <a:t>. </a:t>
            </a:r>
          </a:p>
          <a:p>
            <a:endParaRPr lang="ru-RU" sz="2400" dirty="0" smtClean="0"/>
          </a:p>
          <a:p>
            <a:r>
              <a:rPr lang="ru-RU" sz="2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73273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67544" y="476672"/>
            <a:ext cx="8002587" cy="102624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2800" dirty="0" smtClean="0"/>
              <a:t>Тема 1-2. </a:t>
            </a:r>
            <a:r>
              <a:rPr lang="ru-RU" sz="2800" dirty="0"/>
              <a:t>Современное состояние проблемы имитационного моделирования </a:t>
            </a:r>
          </a:p>
        </p:txBody>
      </p:sp>
      <p:sp>
        <p:nvSpPr>
          <p:cNvPr id="22531" name="Объект 4"/>
          <p:cNvSpPr>
            <a:spLocks noGrp="1"/>
          </p:cNvSpPr>
          <p:nvPr>
            <p:ph idx="1"/>
          </p:nvPr>
        </p:nvSpPr>
        <p:spPr>
          <a:xfrm>
            <a:off x="755576" y="1916832"/>
            <a:ext cx="7344816" cy="4176464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ru-RU" sz="2400" dirty="0" smtClean="0"/>
              <a:t>Методы и </a:t>
            </a:r>
            <a:r>
              <a:rPr lang="ru-RU" sz="2400" dirty="0"/>
              <a:t>с</a:t>
            </a:r>
            <a:r>
              <a:rPr lang="ru-RU" sz="2400" dirty="0" smtClean="0"/>
              <a:t>редства имитационного моделирования (ИМ) систем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Области применения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Требования к специалистам по ИМ</a:t>
            </a:r>
          </a:p>
          <a:p>
            <a:pPr>
              <a:buFont typeface="Arial" pitchFamily="34" charset="0"/>
              <a:buChar char="•"/>
            </a:pPr>
            <a:endParaRPr lang="ru-RU" sz="2400" dirty="0" smtClean="0"/>
          </a:p>
        </p:txBody>
      </p:sp>
      <p:sp>
        <p:nvSpPr>
          <p:cNvPr id="22532" name="Номер слайда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7C79289-370B-48B2-95BE-C835F36F5EBF}" type="slidenum">
              <a:rPr lang="ru-RU" smtClean="0">
                <a:solidFill>
                  <a:srgbClr val="D1282E"/>
                </a:solidFill>
              </a:rPr>
              <a:pPr eaLnBrk="1" hangingPunct="1"/>
              <a:t>2</a:t>
            </a:fld>
            <a:endParaRPr lang="ru-RU" smtClean="0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72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smtClean="0"/>
          </a:p>
        </p:txBody>
      </p:sp>
      <p:sp>
        <p:nvSpPr>
          <p:cNvPr id="50179" name="Объект 2"/>
          <p:cNvSpPr>
            <a:spLocks noGrp="1"/>
          </p:cNvSpPr>
          <p:nvPr>
            <p:ph idx="1"/>
          </p:nvPr>
        </p:nvSpPr>
        <p:spPr>
          <a:xfrm>
            <a:off x="457200" y="549275"/>
            <a:ext cx="8229600" cy="5576888"/>
          </a:xfrm>
        </p:spPr>
        <p:txBody>
          <a:bodyPr/>
          <a:lstStyle/>
          <a:p>
            <a:r>
              <a:rPr lang="ru-RU" sz="2400" b="1" dirty="0" smtClean="0"/>
              <a:t>Системная </a:t>
            </a:r>
            <a:r>
              <a:rPr lang="ru-RU" sz="2400" b="1" dirty="0"/>
              <a:t>динамика</a:t>
            </a:r>
            <a:r>
              <a:rPr lang="ru-RU" sz="2400" dirty="0"/>
              <a:t> </a:t>
            </a:r>
            <a:r>
              <a:rPr lang="ru-RU" sz="2400" dirty="0" smtClean="0"/>
              <a:t>– подход </a:t>
            </a:r>
            <a:r>
              <a:rPr lang="ru-RU" sz="2400" dirty="0"/>
              <a:t>описания непрерывных </a:t>
            </a:r>
            <a:r>
              <a:rPr lang="ru-RU" sz="2400" dirty="0" smtClean="0"/>
              <a:t>систем, </a:t>
            </a:r>
            <a:r>
              <a:rPr lang="ru-RU" sz="2400" dirty="0"/>
              <a:t>который основан на графической технике структуризации моделируемых динамических </a:t>
            </a:r>
            <a:r>
              <a:rPr lang="ru-RU" sz="2400" dirty="0" smtClean="0"/>
              <a:t>процессов. </a:t>
            </a:r>
          </a:p>
          <a:p>
            <a:r>
              <a:rPr lang="ru-RU" sz="2400" dirty="0" smtClean="0"/>
              <a:t>Данный подход был </a:t>
            </a:r>
            <a:r>
              <a:rPr lang="ru-RU" sz="2400" dirty="0"/>
              <a:t>разработан и предложен </a:t>
            </a:r>
            <a:r>
              <a:rPr lang="ru-RU" sz="2400" b="1" dirty="0" err="1"/>
              <a:t>Джеем</a:t>
            </a:r>
            <a:r>
              <a:rPr lang="ru-RU" sz="2400" b="1" dirty="0"/>
              <a:t> </a:t>
            </a:r>
            <a:r>
              <a:rPr lang="ru-RU" sz="2400" b="1" dirty="0" err="1"/>
              <a:t>Форрестером</a:t>
            </a:r>
            <a:r>
              <a:rPr lang="ru-RU" sz="2400" b="1" dirty="0"/>
              <a:t> в конце 1950-х </a:t>
            </a:r>
            <a:r>
              <a:rPr lang="ru-RU" sz="2400" dirty="0"/>
              <a:t>как «исследование информационных обратных связей в промышленной деятельности…»</a:t>
            </a:r>
          </a:p>
          <a:p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2457033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smtClean="0"/>
          </a:p>
        </p:txBody>
      </p:sp>
      <p:sp>
        <p:nvSpPr>
          <p:cNvPr id="51203" name="Объект 2"/>
          <p:cNvSpPr>
            <a:spLocks noGrp="1"/>
          </p:cNvSpPr>
          <p:nvPr>
            <p:ph idx="1"/>
          </p:nvPr>
        </p:nvSpPr>
        <p:spPr>
          <a:xfrm>
            <a:off x="457200" y="692150"/>
            <a:ext cx="8229600" cy="5434013"/>
          </a:xfrm>
        </p:spPr>
        <p:txBody>
          <a:bodyPr/>
          <a:lstStyle/>
          <a:p>
            <a:r>
              <a:rPr lang="ru-RU" sz="2400" dirty="0" smtClean="0"/>
              <a:t>Дж. </a:t>
            </a:r>
            <a:r>
              <a:rPr lang="ru-RU" sz="2400" dirty="0" err="1" smtClean="0"/>
              <a:t>Форрестер</a:t>
            </a:r>
            <a:r>
              <a:rPr lang="ru-RU" sz="2400" dirty="0" smtClean="0"/>
              <a:t> – крупнейший специалист, разработчик концепции системной динамики и классического языка моделирования непрерывных систем – </a:t>
            </a:r>
            <a:r>
              <a:rPr lang="ru-RU" sz="2400" b="1" dirty="0" smtClean="0"/>
              <a:t>DYNAMO</a:t>
            </a:r>
            <a:r>
              <a:rPr lang="ru-RU" sz="2400" dirty="0" smtClean="0"/>
              <a:t>.</a:t>
            </a:r>
          </a:p>
          <a:p>
            <a:r>
              <a:rPr lang="ru-RU" sz="2400" dirty="0" smtClean="0"/>
              <a:t>Известные работы Дж. </a:t>
            </a:r>
            <a:r>
              <a:rPr lang="ru-RU" sz="2400" dirty="0" err="1" smtClean="0"/>
              <a:t>Форрестера</a:t>
            </a:r>
            <a:r>
              <a:rPr lang="ru-RU" sz="2400" dirty="0" smtClean="0"/>
              <a:t>: </a:t>
            </a:r>
          </a:p>
          <a:p>
            <a:pPr lvl="1"/>
            <a:r>
              <a:rPr lang="ru-RU" sz="2000" dirty="0" smtClean="0"/>
              <a:t>“Основы кибернетики предприятия” (1961г.);</a:t>
            </a:r>
          </a:p>
          <a:p>
            <a:pPr lvl="1"/>
            <a:r>
              <a:rPr lang="ru-RU" sz="2000" dirty="0" smtClean="0"/>
              <a:t>“Динамика развития города” (1970 г.);</a:t>
            </a:r>
          </a:p>
          <a:p>
            <a:pPr lvl="1"/>
            <a:r>
              <a:rPr lang="ru-RU" sz="2000" dirty="0" smtClean="0"/>
              <a:t> “Мировая динамика” (1974 г.)</a:t>
            </a:r>
          </a:p>
          <a:p>
            <a:r>
              <a:rPr lang="ru-RU" sz="2400" dirty="0" smtClean="0"/>
              <a:t>В данных работах изложена концепция данного метода – </a:t>
            </a:r>
            <a:r>
              <a:rPr lang="ru-RU" sz="2400" b="1" dirty="0" smtClean="0"/>
              <a:t>концепция потокового подхода в имитации</a:t>
            </a:r>
            <a:r>
              <a:rPr lang="ru-RU" sz="2400" dirty="0" smtClean="0"/>
              <a:t>.</a:t>
            </a:r>
          </a:p>
          <a:p>
            <a:r>
              <a:rPr lang="ru-RU" sz="2400" dirty="0" smtClean="0"/>
              <a:t>Современные системы моделирования, реализующие данный подход: </a:t>
            </a:r>
            <a:r>
              <a:rPr lang="ru-RU" sz="2400" dirty="0" err="1" smtClean="0"/>
              <a:t>iThink</a:t>
            </a:r>
            <a:r>
              <a:rPr lang="ru-RU" sz="2400" dirty="0" smtClean="0"/>
              <a:t>, </a:t>
            </a:r>
            <a:r>
              <a:rPr lang="ru-RU" sz="2400" dirty="0" err="1" smtClean="0"/>
              <a:t>Vensim</a:t>
            </a:r>
            <a:r>
              <a:rPr lang="ru-RU" sz="2400" dirty="0" smtClean="0"/>
              <a:t>, </a:t>
            </a:r>
            <a:r>
              <a:rPr lang="en-US" sz="2400" dirty="0" err="1" smtClean="0"/>
              <a:t>Powersim</a:t>
            </a:r>
            <a:r>
              <a:rPr lang="ru-RU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088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ru-RU" smtClean="0"/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836712"/>
            <a:ext cx="8229600" cy="5400898"/>
          </a:xfrm>
        </p:spPr>
        <p:txBody>
          <a:bodyPr/>
          <a:lstStyle/>
          <a:p>
            <a:r>
              <a:rPr lang="ru-RU" sz="2400" b="1" dirty="0" smtClean="0"/>
              <a:t>Концепция потокового подхода</a:t>
            </a:r>
          </a:p>
          <a:p>
            <a:r>
              <a:rPr lang="ru-RU" sz="2400" dirty="0" smtClean="0"/>
              <a:t>Процессы, происходящие в реальном мире, в СД представляются в виде накопителей, </a:t>
            </a:r>
            <a:r>
              <a:rPr lang="ru-RU" sz="2400" dirty="0" err="1" smtClean="0"/>
              <a:t>stocks</a:t>
            </a:r>
            <a:r>
              <a:rPr lang="ru-RU" sz="2400" dirty="0" smtClean="0"/>
              <a:t>, и потоков между этими накопителями, </a:t>
            </a:r>
            <a:r>
              <a:rPr lang="ru-RU" sz="2400" dirty="0" err="1" smtClean="0"/>
              <a:t>flows</a:t>
            </a:r>
            <a:r>
              <a:rPr lang="ru-RU" sz="2400" dirty="0" smtClean="0"/>
              <a:t>, и информации, которая определяет величину этих потоков. </a:t>
            </a:r>
          </a:p>
          <a:p>
            <a:r>
              <a:rPr lang="ru-RU" sz="2400" dirty="0" smtClean="0"/>
              <a:t>Моделируя в стиле системной динамики, структура и поведение системы представляется как множество взаимодействующих положительных и отрицательных обратных связей и задержек. </a:t>
            </a:r>
          </a:p>
        </p:txBody>
      </p:sp>
    </p:spTree>
    <p:extLst>
      <p:ext uri="{BB962C8B-B14F-4D97-AF65-F5344CB8AC3E}">
        <p14:creationId xmlns:p14="http://schemas.microsoft.com/office/powerpoint/2010/main" val="418265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124744"/>
            <a:ext cx="7620000" cy="5112568"/>
          </a:xfrm>
        </p:spPr>
        <p:txBody>
          <a:bodyPr/>
          <a:lstStyle/>
          <a:p>
            <a:r>
              <a:rPr lang="ru-RU" sz="2400" b="1" dirty="0" smtClean="0"/>
              <a:t>Потоковая диаграмма </a:t>
            </a:r>
            <a:r>
              <a:rPr lang="ru-RU" sz="2400" b="1" dirty="0" err="1" smtClean="0"/>
              <a:t>Форрестера</a:t>
            </a:r>
            <a:endParaRPr lang="ru-RU" sz="24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23</a:t>
            </a:fld>
            <a:endParaRPr lang="ru-RU">
              <a:solidFill>
                <a:srgbClr val="D1282E"/>
              </a:solidFill>
            </a:endParaRPr>
          </a:p>
        </p:txBody>
      </p: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1907704" y="1691124"/>
            <a:ext cx="4681537" cy="4608512"/>
            <a:chOff x="3692" y="5492"/>
            <a:chExt cx="4530" cy="4158"/>
          </a:xfrm>
        </p:grpSpPr>
        <p:pic>
          <p:nvPicPr>
            <p:cNvPr id="6" name="Picture 1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2" y="5492"/>
              <a:ext cx="4530" cy="4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 Box 14"/>
            <p:cNvSpPr txBox="1">
              <a:spLocks noChangeArrowheads="1"/>
            </p:cNvSpPr>
            <p:nvPr/>
          </p:nvSpPr>
          <p:spPr bwMode="auto">
            <a:xfrm>
              <a:off x="4140" y="6000"/>
              <a:ext cx="111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sz="1200"/>
                <a:t>Уровень</a:t>
              </a:r>
              <a:endParaRPr lang="ru-RU"/>
            </a:p>
          </p:txBody>
        </p:sp>
        <p:sp>
          <p:nvSpPr>
            <p:cNvPr id="8" name="Text Box 15"/>
            <p:cNvSpPr txBox="1">
              <a:spLocks noChangeArrowheads="1"/>
            </p:cNvSpPr>
            <p:nvPr/>
          </p:nvSpPr>
          <p:spPr bwMode="auto">
            <a:xfrm>
              <a:off x="6839" y="6455"/>
              <a:ext cx="111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sz="1200"/>
                <a:t>Уровень</a:t>
              </a:r>
              <a:endParaRPr lang="ru-RU"/>
            </a:p>
          </p:txBody>
        </p:sp>
        <p:sp>
          <p:nvSpPr>
            <p:cNvPr id="9" name="Text Box 16"/>
            <p:cNvSpPr txBox="1">
              <a:spLocks noChangeArrowheads="1"/>
            </p:cNvSpPr>
            <p:nvPr/>
          </p:nvSpPr>
          <p:spPr bwMode="auto">
            <a:xfrm>
              <a:off x="5414" y="7865"/>
              <a:ext cx="111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sz="1200"/>
                <a:t>Уровень</a:t>
              </a:r>
              <a:endParaRPr lang="ru-RU"/>
            </a:p>
          </p:txBody>
        </p:sp>
        <p:sp>
          <p:nvSpPr>
            <p:cNvPr id="10" name="Text Box 17"/>
            <p:cNvSpPr txBox="1">
              <a:spLocks noChangeArrowheads="1"/>
            </p:cNvSpPr>
            <p:nvPr/>
          </p:nvSpPr>
          <p:spPr bwMode="auto">
            <a:xfrm>
              <a:off x="4964" y="8420"/>
              <a:ext cx="256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sz="1200"/>
                <a:t>Функции решения</a:t>
              </a:r>
              <a:endParaRPr lang="ru-RU"/>
            </a:p>
          </p:txBody>
        </p:sp>
        <p:sp>
          <p:nvSpPr>
            <p:cNvPr id="11" name="Text Box 18"/>
            <p:cNvSpPr txBox="1">
              <a:spLocks noChangeArrowheads="1"/>
            </p:cNvSpPr>
            <p:nvPr/>
          </p:nvSpPr>
          <p:spPr bwMode="auto">
            <a:xfrm>
              <a:off x="4979" y="8855"/>
              <a:ext cx="256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sz="1200"/>
                <a:t>Канал потока</a:t>
              </a:r>
              <a:endParaRPr lang="ru-RU"/>
            </a:p>
          </p:txBody>
        </p:sp>
        <p:sp>
          <p:nvSpPr>
            <p:cNvPr id="12" name="Text Box 19"/>
            <p:cNvSpPr txBox="1">
              <a:spLocks noChangeArrowheads="1"/>
            </p:cNvSpPr>
            <p:nvPr/>
          </p:nvSpPr>
          <p:spPr bwMode="auto">
            <a:xfrm>
              <a:off x="4979" y="9320"/>
              <a:ext cx="256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sz="1200"/>
                <a:t>Источники информации</a:t>
              </a:r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517518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ru-RU" sz="3200" dirty="0" smtClean="0"/>
          </a:p>
        </p:txBody>
      </p:sp>
      <p:sp>
        <p:nvSpPr>
          <p:cNvPr id="62467" name="Объект 2"/>
          <p:cNvSpPr>
            <a:spLocks noGrp="1"/>
          </p:cNvSpPr>
          <p:nvPr>
            <p:ph idx="1"/>
          </p:nvPr>
        </p:nvSpPr>
        <p:spPr>
          <a:xfrm>
            <a:off x="683567" y="548680"/>
            <a:ext cx="7853561" cy="4825330"/>
          </a:xfrm>
        </p:spPr>
        <p:txBody>
          <a:bodyPr/>
          <a:lstStyle/>
          <a:p>
            <a:r>
              <a:rPr lang="ru-RU" sz="2400" b="1" dirty="0"/>
              <a:t>Фрагмент потоковой диаграммы модели мировой</a:t>
            </a:r>
            <a:br>
              <a:rPr lang="ru-RU" sz="2400" b="1" dirty="0"/>
            </a:br>
            <a:r>
              <a:rPr lang="ru-RU" sz="2400" b="1" dirty="0"/>
              <a:t>динамики</a:t>
            </a:r>
          </a:p>
          <a:p>
            <a:endParaRPr lang="ru-RU" sz="2400" dirty="0" smtClean="0"/>
          </a:p>
        </p:txBody>
      </p:sp>
      <p:pic>
        <p:nvPicPr>
          <p:cNvPr id="6246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40768"/>
            <a:ext cx="8429625" cy="461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272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340768"/>
            <a:ext cx="7620000" cy="4373563"/>
          </a:xfrm>
        </p:spPr>
        <p:txBody>
          <a:bodyPr/>
          <a:lstStyle/>
          <a:p>
            <a:pPr eaLnBrk="1" hangingPunct="1"/>
            <a:r>
              <a:rPr lang="ru-RU" sz="2400" dirty="0" smtClean="0"/>
              <a:t>Базовая структура модели дополняется системой уравнений, которые связывают характеристики уровней этой структуры. </a:t>
            </a:r>
          </a:p>
          <a:p>
            <a:pPr eaLnBrk="1" hangingPunct="1"/>
            <a:r>
              <a:rPr lang="ru-RU" sz="2400" dirty="0" smtClean="0"/>
              <a:t>В основном эта система состоит из уравнений двух типов: </a:t>
            </a: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ru-RU" sz="2400" dirty="0" smtClean="0"/>
              <a:t>уравнения уровней и </a:t>
            </a: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ru-RU" sz="2400" dirty="0" smtClean="0"/>
              <a:t>уравнения темпов (функций решения). </a:t>
            </a:r>
          </a:p>
        </p:txBody>
      </p:sp>
    </p:spTree>
    <p:extLst>
      <p:ext uri="{BB962C8B-B14F-4D97-AF65-F5344CB8AC3E}">
        <p14:creationId xmlns:p14="http://schemas.microsoft.com/office/powerpoint/2010/main" val="359495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476672"/>
            <a:ext cx="8002587" cy="755650"/>
          </a:xfrm>
        </p:spPr>
        <p:txBody>
          <a:bodyPr>
            <a:normAutofit/>
          </a:bodyPr>
          <a:lstStyle/>
          <a:p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620688"/>
            <a:ext cx="8064896" cy="5616624"/>
          </a:xfrm>
        </p:spPr>
        <p:txBody>
          <a:bodyPr/>
          <a:lstStyle/>
          <a:p>
            <a:r>
              <a:rPr lang="ru-RU" sz="2400" dirty="0" smtClean="0"/>
              <a:t>Пример </a:t>
            </a:r>
            <a:r>
              <a:rPr lang="ru-RU" sz="2400" dirty="0" smtClean="0"/>
              <a:t>классической модели </a:t>
            </a:r>
            <a:r>
              <a:rPr lang="ru-RU" sz="2400" dirty="0" smtClean="0"/>
              <a:t>системной динамики – модель </a:t>
            </a:r>
            <a:r>
              <a:rPr lang="ru-RU" sz="2400" dirty="0"/>
              <a:t>распространения новых </a:t>
            </a:r>
            <a:r>
              <a:rPr lang="ru-RU" sz="2400" dirty="0" smtClean="0"/>
              <a:t>продуктов. </a:t>
            </a:r>
          </a:p>
          <a:p>
            <a:r>
              <a:rPr lang="en-US" sz="2400" dirty="0" smtClean="0"/>
              <a:t>Frank </a:t>
            </a:r>
            <a:r>
              <a:rPr lang="en-US" sz="2400" dirty="0"/>
              <a:t>Bass</a:t>
            </a:r>
            <a:r>
              <a:rPr lang="ru-RU" sz="2400" dirty="0"/>
              <a:t>, 1969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26</a:t>
            </a:fld>
            <a:endParaRPr lang="ru-RU">
              <a:solidFill>
                <a:srgbClr val="D1282E"/>
              </a:solidFill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940" y="1916832"/>
            <a:ext cx="6596428" cy="4320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43832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764704"/>
            <a:ext cx="7620000" cy="5361459"/>
          </a:xfrm>
        </p:spPr>
        <p:txBody>
          <a:bodyPr/>
          <a:lstStyle/>
          <a:p>
            <a:r>
              <a:rPr lang="ru-RU" sz="2400" dirty="0" smtClean="0"/>
              <a:t>Модель в графическом редакторе </a:t>
            </a:r>
            <a:r>
              <a:rPr lang="en-US" sz="2400" dirty="0" err="1" smtClean="0"/>
              <a:t>AnyLogic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27</a:t>
            </a:fld>
            <a:endParaRPr lang="ru-RU">
              <a:solidFill>
                <a:srgbClr val="D1282E"/>
              </a:solidFill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84784"/>
            <a:ext cx="7560840" cy="43924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67303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692696"/>
                <a:ext cx="8507288" cy="5904656"/>
              </a:xfrm>
            </p:spPr>
            <p:txBody>
              <a:bodyPr/>
              <a:lstStyle/>
              <a:p>
                <a:r>
                  <a:rPr lang="ru-RU" sz="2400" dirty="0" smtClean="0"/>
                  <a:t>Модель реализации продукта описывается системой уравнений:</a:t>
                </a:r>
              </a:p>
              <a:p>
                <a:endParaRPr lang="ru-RU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ru-RU" sz="1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𝑃𝑜𝑡𝑒𝑛𝑡𝑖𝑎𝑙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𝐴𝑑𝑜𝑝𝑡𝑒𝑟𝑠</m:t>
                              </m:r>
                            </m:e>
                          </m:d>
                        </m:num>
                        <m:den>
                          <m:r>
                            <a:rPr lang="ru-RU" sz="18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ru-RU" sz="1800" i="1">
                          <a:latin typeface="Cambria Math"/>
                        </a:rPr>
                        <m:t>=−</m:t>
                      </m:r>
                      <m:r>
                        <a:rPr lang="ru-RU" sz="1800" i="1">
                          <a:latin typeface="Cambria Math"/>
                        </a:rPr>
                        <m:t>𝐴𝑑𝑜𝑝𝑡𝑖𝑜𝑛𝑅𝑎𝑡𝑒</m:t>
                      </m:r>
                    </m:oMath>
                  </m:oMathPara>
                </a14:m>
                <a:endParaRPr lang="ru-RU" sz="18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/>
                        </a:rPr>
                        <m:t>Начальное значение:</m:t>
                      </m:r>
                      <m:r>
                        <a:rPr lang="en-US" sz="1800" i="1">
                          <a:latin typeface="Cambria Math"/>
                        </a:rPr>
                        <m:t>𝑇𝑜𝑡𝑎𝑙𝑃𝑜𝑝𝑢𝑙𝑎𝑡𝑖𝑜𝑛</m:t>
                      </m:r>
                    </m:oMath>
                  </m:oMathPara>
                </a14:m>
                <a:endParaRPr lang="ru-RU" sz="18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ru-RU" sz="1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𝐴𝑑𝑜𝑝𝑡𝑒𝑟𝑠</m:t>
                              </m:r>
                            </m:e>
                          </m:d>
                        </m:num>
                        <m:den>
                          <m:r>
                            <a:rPr lang="ru-RU" sz="18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ru-RU" sz="1800" i="1">
                          <a:latin typeface="Cambria Math"/>
                        </a:rPr>
                        <m:t>=+</m:t>
                      </m:r>
                      <m:r>
                        <a:rPr lang="ru-RU" sz="1800" i="1">
                          <a:latin typeface="Cambria Math"/>
                        </a:rPr>
                        <m:t>𝐴𝑑𝑜𝑝𝑡𝑖𝑜𝑛𝑅𝑎𝑡𝑒</m:t>
                      </m:r>
                    </m:oMath>
                  </m:oMathPara>
                </a14:m>
                <a:endParaRPr lang="ru-RU" sz="18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/>
                        </a:rPr>
                        <m:t>𝐴𝑑𝑜𝑝𝑡𝑖𝑜𝑛𝐹𝑟𝑜𝑚𝐴𝑑</m:t>
                      </m:r>
                      <m:r>
                        <a:rPr lang="en-US" sz="1800" i="1">
                          <a:latin typeface="Cambria Math"/>
                        </a:rPr>
                        <m:t>=</m:t>
                      </m:r>
                      <m:r>
                        <a:rPr lang="en-US" sz="1800" i="1">
                          <a:latin typeface="Cambria Math"/>
                        </a:rPr>
                        <m:t>𝑃𝑜𝑡𝑒𝑛𝑡𝑖𝑎𝑙𝐴𝑑𝑜𝑝𝑡𝑒𝑟𝑠</m:t>
                      </m:r>
                      <m:r>
                        <a:rPr lang="en-US" sz="1800" i="1">
                          <a:latin typeface="Cambria Math"/>
                        </a:rPr>
                        <m:t>∗</m:t>
                      </m:r>
                      <m:r>
                        <a:rPr lang="en-US" sz="1800" i="1">
                          <a:latin typeface="Cambria Math"/>
                        </a:rPr>
                        <m:t>𝐴𝑑𝐸𝑓𝑓𝑒𝑐𝑡𝑖𝑣𝑒𝑛𝑒𝑠</m:t>
                      </m:r>
                    </m:oMath>
                  </m:oMathPara>
                </a14:m>
                <a:endParaRPr lang="ru-RU" sz="18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/>
                        </a:rPr>
                        <m:t>𝐴𝑑𝑜𝑝𝑡𝑖𝑜𝑛𝐹𝑟𝑜𝑚𝑊𝑂𝑀</m:t>
                      </m:r>
                      <m:r>
                        <a:rPr lang="en-US" sz="1800" i="1">
                          <a:latin typeface="Cambria Math"/>
                        </a:rPr>
                        <m:t>=</m:t>
                      </m:r>
                      <m:r>
                        <a:rPr lang="en-US" sz="1800" i="1">
                          <a:latin typeface="Cambria Math"/>
                        </a:rPr>
                        <m:t>𝐴𝑑𝑜𝑝𝑡𝑒𝑟𝑠</m:t>
                      </m:r>
                      <m:r>
                        <a:rPr lang="en-US" sz="1800" i="1">
                          <a:latin typeface="Cambria Math"/>
                        </a:rPr>
                        <m:t>∗</m:t>
                      </m:r>
                      <m:r>
                        <a:rPr lang="en-US" sz="1800" i="1">
                          <a:latin typeface="Cambria Math"/>
                        </a:rPr>
                        <m:t>𝐶𝑜𝑛𝑡𝑎𝑐𝑡𝑅𝑎𝑡𝑒</m:t>
                      </m:r>
                      <m:r>
                        <a:rPr lang="en-US" sz="1800" i="1">
                          <a:latin typeface="Cambria Math"/>
                        </a:rPr>
                        <m:t>∗</m:t>
                      </m:r>
                      <m:r>
                        <a:rPr lang="en-US" sz="1800" i="1">
                          <a:latin typeface="Cambria Math"/>
                        </a:rPr>
                        <m:t>𝐴𝑑𝑜𝑝𝑡𝑖𝑜𝑛𝐹𝑟𝑎𝑐𝑡𝑖𝑜𝑛</m:t>
                      </m:r>
                      <m:r>
                        <a:rPr lang="en-US" sz="1800" i="1">
                          <a:latin typeface="Cambria Math"/>
                        </a:rPr>
                        <m:t>∗</m:t>
                      </m:r>
                      <m:f>
                        <m:fPr>
                          <m:ctrlPr>
                            <a:rPr lang="ru-RU" sz="1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/>
                            </a:rPr>
                            <m:t>𝑃𝑜𝑡𝑒𝑛𝑡𝑖𝑎𝑙𝐴𝑑𝑜𝑝𝑡𝑒𝑟𝑠</m:t>
                          </m:r>
                        </m:num>
                        <m:den>
                          <m:r>
                            <a:rPr lang="en-US" sz="1800" i="1">
                              <a:latin typeface="Cambria Math"/>
                            </a:rPr>
                            <m:t>𝑇𝑜𝑡𝑎𝑙𝑃𝑜𝑝𝑢𝑙𝑎𝑡𝑖𝑜𝑛</m:t>
                          </m:r>
                        </m:den>
                      </m:f>
                    </m:oMath>
                  </m:oMathPara>
                </a14:m>
                <a:endParaRPr lang="ru-RU" sz="1800" dirty="0"/>
              </a:p>
              <a:p>
                <a:endParaRPr lang="ru-RU" sz="24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692696"/>
                <a:ext cx="8507288" cy="5904656"/>
              </a:xfrm>
              <a:blipFill rotWithShape="1">
                <a:blip r:embed="rId2"/>
                <a:stretch>
                  <a:fillRect l="-1074" t="-7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28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321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692696"/>
            <a:ext cx="7620000" cy="5976664"/>
          </a:xfrm>
        </p:spPr>
        <p:txBody>
          <a:bodyPr/>
          <a:lstStyle/>
          <a:p>
            <a:pPr lvl="0"/>
            <a:r>
              <a:rPr lang="ru-RU" sz="1800" b="1" dirty="0" smtClean="0"/>
              <a:t>Накопители</a:t>
            </a:r>
            <a:r>
              <a:rPr lang="ru-RU" sz="1800" dirty="0" smtClean="0"/>
              <a:t>:</a:t>
            </a:r>
          </a:p>
          <a:p>
            <a:pPr lvl="0"/>
            <a:r>
              <a:rPr lang="ru-RU" sz="1800" i="1" dirty="0" err="1" smtClean="0"/>
              <a:t>PotentialAdopters</a:t>
            </a:r>
            <a:r>
              <a:rPr lang="ru-RU" sz="1800" dirty="0" smtClean="0"/>
              <a:t>  - </a:t>
            </a:r>
            <a:r>
              <a:rPr lang="ru-RU" sz="1800" dirty="0" smtClean="0"/>
              <a:t>потенциальные </a:t>
            </a:r>
            <a:r>
              <a:rPr lang="ru-RU" sz="1800" dirty="0"/>
              <a:t>потребители </a:t>
            </a:r>
            <a:r>
              <a:rPr lang="ru-RU" sz="1800" dirty="0" smtClean="0"/>
              <a:t>продукции;</a:t>
            </a:r>
            <a:endParaRPr lang="ru-RU" sz="1800" dirty="0"/>
          </a:p>
          <a:p>
            <a:pPr lvl="0"/>
            <a:r>
              <a:rPr lang="ru-RU" sz="1800" i="1" dirty="0" err="1"/>
              <a:t>Adopters</a:t>
            </a:r>
            <a:r>
              <a:rPr lang="ru-RU" sz="1800" dirty="0"/>
              <a:t> </a:t>
            </a:r>
            <a:r>
              <a:rPr lang="ru-RU" sz="1800" dirty="0" smtClean="0"/>
              <a:t> - потребители</a:t>
            </a:r>
            <a:r>
              <a:rPr lang="ru-RU" sz="1800" dirty="0"/>
              <a:t>, которые уже купили </a:t>
            </a:r>
            <a:r>
              <a:rPr lang="ru-RU" sz="1800" dirty="0" smtClean="0"/>
              <a:t>продукт;</a:t>
            </a:r>
            <a:endParaRPr lang="ru-RU" sz="1800" dirty="0"/>
          </a:p>
          <a:p>
            <a:r>
              <a:rPr lang="ru-RU" sz="1800" b="1" dirty="0" smtClean="0"/>
              <a:t>Поток</a:t>
            </a:r>
            <a:r>
              <a:rPr lang="ru-RU" sz="1800" dirty="0" smtClean="0"/>
              <a:t>, </a:t>
            </a:r>
            <a:r>
              <a:rPr lang="ru-RU" sz="1800" dirty="0"/>
              <a:t>моделирующий процесс </a:t>
            </a:r>
            <a:r>
              <a:rPr lang="ru-RU" sz="1800" dirty="0" smtClean="0"/>
              <a:t>потребления</a:t>
            </a:r>
            <a:r>
              <a:rPr lang="ru-RU" sz="1800" dirty="0"/>
              <a:t> </a:t>
            </a:r>
            <a:r>
              <a:rPr lang="ru-RU" sz="1800" dirty="0" smtClean="0"/>
              <a:t>– </a:t>
            </a:r>
            <a:r>
              <a:rPr lang="ru-RU" sz="1800" i="1" dirty="0" err="1" smtClean="0"/>
              <a:t>AdoptionRate</a:t>
            </a:r>
            <a:r>
              <a:rPr lang="ru-RU" sz="1800" dirty="0" smtClean="0"/>
              <a:t>; </a:t>
            </a:r>
          </a:p>
          <a:p>
            <a:r>
              <a:rPr lang="ru-RU" sz="1800" b="1" dirty="0" smtClean="0"/>
              <a:t>Переменные</a:t>
            </a:r>
            <a:r>
              <a:rPr lang="ru-RU" sz="1800" dirty="0" smtClean="0"/>
              <a:t> модели:</a:t>
            </a:r>
            <a:endParaRPr lang="ru-RU" sz="1800" dirty="0"/>
          </a:p>
          <a:p>
            <a:pPr lvl="0"/>
            <a:r>
              <a:rPr lang="ru-RU" sz="1800" i="1" dirty="0" err="1"/>
              <a:t>AdoptionFromAd</a:t>
            </a:r>
            <a:r>
              <a:rPr lang="ru-RU" sz="1800" dirty="0"/>
              <a:t> – число потребителей продукта, которые его приобрели под влиянием рекламы;</a:t>
            </a:r>
          </a:p>
          <a:p>
            <a:pPr lvl="0"/>
            <a:r>
              <a:rPr lang="ru-RU" sz="1800" i="1" dirty="0" err="1"/>
              <a:t>AdoptionFromWOM</a:t>
            </a:r>
            <a:r>
              <a:rPr lang="ru-RU" sz="1800" dirty="0"/>
              <a:t> – число потребителей продукта, которые его приобрели под влиянием общения с потребителями, которые уже купили продукт.</a:t>
            </a:r>
          </a:p>
          <a:p>
            <a:r>
              <a:rPr lang="ru-RU" sz="1800" b="1" dirty="0"/>
              <a:t>Константы-параметры</a:t>
            </a:r>
            <a:r>
              <a:rPr lang="ru-RU" sz="1800" dirty="0"/>
              <a:t> модели:</a:t>
            </a:r>
          </a:p>
          <a:p>
            <a:pPr lvl="0"/>
            <a:r>
              <a:rPr lang="ru-RU" sz="1800" i="1" dirty="0" err="1"/>
              <a:t>TotalPopulation</a:t>
            </a:r>
            <a:r>
              <a:rPr lang="ru-RU" sz="1800" dirty="0"/>
              <a:t> (Численность населения);</a:t>
            </a:r>
          </a:p>
          <a:p>
            <a:pPr lvl="0"/>
            <a:r>
              <a:rPr lang="ru-RU" sz="1800" i="1" dirty="0" err="1"/>
              <a:t>ContactRate</a:t>
            </a:r>
            <a:r>
              <a:rPr lang="ru-RU" sz="1800" dirty="0"/>
              <a:t> (Число контактов);</a:t>
            </a:r>
          </a:p>
          <a:p>
            <a:pPr lvl="0"/>
            <a:r>
              <a:rPr lang="ru-RU" sz="1800" i="1" dirty="0" err="1"/>
              <a:t>AdEffectivenes</a:t>
            </a:r>
            <a:r>
              <a:rPr lang="ru-RU" sz="1800" dirty="0"/>
              <a:t> (Эффективность рекламы);</a:t>
            </a:r>
          </a:p>
          <a:p>
            <a:pPr lvl="0"/>
            <a:r>
              <a:rPr lang="ru-RU" sz="1800" i="1" dirty="0" err="1"/>
              <a:t>AdoptionFraction</a:t>
            </a:r>
            <a:r>
              <a:rPr lang="ru-RU" sz="1800" dirty="0"/>
              <a:t> (Сила убеждения)</a:t>
            </a:r>
            <a:r>
              <a:rPr lang="en-US" sz="1800" dirty="0"/>
              <a:t>.</a:t>
            </a:r>
            <a:endParaRPr lang="ru-RU" sz="1800" dirty="0"/>
          </a:p>
          <a:p>
            <a:endParaRPr lang="ru-RU" sz="1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29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206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764704"/>
            <a:ext cx="7632848" cy="5400600"/>
          </a:xfrm>
        </p:spPr>
        <p:txBody>
          <a:bodyPr/>
          <a:lstStyle/>
          <a:p>
            <a:r>
              <a:rPr lang="ru-RU" sz="2800" dirty="0" smtClean="0"/>
              <a:t>На сегодняшний день </a:t>
            </a:r>
            <a:r>
              <a:rPr lang="ru-RU" sz="2800" b="1" dirty="0" smtClean="0"/>
              <a:t>в практике ИМ применяются три основных подхода</a:t>
            </a:r>
            <a:r>
              <a:rPr lang="ru-RU" sz="2800" dirty="0" smtClean="0"/>
              <a:t>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2800" dirty="0" smtClean="0"/>
              <a:t>Дискретно-событийное моделирование (процессное моделирование) (моделирование дискретных систем)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2800" dirty="0" smtClean="0"/>
              <a:t>Системная динамика (моделирование непрерывных систем)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2800" dirty="0" err="1" smtClean="0"/>
              <a:t>Агентное</a:t>
            </a:r>
            <a:r>
              <a:rPr lang="ru-RU" sz="2800" dirty="0" smtClean="0"/>
              <a:t> моделирование (моделирование децентрализованных систем, универсальный метод)</a:t>
            </a:r>
          </a:p>
          <a:p>
            <a:endParaRPr lang="ru-RU" sz="2800" dirty="0" smtClean="0"/>
          </a:p>
          <a:p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3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6617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2119" y="1287685"/>
            <a:ext cx="7620000" cy="4373563"/>
          </a:xfrm>
        </p:spPr>
        <p:txBody>
          <a:bodyPr/>
          <a:lstStyle/>
          <a:p>
            <a:r>
              <a:rPr lang="ru-RU" sz="2400" dirty="0" smtClean="0"/>
              <a:t>Динамику процесса распространения нового продукта исследуют с помощью графиков. Классические кривые Ф. </a:t>
            </a:r>
            <a:r>
              <a:rPr lang="ru-RU" sz="2400" dirty="0" err="1" smtClean="0"/>
              <a:t>Басса</a:t>
            </a:r>
            <a:r>
              <a:rPr lang="ru-RU" sz="2400" dirty="0" smtClean="0"/>
              <a:t>. 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30</a:t>
            </a:fld>
            <a:endParaRPr lang="ru-RU">
              <a:solidFill>
                <a:srgbClr val="D1282E"/>
              </a:solidFill>
            </a:endParaRPr>
          </a:p>
        </p:txBody>
      </p:sp>
      <p:pic>
        <p:nvPicPr>
          <p:cNvPr id="5" name="Рисунок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2" t="2979" r="3080" b="8933"/>
          <a:stretch/>
        </p:blipFill>
        <p:spPr bwMode="auto">
          <a:xfrm>
            <a:off x="323528" y="2780928"/>
            <a:ext cx="4320480" cy="331236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Рисунок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802535"/>
            <a:ext cx="3528392" cy="29420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72369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smtClean="0"/>
          </a:p>
        </p:txBody>
      </p:sp>
      <p:sp>
        <p:nvSpPr>
          <p:cNvPr id="53251" name="Объект 2"/>
          <p:cNvSpPr>
            <a:spLocks noGrp="1"/>
          </p:cNvSpPr>
          <p:nvPr>
            <p:ph idx="1"/>
          </p:nvPr>
        </p:nvSpPr>
        <p:spPr>
          <a:xfrm>
            <a:off x="457200" y="981075"/>
            <a:ext cx="8229600" cy="5145088"/>
          </a:xfrm>
        </p:spPr>
        <p:txBody>
          <a:bodyPr/>
          <a:lstStyle/>
          <a:p>
            <a:r>
              <a:rPr lang="ru-RU" sz="2400" b="1" dirty="0" smtClean="0"/>
              <a:t>Модели системной динамики получили широкое распространение </a:t>
            </a:r>
            <a:r>
              <a:rPr lang="ru-RU" sz="2400" dirty="0" smtClean="0"/>
              <a:t>в задачах исследования сложных систем: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производства и экономики, торговли и городского хозяйства; 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социальные проблемы, проблемы экологии и охраны окружающей среды; 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глобального моделирования, охватывающих проблемы мирового развития (например, моделирование мировой экономической системы).</a:t>
            </a:r>
          </a:p>
        </p:txBody>
      </p:sp>
    </p:spTree>
    <p:extLst>
      <p:ext uri="{BB962C8B-B14F-4D97-AF65-F5344CB8AC3E}">
        <p14:creationId xmlns:p14="http://schemas.microsoft.com/office/powerpoint/2010/main" val="201646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60648"/>
            <a:ext cx="8229600" cy="809203"/>
          </a:xfrm>
        </p:spPr>
        <p:txBody>
          <a:bodyPr>
            <a:normAutofit/>
          </a:bodyPr>
          <a:lstStyle/>
          <a:p>
            <a:r>
              <a:rPr lang="ru-RU" sz="3200" dirty="0" err="1" smtClean="0"/>
              <a:t>Агентное</a:t>
            </a:r>
            <a:r>
              <a:rPr lang="ru-RU" sz="3200" dirty="0" smtClean="0"/>
              <a:t> моделирование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1268413"/>
            <a:ext cx="8229600" cy="5544963"/>
          </a:xfrm>
        </p:spPr>
        <p:txBody>
          <a:bodyPr/>
          <a:lstStyle/>
          <a:p>
            <a:r>
              <a:rPr lang="ru-RU" sz="2400" b="1" dirty="0" err="1" smtClean="0"/>
              <a:t>Агентные</a:t>
            </a:r>
            <a:r>
              <a:rPr lang="ru-RU" sz="2400" b="1" dirty="0" smtClean="0"/>
              <a:t> модели </a:t>
            </a:r>
            <a:r>
              <a:rPr lang="ru-RU" sz="2400" dirty="0" smtClean="0"/>
              <a:t>используются для исследования </a:t>
            </a:r>
            <a:r>
              <a:rPr lang="ru-RU" sz="2400" dirty="0"/>
              <a:t>децентрализованных </a:t>
            </a:r>
            <a:r>
              <a:rPr lang="ru-RU" sz="2400" dirty="0" smtClean="0"/>
              <a:t>систем (процессов эволюции, сложных социальных систем и т.п.)</a:t>
            </a:r>
          </a:p>
          <a:p>
            <a:r>
              <a:rPr lang="ru-RU" sz="2400" b="1" dirty="0" smtClean="0"/>
              <a:t>Области применения </a:t>
            </a:r>
            <a:r>
              <a:rPr lang="ru-RU" sz="2400" b="1" dirty="0" err="1" smtClean="0"/>
              <a:t>агентного</a:t>
            </a:r>
            <a:r>
              <a:rPr lang="ru-RU" sz="2400" b="1" dirty="0" smtClean="0"/>
              <a:t> метода</a:t>
            </a:r>
            <a:r>
              <a:rPr lang="ru-RU" sz="2400" dirty="0" smtClean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Экономика (потребительские рынки)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Эпидемиология (процессы распространения инфекции)</a:t>
            </a:r>
            <a:r>
              <a:rPr lang="ru-RU" sz="2400" dirty="0"/>
              <a:t> </a:t>
            </a:r>
            <a:endParaRPr lang="ru-RU" sz="2400" dirty="0" smtClean="0"/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Биология </a:t>
            </a:r>
            <a:r>
              <a:rPr lang="ru-RU" sz="2400" dirty="0"/>
              <a:t>(процессы </a:t>
            </a:r>
            <a:r>
              <a:rPr lang="ru-RU" sz="2400" dirty="0" smtClean="0"/>
              <a:t>эволюции, процессы самоорганизации)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Транспорт (автомобильное движение, «пробки»)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Чрезвычайные ситуации (</a:t>
            </a:r>
            <a:r>
              <a:rPr lang="ru-RU" sz="2400" dirty="0"/>
              <a:t>эвакуация </a:t>
            </a:r>
            <a:r>
              <a:rPr lang="ru-RU" sz="2400" dirty="0" smtClean="0"/>
              <a:t>людей, движение пешеходов, метро, стадионы) и т.п.</a:t>
            </a:r>
            <a:endParaRPr lang="ru-RU" sz="2400" dirty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576507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7859713" cy="4752975"/>
          </a:xfrm>
        </p:spPr>
        <p:txBody>
          <a:bodyPr/>
          <a:lstStyle/>
          <a:p>
            <a:pPr indent="-360000" eaLnBrk="1" hangingPunct="1"/>
            <a:r>
              <a:rPr lang="ru-RU" sz="2400" b="1" dirty="0" smtClean="0"/>
              <a:t>Агент</a:t>
            </a:r>
            <a:r>
              <a:rPr lang="ru-RU" sz="2400" dirty="0" smtClean="0"/>
              <a:t> – это некоторая сущность, которая обладает активностью, автономным поведением, может принимать решения в соответствии с некоторым набором правил, может взаимодействовать с окружением и другими агентами, а также может изменяться (эволюционировать).</a:t>
            </a:r>
          </a:p>
          <a:p>
            <a:pPr indent="-360000" eaLnBrk="1" hangingPunct="1"/>
            <a:r>
              <a:rPr lang="ru-RU" sz="2400" dirty="0" smtClean="0"/>
              <a:t>Цель </a:t>
            </a:r>
            <a:r>
              <a:rPr lang="ru-RU" sz="2400" dirty="0" err="1" smtClean="0"/>
              <a:t>агентных</a:t>
            </a:r>
            <a:r>
              <a:rPr lang="ru-RU" sz="2400" dirty="0" smtClean="0"/>
              <a:t> моделей – получить представление об общем поведении системы, исходя из знаний о поведении ее отдельных активных объектов и взаимодействии этих объектов в системе. </a:t>
            </a:r>
            <a:endParaRPr lang="en-US" sz="2400" dirty="0" smtClean="0"/>
          </a:p>
          <a:p>
            <a:pPr indent="-360000" eaLnBrk="1" hangingPunct="1"/>
            <a:r>
              <a:rPr lang="ru-RU" sz="2400" dirty="0" err="1" smtClean="0"/>
              <a:t>Агентная</a:t>
            </a:r>
            <a:r>
              <a:rPr lang="ru-RU" sz="2400" dirty="0" smtClean="0"/>
              <a:t> модель может содержать десятки и даже сотни тысяч активных агентов. </a:t>
            </a:r>
            <a:endParaRPr lang="en-US" sz="2400" dirty="0" smtClean="0"/>
          </a:p>
        </p:txBody>
      </p:sp>
      <p:sp>
        <p:nvSpPr>
          <p:cNvPr id="6554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53230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endParaRPr lang="ru-RU" sz="3600" dirty="0" smtClean="0"/>
          </a:p>
        </p:txBody>
      </p:sp>
      <p:sp>
        <p:nvSpPr>
          <p:cNvPr id="69634" name="Номер слайда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267C4D2-B580-4EFA-924A-D818E6511E31}" type="slidenum">
              <a:rPr lang="ru-RU" smtClean="0"/>
              <a:pPr eaLnBrk="1" hangingPunct="1"/>
              <a:t>34</a:t>
            </a:fld>
            <a:endParaRPr lang="ru-RU" smtClean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611560" y="764704"/>
            <a:ext cx="7620000" cy="4373563"/>
          </a:xfrm>
        </p:spPr>
        <p:txBody>
          <a:bodyPr/>
          <a:lstStyle/>
          <a:p>
            <a:r>
              <a:rPr lang="ru-RU" sz="2400" dirty="0"/>
              <a:t>Пример </a:t>
            </a:r>
            <a:r>
              <a:rPr lang="ru-RU" sz="2400" dirty="0" err="1"/>
              <a:t>агентной</a:t>
            </a:r>
            <a:r>
              <a:rPr lang="ru-RU" sz="2400" dirty="0"/>
              <a:t> модели</a:t>
            </a:r>
            <a:r>
              <a:rPr lang="en-US" sz="2400" dirty="0"/>
              <a:t> </a:t>
            </a:r>
            <a:r>
              <a:rPr lang="ru-RU" sz="2400" dirty="0"/>
              <a:t>в </a:t>
            </a:r>
            <a:r>
              <a:rPr lang="en-US" sz="2400" dirty="0" err="1" smtClean="0"/>
              <a:t>AnyLogic</a:t>
            </a:r>
            <a:r>
              <a:rPr lang="ru-RU" sz="2400" dirty="0" smtClean="0"/>
              <a:t> </a:t>
            </a:r>
            <a:endParaRPr lang="ru-RU" sz="2400" dirty="0"/>
          </a:p>
          <a:p>
            <a:endParaRPr lang="ru-RU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68760"/>
            <a:ext cx="4661246" cy="3964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852936"/>
            <a:ext cx="4390256" cy="3733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801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639904"/>
            <a:ext cx="7620000" cy="4525400"/>
          </a:xfrm>
        </p:spPr>
        <p:txBody>
          <a:bodyPr/>
          <a:lstStyle/>
          <a:p>
            <a:r>
              <a:rPr lang="ru-RU" sz="2400" dirty="0" smtClean="0"/>
              <a:t>Преимущества: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err="1" smtClean="0"/>
              <a:t>AnyLogic</a:t>
            </a:r>
            <a:r>
              <a:rPr lang="ru-RU" sz="2400" dirty="0" smtClean="0"/>
              <a:t> </a:t>
            </a:r>
            <a:r>
              <a:rPr lang="ru-RU" sz="2400" dirty="0"/>
              <a:t>позволяет использовать все стили ИМ: </a:t>
            </a:r>
            <a:r>
              <a:rPr lang="ru-RU" sz="2400" dirty="0" smtClean="0"/>
              <a:t>системную динамику, </a:t>
            </a:r>
            <a:r>
              <a:rPr lang="ru-RU" sz="2400" dirty="0"/>
              <a:t>дискретно-событийное и </a:t>
            </a:r>
            <a:r>
              <a:rPr lang="ru-RU" sz="2400" dirty="0" err="1"/>
              <a:t>агентное</a:t>
            </a:r>
            <a:r>
              <a:rPr lang="ru-RU" sz="2400" dirty="0"/>
              <a:t> </a:t>
            </a:r>
            <a:r>
              <a:rPr lang="ru-RU" sz="2400" dirty="0" smtClean="0"/>
              <a:t>моделирование</a:t>
            </a:r>
            <a:r>
              <a:rPr lang="ru-RU" sz="2400" dirty="0"/>
              <a:t> </a:t>
            </a:r>
            <a:r>
              <a:rPr lang="ru-RU" sz="2400" dirty="0" smtClean="0"/>
              <a:t>+ позволяет использовать любые </a:t>
            </a:r>
            <a:r>
              <a:rPr lang="ru-RU" sz="2400" dirty="0"/>
              <a:t>их </a:t>
            </a:r>
            <a:r>
              <a:rPr lang="ru-RU" sz="2400" dirty="0" smtClean="0"/>
              <a:t>комбинации при построении модели.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Поддерживает визуальное объектно-ориентированное моделирование + объектно-ориентированное программирование (</a:t>
            </a:r>
            <a:r>
              <a:rPr lang="en-US" sz="2400" dirty="0" smtClean="0"/>
              <a:t>java)</a:t>
            </a:r>
            <a:r>
              <a:rPr lang="ru-RU" sz="24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Создание 2</a:t>
            </a:r>
            <a:r>
              <a:rPr lang="en-US" sz="2400" dirty="0" smtClean="0"/>
              <a:t>D </a:t>
            </a:r>
            <a:r>
              <a:rPr lang="ru-RU" sz="2400" dirty="0" smtClean="0"/>
              <a:t>и </a:t>
            </a:r>
            <a:r>
              <a:rPr lang="en-US" sz="2400" dirty="0" smtClean="0"/>
              <a:t>3D</a:t>
            </a:r>
            <a:r>
              <a:rPr lang="ru-RU" sz="2400" dirty="0" smtClean="0"/>
              <a:t> анимации моделируемых процессов.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35</a:t>
            </a:fld>
            <a:endParaRPr lang="ru-RU">
              <a:solidFill>
                <a:srgbClr val="D1282E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480"/>
          <a:stretch/>
        </p:blipFill>
        <p:spPr bwMode="auto">
          <a:xfrm>
            <a:off x="-103566" y="548680"/>
            <a:ext cx="9543077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558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620688"/>
            <a:ext cx="7620000" cy="5544616"/>
          </a:xfrm>
        </p:spPr>
        <p:txBody>
          <a:bodyPr/>
          <a:lstStyle/>
          <a:p>
            <a:r>
              <a:rPr lang="ru-RU" sz="2400" dirty="0" smtClean="0"/>
              <a:t>Следует отметить следующие </a:t>
            </a:r>
            <a:r>
              <a:rPr lang="ru-RU" sz="2400" b="1" dirty="0" smtClean="0"/>
              <a:t>особенности современного этапа развития ИМ</a:t>
            </a:r>
            <a:r>
              <a:rPr lang="ru-RU" sz="2400" dirty="0" smtClean="0"/>
              <a:t>:</a:t>
            </a:r>
          </a:p>
          <a:p>
            <a:pPr marL="457200" indent="-457200">
              <a:buAutoNum type="arabicParenR"/>
            </a:pPr>
            <a:r>
              <a:rPr lang="ru-RU" sz="2400" dirty="0" smtClean="0"/>
              <a:t>Современные имитационные модели разрабатываются с использованием  высокотехнологичных инструментов ИМ, поддерживающих объектно-ориентированное моделирование и создание 2</a:t>
            </a:r>
            <a:r>
              <a:rPr lang="en-US" sz="2400" dirty="0" smtClean="0"/>
              <a:t>D </a:t>
            </a:r>
            <a:r>
              <a:rPr lang="ru-RU" sz="2400" dirty="0" smtClean="0"/>
              <a:t>и</a:t>
            </a:r>
            <a:r>
              <a:rPr lang="en-US" sz="2400" dirty="0" smtClean="0"/>
              <a:t> 3D</a:t>
            </a:r>
            <a:r>
              <a:rPr lang="ru-RU" sz="2400" dirty="0" smtClean="0"/>
              <a:t> анимации моделирующих процессов</a:t>
            </a:r>
          </a:p>
          <a:p>
            <a:pPr marL="457200" indent="-457200">
              <a:buAutoNum type="arabicParenR"/>
            </a:pPr>
            <a:r>
              <a:rPr lang="ru-RU" sz="2400" dirty="0" smtClean="0"/>
              <a:t>Сегодня можно отметить недостаточную распространенность и сложность осваивания инструментов ИМ.</a:t>
            </a:r>
          </a:p>
          <a:p>
            <a:pPr marL="457200" indent="-457200">
              <a:buAutoNum type="arabicParenR"/>
            </a:pPr>
            <a:r>
              <a:rPr lang="ru-RU" sz="2400" dirty="0" smtClean="0"/>
              <a:t>Все вышеперечисленное определяет высокие требования к специалистам в области ИМ. 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36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72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1268760"/>
            <a:ext cx="7776864" cy="4824536"/>
          </a:xfrm>
        </p:spPr>
        <p:txBody>
          <a:bodyPr/>
          <a:lstStyle/>
          <a:p>
            <a:r>
              <a:rPr lang="ru-RU" sz="2400" b="1" dirty="0"/>
              <a:t>Специалист </a:t>
            </a:r>
            <a:r>
              <a:rPr lang="ru-RU" sz="2400" b="1" dirty="0" smtClean="0"/>
              <a:t>ИМ должен</a:t>
            </a:r>
            <a:r>
              <a:rPr lang="ru-RU" sz="2400" dirty="0" smtClean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/>
              <a:t>иметь хорошую подготовку в области системного анализа (быть системным аналитиком);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/>
              <a:t>быть мастером-технологом, владеющий современными компьютерными </a:t>
            </a:r>
            <a:r>
              <a:rPr lang="ru-RU" sz="2400" dirty="0" smtClean="0"/>
              <a:t>технологиями, в том числе технологиями программирования;</a:t>
            </a:r>
            <a:endParaRPr lang="ru-RU" sz="2400" dirty="0"/>
          </a:p>
          <a:p>
            <a:pPr>
              <a:buFont typeface="Arial" pitchFamily="34" charset="0"/>
              <a:buChar char="•"/>
            </a:pPr>
            <a:r>
              <a:rPr lang="ru-RU" sz="2400" dirty="0"/>
              <a:t>обладать хорошей аналитической подготовкой, позволяющей корректно применять методы математической статистики.</a:t>
            </a:r>
          </a:p>
          <a:p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37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15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116632"/>
            <a:ext cx="8002587" cy="7556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3200" dirty="0" smtClean="0"/>
              <a:t>Список </a:t>
            </a:r>
            <a:r>
              <a:rPr lang="ru-RU" sz="3200" dirty="0" smtClean="0"/>
              <a:t>источников</a:t>
            </a:r>
            <a:endParaRPr lang="ru-RU" sz="3200" dirty="0"/>
          </a:p>
        </p:txBody>
      </p:sp>
      <p:sp>
        <p:nvSpPr>
          <p:cNvPr id="108547" name="Объект 3"/>
          <p:cNvSpPr>
            <a:spLocks noGrp="1"/>
          </p:cNvSpPr>
          <p:nvPr>
            <p:ph idx="1"/>
          </p:nvPr>
        </p:nvSpPr>
        <p:spPr>
          <a:xfrm>
            <a:off x="827584" y="836712"/>
            <a:ext cx="7704856" cy="6021288"/>
          </a:xfrm>
        </p:spPr>
        <p:txBody>
          <a:bodyPr/>
          <a:lstStyle/>
          <a:p>
            <a:pPr marL="457200" indent="-457200">
              <a:lnSpc>
                <a:spcPct val="115000"/>
              </a:lnSpc>
              <a:spcAft>
                <a:spcPct val="0"/>
              </a:spcAft>
              <a:buFont typeface="+mj-lt"/>
              <a:buAutoNum type="arabicPeriod"/>
            </a:pPr>
            <a:r>
              <a:rPr lang="en-US" sz="2400" dirty="0" smtClean="0">
                <a:cs typeface="Times New Roman" pitchFamily="18" charset="0"/>
                <a:hlinkClick r:id="rId3"/>
              </a:rPr>
              <a:t>www.gpss.ru</a:t>
            </a:r>
            <a:r>
              <a:rPr lang="ru-RU" sz="2400" dirty="0">
                <a:cs typeface="Times New Roman" pitchFamily="18" charset="0"/>
              </a:rPr>
              <a:t> </a:t>
            </a:r>
            <a:r>
              <a:rPr lang="ru-RU" sz="2400" dirty="0" smtClean="0">
                <a:cs typeface="Times New Roman" pitchFamily="18" charset="0"/>
              </a:rPr>
              <a:t>– статьи, форумы, конференции по ИМ</a:t>
            </a:r>
            <a:endParaRPr lang="en-US" sz="2400" dirty="0" smtClean="0">
              <a:cs typeface="Times New Roman" pitchFamily="18" charset="0"/>
            </a:endParaRPr>
          </a:p>
          <a:p>
            <a:pPr marL="457200" indent="-457200">
              <a:lnSpc>
                <a:spcPct val="115000"/>
              </a:lnSpc>
              <a:spcAft>
                <a:spcPct val="0"/>
              </a:spcAft>
              <a:buFont typeface="+mj-lt"/>
              <a:buAutoNum type="arabicPeriod"/>
            </a:pPr>
            <a:r>
              <a:rPr lang="en-US" sz="2400" dirty="0" smtClean="0">
                <a:cs typeface="Times New Roman" pitchFamily="18" charset="0"/>
                <a:hlinkClick r:id="rId4"/>
              </a:rPr>
              <a:t>www.anylogic.ru</a:t>
            </a:r>
            <a:r>
              <a:rPr lang="ru-RU" sz="2400" dirty="0" smtClean="0">
                <a:cs typeface="Times New Roman" pitchFamily="18" charset="0"/>
              </a:rPr>
              <a:t> – </a:t>
            </a:r>
            <a:r>
              <a:rPr lang="ru-RU" sz="2400" dirty="0" err="1" smtClean="0">
                <a:cs typeface="Times New Roman" pitchFamily="18" charset="0"/>
              </a:rPr>
              <a:t>многоподходное</a:t>
            </a:r>
            <a:r>
              <a:rPr lang="ru-RU" sz="2400" dirty="0" smtClean="0">
                <a:cs typeface="Times New Roman" pitchFamily="18" charset="0"/>
              </a:rPr>
              <a:t> моделирование, обучающие статьи, примеры моделей</a:t>
            </a:r>
          </a:p>
          <a:p>
            <a:pPr marL="457200" indent="-457200">
              <a:lnSpc>
                <a:spcPct val="115000"/>
              </a:lnSpc>
              <a:spcAft>
                <a:spcPct val="0"/>
              </a:spcAft>
              <a:buFont typeface="+mj-lt"/>
              <a:buAutoNum type="arabicPeriod"/>
            </a:pPr>
            <a:r>
              <a:rPr lang="en-US" sz="2400" dirty="0">
                <a:cs typeface="Times New Roman" pitchFamily="18" charset="0"/>
                <a:hlinkClick r:id="rId5"/>
              </a:rPr>
              <a:t>http://www.anylogic.com/download-free-simulation-software-for-education</a:t>
            </a:r>
            <a:r>
              <a:rPr lang="en-US" sz="2400" dirty="0" smtClean="0">
                <a:cs typeface="Times New Roman" pitchFamily="18" charset="0"/>
                <a:hlinkClick r:id="rId5"/>
              </a:rPr>
              <a:t>/</a:t>
            </a:r>
            <a:r>
              <a:rPr lang="ru-RU" sz="2400" dirty="0" smtClean="0">
                <a:cs typeface="Times New Roman" pitchFamily="18" charset="0"/>
              </a:rPr>
              <a:t> - </a:t>
            </a:r>
            <a:r>
              <a:rPr lang="en-US" sz="2400" dirty="0"/>
              <a:t>Free Simulation Software</a:t>
            </a:r>
            <a:br>
              <a:rPr lang="en-US" sz="2400" dirty="0"/>
            </a:br>
            <a:r>
              <a:rPr lang="en-US" sz="2400" dirty="0"/>
              <a:t>for Education</a:t>
            </a:r>
          </a:p>
          <a:p>
            <a:pPr marL="457200" indent="-457200">
              <a:lnSpc>
                <a:spcPct val="115000"/>
              </a:lnSpc>
              <a:spcAft>
                <a:spcPct val="0"/>
              </a:spcAft>
              <a:buFont typeface="+mj-lt"/>
              <a:buAutoNum type="arabicPeriod"/>
            </a:pPr>
            <a:r>
              <a:rPr lang="en-US" sz="2400" dirty="0">
                <a:cs typeface="Times New Roman" pitchFamily="18" charset="0"/>
                <a:hlinkClick r:id="rId6"/>
              </a:rPr>
              <a:t>http://</a:t>
            </a:r>
            <a:r>
              <a:rPr lang="en-US" sz="2400" dirty="0" smtClean="0">
                <a:cs typeface="Times New Roman" pitchFamily="18" charset="0"/>
                <a:hlinkClick r:id="rId6"/>
              </a:rPr>
              <a:t>www.minutemansoftware.com/downloads.asp</a:t>
            </a:r>
            <a:r>
              <a:rPr lang="ru-RU" sz="2400" dirty="0" smtClean="0">
                <a:cs typeface="Times New Roman" pitchFamily="18" charset="0"/>
              </a:rPr>
              <a:t> - </a:t>
            </a:r>
            <a:r>
              <a:rPr lang="en-US" sz="2400" dirty="0" smtClean="0"/>
              <a:t>GPSS </a:t>
            </a:r>
            <a:r>
              <a:rPr lang="en-US" sz="2400" dirty="0"/>
              <a:t>World Student Version. Full speed. Limited to 180 Blocks. HTML documentation (No hardcopy).  Support is not included. The Student Version is provided free of charge.</a:t>
            </a:r>
            <a:endParaRPr lang="en-US" sz="2400" dirty="0" smtClean="0">
              <a:cs typeface="Times New Roman" pitchFamily="18" charset="0"/>
            </a:endParaRPr>
          </a:p>
          <a:p>
            <a:pPr marL="0" indent="0">
              <a:lnSpc>
                <a:spcPct val="115000"/>
              </a:lnSpc>
              <a:spcAft>
                <a:spcPct val="0"/>
              </a:spcAft>
            </a:pPr>
            <a:endParaRPr lang="en-US" sz="2400" dirty="0">
              <a:cs typeface="Times New Roman" pitchFamily="18" charset="0"/>
            </a:endParaRPr>
          </a:p>
        </p:txBody>
      </p:sp>
      <p:sp>
        <p:nvSpPr>
          <p:cNvPr id="108548" name="Номер слайда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509FC61-F54F-440C-A0BC-F4DF1977FDD1}" type="slidenum">
              <a:rPr lang="ru-RU" smtClean="0">
                <a:solidFill>
                  <a:srgbClr val="D1282E"/>
                </a:solidFill>
              </a:rPr>
              <a:pPr eaLnBrk="1" hangingPunct="1"/>
              <a:t>38</a:t>
            </a:fld>
            <a:endParaRPr lang="ru-RU" smtClean="0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69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E3464A5-326D-4EA8-BC00-76979FF5F28F}" type="slidenum">
              <a:rPr lang="ru-RU" smtClean="0">
                <a:solidFill>
                  <a:srgbClr val="D1282E"/>
                </a:solidFill>
              </a:rPr>
              <a:pPr eaLnBrk="1" hangingPunct="1"/>
              <a:t>39</a:t>
            </a:fld>
            <a:endParaRPr lang="ru-RU" smtClean="0">
              <a:solidFill>
                <a:srgbClr val="D1282E"/>
              </a:solidFill>
            </a:endParaRPr>
          </a:p>
        </p:txBody>
      </p:sp>
      <p:sp>
        <p:nvSpPr>
          <p:cNvPr id="122885" name="WordArt 5"/>
          <p:cNvSpPr>
            <a:spLocks noChangeArrowheads="1" noChangeShapeType="1" noTextEdit="1"/>
          </p:cNvSpPr>
          <p:nvPr/>
        </p:nvSpPr>
        <p:spPr bwMode="auto">
          <a:xfrm>
            <a:off x="1547813" y="2349500"/>
            <a:ext cx="6337300" cy="1439863"/>
          </a:xfrm>
          <a:prstGeom prst="rect">
            <a:avLst/>
          </a:prstGeom>
        </p:spPr>
        <p:txBody>
          <a:bodyPr wrap="none" fromWordArt="1">
            <a:prstTxWarp prst="textWave1">
              <a:avLst>
                <a:gd name="adj1" fmla="val 13005"/>
                <a:gd name="adj2" fmla="val 0"/>
              </a:avLst>
            </a:prstTxWarp>
            <a:scene3d>
              <a:camera prst="legacyObliqueTopLeft"/>
              <a:lightRig rig="legacyNormal3" dir="r"/>
            </a:scene3d>
            <a:sp3d extrusionH="201600" prstMaterial="legacyMatte">
              <a:extrusionClr>
                <a:srgbClr val="0066CC"/>
              </a:extrusionClr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FFCC"/>
                    </a:gs>
                    <a:gs pos="100000">
                      <a:srgbClr val="FF9999"/>
                    </a:gs>
                  </a:gsLst>
                  <a:lin ang="5400000" scaled="1"/>
                </a:gradFill>
                <a:latin typeface="Times New Roman"/>
                <a:cs typeface="Times New Roman"/>
              </a:rPr>
              <a:t>Спасибо за внимание!</a:t>
            </a:r>
          </a:p>
        </p:txBody>
      </p:sp>
      <p:sp>
        <p:nvSpPr>
          <p:cNvPr id="109572" name="Номер слайда 1"/>
          <p:cNvSpPr txBox="1">
            <a:spLocks noGrp="1"/>
          </p:cNvSpPr>
          <p:nvPr/>
        </p:nvSpPr>
        <p:spPr bwMode="auto">
          <a:xfrm rot="-5400000">
            <a:off x="8227219" y="5885656"/>
            <a:ext cx="13160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FB5ED550-8567-48E3-8D0B-993B6A0A95F7}" type="slidenum">
              <a:rPr lang="ru-RU" sz="2400" b="1">
                <a:solidFill>
                  <a:srgbClr val="D1282E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39</a:t>
            </a:fld>
            <a:endParaRPr lang="ru-RU" sz="2400" b="1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517731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836712"/>
            <a:ext cx="7920880" cy="5256584"/>
          </a:xfrm>
        </p:spPr>
        <p:txBody>
          <a:bodyPr/>
          <a:lstStyle/>
          <a:p>
            <a:r>
              <a:rPr lang="ru-RU" sz="2400" dirty="0" smtClean="0"/>
              <a:t>Первоначально первые </a:t>
            </a:r>
            <a:r>
              <a:rPr lang="ru-RU" sz="2400" b="1" dirty="0" smtClean="0"/>
              <a:t>два традиционных подхода </a:t>
            </a:r>
            <a:r>
              <a:rPr lang="ru-RU" sz="2400" dirty="0" smtClean="0"/>
              <a:t>(стиля) использовались для решения определенного класса задач (для моделирования определенных систем): </a:t>
            </a:r>
          </a:p>
          <a:p>
            <a:r>
              <a:rPr lang="ru-RU" sz="2400" b="1" dirty="0" smtClean="0"/>
              <a:t>Дискретно-событийное</a:t>
            </a:r>
            <a:r>
              <a:rPr lang="ru-RU" sz="2400" dirty="0" smtClean="0"/>
              <a:t> – для моделирования дискретных систем или систем, процесс функционирования которых можно описать событиями в дискретном времени.</a:t>
            </a:r>
          </a:p>
          <a:p>
            <a:r>
              <a:rPr lang="ru-RU" sz="2400" b="1" dirty="0" smtClean="0"/>
              <a:t>Системная динамика </a:t>
            </a:r>
            <a:r>
              <a:rPr lang="ru-RU" sz="2400" dirty="0" smtClean="0"/>
              <a:t>– для моделирования непрерывных систем, функционирование которых можно описать дифференциальными уравнениями.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4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631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908720"/>
            <a:ext cx="7992888" cy="5688632"/>
          </a:xfrm>
        </p:spPr>
        <p:txBody>
          <a:bodyPr/>
          <a:lstStyle/>
          <a:p>
            <a:r>
              <a:rPr lang="ru-RU" sz="2400" dirty="0" smtClean="0"/>
              <a:t>Третий подход (</a:t>
            </a:r>
            <a:r>
              <a:rPr lang="ru-RU" sz="2400" b="1" dirty="0" err="1" smtClean="0"/>
              <a:t>агентное</a:t>
            </a:r>
            <a:r>
              <a:rPr lang="ru-RU" sz="2400" b="1" dirty="0" smtClean="0"/>
              <a:t> моделирование</a:t>
            </a:r>
            <a:r>
              <a:rPr lang="ru-RU" sz="2400" dirty="0" smtClean="0"/>
              <a:t>) – относительно новый, появился в конце 90-х годов прошлого века.</a:t>
            </a:r>
          </a:p>
          <a:p>
            <a:r>
              <a:rPr lang="ru-RU" sz="2400" dirty="0" smtClean="0"/>
              <a:t>Данный метод исследует </a:t>
            </a:r>
            <a:r>
              <a:rPr lang="ru-RU" sz="2400" b="1" dirty="0"/>
              <a:t>поведение </a:t>
            </a:r>
            <a:r>
              <a:rPr lang="ru-RU" sz="2400" b="1" dirty="0" smtClean="0"/>
              <a:t>агентов </a:t>
            </a:r>
            <a:r>
              <a:rPr lang="ru-RU" sz="2400" dirty="0" smtClean="0"/>
              <a:t>(объектов реальной системы и их взаимодействие) </a:t>
            </a:r>
            <a:r>
              <a:rPr lang="ru-RU" sz="2400" dirty="0"/>
              <a:t>и то, как это поведение определяет поведение всей системы в целом</a:t>
            </a:r>
            <a:r>
              <a:rPr lang="ru-RU" sz="2400" dirty="0" smtClean="0"/>
              <a:t>.</a:t>
            </a:r>
          </a:p>
          <a:p>
            <a:r>
              <a:rPr lang="ru-RU" sz="2400" dirty="0" smtClean="0"/>
              <a:t>Основное отличие от традиционных методов ИМ – возможность учитывать в </a:t>
            </a:r>
            <a:r>
              <a:rPr lang="ru-RU" sz="2400" dirty="0"/>
              <a:t>таких моделях </a:t>
            </a:r>
            <a:r>
              <a:rPr lang="ru-RU" sz="2400" dirty="0" smtClean="0"/>
              <a:t>не просто некоторые объекты (работники, клиенты, персонал</a:t>
            </a:r>
            <a:r>
              <a:rPr lang="ru-RU" sz="2400" dirty="0"/>
              <a:t> </a:t>
            </a:r>
            <a:r>
              <a:rPr lang="ru-RU" sz="2400" dirty="0" smtClean="0"/>
              <a:t>или неодушевленные предметы), но и их историю</a:t>
            </a:r>
            <a:r>
              <a:rPr lang="ru-RU" sz="2400" dirty="0"/>
              <a:t>, намерения, желания, свойства, а также сложные отношения.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5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512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548680"/>
            <a:ext cx="7776864" cy="6093296"/>
          </a:xfrm>
        </p:spPr>
        <p:txBody>
          <a:bodyPr/>
          <a:lstStyle/>
          <a:p>
            <a:r>
              <a:rPr lang="ru-RU" sz="2400" dirty="0" smtClean="0"/>
              <a:t>На сегодняшний день с успехом применяются и традиционные стили (дискретно-событийное и системная динамика), и новый метод – </a:t>
            </a:r>
            <a:r>
              <a:rPr lang="ru-RU" sz="2400" dirty="0" err="1" smtClean="0"/>
              <a:t>агентное</a:t>
            </a:r>
            <a:r>
              <a:rPr lang="ru-RU" sz="2400" dirty="0" smtClean="0"/>
              <a:t> моделирование. </a:t>
            </a:r>
          </a:p>
          <a:p>
            <a:r>
              <a:rPr lang="ru-RU" sz="2400" dirty="0" smtClean="0"/>
              <a:t>Как правило, стили (подходы, методы) ИМ поддерживаются определенными инструментами ИМ.</a:t>
            </a:r>
          </a:p>
          <a:p>
            <a:r>
              <a:rPr lang="ru-RU" sz="2400" b="1" dirty="0" smtClean="0"/>
              <a:t>К наиболее известным и распространенным инструментам ИМ относятся следующие</a:t>
            </a:r>
            <a:r>
              <a:rPr lang="ru-RU" sz="2400" dirty="0" smtClean="0"/>
              <a:t>:</a:t>
            </a:r>
          </a:p>
          <a:p>
            <a:r>
              <a:rPr lang="en-US" sz="2400" dirty="0" smtClean="0"/>
              <a:t>1) </a:t>
            </a:r>
            <a:r>
              <a:rPr lang="ru-RU" sz="2400" dirty="0" smtClean="0"/>
              <a:t>Язык </a:t>
            </a:r>
            <a:r>
              <a:rPr lang="en-US" sz="2400" dirty="0" smtClean="0"/>
              <a:t>GPSS</a:t>
            </a:r>
            <a:r>
              <a:rPr lang="ru-RU" sz="2400" dirty="0" smtClean="0"/>
              <a:t>, система </a:t>
            </a:r>
            <a:r>
              <a:rPr lang="en-US" sz="2400" dirty="0" smtClean="0"/>
              <a:t>GPSS World</a:t>
            </a:r>
            <a:r>
              <a:rPr lang="ru-RU" sz="2400" dirty="0" smtClean="0"/>
              <a:t>, основанная на языке </a:t>
            </a:r>
            <a:r>
              <a:rPr lang="en-US" sz="2400" dirty="0" smtClean="0"/>
              <a:t>GPSS </a:t>
            </a:r>
            <a:r>
              <a:rPr lang="ru-RU" sz="2400" dirty="0" smtClean="0"/>
              <a:t>и другие системы имитационного моделирования (СИМ) поддерживающие </a:t>
            </a:r>
            <a:r>
              <a:rPr lang="ru-RU" sz="2400" b="1" dirty="0" smtClean="0"/>
              <a:t>концепцию языка </a:t>
            </a:r>
            <a:r>
              <a:rPr lang="en-US" sz="2400" b="1" dirty="0" smtClean="0"/>
              <a:t>GPSS </a:t>
            </a:r>
            <a:r>
              <a:rPr lang="en-US" sz="2400" dirty="0" smtClean="0"/>
              <a:t>–</a:t>
            </a:r>
            <a:r>
              <a:rPr lang="ru-RU" sz="2400" dirty="0" smtClean="0"/>
              <a:t> для дискретно-событийного моделирования. </a:t>
            </a:r>
            <a:r>
              <a:rPr lang="ru-RU" sz="2400" b="1" dirty="0" smtClean="0"/>
              <a:t>Концепция </a:t>
            </a:r>
            <a:r>
              <a:rPr lang="ru-RU" sz="2400" b="1" dirty="0"/>
              <a:t>процессного </a:t>
            </a:r>
            <a:r>
              <a:rPr lang="ru-RU" sz="2400" b="1" dirty="0" smtClean="0"/>
              <a:t>моделирования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6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077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1196752"/>
            <a:ext cx="7992888" cy="5472608"/>
          </a:xfrm>
        </p:spPr>
        <p:txBody>
          <a:bodyPr/>
          <a:lstStyle/>
          <a:p>
            <a:r>
              <a:rPr lang="ru-RU" sz="2400" dirty="0" smtClean="0"/>
              <a:t>2) </a:t>
            </a:r>
            <a:r>
              <a:rPr lang="ru-RU" sz="2400" b="1" dirty="0" smtClean="0"/>
              <a:t>Язык </a:t>
            </a:r>
            <a:r>
              <a:rPr lang="en-US" sz="2400" b="1" dirty="0" smtClean="0"/>
              <a:t>DYNAMO</a:t>
            </a:r>
            <a:r>
              <a:rPr lang="ru-RU" sz="2400" b="1" dirty="0" smtClean="0"/>
              <a:t> </a:t>
            </a:r>
            <a:r>
              <a:rPr lang="ru-RU" sz="2400" dirty="0" smtClean="0"/>
              <a:t>и СИМ, поддерживающие </a:t>
            </a:r>
            <a:r>
              <a:rPr lang="ru-RU" sz="2400" b="1" dirty="0" smtClean="0"/>
              <a:t>концепцию потокового </a:t>
            </a:r>
            <a:r>
              <a:rPr lang="ru-RU" sz="2400" b="1" dirty="0"/>
              <a:t>подхода</a:t>
            </a:r>
            <a:r>
              <a:rPr lang="ru-RU" sz="2400" dirty="0"/>
              <a:t> в </a:t>
            </a:r>
            <a:r>
              <a:rPr lang="ru-RU" sz="2400" dirty="0" smtClean="0"/>
              <a:t>имитации (</a:t>
            </a:r>
            <a:r>
              <a:rPr lang="en-US" sz="2400" dirty="0" err="1" smtClean="0"/>
              <a:t>VenSim</a:t>
            </a:r>
            <a:r>
              <a:rPr lang="en-US" sz="2400" dirty="0" smtClean="0"/>
              <a:t>, </a:t>
            </a:r>
            <a:r>
              <a:rPr lang="en-US" sz="2400" dirty="0" err="1" smtClean="0"/>
              <a:t>PowerSim</a:t>
            </a:r>
            <a:r>
              <a:rPr lang="ru-RU" sz="2400" dirty="0" smtClean="0"/>
              <a:t>,</a:t>
            </a:r>
            <a:r>
              <a:rPr lang="en-US" sz="2400" dirty="0" smtClean="0"/>
              <a:t> </a:t>
            </a:r>
            <a:r>
              <a:rPr lang="en-US" sz="2400" dirty="0" err="1" smtClean="0"/>
              <a:t>iThink</a:t>
            </a:r>
            <a:r>
              <a:rPr lang="en-US" sz="2400" dirty="0" smtClean="0"/>
              <a:t> </a:t>
            </a:r>
            <a:r>
              <a:rPr lang="ru-RU" sz="2400" dirty="0" smtClean="0"/>
              <a:t>и др.) – для моделей системной динамики.</a:t>
            </a:r>
          </a:p>
          <a:p>
            <a:r>
              <a:rPr lang="ru-RU" sz="2400" dirty="0" smtClean="0"/>
              <a:t>3) Для </a:t>
            </a:r>
            <a:r>
              <a:rPr lang="ru-RU" sz="2400" b="1" dirty="0" err="1" smtClean="0"/>
              <a:t>агентного</a:t>
            </a:r>
            <a:r>
              <a:rPr lang="ru-RU" sz="2400" b="1" dirty="0" smtClean="0"/>
              <a:t> моделирования </a:t>
            </a:r>
            <a:r>
              <a:rPr lang="ru-RU" sz="2400" dirty="0" smtClean="0"/>
              <a:t>ранее применялись только университетские разработки. Сейчас данное направление поддерживает одна из самый мощных и известных СИМ – </a:t>
            </a:r>
            <a:r>
              <a:rPr lang="en-US" sz="2400" b="1" dirty="0" err="1" smtClean="0"/>
              <a:t>AnyLogic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7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520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Заголовок 1"/>
          <p:cNvSpPr>
            <a:spLocks noGrp="1"/>
          </p:cNvSpPr>
          <p:nvPr>
            <p:ph type="title"/>
          </p:nvPr>
        </p:nvSpPr>
        <p:spPr>
          <a:xfrm>
            <a:off x="827584" y="548680"/>
            <a:ext cx="8002587" cy="755650"/>
          </a:xfrm>
        </p:spPr>
        <p:txBody>
          <a:bodyPr>
            <a:normAutofit/>
          </a:bodyPr>
          <a:lstStyle/>
          <a:p>
            <a:r>
              <a:rPr lang="ru-RU" sz="3200" dirty="0" smtClean="0"/>
              <a:t>Язык моделирования </a:t>
            </a:r>
            <a:r>
              <a:rPr lang="en-US" sz="3200" dirty="0" smtClean="0"/>
              <a:t>GPSS</a:t>
            </a:r>
            <a:endParaRPr lang="ru-RU" sz="3200" dirty="0" smtClean="0"/>
          </a:p>
        </p:txBody>
      </p:sp>
      <p:sp>
        <p:nvSpPr>
          <p:cNvPr id="40963" name="Объект 2"/>
          <p:cNvSpPr>
            <a:spLocks noGrp="1"/>
          </p:cNvSpPr>
          <p:nvPr>
            <p:ph idx="1"/>
          </p:nvPr>
        </p:nvSpPr>
        <p:spPr>
          <a:xfrm>
            <a:off x="395288" y="1412875"/>
            <a:ext cx="8229600" cy="4525963"/>
          </a:xfrm>
        </p:spPr>
        <p:txBody>
          <a:bodyPr/>
          <a:lstStyle/>
          <a:p>
            <a:r>
              <a:rPr lang="ru-RU" sz="2400" dirty="0" smtClean="0"/>
              <a:t>Язык был разработан в 1961 г. американским ученым </a:t>
            </a:r>
            <a:r>
              <a:rPr lang="ru-RU" sz="2400" dirty="0" err="1" smtClean="0"/>
              <a:t>Джеффи</a:t>
            </a:r>
            <a:r>
              <a:rPr lang="ru-RU" sz="2400" dirty="0" smtClean="0"/>
              <a:t> Гордоном. GPSS </a:t>
            </a:r>
            <a:r>
              <a:rPr lang="en-US" sz="2400" dirty="0" smtClean="0"/>
              <a:t>(General Purpose Simulating System</a:t>
            </a:r>
            <a:r>
              <a:rPr lang="ru-RU" sz="2400" dirty="0" smtClean="0"/>
              <a:t>)</a:t>
            </a:r>
            <a:r>
              <a:rPr lang="en-US" sz="2400" dirty="0" smtClean="0"/>
              <a:t> – </a:t>
            </a:r>
            <a:r>
              <a:rPr lang="ru-RU" sz="2400" dirty="0" smtClean="0"/>
              <a:t>моделирующая система общего назначения).</a:t>
            </a:r>
          </a:p>
          <a:p>
            <a:r>
              <a:rPr lang="ru-RU" sz="2400" dirty="0" smtClean="0"/>
              <a:t>Язык GPSS определил современные технологические тенденции в дискретном имитационном моделировании и явился предвестником современных языков и систем моделирования дискретного типа, т.к. </a:t>
            </a:r>
            <a:r>
              <a:rPr lang="en-US" sz="2400" dirty="0" smtClean="0"/>
              <a:t>Extend, Arena, Process Model, Taylor, WITNESS </a:t>
            </a:r>
            <a:r>
              <a:rPr lang="ru-RU" sz="2400" dirty="0" smtClean="0"/>
              <a:t>и сотен других современных коммерческих симуляторов.</a:t>
            </a:r>
          </a:p>
        </p:txBody>
      </p:sp>
    </p:spTree>
    <p:extLst>
      <p:ext uri="{BB962C8B-B14F-4D97-AF65-F5344CB8AC3E}">
        <p14:creationId xmlns:p14="http://schemas.microsoft.com/office/powerpoint/2010/main" val="331950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smtClean="0"/>
          </a:p>
        </p:txBody>
      </p:sp>
      <p:sp>
        <p:nvSpPr>
          <p:cNvPr id="41987" name="Объект 2"/>
          <p:cNvSpPr>
            <a:spLocks noGrp="1"/>
          </p:cNvSpPr>
          <p:nvPr>
            <p:ph idx="1"/>
          </p:nvPr>
        </p:nvSpPr>
        <p:spPr>
          <a:xfrm>
            <a:off x="468313" y="765175"/>
            <a:ext cx="8229600" cy="5111750"/>
          </a:xfrm>
        </p:spPr>
        <p:txBody>
          <a:bodyPr/>
          <a:lstStyle/>
          <a:p>
            <a:r>
              <a:rPr lang="ru-RU" sz="2400" dirty="0" smtClean="0"/>
              <a:t>В настоящее время на рынке информационных технологий представлены 3 направления, поддерживающие технологическое развитие базового языка GPSS: 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корпорация </a:t>
            </a:r>
            <a:r>
              <a:rPr lang="ru-RU" sz="2400" dirty="0" err="1" smtClean="0"/>
              <a:t>Wolverin</a:t>
            </a:r>
            <a:r>
              <a:rPr lang="ru-RU" sz="2400" dirty="0" smtClean="0"/>
              <a:t> </a:t>
            </a:r>
            <a:r>
              <a:rPr lang="en-US" sz="2400" dirty="0" smtClean="0"/>
              <a:t>(</a:t>
            </a:r>
            <a:r>
              <a:rPr lang="ru-RU" sz="2400" dirty="0" smtClean="0"/>
              <a:t>США) – </a:t>
            </a:r>
            <a:r>
              <a:rPr lang="ru-RU" sz="2400" dirty="0" smtClean="0"/>
              <a:t>GPSS/H и современное ее решение язык </a:t>
            </a:r>
            <a:r>
              <a:rPr lang="en-US" sz="2400" dirty="0" smtClean="0"/>
              <a:t>SLX,</a:t>
            </a:r>
            <a:endParaRPr lang="ru-RU" sz="2400" dirty="0" smtClean="0"/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корпорация </a:t>
            </a:r>
            <a:r>
              <a:rPr lang="en-US" sz="2400" dirty="0" smtClean="0"/>
              <a:t>Minuteman </a:t>
            </a:r>
            <a:r>
              <a:rPr lang="en-US" sz="2400" dirty="0" smtClean="0"/>
              <a:t>Software</a:t>
            </a:r>
            <a:r>
              <a:rPr lang="ru-RU" sz="2400" dirty="0" smtClean="0"/>
              <a:t> (США)</a:t>
            </a:r>
            <a:r>
              <a:rPr lang="en-US" sz="2400" dirty="0" smtClean="0"/>
              <a:t> </a:t>
            </a:r>
            <a:r>
              <a:rPr lang="en-US" sz="2400" dirty="0" smtClean="0"/>
              <a:t>– GPSS World, </a:t>
            </a:r>
            <a:endParaRPr lang="ru-RU" sz="2400" dirty="0" smtClean="0"/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Стокгольмская школа </a:t>
            </a:r>
            <a:r>
              <a:rPr lang="ru-RU" sz="2400" dirty="0" smtClean="0"/>
              <a:t>высшей экономики </a:t>
            </a:r>
            <a:r>
              <a:rPr lang="ru-RU" sz="2400" dirty="0" smtClean="0"/>
              <a:t>(Швеция) – </a:t>
            </a:r>
            <a:r>
              <a:rPr lang="ru-RU" sz="2400" dirty="0" err="1" smtClean="0"/>
              <a:t>MicroGPSS</a:t>
            </a:r>
            <a:r>
              <a:rPr lang="ru-RU" sz="2400" dirty="0" smtClean="0"/>
              <a:t>, </a:t>
            </a:r>
            <a:r>
              <a:rPr lang="ru-RU" sz="2400" dirty="0" err="1" smtClean="0"/>
              <a:t>WebGPSS</a:t>
            </a:r>
            <a:r>
              <a:rPr lang="ru-RU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8740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Главная">
  <a:themeElements>
    <a:clrScheme name="Главная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Главная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ая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Главная">
  <a:themeElements>
    <a:clrScheme name="Главная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Главная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ая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1001</TotalTime>
  <Words>1517</Words>
  <Application>Microsoft Office PowerPoint</Application>
  <PresentationFormat>Экран (4:3)</PresentationFormat>
  <Paragraphs>181</Paragraphs>
  <Slides>39</Slides>
  <Notes>5</Notes>
  <HiddenSlides>0</HiddenSlides>
  <MMClips>0</MMClips>
  <ScaleCrop>false</ScaleCrop>
  <HeadingPairs>
    <vt:vector size="4" baseType="variant">
      <vt:variant>
        <vt:lpstr>Тема</vt:lpstr>
      </vt:variant>
      <vt:variant>
        <vt:i4>3</vt:i4>
      </vt:variant>
      <vt:variant>
        <vt:lpstr>Заголовки слайдов</vt:lpstr>
      </vt:variant>
      <vt:variant>
        <vt:i4>39</vt:i4>
      </vt:variant>
    </vt:vector>
  </HeadingPairs>
  <TitlesOfParts>
    <vt:vector size="42" baseType="lpstr">
      <vt:lpstr>Тема Office</vt:lpstr>
      <vt:lpstr>1_Главная</vt:lpstr>
      <vt:lpstr>2_Главная</vt:lpstr>
      <vt:lpstr>Презентация PowerPoint</vt:lpstr>
      <vt:lpstr>Тема 1-2. Современное состояние проблемы имитационного моделирования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Язык моделирования GPSS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системная динамика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Агентное моделирование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Список источников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Марина В. Киселева</dc:creator>
  <cp:lastModifiedBy>marina</cp:lastModifiedBy>
  <cp:revision>119</cp:revision>
  <dcterms:created xsi:type="dcterms:W3CDTF">2012-09-05T07:13:05Z</dcterms:created>
  <dcterms:modified xsi:type="dcterms:W3CDTF">2016-02-18T09:19:01Z</dcterms:modified>
</cp:coreProperties>
</file>