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sldIdLst>
    <p:sldId id="256" r:id="rId4"/>
    <p:sldId id="257" r:id="rId5"/>
    <p:sldId id="396" r:id="rId6"/>
    <p:sldId id="397" r:id="rId7"/>
    <p:sldId id="399" r:id="rId8"/>
    <p:sldId id="401" r:id="rId9"/>
    <p:sldId id="400" r:id="rId10"/>
    <p:sldId id="402" r:id="rId11"/>
    <p:sldId id="403" r:id="rId12"/>
    <p:sldId id="404" r:id="rId13"/>
    <p:sldId id="405" r:id="rId14"/>
    <p:sldId id="406" r:id="rId15"/>
    <p:sldId id="407" r:id="rId16"/>
    <p:sldId id="45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56" r:id="rId27"/>
    <p:sldId id="258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940EE-5194-4F75-8CF3-6515ECDF3100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A809-A2A7-4A7A-9AD6-87A20ED8D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9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8924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79FF-4635-4C95-9EAD-643F37EB52A3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7FDF-CF50-423F-BB3F-4B07AD904F72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A4-790A-4C20-B335-2E9F895EE462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509AA09-411F-40EF-8F97-672EF70ABA10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05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7870916-AD76-44BA-95F9-BBC471E0F017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1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4A9D82E-6617-437A-A6CE-CCD4B6E97487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0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FD029FE-588F-4F84-A15F-3FCAF63CDE6E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61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BE5C6F6-375A-4D17-902F-A3A9D69F4640}" type="datetime1">
              <a:rPr lang="ru-RU" smtClean="0"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788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54ECC9A-F503-438E-8227-FA10D3D7D57E}" type="datetime1">
              <a:rPr lang="ru-RU" smtClean="0"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1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501ABF8-ADC1-45C7-9985-716C1ECADE51}" type="datetime1">
              <a:rPr lang="ru-RU" smtClean="0"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878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7F8380A-8942-4CB3-887E-CF4293FA3AB9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D87-B292-4869-AD11-97028881DACC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772A5FD-577D-40B7-9A38-EBD1BFCCFBED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10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259421B-85C3-4109-85A9-1C945B5452A4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472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1021819-1960-49F9-8AC0-5CD9E3C196AC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49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4B9B5-04F2-4EE1-9E72-B010705CD58F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71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961-9EFD-49CA-AF82-41F98F9BBBF1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3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325A-D380-4225-9EA8-E59B58BB81AD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19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1EE97-86FC-4888-A9A6-876BA7D5ED8E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05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591719414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937578487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0711636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7B8F-12AC-4170-8098-8757DBA810AF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94120077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DA4-53E5-499D-BD7E-94A3AA2CC883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4D88-316A-440F-9667-B183D2ED30A2}" type="datetime1">
              <a:rPr lang="ru-RU" smtClean="0"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C823-33B7-4529-87FC-110979F5B7C3}" type="datetime1">
              <a:rPr lang="ru-RU" smtClean="0"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AD21-980F-4C22-A5A9-2675F5BEEFB9}" type="datetime1">
              <a:rPr lang="ru-RU" smtClean="0"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D3B-5D7B-44FC-8FCA-1B3D2CC16ABB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F035-74E2-470E-ABEE-DE6C9C88F9EA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0623-6876-4EBA-96C6-B58E6CD0F3DC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каф. АСУ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9120-5891-4860-87E8-F9C7A67EDFD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33A5C20-87B1-419C-A447-E69F4040DEC4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4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BCC3AF-0D5B-4D89-B854-01D1A036A22D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0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870249" y="5555538"/>
            <a:ext cx="6140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3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052736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Метод, основанный на </a:t>
            </a:r>
            <a:r>
              <a:rPr lang="ru-RU" sz="3600" dirty="0" err="1" smtClean="0"/>
              <a:t>кусочной</a:t>
            </a:r>
            <a:r>
              <a:rPr lang="ru-RU" sz="3600" dirty="0" smtClean="0"/>
              <a:t> аппроксимации функции плотности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133600"/>
                <a:ext cx="8435975" cy="3992563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Это </a:t>
                </a:r>
                <a:r>
                  <a:rPr lang="ru-RU" sz="2800" b="1" dirty="0" smtClean="0"/>
                  <a:t>приближенный универсальный способ </a:t>
                </a:r>
                <a:r>
                  <a:rPr lang="ru-RU" sz="2800" dirty="0" smtClean="0"/>
                  <a:t>получения случайных чисел.</a:t>
                </a:r>
              </a:p>
              <a:p>
                <a:pPr eaLnBrk="1" hangingPunct="1"/>
                <a:r>
                  <a:rPr lang="ru-RU" sz="2800" dirty="0" smtClean="0"/>
                  <a:t> Пусть требуется получить последовательность случайных чисел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{</m:t>
                    </m:r>
                    <m:r>
                      <a:rPr lang="en-US" sz="2800" i="1" dirty="0" err="1" smtClean="0">
                        <a:latin typeface="Cambria Math"/>
                      </a:rPr>
                      <m:t>𝑦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𝑗</m:t>
                    </m:r>
                    <m:r>
                      <a:rPr lang="ru-RU" sz="2800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ru-RU" sz="2800" dirty="0" smtClean="0"/>
                  <a:t>с функцией плотности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baseline="-25000" dirty="0" smtClean="0">
                        <a:latin typeface="Cambria Math"/>
                        <a:sym typeface="Symbol" pitchFamily="18" charset="2"/>
                      </a:rPr>
                      <m:t></m:t>
                    </m:r>
                    <m:r>
                      <a:rPr lang="ru-RU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ru-RU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 smtClean="0"/>
                  <a:t> , значения которой лежат в интервале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ru-RU" sz="2800" i="1" dirty="0" smtClean="0">
                        <a:latin typeface="Cambria Math"/>
                      </a:rPr>
                      <m:t>, </m:t>
                    </m:r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ru-RU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 smtClean="0"/>
                  <a:t>. </a:t>
                </a:r>
              </a:p>
            </p:txBody>
          </p:sp>
        </mc:Choice>
        <mc:Fallback xmlns="">
          <p:sp>
            <p:nvSpPr>
              <p:cNvPr id="542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133600"/>
                <a:ext cx="8435975" cy="3992563"/>
              </a:xfrm>
              <a:blipFill rotWithShape="1">
                <a:blip r:embed="rId2"/>
                <a:stretch>
                  <a:fillRect l="-1445" t="-1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96975"/>
                <a:ext cx="8147248" cy="4929188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Разобьем интервал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ru-RU" sz="2800" i="1" dirty="0" smtClean="0">
                        <a:latin typeface="Cambria Math"/>
                      </a:rPr>
                      <m:t>, </m:t>
                    </m:r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ru-RU" sz="28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ru-RU" sz="2800" dirty="0" smtClean="0"/>
                  <a:t>на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sz="2800" i="1" dirty="0" smtClean="0"/>
                  <a:t> </a:t>
                </a:r>
                <a:r>
                  <a:rPr lang="ru-RU" sz="2800" dirty="0" smtClean="0"/>
                  <a:t>интервалов, и будем считать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baseline="-25000" dirty="0" smtClean="0">
                        <a:latin typeface="Cambria Math"/>
                        <a:sym typeface="Symbol" pitchFamily="18" charset="2"/>
                      </a:rPr>
                      <m:t></m:t>
                    </m:r>
                    <m:r>
                      <a:rPr lang="ru-RU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ru-RU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800" i="1" dirty="0" smtClean="0"/>
                  <a:t> </a:t>
                </a:r>
                <a:r>
                  <a:rPr lang="ru-RU" sz="2800" dirty="0" smtClean="0"/>
                  <a:t>на каждом интервале постоянной. </a:t>
                </a:r>
              </a:p>
              <a:p>
                <a:pPr eaLnBrk="1" hangingPunct="1"/>
                <a:r>
                  <a:rPr lang="ru-RU" sz="2800" dirty="0" smtClean="0"/>
                  <a:t>Разбивать необходимо так, чтобы вероятность попадания случайной величины в любой интервал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err="1" smtClean="0">
                        <a:latin typeface="Cambria Math"/>
                      </a:rPr>
                      <m:t>𝑎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𝑘</m:t>
                    </m:r>
                    <m:r>
                      <a:rPr lang="ru-RU" sz="2800" i="1" dirty="0" smtClean="0">
                        <a:latin typeface="Cambria Math"/>
                      </a:rPr>
                      <m:t>, </m:t>
                    </m:r>
                    <m:r>
                      <a:rPr lang="en-US" sz="2800" i="1" dirty="0" err="1" smtClean="0">
                        <a:latin typeface="Cambria Math"/>
                      </a:rPr>
                      <m:t>𝑎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𝑘</m:t>
                    </m:r>
                    <m:r>
                      <a:rPr lang="ru-RU" sz="2800" b="0" i="1" baseline="-14000" dirty="0" smtClean="0">
                        <a:latin typeface="Cambria Math"/>
                      </a:rPr>
                      <m:t>+</m:t>
                    </m:r>
                    <m:r>
                      <a:rPr lang="ru-RU" sz="2800" i="1" baseline="-25000" dirty="0" smtClean="0">
                        <a:latin typeface="Cambria Math"/>
                      </a:rPr>
                      <m:t>1</m:t>
                    </m:r>
                    <m:r>
                      <a:rPr lang="ru-RU" sz="28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ru-RU" sz="2800" dirty="0" smtClean="0"/>
                  <a:t> была постоянной, т.е.: </a:t>
                </a:r>
              </a:p>
              <a:p>
                <a:pPr eaLnBrk="1" hangingPunct="1"/>
                <a:endParaRPr lang="ru-RU" sz="2800" dirty="0"/>
              </a:p>
              <a:p>
                <a:pPr algn="r" eaLnBrk="1" hangingPunct="1"/>
                <a:r>
                  <a:rPr lang="ru-RU" sz="2800" dirty="0" smtClean="0"/>
                  <a:t>(2)</a:t>
                </a:r>
              </a:p>
              <a:p>
                <a:pPr eaLnBrk="1" hangingPunct="1"/>
                <a:endParaRPr lang="ru-RU" sz="2800" dirty="0" smtClean="0"/>
              </a:p>
              <a:p>
                <a:pPr eaLnBrk="1" hangingPunct="1"/>
                <a:endParaRPr lang="ru-RU" sz="2800" dirty="0" smtClean="0"/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96975"/>
                <a:ext cx="8147248" cy="4929188"/>
              </a:xfrm>
              <a:blipFill rotWithShape="1">
                <a:blip r:embed="rId3"/>
                <a:stretch>
                  <a:fillRect l="-1497" t="-1236" r="-1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352466"/>
              </p:ext>
            </p:extLst>
          </p:nvPr>
        </p:nvGraphicFramePr>
        <p:xfrm>
          <a:off x="3563888" y="4365104"/>
          <a:ext cx="2520280" cy="116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Формула" r:id="rId4" imgW="1066337" imgH="495085" progId="Equation.3">
                  <p:embed/>
                </p:oleObj>
              </mc:Choice>
              <mc:Fallback>
                <p:oleObj name="Формула" r:id="rId4" imgW="1066337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365104"/>
                        <a:ext cx="2520280" cy="1169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dirty="0" err="1" smtClean="0"/>
              <a:t>Кусочная</a:t>
            </a:r>
            <a:r>
              <a:rPr lang="ru-RU" sz="3600" dirty="0" smtClean="0"/>
              <a:t> аппроксимация функции плотности </a:t>
            </a:r>
          </a:p>
        </p:txBody>
      </p:sp>
      <p:grpSp>
        <p:nvGrpSpPr>
          <p:cNvPr id="56324" name="Group 13"/>
          <p:cNvGrpSpPr>
            <a:grpSpLocks/>
          </p:cNvGrpSpPr>
          <p:nvPr/>
        </p:nvGrpSpPr>
        <p:grpSpPr bwMode="auto">
          <a:xfrm>
            <a:off x="1042988" y="1700213"/>
            <a:ext cx="6696075" cy="4057650"/>
            <a:chOff x="657" y="1071"/>
            <a:chExt cx="4218" cy="2556"/>
          </a:xfrm>
        </p:grpSpPr>
        <p:pic>
          <p:nvPicPr>
            <p:cNvPr id="563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98"/>
            <a:stretch>
              <a:fillRect/>
            </a:stretch>
          </p:blipFill>
          <p:spPr bwMode="auto">
            <a:xfrm>
              <a:off x="657" y="1071"/>
              <a:ext cx="4218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2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292" y="3158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632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2" y="3158"/>
                  <a:ext cx="227" cy="2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327" name="Text Box 6"/>
            <p:cNvSpPr txBox="1">
              <a:spLocks noChangeArrowheads="1"/>
            </p:cNvSpPr>
            <p:nvPr/>
          </p:nvSpPr>
          <p:spPr bwMode="auto">
            <a:xfrm>
              <a:off x="1610" y="3339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ru-RU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2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10" y="3158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sz="2400" i="1" baseline="-25000" dirty="0" err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ru-RU" sz="2400" baseline="-25000" dirty="0"/>
                </a:p>
              </p:txBody>
            </p:sp>
          </mc:Choice>
          <mc:Fallback xmlns="">
            <p:sp>
              <p:nvSpPr>
                <p:cNvPr id="56328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0" y="3158"/>
                  <a:ext cx="362" cy="2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2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27" y="3158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𝑎</m:t>
                      </m:r>
                      <m:r>
                        <a:rPr lang="en-US" sz="2400" i="1" baseline="-25000" dirty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400" baseline="-25000" dirty="0"/>
                    <a:t>+1</a:t>
                  </a:r>
                  <a:endParaRPr lang="ru-RU" sz="2400" baseline="-25000" dirty="0"/>
                </a:p>
              </p:txBody>
            </p:sp>
          </mc:Choice>
          <mc:Fallback xmlns="">
            <p:sp>
              <p:nvSpPr>
                <p:cNvPr id="56329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7" y="3158"/>
                  <a:ext cx="454" cy="2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695" b="-28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059" y="2923"/>
                  <a:ext cx="45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6330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59" y="2923"/>
                  <a:ext cx="453" cy="2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23" y="3158"/>
                  <a:ext cx="31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6331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3" y="3158"/>
                  <a:ext cx="317" cy="2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3515" y="2840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4059" y="284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3568" y="692696"/>
                <a:ext cx="7776864" cy="5544616"/>
              </a:xfrm>
            </p:spPr>
            <p:txBody>
              <a:bodyPr/>
              <a:lstStyle/>
              <a:p>
                <a:pPr eaLnBrk="1" hangingPunct="1"/>
                <a:r>
                  <a:rPr lang="ru-RU" sz="2400" b="1" dirty="0" smtClean="0"/>
                  <a:t>Алгоритм</a:t>
                </a:r>
                <a:r>
                  <a:rPr lang="ru-RU" sz="2400" dirty="0" smtClean="0"/>
                  <a:t>: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1) генерируется случайное равномерно распределённое число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𝑥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 smtClean="0"/>
                  <a:t>из интервала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(0,1)</m:t>
                    </m:r>
                  </m:oMath>
                </a14:m>
                <a:r>
                  <a:rPr lang="ru-RU" sz="2400" dirty="0" smtClean="0"/>
                  <a:t>;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2) с помощью этого числа случайным образом выбирается интервал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ru-RU" sz="2400" i="1" baseline="-25000" dirty="0" smtClean="0">
                        <a:latin typeface="Cambria Math"/>
                      </a:rPr>
                      <m:t>𝑘</m:t>
                    </m:r>
                    <m:r>
                      <a:rPr lang="ru-RU" sz="2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;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3) генерируется число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dirty="0" smtClean="0"/>
                  <a:t> и масштабируется с целью приведения его к интервалу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ru-RU" sz="2400" i="1" baseline="-25000" dirty="0">
                        <a:latin typeface="Cambria Math"/>
                      </a:rPr>
                      <m:t>𝑘</m:t>
                    </m:r>
                    <m:r>
                      <a:rPr lang="ru-RU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ru-RU" sz="2400" i="1" baseline="-25000" dirty="0">
                        <a:latin typeface="Cambria Math"/>
                      </a:rPr>
                      <m:t>𝑘</m:t>
                    </m:r>
                    <m:r>
                      <a:rPr lang="ru-RU" sz="2400" i="1" baseline="-14000" dirty="0">
                        <a:latin typeface="Cambria Math"/>
                      </a:rPr>
                      <m:t>+</m:t>
                    </m:r>
                    <m:r>
                      <a:rPr lang="ru-RU" sz="2400" i="1" baseline="-25000" dirty="0">
                        <a:latin typeface="Cambria Math"/>
                      </a:rPr>
                      <m:t>1</m:t>
                    </m:r>
                    <m:r>
                      <a:rPr lang="ru-RU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, т.е. </a:t>
                </a:r>
                <a:r>
                  <a:rPr lang="ru-RU" sz="2400" dirty="0" err="1" smtClean="0"/>
                  <a:t>домножается</a:t>
                </a:r>
                <a:r>
                  <a:rPr lang="ru-RU" sz="2400" dirty="0" smtClean="0"/>
                  <a:t> на коэффициент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dirty="0" smtClean="0"/>
                  <a:t>;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4) вычисляется случайное число </a:t>
                </a:r>
              </a:p>
              <a:p>
                <a:pPr algn="ctr"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ru-RU" sz="2400" b="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  <m:r>
                      <a:rPr lang="ru-RU" sz="2400" b="0" i="1" baseline="-25000" dirty="0" smtClean="0">
                        <a:latin typeface="Cambria Math"/>
                      </a:rPr>
                      <m:t>𝑘</m:t>
                    </m:r>
                    <m:r>
                      <a:rPr lang="ru-RU" sz="2400" b="0" i="1" dirty="0" smtClean="0">
                        <a:latin typeface="Cambria Math"/>
                      </a:rPr>
                      <m:t>+(</m:t>
                    </m:r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sz="2400" b="0" i="1" dirty="0" smtClean="0">
                        <a:latin typeface="Cambria Math"/>
                      </a:rPr>
                      <m:t>−</m:t>
                    </m:r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  <m:r>
                      <a:rPr lang="ru-RU" sz="2400" b="0" i="1" baseline="-25000" dirty="0" smtClean="0">
                        <a:latin typeface="Cambria Math"/>
                      </a:rPr>
                      <m:t>𝑘</m:t>
                    </m:r>
                    <m:r>
                      <a:rPr lang="ru-RU" sz="2400" b="0" i="1" dirty="0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с требуемым законом распределения.</a:t>
                </a: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692696"/>
                <a:ext cx="7776864" cy="5544616"/>
              </a:xfrm>
              <a:blipFill rotWithShape="1">
                <a:blip r:embed="rId2"/>
                <a:stretch>
                  <a:fillRect l="-1176" t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1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075240" cy="5328592"/>
              </a:xfrm>
            </p:spPr>
            <p:txBody>
              <a:bodyPr/>
              <a:lstStyle/>
              <a:p>
                <a:r>
                  <a:rPr lang="ru-RU" sz="2800" b="1" dirty="0" smtClean="0"/>
                  <a:t>Достоинства метода</a:t>
                </a:r>
                <a:r>
                  <a:rPr lang="ru-RU" sz="2800" dirty="0" smtClean="0"/>
                  <a:t>: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ru-RU" sz="2800" dirty="0" smtClean="0"/>
                  <a:t>требуется небольшое количество операций для получения каждого случайного числа, т.к. операция масштабирования (2) выполняется один раз перед моделированием;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ru-RU" sz="2800" dirty="0" smtClean="0"/>
                  <a:t> количество операций не зависит от точности аппроксимации, т.е. от количества интервалов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075240" cy="5328592"/>
              </a:xfrm>
              <a:blipFill rotWithShape="1">
                <a:blip r:embed="rId2"/>
                <a:stretch>
                  <a:fillRect l="-1509" t="-1144" r="-5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1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err="1" smtClean="0"/>
              <a:t>Неуниверсальные</a:t>
            </a:r>
            <a:r>
              <a:rPr lang="ru-RU" sz="3200" dirty="0" smtClean="0"/>
              <a:t> методы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340768"/>
                <a:ext cx="8136904" cy="5256584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Рассмотрим пример применения способа преобразования последовательности равномерно распределенных случайных чисел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{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8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sz="2800" dirty="0" smtClean="0"/>
                  <a:t> в последовательность с заданным законом распределения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{</m:t>
                    </m:r>
                    <m:r>
                      <a:rPr lang="en-US" sz="2800" i="1" dirty="0" err="1" smtClean="0">
                        <a:latin typeface="Cambria Math"/>
                      </a:rPr>
                      <m:t>𝑦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8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sz="2800" dirty="0" smtClean="0"/>
                  <a:t> </a:t>
                </a:r>
                <a:r>
                  <a:rPr lang="ru-RU" sz="2800" b="1" dirty="0" smtClean="0"/>
                  <a:t>на основе предельных теорем теории вероятностей</a:t>
                </a:r>
                <a:r>
                  <a:rPr lang="ru-RU" sz="2800" dirty="0" smtClean="0"/>
                  <a:t>. </a:t>
                </a:r>
              </a:p>
              <a:p>
                <a:pPr eaLnBrk="1" hangingPunct="1"/>
                <a:r>
                  <a:rPr lang="ru-RU" sz="2800" dirty="0" smtClean="0"/>
                  <a:t>Такие способы ориентированы на получение последовательностей чисел с конкретным законом распределения, т.е. являются </a:t>
                </a:r>
                <a:r>
                  <a:rPr lang="ru-RU" sz="2800" b="1" dirty="0" err="1" smtClean="0"/>
                  <a:t>неуниверсальными</a:t>
                </a:r>
                <a:r>
                  <a:rPr lang="ru-RU" sz="2800" dirty="0" smtClean="0"/>
                  <a:t>. </a:t>
                </a:r>
              </a:p>
            </p:txBody>
          </p:sp>
        </mc:Choice>
        <mc:Fallback xmlns="">
          <p:sp>
            <p:nvSpPr>
              <p:cNvPr id="583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340768"/>
                <a:ext cx="8136904" cy="5256584"/>
              </a:xfrm>
              <a:blipFill rotWithShape="1">
                <a:blip r:embed="rId2"/>
                <a:stretch>
                  <a:fillRect l="-1574" t="-1160" r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052736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Приближенный метод генерации последовательности значений нормально распределенной СВ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2132856"/>
                <a:ext cx="7931224" cy="4320629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Пусть требуется получить последовательность случайных чисел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{</m:t>
                    </m:r>
                    <m:r>
                      <a:rPr lang="en-US" sz="2800" i="1" dirty="0" err="1" smtClean="0">
                        <a:latin typeface="Cambria Math"/>
                      </a:rPr>
                      <m:t>𝑡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𝑗</m:t>
                    </m:r>
                    <m:r>
                      <a:rPr lang="ru-RU" sz="28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sz="2800" dirty="0" smtClean="0"/>
                  <a:t>, имеющих нормальное распределение с математическим ожиданием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sz="2800" dirty="0" smtClean="0"/>
                  <a:t> и средним </a:t>
                </a:r>
                <a:r>
                  <a:rPr lang="ru-RU" sz="2800" dirty="0" err="1" smtClean="0"/>
                  <a:t>квадратическим</a:t>
                </a:r>
                <a:r>
                  <a:rPr lang="ru-RU" sz="2800" dirty="0" smtClean="0"/>
                  <a:t> отклонением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  <a:sym typeface="Symbol" pitchFamily="18" charset="2"/>
                      </a:rPr>
                      <m:t></m:t>
                    </m:r>
                  </m:oMath>
                </a14:m>
                <a:r>
                  <a:rPr lang="ru-RU" sz="2800" dirty="0" smtClean="0"/>
                  <a:t>: </a:t>
                </a:r>
              </a:p>
            </p:txBody>
          </p:sp>
        </mc:Choice>
        <mc:Fallback xmlns="">
          <p:sp>
            <p:nvSpPr>
              <p:cNvPr id="593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2132856"/>
                <a:ext cx="7931224" cy="4320629"/>
              </a:xfrm>
              <a:blipFill rotWithShape="1">
                <a:blip r:embed="rId3"/>
                <a:stretch>
                  <a:fillRect l="-1614" t="-1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93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937817"/>
              </p:ext>
            </p:extLst>
          </p:nvPr>
        </p:nvGraphicFramePr>
        <p:xfrm>
          <a:off x="2411760" y="4581128"/>
          <a:ext cx="3024336" cy="112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Формула" r:id="rId4" imgW="1307532" imgH="482391" progId="Equation.3">
                  <p:embed/>
                </p:oleObj>
              </mc:Choice>
              <mc:Fallback>
                <p:oleObj name="Формула" r:id="rId4" imgW="130753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581128"/>
                        <a:ext cx="3024336" cy="1125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0" y="3671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smtClean="0"/>
              <a:t>Нормальное распределение СВ </a:t>
            </a:r>
          </a:p>
        </p:txBody>
      </p:sp>
      <p:pic>
        <p:nvPicPr>
          <p:cNvPr id="604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773238"/>
            <a:ext cx="5976937" cy="3732212"/>
          </a:xfr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81075"/>
                <a:ext cx="8229600" cy="547211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 smtClean="0"/>
                  <a:t>Случайные числа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baseline="-25000" dirty="0" smtClean="0"/>
                  <a:t> </a:t>
                </a:r>
                <a:r>
                  <a:rPr lang="ru-RU" sz="2400" dirty="0" smtClean="0"/>
                  <a:t>формируются</a:t>
                </a:r>
                <a:r>
                  <a:rPr lang="ru-RU" sz="2400" baseline="-25000" dirty="0" smtClean="0"/>
                  <a:t> </a:t>
                </a:r>
                <a:r>
                  <a:rPr lang="ru-RU" sz="2400" dirty="0" smtClean="0"/>
                  <a:t>в виде сумм последовательностей случайных чисел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{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sz="2400" dirty="0" smtClean="0"/>
                  <a:t>, равномерно распределенных на интервале от (0,1).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 smtClean="0"/>
                  <a:t>Воспользуемся центральной предельной теоремой: 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ru-RU" sz="2400" i="1" baseline="-25000" dirty="0" smtClean="0">
                        <a:latin typeface="Cambria Math"/>
                      </a:rPr>
                      <m:t>1</m:t>
                    </m:r>
                    <m:r>
                      <a:rPr lang="ru-RU" sz="2400" i="1" dirty="0" smtClean="0">
                        <a:latin typeface="Cambria Math"/>
                      </a:rPr>
                      <m:t> , 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ru-RU" sz="2400" i="1" baseline="-25000" dirty="0" smtClean="0">
                        <a:latin typeface="Cambria Math"/>
                      </a:rPr>
                      <m:t>2</m:t>
                    </m:r>
                    <m:r>
                      <a:rPr lang="ru-RU" sz="2400" i="1" dirty="0" smtClean="0">
                        <a:latin typeface="Cambria Math"/>
                      </a:rPr>
                      <m:t>, …, </m:t>
                    </m:r>
                    <m:r>
                      <a:rPr lang="en-US" sz="2400" i="1" dirty="0" err="1" smtClean="0">
                        <a:latin typeface="Cambria Math"/>
                      </a:rPr>
                      <m:t>𝑋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 – независимые одинаково распределенные случайные величины, имеющие математическое ожидание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400" i="1" dirty="0" smtClean="0">
                        <a:latin typeface="Cambria Math"/>
                      </a:rPr>
                      <m:t>)=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sz="2400" dirty="0" smtClean="0"/>
                  <a:t>  и дисперсию </a:t>
                </a:r>
                <a:r>
                  <a:rPr lang="ru-RU" sz="2400" dirty="0" smtClean="0">
                    <a:sym typeface="Symbol" pitchFamily="18" charset="2"/>
                  </a:rPr>
                  <a:t></a:t>
                </a:r>
                <a:r>
                  <a:rPr lang="ru-RU" sz="2400" baseline="30000" dirty="0" smtClean="0"/>
                  <a:t>2</a:t>
                </a:r>
                <a:r>
                  <a:rPr lang="ru-RU" sz="2400" dirty="0" smtClean="0"/>
                  <a:t>, то при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</m:t>
                    </m:r>
                    <m:r>
                      <a:rPr lang="ru-RU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сумма                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ru-RU" sz="2400" dirty="0" smtClean="0"/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400" dirty="0" smtClean="0"/>
                  <a:t>асимптотически нормальна с математическим ожиданием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𝑁𝑎</m:t>
                    </m:r>
                  </m:oMath>
                </a14:m>
                <a:r>
                  <a:rPr lang="ru-RU" sz="2400" dirty="0" smtClean="0"/>
                  <a:t> и  средним </a:t>
                </a:r>
                <a:r>
                  <a:rPr lang="ru-RU" sz="2400" dirty="0" err="1" smtClean="0"/>
                  <a:t>квадратическим</a:t>
                </a:r>
                <a:r>
                  <a:rPr lang="ru-RU" sz="2400" dirty="0" smtClean="0"/>
                  <a:t> отклонением  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ru-RU" sz="2400" dirty="0" smtClean="0"/>
                  <a:t>                                     </a:t>
                </a:r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81075"/>
                <a:ext cx="8229600" cy="5472113"/>
              </a:xfrm>
              <a:blipFill rotWithShape="1">
                <a:blip r:embed="rId2"/>
                <a:stretch>
                  <a:fillRect l="-1111" t="-1448" r="-1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3861048"/>
            <a:ext cx="74112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9" y="5211292"/>
            <a:ext cx="673308" cy="36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/>
          <a:lstStyle/>
          <a:p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908720"/>
                <a:ext cx="8464550" cy="5073774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Как показывают расчеты,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сумма              имеет распределение, близкое к нормальному, уже при сравнительно небольших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ru-RU" sz="2400" dirty="0" smtClean="0"/>
                  <a:t>. Практически достаточно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en-US" sz="2400" i="1" dirty="0" smtClean="0">
                        <a:latin typeface="Cambria Math"/>
                      </a:rPr>
                      <m:t> = 8÷12</m:t>
                    </m:r>
                  </m:oMath>
                </a14:m>
                <a:r>
                  <a:rPr lang="ru-RU" sz="2400" dirty="0" smtClean="0"/>
                  <a:t>, а в простейших случаях –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4 </m:t>
                    </m:r>
                    <m:r>
                      <a:rPr lang="ru-RU" sz="2400" i="1" dirty="0" smtClean="0">
                        <a:latin typeface="Cambria Math"/>
                        <a:sym typeface="Symbol" pitchFamily="18" charset="2"/>
                      </a:rPr>
                      <m:t></m:t>
                    </m:r>
                    <m:r>
                      <a:rPr lang="ru-RU" sz="2400" i="1" dirty="0" smtClean="0">
                        <a:latin typeface="Cambria Math"/>
                      </a:rPr>
                      <m:t> 5</m:t>
                    </m:r>
                  </m:oMath>
                </a14:m>
                <a:r>
                  <a:rPr lang="ru-RU" sz="2400" dirty="0" smtClean="0"/>
                  <a:t>. </a:t>
                </a:r>
              </a:p>
              <a:p>
                <a:pPr eaLnBrk="1" hangingPunct="1"/>
                <a:r>
                  <a:rPr lang="ru-RU" sz="2400" dirty="0" smtClean="0"/>
                  <a:t>Преимущество этого способа – высокое быстродействие. </a:t>
                </a:r>
              </a:p>
              <a:p>
                <a:pPr eaLnBrk="1" hangingPunct="1"/>
                <a:r>
                  <a:rPr lang="ru-RU" sz="2400" dirty="0" smtClean="0"/>
                  <a:t>Недостатком является игнорирование «хвостов» нормального распределения, которые могут уходить в обе стороны от величины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sz="2400" dirty="0" smtClean="0"/>
                  <a:t> на расстояние, превышающее </a:t>
                </a:r>
                <a:r>
                  <a:rPr lang="ru-RU" sz="2400" i="1" dirty="0" smtClean="0"/>
                  <a:t>6</a:t>
                </a:r>
                <a:r>
                  <a:rPr lang="ru-RU" sz="2400" dirty="0" smtClean="0">
                    <a:sym typeface="Symbol" pitchFamily="18" charset="2"/>
                  </a:rPr>
                  <a:t></a:t>
                </a:r>
                <a:r>
                  <a:rPr lang="ru-RU" sz="2400" i="1" dirty="0" smtClean="0"/>
                  <a:t>.</a:t>
                </a:r>
                <a:r>
                  <a:rPr lang="ru-RU" sz="2400" dirty="0" smtClean="0"/>
                  <a:t> </a:t>
                </a:r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908720"/>
                <a:ext cx="8464550" cy="5073774"/>
              </a:xfrm>
              <a:blipFill rotWithShape="1">
                <a:blip r:embed="rId2"/>
                <a:stretch>
                  <a:fillRect l="-1153" t="-841" r="-1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91" y="728700"/>
            <a:ext cx="60637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99592" y="548680"/>
            <a:ext cx="8002587" cy="122413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200" dirty="0" smtClean="0"/>
              <a:t>Тема </a:t>
            </a:r>
            <a:r>
              <a:rPr lang="ru-RU" sz="3200" dirty="0" smtClean="0"/>
              <a:t>10.  </a:t>
            </a:r>
            <a:r>
              <a:rPr lang="ru-RU" sz="3200" dirty="0" smtClean="0"/>
              <a:t>имитационное моделирование случайных величин</a:t>
            </a:r>
            <a:endParaRPr lang="ru-RU" sz="3200" dirty="0"/>
          </a:p>
        </p:txBody>
      </p:sp>
      <p:sp>
        <p:nvSpPr>
          <p:cNvPr id="2253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79289-370B-48B2-95BE-C835F36F5EBF}" type="slidenum">
              <a:rPr lang="ru-RU" smtClean="0">
                <a:solidFill>
                  <a:srgbClr val="D1282E"/>
                </a:solidFill>
              </a:rPr>
              <a:pPr eaLnBrk="1" hangingPunct="1"/>
              <a:t>2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988840"/>
            <a:ext cx="7848872" cy="4320480"/>
          </a:xfrm>
        </p:spPr>
        <p:txBody>
          <a:bodyPr/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Метод обратной функции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Метод </a:t>
            </a:r>
            <a:r>
              <a:rPr lang="ru-RU" sz="2800" dirty="0" err="1" smtClean="0">
                <a:latin typeface="Arial" pitchFamily="34" charset="0"/>
                <a:ea typeface="Calibri"/>
                <a:cs typeface="Arial" pitchFamily="34" charset="0"/>
              </a:rPr>
              <a:t>кусочной</a:t>
            </a: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 аппроксимации функции плотности СВ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 Другие приближенные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6387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29600" cy="564991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Поэтому при проведении особо точных экспериментов применяются другие – более точные (но более медленные) способы. </a:t>
            </a:r>
          </a:p>
          <a:p>
            <a:pPr eaLnBrk="1" hangingPunct="1"/>
            <a:r>
              <a:rPr lang="ru-RU" sz="2400" dirty="0" smtClean="0"/>
              <a:t>В современных системах имитационного моделирования обычно используются </a:t>
            </a:r>
            <a:r>
              <a:rPr lang="ru-RU" sz="2400" b="1" dirty="0" smtClean="0"/>
              <a:t>не менее двух программных датчиков случайных величин, распределенных по нормальному закону</a:t>
            </a:r>
            <a:r>
              <a:rPr lang="ru-RU" sz="2400" dirty="0" smtClean="0"/>
              <a:t> (их выбор осуществляется автоматически управляющей программой).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Метод Неймана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0"/>
            <a:ext cx="7632848" cy="4752528"/>
          </a:xfrm>
        </p:spPr>
        <p:txBody>
          <a:bodyPr/>
          <a:lstStyle/>
          <a:p>
            <a:pPr eaLnBrk="1" hangingPunct="1"/>
            <a:r>
              <a:rPr lang="ru-RU" sz="2800" dirty="0" smtClean="0"/>
              <a:t>Рассмотрим </a:t>
            </a:r>
            <a:r>
              <a:rPr lang="ru-RU" sz="2800" b="1" dirty="0" smtClean="0"/>
              <a:t>универсальный метод Неймана</a:t>
            </a:r>
            <a:r>
              <a:rPr lang="ru-RU" sz="2800" dirty="0" smtClean="0"/>
              <a:t>. </a:t>
            </a:r>
          </a:p>
          <a:p>
            <a:pPr eaLnBrk="1" hangingPunct="1"/>
            <a:r>
              <a:rPr lang="ru-RU" sz="2800" dirty="0" smtClean="0"/>
              <a:t>Метод имеет ограничение применения – СВ должна задаваться усеченным законом, или законом, который может быть аппроксимирован усеченным.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54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692696"/>
                <a:ext cx="8229600" cy="4929188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На рис. показана функция плотности СВ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ym typeface="Symbol" pitchFamily="18" charset="2"/>
                  </a:rPr>
                  <a:t></a:t>
                </a:r>
                <a:r>
                  <a:rPr lang="ru-RU" sz="2400" dirty="0" smtClean="0"/>
                  <a:t>, заданная на интервале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</a:p>
              <a:p>
                <a:pPr eaLnBrk="1" hangingPunct="1"/>
                <a:endParaRPr lang="ru-RU" sz="2400" dirty="0"/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endParaRPr lang="ru-RU" sz="2400" dirty="0"/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endParaRPr lang="ru-RU" sz="2400" dirty="0"/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endParaRPr lang="ru-RU" sz="2400" dirty="0"/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r>
                  <a:rPr lang="ru-RU" sz="2400" dirty="0"/>
                  <a:t>Максимальное значение функции </a:t>
                </a:r>
                <a:r>
                  <a:rPr lang="en-US" sz="2400" dirty="0" smtClean="0"/>
                  <a:t>–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655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692696"/>
                <a:ext cx="8229600" cy="4929188"/>
              </a:xfrm>
              <a:blipFill rotWithShape="1">
                <a:blip r:embed="rId2"/>
                <a:stretch>
                  <a:fillRect l="-1185" t="-990" r="-963" b="-13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556792"/>
            <a:ext cx="6516613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5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517527"/>
                <a:ext cx="8291264" cy="6336703"/>
              </a:xfrm>
            </p:spPr>
            <p:txBody>
              <a:bodyPr/>
              <a:lstStyle/>
              <a:p>
                <a:pPr marL="0" indent="0" eaLnBrk="1" hangingPunct="1">
                  <a:buFont typeface="Wingdings" pitchFamily="2" charset="2"/>
                  <a:buNone/>
                  <a:defRPr/>
                </a:pPr>
                <a:r>
                  <a:rPr lang="ru-RU" sz="2400" dirty="0" smtClean="0"/>
                  <a:t> </a:t>
                </a:r>
                <a:r>
                  <a:rPr lang="ru-RU" sz="2400" b="1" dirty="0" smtClean="0"/>
                  <a:t>Алгоритм</a:t>
                </a:r>
                <a:r>
                  <a:rPr lang="ru-RU" sz="2400" dirty="0" smtClean="0"/>
                  <a:t>:</a:t>
                </a:r>
              </a:p>
              <a:p>
                <a:pPr marL="533400" indent="-533400" eaLnBrk="1" hangingPunct="1">
                  <a:buFont typeface="Wingdings" pitchFamily="2" charset="2"/>
                  <a:buAutoNum type="arabicPeriod"/>
                  <a:defRPr/>
                </a:pPr>
                <a:r>
                  <a:rPr lang="ru-RU" sz="2400" dirty="0" smtClean="0"/>
                  <a:t>С помощью датчика случайных чисел, равномерно распределенных на интервале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(0,1)</m:t>
                    </m:r>
                  </m:oMath>
                </a14:m>
                <a:r>
                  <a:rPr lang="ru-RU" sz="2400" dirty="0" smtClean="0"/>
                  <a:t>, выбирают пары чисел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  <m:r>
                      <a:rPr lang="ru-RU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(на рис. – точка  А)</a:t>
                </a:r>
              </a:p>
              <a:p>
                <a:pPr marL="533400" indent="-533400" eaLnBrk="1" hangingPunct="1">
                  <a:buFont typeface="Wingdings" pitchFamily="2" charset="2"/>
                  <a:buAutoNum type="arabicPeriod"/>
                  <a:defRPr/>
                </a:pPr>
                <a:r>
                  <a:rPr lang="ru-RU" sz="2400" dirty="0" smtClean="0"/>
                  <a:t>Формируется преобразованная пара чисел, равномерно распределенных на интервалах соответственно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(0, </m:t>
                    </m:r>
                    <m:r>
                      <a:rPr lang="en-US" sz="2400" i="1" dirty="0" smtClean="0">
                        <a:latin typeface="Cambria Math"/>
                      </a:rPr>
                      <m:t>𝑊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:</a:t>
                </a:r>
              </a:p>
              <a:p>
                <a:pPr marL="533400" indent="-533400" eaLnBrk="1" hangingPunct="1">
                  <a:buFont typeface="Wingdings" pitchFamily="2" charset="2"/>
                  <a:buAutoNum type="arabicPeriod"/>
                  <a:defRPr/>
                </a:pPr>
                <a:endParaRPr lang="ru-RU" sz="2400" dirty="0"/>
              </a:p>
              <a:p>
                <a:pPr marL="609600" lvl="0" indent="-609600" eaLnBrk="1" hangingPunct="1">
                  <a:lnSpc>
                    <a:spcPct val="90000"/>
                  </a:lnSpc>
                  <a:buFont typeface="Wingdings" pitchFamily="2" charset="2"/>
                  <a:buAutoNum type="arabicPeriod" startAt="3"/>
                </a:pPr>
                <a:r>
                  <a:rPr lang="ru-RU" sz="2400" dirty="0">
                    <a:solidFill>
                      <a:srgbClr val="000000"/>
                    </a:solidFill>
                  </a:rPr>
                  <a:t>Проверяется выполнение неравенства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609600" lvl="0" indent="-609600" eaLnBrk="1" hangingPunct="1">
                  <a:lnSpc>
                    <a:spcPct val="90000"/>
                  </a:lnSpc>
                  <a:buFont typeface="Wingdings" pitchFamily="2" charset="2"/>
                  <a:buAutoNum type="arabicPeriod" startAt="3"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609600" lvl="0" indent="-609600" eaLnBrk="1" hangingPunct="1">
                  <a:lnSpc>
                    <a:spcPct val="90000"/>
                  </a:lnSpc>
                  <a:buFont typeface="Wingdings" pitchFamily="2" charset="2"/>
                  <a:buAutoNum type="arabicPeriod" startAt="3"/>
                </a:pPr>
                <a:r>
                  <a:rPr lang="ru-RU" sz="2400" dirty="0">
                    <a:solidFill>
                      <a:srgbClr val="000000"/>
                    </a:solidFill>
                  </a:rPr>
                  <a:t>Если оно выполнено, то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𝑦</m:t>
                    </m:r>
                    <m:r>
                      <a:rPr lang="en-US" sz="24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i="1" baseline="-25000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и есть искомое значение случайной величины </a:t>
                </a:r>
                <a:r>
                  <a:rPr lang="en-US" sz="2400" dirty="0">
                    <a:solidFill>
                      <a:srgbClr val="000000"/>
                    </a:solidFill>
                    <a:sym typeface="Symbol" pitchFamily="18" charset="2"/>
                  </a:rPr>
                  <a:t></a:t>
                </a:r>
                <a:r>
                  <a:rPr lang="ru-RU" sz="2400" dirty="0">
                    <a:solidFill>
                      <a:srgbClr val="000000"/>
                    </a:solidFill>
                  </a:rPr>
                  <a:t>. </a:t>
                </a:r>
                <a:r>
                  <a:rPr lang="en-US" sz="2400" dirty="0">
                    <a:solidFill>
                      <a:srgbClr val="000000"/>
                    </a:solidFill>
                  </a:rPr>
                  <a:t>(</a:t>
                </a:r>
                <a:r>
                  <a:rPr lang="ru-RU" sz="2400" dirty="0">
                    <a:solidFill>
                      <a:srgbClr val="000000"/>
                    </a:solidFill>
                  </a:rPr>
                  <a:t>на рис. </a:t>
                </a:r>
                <a:r>
                  <a:rPr lang="ru-RU" sz="2400" dirty="0"/>
                  <a:t>–</a:t>
                </a:r>
                <a:r>
                  <a:rPr lang="ru-RU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точка В</a:t>
                </a:r>
                <a:r>
                  <a:rPr lang="ru-RU" sz="2400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ru-RU" sz="2400" dirty="0">
                    <a:solidFill>
                      <a:srgbClr val="000000"/>
                    </a:solidFill>
                  </a:rPr>
                  <a:t>). </a:t>
                </a:r>
              </a:p>
              <a:p>
                <a:pPr marL="609600" lvl="0" indent="-609600" eaLnBrk="1" hangingPunct="1">
                  <a:lnSpc>
                    <a:spcPct val="90000"/>
                  </a:lnSpc>
                  <a:buFont typeface="Wingdings" pitchFamily="2" charset="2"/>
                  <a:buAutoNum type="arabicPeriod" startAt="3"/>
                </a:pPr>
                <a:r>
                  <a:rPr lang="ru-RU" sz="2400" dirty="0">
                    <a:solidFill>
                      <a:srgbClr val="000000"/>
                    </a:solidFill>
                  </a:rPr>
                  <a:t>В противном случае вновь генерируются случайные числа и алгоритм повторяется </a:t>
                </a:r>
                <a:r>
                  <a:rPr lang="ru-RU" sz="2400" dirty="0" smtClean="0">
                    <a:solidFill>
                      <a:srgbClr val="000000"/>
                    </a:solidFill>
                  </a:rPr>
                  <a:t>заново.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675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517527"/>
                <a:ext cx="8291264" cy="6336703"/>
              </a:xfrm>
              <a:blipFill rotWithShape="1">
                <a:blip r:embed="rId2"/>
                <a:stretch>
                  <a:fillRect l="-1029" t="-674" r="-15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56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95" y="3501008"/>
            <a:ext cx="2363341" cy="47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01009"/>
            <a:ext cx="1296144" cy="46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40" y="4410421"/>
            <a:ext cx="1827752" cy="60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литература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1. Советов </a:t>
            </a:r>
            <a:r>
              <a:rPr lang="ru-RU" sz="2400" dirty="0"/>
              <a:t>Б.Я., Яковлев С.А. Моделирование систем: учебник для ВУЗов. (3-е изд.). </a:t>
            </a:r>
            <a:r>
              <a:rPr lang="ru-RU" sz="2400" smtClean="0"/>
              <a:t>2003 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25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091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>
                <a:solidFill>
                  <a:srgbClr val="CC0000"/>
                </a:solidFill>
              </a:rPr>
              <a:t>Методы имитационного моделирования случайных величин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4033837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ru-RU" sz="2800" b="1" dirty="0" smtClean="0"/>
              <a:t>Метод обратной функции </a:t>
            </a:r>
            <a:r>
              <a:rPr lang="ru-RU" sz="2800" dirty="0" smtClean="0"/>
              <a:t>(</a:t>
            </a:r>
            <a:r>
              <a:rPr lang="ru-RU" sz="2800" dirty="0" smtClean="0">
                <a:solidFill>
                  <a:srgbClr val="000000"/>
                </a:solidFill>
              </a:rPr>
              <a:t>Используется </a:t>
            </a:r>
            <a:r>
              <a:rPr lang="ru-RU" sz="2800" dirty="0">
                <a:solidFill>
                  <a:srgbClr val="000000"/>
                </a:solidFill>
              </a:rPr>
              <a:t>для получения и дискретных, и непрерывных СВ с заданным законом </a:t>
            </a:r>
            <a:r>
              <a:rPr lang="ru-RU" sz="2800" dirty="0" smtClean="0">
                <a:solidFill>
                  <a:srgbClr val="000000"/>
                </a:solidFill>
              </a:rPr>
              <a:t>распределения).</a:t>
            </a:r>
            <a:endParaRPr lang="ru-RU" sz="2800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ru-RU" sz="2800" b="1" dirty="0" smtClean="0"/>
              <a:t>Приближенные методы</a:t>
            </a:r>
            <a:r>
              <a:rPr lang="ru-RU" sz="2800" dirty="0" smtClean="0"/>
              <a:t>: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Универсальные методы (метод </a:t>
            </a:r>
            <a:r>
              <a:rPr lang="ru-RU" sz="2800" dirty="0" err="1" smtClean="0"/>
              <a:t>кусочной</a:t>
            </a:r>
            <a:r>
              <a:rPr lang="ru-RU" sz="2800" dirty="0" smtClean="0"/>
              <a:t> аппроксимации функции плотности)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err="1" smtClean="0"/>
              <a:t>Неуниверсальные</a:t>
            </a:r>
            <a:r>
              <a:rPr lang="ru-RU" sz="2800" dirty="0" smtClean="0"/>
              <a:t> методы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0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Метод обратной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484784"/>
                <a:ext cx="8136904" cy="4896544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Если </a:t>
                </a:r>
                <a:r>
                  <a:rPr lang="ru-RU" sz="2400" dirty="0" smtClean="0">
                    <a:sym typeface="Symbol" pitchFamily="18" charset="2"/>
                  </a:rPr>
                  <a:t></a:t>
                </a:r>
                <a:r>
                  <a:rPr lang="ru-RU" sz="2400" dirty="0" smtClean="0"/>
                  <a:t> – равномерно распределённая СВ на интервале (0,1), то искомая случайная величина </a:t>
                </a:r>
                <a:r>
                  <a:rPr lang="ru-RU" sz="2400" dirty="0" smtClean="0">
                    <a:sym typeface="Symbol" pitchFamily="18" charset="2"/>
                  </a:rPr>
                  <a:t></a:t>
                </a:r>
                <a:r>
                  <a:rPr lang="ru-RU" sz="2400" dirty="0" smtClean="0"/>
                  <a:t> получается с помощью преобразования </a:t>
                </a:r>
              </a:p>
              <a:p>
                <a:pPr algn="ctr" eaLnBrk="1" hangingPunct="1"/>
                <a:r>
                  <a:rPr lang="ru-RU" sz="2400" dirty="0" smtClean="0">
                    <a:sym typeface="Symbol" pitchFamily="18" charset="2"/>
                  </a:rPr>
                  <a:t></a:t>
                </a:r>
                <a:r>
                  <a:rPr lang="ru-RU" sz="2400" dirty="0" smtClean="0"/>
                  <a:t> = </a:t>
                </a:r>
                <a:r>
                  <a:rPr lang="ru-RU" sz="2400" i="1" dirty="0" smtClean="0"/>
                  <a:t>F</a:t>
                </a:r>
                <a:r>
                  <a:rPr lang="ru-RU" sz="2400" baseline="-25000" dirty="0" smtClean="0">
                    <a:sym typeface="Symbol" pitchFamily="18" charset="2"/>
                  </a:rPr>
                  <a:t></a:t>
                </a:r>
                <a:r>
                  <a:rPr lang="ru-RU" sz="2400" baseline="30000" dirty="0" smtClean="0"/>
                  <a:t>-1</a:t>
                </a:r>
                <a:r>
                  <a:rPr lang="ru-RU" sz="2400" dirty="0" smtClean="0"/>
                  <a:t>(</a:t>
                </a:r>
                <a:r>
                  <a:rPr lang="ru-RU" sz="2400" dirty="0" smtClean="0">
                    <a:sym typeface="Symbol" pitchFamily="18" charset="2"/>
                  </a:rPr>
                  <a:t></a:t>
                </a:r>
                <a:r>
                  <a:rPr lang="ru-RU" sz="2400" dirty="0" smtClean="0"/>
                  <a:t>),   где </a:t>
                </a:r>
                <a:r>
                  <a:rPr lang="ru-RU" sz="2400" i="1" dirty="0" smtClean="0"/>
                  <a:t>F</a:t>
                </a:r>
                <a:r>
                  <a:rPr lang="ru-RU" sz="2400" baseline="-25000" dirty="0" smtClean="0">
                    <a:sym typeface="Symbol" pitchFamily="18" charset="2"/>
                  </a:rPr>
                  <a:t></a:t>
                </a:r>
                <a:r>
                  <a:rPr lang="ru-RU" sz="2400" baseline="30000" dirty="0" smtClean="0"/>
                  <a:t>-1</a:t>
                </a:r>
                <a:r>
                  <a:rPr lang="ru-RU" sz="2400" dirty="0" smtClean="0"/>
                  <a:t> – функция, обратная </a:t>
                </a:r>
                <a:r>
                  <a:rPr lang="ru-RU" sz="2400" i="1" dirty="0" smtClean="0"/>
                  <a:t>F</a:t>
                </a:r>
                <a:r>
                  <a:rPr lang="ru-RU" sz="2400" baseline="-25000" dirty="0" smtClean="0">
                    <a:sym typeface="Symbol" pitchFamily="18" charset="2"/>
                  </a:rPr>
                  <a:t></a:t>
                </a:r>
                <a:r>
                  <a:rPr lang="ru-RU" sz="2400" dirty="0" smtClean="0"/>
                  <a:t>.</a:t>
                </a:r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r>
                  <a:rPr lang="ru-RU" sz="2400" dirty="0" smtClean="0"/>
                  <a:t>Если </a:t>
                </a:r>
                <a:r>
                  <a:rPr lang="ru-RU" sz="2400" dirty="0"/>
                  <a:t>случайная величина </a:t>
                </a:r>
                <a:r>
                  <a:rPr lang="ru-RU" sz="2400" i="0" dirty="0" smtClean="0">
                    <a:latin typeface="+mj-lt"/>
                    <a:sym typeface="Symbol"/>
                  </a:rPr>
                  <a:t></a:t>
                </a:r>
                <a:r>
                  <a:rPr lang="ru-RU" sz="2400" dirty="0" smtClean="0"/>
                  <a:t>  </a:t>
                </a:r>
                <a:r>
                  <a:rPr lang="ru-RU" sz="2400" dirty="0"/>
                  <a:t>имеет плотность распределения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𝑓</m:t>
                    </m:r>
                    <m:r>
                      <a:rPr lang="ru-RU" sz="2400" i="1" baseline="-25000" dirty="0" smtClean="0">
                        <a:latin typeface="Cambria Math"/>
                        <a:sym typeface="Symbol"/>
                      </a:rPr>
                      <m:t>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ru-RU" sz="2400" i="1" dirty="0">
                        <a:latin typeface="Cambria Math"/>
                      </a:rPr>
                      <m:t>𝑦</m:t>
                    </m:r>
                    <m:r>
                      <a:rPr lang="ru-RU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, то распределение случайной величины</a:t>
                </a:r>
              </a:p>
              <a:p>
                <a:pPr eaLnBrk="1" hangingPunct="1"/>
                <a:endParaRPr lang="ru-RU" sz="2400" dirty="0"/>
              </a:p>
              <a:p>
                <a:pPr eaLnBrk="1" hangingPunct="1"/>
                <a:r>
                  <a:rPr lang="ru-RU" sz="2400" dirty="0" smtClean="0"/>
                  <a:t>является </a:t>
                </a:r>
                <a:r>
                  <a:rPr lang="ru-RU" sz="2400" dirty="0"/>
                  <a:t>равномерным на интервале (0,1).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4710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484784"/>
                <a:ext cx="8136904" cy="4896544"/>
              </a:xfrm>
              <a:blipFill rotWithShape="1">
                <a:blip r:embed="rId3"/>
                <a:stretch>
                  <a:fillRect l="-1199" t="-996" r="-2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629973"/>
              </p:ext>
            </p:extLst>
          </p:nvPr>
        </p:nvGraphicFramePr>
        <p:xfrm>
          <a:off x="2555776" y="4509120"/>
          <a:ext cx="2376264" cy="106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Формула" r:id="rId4" imgW="1104421" imgH="495085" progId="Equation.3">
                  <p:embed/>
                </p:oleObj>
              </mc:Choice>
              <mc:Fallback>
                <p:oleObj name="Формула" r:id="rId4" imgW="1104421" imgH="495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509120"/>
                        <a:ext cx="2376264" cy="1061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6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764704"/>
                <a:ext cx="8229600" cy="5472608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Чтобы получить число, принадлежащее последовательности случайных чисел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{</m:t>
                    </m:r>
                    <m:r>
                      <a:rPr lang="en-US" sz="2800" i="1" dirty="0" err="1" smtClean="0">
                        <a:latin typeface="Cambria Math"/>
                      </a:rPr>
                      <m:t>𝑦</m:t>
                    </m:r>
                    <m:r>
                      <a:rPr lang="en-US" sz="2800" b="0" i="1" baseline="-25000" dirty="0" smtClean="0">
                        <a:latin typeface="Cambria Math"/>
                      </a:rPr>
                      <m:t>𝑗</m:t>
                    </m:r>
                    <m:r>
                      <a:rPr lang="ru-RU" sz="28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sz="2800" dirty="0" smtClean="0"/>
                  <a:t>, имеющих функцию плотности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ru-RU" sz="2800" i="1" baseline="-25000" dirty="0" smtClean="0">
                        <a:latin typeface="Cambria Math"/>
                        <a:sym typeface="Symbol" pitchFamily="18" charset="2"/>
                      </a:rPr>
                      <m:t></m:t>
                    </m:r>
                    <m:r>
                      <a:rPr lang="ru-RU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ru-RU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 smtClean="0"/>
                  <a:t>, необходимо разрешить относительно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en-US" sz="2800" b="0" i="1" baseline="-25000" dirty="0" smtClean="0">
                        <a:latin typeface="Cambria Math"/>
                      </a:rPr>
                      <m:t>𝑗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уравнение </a:t>
                </a:r>
              </a:p>
              <a:p>
                <a:pPr algn="r" eaLnBrk="1" hangingPunct="1"/>
                <a:r>
                  <a:rPr lang="ru-RU" sz="2800" dirty="0" smtClean="0"/>
                  <a:t>(1)</a:t>
                </a:r>
              </a:p>
              <a:p>
                <a:pPr eaLnBrk="1" hangingPunct="1"/>
                <a:endParaRPr lang="ru-RU" sz="2800" dirty="0" smtClean="0"/>
              </a:p>
              <a:p>
                <a:pPr eaLnBrk="1" hangingPunct="1"/>
                <a:r>
                  <a:rPr lang="ru-RU" sz="28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 – число, принадлежащее последовательности случайных чисел равномерно распределенных на интервале от (0,1). </a:t>
                </a:r>
              </a:p>
            </p:txBody>
          </p:sp>
        </mc:Choice>
        <mc:Fallback xmlns="">
          <p:sp>
            <p:nvSpPr>
              <p:cNvPr id="4915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764704"/>
                <a:ext cx="8229600" cy="5472608"/>
              </a:xfrm>
              <a:blipFill rotWithShape="1">
                <a:blip r:embed="rId3"/>
                <a:stretch>
                  <a:fillRect l="-1481" t="-1114" r="-2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1953"/>
              </p:ext>
            </p:extLst>
          </p:nvPr>
        </p:nvGraphicFramePr>
        <p:xfrm>
          <a:off x="3392487" y="2780928"/>
          <a:ext cx="235902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Формула" r:id="rId4" imgW="914400" imgH="495000" progId="Equation.3">
                  <p:embed/>
                </p:oleObj>
              </mc:Choice>
              <mc:Fallback>
                <p:oleObj name="Формула" r:id="rId4" imgW="914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7" y="2780928"/>
                        <a:ext cx="2359025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7584" y="764704"/>
                <a:ext cx="7620000" cy="5904656"/>
              </a:xfrm>
            </p:spPr>
            <p:txBody>
              <a:bodyPr/>
              <a:lstStyle/>
              <a:p>
                <a:pPr marL="609600" indent="-609600" eaLnBrk="1" hangingPunct="1">
                  <a:buFont typeface="Wingdings" pitchFamily="2" charset="2"/>
                  <a:buNone/>
                </a:pPr>
                <a:r>
                  <a:rPr lang="ru-RU" sz="2400" b="1" dirty="0" smtClean="0"/>
                  <a:t>Пример 1</a:t>
                </a:r>
                <a:r>
                  <a:rPr lang="ru-RU" sz="2400" dirty="0" smtClean="0"/>
                  <a:t>. Необходимо получить случайные числа с экспоненциальным законом распределения</a:t>
                </a:r>
              </a:p>
              <a:p>
                <a:pPr marL="609600" indent="-609600" algn="ctr"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sym typeface="Symbol"/>
                      </a:rPr>
                      <m:t>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−</m:t>
                        </m:r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𝑦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sym typeface="Symbol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sym typeface="Symbol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sym typeface="Symbol"/>
                      </a:rPr>
                      <m:t>&gt;0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609600" indent="-609600"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Получаем уравнение (см. (1))</a:t>
                </a:r>
              </a:p>
              <a:p>
                <a:pPr marL="609600" indent="-609600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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−</m:t>
                              </m:r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𝑑𝑦</m:t>
                          </m:r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=1−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−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pPr marL="609600" indent="-609600"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Отсюда</a:t>
                </a:r>
              </a:p>
              <a:p>
                <a:pPr marL="609600" indent="-609600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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ln</m:t>
                      </m:r>
                      <m:r>
                        <a:rPr lang="en-US" sz="2400" b="0" i="1" smtClean="0">
                          <a:latin typeface="Cambria Math"/>
                        </a:rPr>
                        <m:t>⁡(1−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609600" indent="-609600"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Так как</a:t>
                </a:r>
                <a:r>
                  <a:rPr lang="ru-RU" sz="2400" b="1" dirty="0" smtClean="0"/>
                  <a:t>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(1 –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400" i="1" dirty="0" smtClean="0">
                        <a:latin typeface="Cambria Math"/>
                      </a:rPr>
                      <m:t>)=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i="1" dirty="0" smtClean="0"/>
                  <a:t>, </a:t>
                </a:r>
                <a:r>
                  <a:rPr lang="ru-RU" sz="2400" dirty="0" smtClean="0"/>
                  <a:t>получаем:</a:t>
                </a:r>
                <a:endParaRPr lang="en-US" sz="2400" dirty="0" smtClean="0"/>
              </a:p>
              <a:p>
                <a:pPr marL="609600" indent="-6096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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ln</m:t>
                      </m:r>
                      <m:r>
                        <a:rPr lang="en-US" sz="2400" i="1">
                          <a:latin typeface="Cambria Math"/>
                        </a:rPr>
                        <m:t>⁡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609600" indent="-609600" eaLnBrk="1" hangingPunct="1">
                  <a:buFont typeface="Wingdings" pitchFamily="2" charset="2"/>
                  <a:buNone/>
                </a:pPr>
                <a:endParaRPr lang="ru-RU" sz="2400" dirty="0" smtClean="0"/>
              </a:p>
            </p:txBody>
          </p:sp>
        </mc:Choice>
        <mc:Fallback xmlns="">
          <p:sp>
            <p:nvSpPr>
              <p:cNvPr id="512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764704"/>
                <a:ext cx="7620000" cy="5904656"/>
              </a:xfrm>
              <a:blipFill rotWithShape="1">
                <a:blip r:embed="rId2"/>
                <a:stretch>
                  <a:fillRect l="-1280" t="-7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268761"/>
                <a:ext cx="7908032" cy="5112568"/>
              </a:xfrm>
            </p:spPr>
            <p:txBody>
              <a:bodyPr/>
              <a:lstStyle/>
              <a:p>
                <a:pPr marL="609600" indent="-609600" eaLnBrk="1" hangingPunct="1">
                  <a:buFont typeface="Wingdings" pitchFamily="2" charset="2"/>
                  <a:buNone/>
                </a:pPr>
                <a:r>
                  <a:rPr lang="ru-RU" sz="2400" b="1" dirty="0" smtClean="0"/>
                  <a:t>Пример 2</a:t>
                </a:r>
                <a:r>
                  <a:rPr lang="ru-RU" sz="2400" dirty="0"/>
                  <a:t>. Необходимо получить случайные числа с </a:t>
                </a:r>
                <a:r>
                  <a:rPr lang="ru-RU" sz="2400" dirty="0" smtClean="0"/>
                  <a:t>равномерным законом распределения на интервале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ru-RU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ru-RU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pPr marL="609600" indent="-609600" eaLnBrk="1" hangingPunct="1">
                  <a:buFont typeface="Wingdings" pitchFamily="2" charset="2"/>
                  <a:buNone/>
                </a:pPr>
                <a:r>
                  <a:rPr lang="ru-RU" sz="2400" b="0" dirty="0" smtClean="0"/>
                  <a:t>Получаем уравнение</a:t>
                </a:r>
              </a:p>
              <a:p>
                <a:pPr marL="609600" indent="-609600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𝑑𝑦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 smtClean="0"/>
              </a:p>
              <a:p>
                <a:pPr marL="609600" indent="-609600" eaLnBrk="1" hangingPunct="1"/>
                <a:r>
                  <a:rPr lang="ru-RU" sz="2400" dirty="0"/>
                  <a:t>Отсюда</a:t>
                </a:r>
                <a:r>
                  <a:rPr lang="ru-RU" sz="24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𝑦</m:t>
                    </m:r>
                    <m:r>
                      <a:rPr lang="en-US" sz="2400" b="0" i="1" baseline="-25000" dirty="0" smtClean="0">
                        <a:latin typeface="Cambria Math"/>
                      </a:rPr>
                      <m:t>𝑖</m:t>
                    </m:r>
                    <m:r>
                      <a:rPr lang="en-US" sz="2400" b="1" i="1" baseline="-25000" dirty="0">
                        <a:latin typeface="Cambria Math"/>
                      </a:rPr>
                      <m:t> </m:t>
                    </m:r>
                    <m:r>
                      <a:rPr lang="ru-RU" sz="2400" i="1" dirty="0">
                        <a:latin typeface="Cambria Math"/>
                      </a:rPr>
                      <m:t>= (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ru-RU" sz="2400" i="1" dirty="0">
                        <a:latin typeface="Cambria Math"/>
                      </a:rPr>
                      <m:t> – 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ru-RU" sz="2400" i="1" dirty="0">
                        <a:latin typeface="Cambria Math"/>
                      </a:rPr>
                      <m:t>)</m:t>
                    </m:r>
                    <m:r>
                      <a:rPr lang="en-US" sz="2400" i="1" dirty="0">
                        <a:latin typeface="Cambria Math"/>
                      </a:rPr>
                      <m:t>𝑥</m:t>
                    </m:r>
                    <m:r>
                      <a:rPr lang="en-US" sz="2400" i="1" baseline="-25000" dirty="0">
                        <a:latin typeface="Cambria Math"/>
                      </a:rPr>
                      <m:t>𝑖</m:t>
                    </m:r>
                    <m:r>
                      <a:rPr lang="ru-RU" sz="2400" i="1" dirty="0">
                        <a:latin typeface="Cambria Math"/>
                      </a:rPr>
                      <m:t> + 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ru-RU" sz="2400" i="1" dirty="0"/>
                  <a:t>.</a:t>
                </a:r>
                <a:r>
                  <a:rPr lang="ru-RU" sz="2400" dirty="0"/>
                  <a:t> </a:t>
                </a:r>
              </a:p>
              <a:p>
                <a:pPr marL="609600" indent="-609600"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 – равномерно распределенная величина на интервале (0, 1). </a:t>
                </a:r>
              </a:p>
            </p:txBody>
          </p:sp>
        </mc:Choice>
        <mc:Fallback xmlns="">
          <p:sp>
            <p:nvSpPr>
              <p:cNvPr id="501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268761"/>
                <a:ext cx="7908032" cy="5112568"/>
              </a:xfrm>
              <a:blipFill rotWithShape="1">
                <a:blip r:embed="rId2"/>
                <a:stretch>
                  <a:fillRect l="-1234" t="-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Ограничения</a:t>
            </a:r>
            <a:r>
              <a:rPr lang="ru-RU" sz="2800" dirty="0" smtClean="0"/>
              <a:t> применения метода обратной функции: </a:t>
            </a:r>
          </a:p>
          <a:p>
            <a:pPr marL="571500" lvl="1" indent="-457200" eaLnBrk="1" hangingPunct="1">
              <a:buFont typeface="Arial" pitchFamily="34" charset="0"/>
              <a:buChar char="•"/>
            </a:pPr>
            <a:r>
              <a:rPr lang="ru-RU" sz="2400" dirty="0" smtClean="0"/>
              <a:t>для многих законов распределения, встречающихся в практических задачах моделирования, интеграл не берется, т.е. приходится прибегать к численным методам решения, </a:t>
            </a:r>
          </a:p>
          <a:p>
            <a:pPr marL="571500" lvl="1" indent="-457200" eaLnBrk="1" hangingPunct="1">
              <a:buFont typeface="Arial" pitchFamily="34" charset="0"/>
              <a:buChar char="•"/>
            </a:pPr>
            <a:r>
              <a:rPr lang="ru-RU" sz="2400" dirty="0" smtClean="0"/>
              <a:t>даже для случаев, когда интеграл берется в конечном виде получаются формулы, содержащие действия логарифмирования, извлечения корня и т.д., что также резко увеличивает затраты машинного времени на получение каждого случайного числа. </a:t>
            </a:r>
          </a:p>
        </p:txBody>
      </p:sp>
      <p:sp>
        <p:nvSpPr>
          <p:cNvPr id="52228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002587" cy="755650"/>
          </a:xfrm>
        </p:spPr>
        <p:txBody>
          <a:bodyPr/>
          <a:lstStyle/>
          <a:p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Приближенные методы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040982"/>
          </a:xfrm>
        </p:spPr>
        <p:txBody>
          <a:bodyPr/>
          <a:lstStyle/>
          <a:p>
            <a:pPr eaLnBrk="1" hangingPunct="1"/>
            <a:r>
              <a:rPr lang="ru-RU" sz="2400" dirty="0"/>
              <a:t>Н</a:t>
            </a:r>
            <a:r>
              <a:rPr lang="ru-RU" sz="2400" dirty="0" smtClean="0"/>
              <a:t>а практике часто пользуются </a:t>
            </a:r>
            <a:r>
              <a:rPr lang="ru-RU" sz="2400" b="1" dirty="0" smtClean="0"/>
              <a:t>приближенными способами</a:t>
            </a:r>
            <a:r>
              <a:rPr lang="ru-RU" sz="2400" dirty="0" smtClean="0"/>
              <a:t> преобразования случайных чисел, которые классифицируют на: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а) </a:t>
            </a:r>
            <a:r>
              <a:rPr lang="ru-RU" sz="2400" b="1" dirty="0" smtClean="0"/>
              <a:t>универсальные</a:t>
            </a:r>
            <a:r>
              <a:rPr lang="ru-RU" sz="2400" dirty="0" smtClean="0"/>
              <a:t> способы, с помощью которых можно получать случайные числа с законом распределения любого вида;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б) </a:t>
            </a:r>
            <a:r>
              <a:rPr lang="ru-RU" sz="2400" b="1" dirty="0" err="1" smtClean="0"/>
              <a:t>неуниверсальные</a:t>
            </a:r>
            <a:r>
              <a:rPr lang="ru-RU" sz="2400" dirty="0" smtClean="0"/>
              <a:t> способы, пригодные для получения случайных чисел с конкретным законом распределения.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957</Words>
  <Application>Microsoft Office PowerPoint</Application>
  <PresentationFormat>Экран (4:3)</PresentationFormat>
  <Paragraphs>131</Paragraphs>
  <Slides>25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Тема Office</vt:lpstr>
      <vt:lpstr>1_Тема Office</vt:lpstr>
      <vt:lpstr>1_Главная</vt:lpstr>
      <vt:lpstr>Формула</vt:lpstr>
      <vt:lpstr>Презентация PowerPoint</vt:lpstr>
      <vt:lpstr>Тема 10.  имитационное моделирование случайных величин</vt:lpstr>
      <vt:lpstr>Методы имитационного моделирования случайных величин </vt:lpstr>
      <vt:lpstr>Метод обратной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Приближенные методы</vt:lpstr>
      <vt:lpstr>Метод, основанный на кусочной аппроксимации функции плотности</vt:lpstr>
      <vt:lpstr>Презентация PowerPoint</vt:lpstr>
      <vt:lpstr>Кусочная аппроксимация функции плотности </vt:lpstr>
      <vt:lpstr>Презентация PowerPoint</vt:lpstr>
      <vt:lpstr>Презентация PowerPoint</vt:lpstr>
      <vt:lpstr>Неуниверсальные методы</vt:lpstr>
      <vt:lpstr>Приближенный метод генерации последовательности значений нормально распределенной СВ </vt:lpstr>
      <vt:lpstr>Нормальное распределение СВ </vt:lpstr>
      <vt:lpstr>Презентация PowerPoint</vt:lpstr>
      <vt:lpstr>Презентация PowerPoint</vt:lpstr>
      <vt:lpstr>Презентация PowerPoint</vt:lpstr>
      <vt:lpstr>Метод Неймана</vt:lpstr>
      <vt:lpstr>Презентация PowerPoint</vt:lpstr>
      <vt:lpstr>Презентация PowerPoint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User</cp:lastModifiedBy>
  <cp:revision>134</cp:revision>
  <dcterms:created xsi:type="dcterms:W3CDTF">2012-09-25T09:15:37Z</dcterms:created>
  <dcterms:modified xsi:type="dcterms:W3CDTF">2016-03-16T10:24:31Z</dcterms:modified>
</cp:coreProperties>
</file>