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1" r:id="rId4"/>
  </p:sldMasterIdLst>
  <p:notesMasterIdLst>
    <p:notesMasterId r:id="rId43"/>
  </p:notesMasterIdLst>
  <p:sldIdLst>
    <p:sldId id="256" r:id="rId5"/>
    <p:sldId id="301" r:id="rId6"/>
    <p:sldId id="300" r:id="rId7"/>
    <p:sldId id="291" r:id="rId8"/>
    <p:sldId id="262" r:id="rId9"/>
    <p:sldId id="263" r:id="rId10"/>
    <p:sldId id="264" r:id="rId11"/>
    <p:sldId id="302" r:id="rId12"/>
    <p:sldId id="266" r:id="rId13"/>
    <p:sldId id="267" r:id="rId14"/>
    <p:sldId id="269" r:id="rId15"/>
    <p:sldId id="303" r:id="rId16"/>
    <p:sldId id="272" r:id="rId17"/>
    <p:sldId id="288" r:id="rId18"/>
    <p:sldId id="304" r:id="rId19"/>
    <p:sldId id="277" r:id="rId20"/>
    <p:sldId id="278" r:id="rId21"/>
    <p:sldId id="311" r:id="rId22"/>
    <p:sldId id="309" r:id="rId23"/>
    <p:sldId id="310" r:id="rId24"/>
    <p:sldId id="305" r:id="rId25"/>
    <p:sldId id="306" r:id="rId26"/>
    <p:sldId id="307" r:id="rId27"/>
    <p:sldId id="282" r:id="rId28"/>
    <p:sldId id="283" r:id="rId29"/>
    <p:sldId id="284" r:id="rId30"/>
    <p:sldId id="285" r:id="rId31"/>
    <p:sldId id="312" r:id="rId32"/>
    <p:sldId id="314" r:id="rId33"/>
    <p:sldId id="315" r:id="rId34"/>
    <p:sldId id="313" r:id="rId35"/>
    <p:sldId id="287" r:id="rId36"/>
    <p:sldId id="316" r:id="rId37"/>
    <p:sldId id="286" r:id="rId38"/>
    <p:sldId id="293" r:id="rId39"/>
    <p:sldId id="308" r:id="rId40"/>
    <p:sldId id="290" r:id="rId41"/>
    <p:sldId id="258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00" autoAdjust="0"/>
  </p:normalViewPr>
  <p:slideViewPr>
    <p:cSldViewPr>
      <p:cViewPr varScale="1">
        <p:scale>
          <a:sx n="108" d="100"/>
          <a:sy n="10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9E982-8AFD-49BB-91C1-BAE1902C5164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9CDA5-B755-422C-9C73-F39E1B297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8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9CDA5-B755-422C-9C73-F39E1B29781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5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Формулировка проблемы и определение целей имитационного исследования </a:t>
            </a:r>
          </a:p>
          <a:p>
            <a:pPr marL="114300" lvl="1" indent="0">
              <a:buNone/>
            </a:pPr>
            <a:r>
              <a:rPr lang="ru-RU" sz="2000" dirty="0" smtClean="0"/>
              <a:t>Документированным результатом на этом этапе является составленное </a:t>
            </a:r>
            <a:r>
              <a:rPr lang="ru-RU" sz="2000" b="1" dirty="0" smtClean="0"/>
              <a:t>содержательное описание </a:t>
            </a:r>
            <a:r>
              <a:rPr lang="ru-RU" sz="2000" dirty="0" smtClean="0"/>
              <a:t>объекта моделирования;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Разработка концептуального описания. </a:t>
            </a:r>
          </a:p>
          <a:p>
            <a:pPr marL="114300" lvl="1" indent="0">
              <a:buNone/>
            </a:pPr>
            <a:r>
              <a:rPr lang="ru-RU" sz="2000" dirty="0" smtClean="0"/>
              <a:t>Результатом деятельности системного аналитика является </a:t>
            </a:r>
            <a:r>
              <a:rPr lang="ru-RU" sz="2000" b="1" dirty="0" smtClean="0"/>
              <a:t>концептуальная модель </a:t>
            </a:r>
            <a:r>
              <a:rPr lang="ru-RU" sz="2000" dirty="0" smtClean="0"/>
              <a:t>(или вербальное описание) и выбор способа формализации для заданного объекта моделирования.</a:t>
            </a:r>
          </a:p>
          <a:p>
            <a:pPr marL="114300" lvl="1" indent="0">
              <a:buNone/>
            </a:pPr>
            <a:r>
              <a:rPr lang="ru-RU" sz="2000" dirty="0" smtClean="0"/>
              <a:t>Могут быть использованы специализированные языки графического моделирования (технологии графических нотаций ERD, IDEF, DFD и т.п., универсального графического языка моделирования UML).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dirty="0" smtClean="0"/>
              <a:t>Формализация имитационной модели. </a:t>
            </a:r>
          </a:p>
          <a:p>
            <a:pPr marL="114300" lvl="1" indent="0">
              <a:buNone/>
            </a:pPr>
            <a:r>
              <a:rPr lang="ru-RU" sz="2000" dirty="0" smtClean="0"/>
              <a:t>Составляется формальное описание объекта моделирования. Часто на этой стадии сущность формализации состоит в подборе </a:t>
            </a:r>
            <a:r>
              <a:rPr lang="ru-RU" sz="2000" b="1" dirty="0" smtClean="0"/>
              <a:t>типовых математических схем</a:t>
            </a:r>
            <a:r>
              <a:rPr lang="ru-RU" sz="2000" dirty="0" smtClean="0"/>
              <a:t>, описывающих поведение отдельных элементов системы и математической схемы их взаимодействия.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sz="2400" dirty="0" smtClean="0"/>
              <a:t>Программирование имитационной модели (разработка программы-имитатора). </a:t>
            </a:r>
          </a:p>
          <a:p>
            <a:pPr marL="114300" lvl="1" indent="0">
              <a:buNone/>
            </a:pPr>
            <a:r>
              <a:rPr lang="ru-RU" sz="2000" dirty="0" smtClean="0"/>
              <a:t>На этапе осуществляется выбор средств автоматизации моделирования, алгоритмизация, программирование и отладка имитационной модели.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sz="2400" dirty="0" smtClean="0"/>
              <a:t>Испытание и исследование модели, проверка модели. </a:t>
            </a:r>
          </a:p>
          <a:p>
            <a:pPr marL="114300" lvl="1" indent="0">
              <a:buNone/>
            </a:pPr>
            <a:r>
              <a:rPr lang="ru-RU" sz="2000" dirty="0" smtClean="0"/>
              <a:t>Проводится </a:t>
            </a:r>
            <a:r>
              <a:rPr lang="ru-RU" sz="2000" b="1" dirty="0" smtClean="0"/>
              <a:t>верификация модели</a:t>
            </a:r>
            <a:r>
              <a:rPr lang="ru-RU" sz="2000" dirty="0" smtClean="0"/>
              <a:t>, </a:t>
            </a:r>
            <a:r>
              <a:rPr lang="ru-RU" sz="2000" b="1" dirty="0" smtClean="0"/>
              <a:t>оценка адекватности</a:t>
            </a:r>
            <a:r>
              <a:rPr lang="ru-RU" sz="2000" dirty="0" smtClean="0"/>
              <a:t>, исследование свойств имитационной модели и другие процедуры комплексного тестирования разработанной модели.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ru-RU" sz="2400" dirty="0" smtClean="0"/>
              <a:t>Планирование и проведение имитационного эксперимента. </a:t>
            </a:r>
          </a:p>
          <a:p>
            <a:pPr marL="114300" lvl="1" indent="0">
              <a:buNone/>
            </a:pPr>
            <a:r>
              <a:rPr lang="ru-RU" sz="2000" dirty="0" smtClean="0"/>
              <a:t>На данном технологическом этапе осуществляется стратегическое и тактическое планирование имитационного эксперимента.</a:t>
            </a:r>
          </a:p>
          <a:p>
            <a:pPr marL="114300" lvl="1" indent="0">
              <a:buNone/>
            </a:pPr>
            <a:r>
              <a:rPr lang="ru-RU" sz="2000" dirty="0" smtClean="0"/>
              <a:t>Результатом является составленный и реализованный </a:t>
            </a:r>
            <a:r>
              <a:rPr lang="ru-RU" sz="2000" b="1" dirty="0" smtClean="0"/>
              <a:t>план эксперимента</a:t>
            </a:r>
            <a:r>
              <a:rPr lang="ru-RU" sz="2000" dirty="0" smtClean="0"/>
              <a:t>, заданные </a:t>
            </a:r>
            <a:r>
              <a:rPr lang="ru-RU" sz="2000" b="1" dirty="0" smtClean="0"/>
              <a:t>условия</a:t>
            </a:r>
            <a:r>
              <a:rPr lang="ru-RU" sz="2000" dirty="0" smtClean="0"/>
              <a:t> </a:t>
            </a:r>
            <a:r>
              <a:rPr lang="ru-RU" sz="2000" b="1" dirty="0" smtClean="0"/>
              <a:t>имитационного прогона </a:t>
            </a:r>
            <a:r>
              <a:rPr lang="ru-RU" sz="2000" dirty="0" smtClean="0"/>
              <a:t>для выбранного плана.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ru-RU" sz="2400" dirty="0" smtClean="0"/>
              <a:t>Анализ результатов моделирования. </a:t>
            </a:r>
          </a:p>
          <a:p>
            <a:pPr marL="114300" lvl="1" indent="0">
              <a:buNone/>
            </a:pPr>
            <a:r>
              <a:rPr lang="ru-RU" sz="2000" dirty="0" smtClean="0"/>
              <a:t>Исследователь проводит интерпретацию результатов моделирования и их использование – собственно принятие решений.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9CDA5-B755-422C-9C73-F39E1B2978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65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A809-A2A7-4A7A-9AD6-87A20ED8D2C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141-2879-418E-B8FB-6ED761394D3F}" type="slidenum">
              <a:rPr lang="ru-RU" smtClean="0">
                <a:solidFill>
                  <a:prstClr val="black"/>
                </a:solidFill>
              </a:rPr>
              <a:pPr/>
              <a:t>37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3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6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6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564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4ECAF8-C2D0-44F2-AD01-4B4F1E6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06CD4E-044A-4509-8DC2-B2F4C6E58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687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0C6A55-3A35-4AB8-B424-B013C87A0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947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F56EF07-0E8B-4B6B-9500-B200DAF30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80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8BAD3C-3104-4B3B-AA65-04BC232D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977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3577EFD-FE58-403D-8B0D-C79513BB5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79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4FE0DF-E902-47F8-9AA4-C100DFC1E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714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47D105-4CB0-4426-AB04-8514CC8DD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1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4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0E2DC8-D9A4-4B27-8165-52F424C24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79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58914F-B5FD-4D47-AF58-F3BC1B45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846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A396B3E-FDDD-4BAC-B87F-B1ED1DA24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484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62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92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5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95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024572376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1452799626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61163153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758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875093272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C633D-6EF7-4377-96B7-3BE8ECC764F1}" type="datetime1">
              <a:rPr lang="ru-RU">
                <a:solidFill>
                  <a:srgbClr val="000000"/>
                </a:solidFill>
              </a:rPr>
              <a:pPr>
                <a:defRPr/>
              </a:pPr>
              <a:t>25.02.2016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1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DBFAF-EE2C-45F7-96E0-5F60C09E7AE7}" type="datetime1">
              <a:rPr lang="ru-RU">
                <a:solidFill>
                  <a:srgbClr val="000000"/>
                </a:solidFill>
              </a:rPr>
              <a:pPr>
                <a:defRPr/>
              </a:pPr>
              <a:t>25.02.2016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65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E81DB-2018-4F2B-83DE-68764DA7A390}" type="datetime1">
              <a:rPr lang="ru-RU">
                <a:solidFill>
                  <a:srgbClr val="000000"/>
                </a:solidFill>
              </a:rPr>
              <a:pPr>
                <a:defRPr/>
              </a:pPr>
              <a:t>25.02.2016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02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9E7B9-4D43-48A5-8FE6-E49701B45E87}" type="datetime1">
              <a:rPr lang="ru-RU">
                <a:solidFill>
                  <a:srgbClr val="000000"/>
                </a:solidFill>
              </a:rPr>
              <a:pPr>
                <a:defRPr/>
              </a:pPr>
              <a:t>25.02.2016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24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940331050"/>
      </p:ext>
    </p:extLst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1745510849"/>
      </p:ext>
    </p:extLst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4022135749"/>
      </p:ext>
    </p:extLst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87637421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8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94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3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8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8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47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4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BE55-171B-4DE9-82F5-79EAE19E4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8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B7F4005-87F9-4A51-8716-379732FCE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5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5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30E321-CA44-4CCD-A2F3-A37ACB215806}" type="datetime1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6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01029" y="5085184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cs typeface="Arial" charset="0"/>
              </a:rPr>
              <a:t>М.В. Киселева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699792" y="5555537"/>
            <a:ext cx="6140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000000"/>
                </a:solidFill>
                <a:cs typeface="Arial" charset="0"/>
              </a:rPr>
              <a:t>Имитационное моделирование</a:t>
            </a:r>
            <a:endParaRPr lang="ru-RU" sz="36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8419"/>
            <a:ext cx="2047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6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836712"/>
            <a:ext cx="7620000" cy="57606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000" b="1" dirty="0"/>
              <a:t>Анализ чувствительности </a:t>
            </a:r>
            <a:r>
              <a:rPr lang="ru-RU" sz="2000" dirty="0"/>
              <a:t>– выявление из большого </a:t>
            </a:r>
            <a:r>
              <a:rPr lang="ru-RU" sz="2000" dirty="0" smtClean="0"/>
              <a:t>числа действующих </a:t>
            </a:r>
            <a:r>
              <a:rPr lang="ru-RU" sz="2000" dirty="0"/>
              <a:t>факторов тех, которые в наибольшей степени влияют </a:t>
            </a:r>
            <a:r>
              <a:rPr lang="ru-RU" sz="2000" dirty="0" smtClean="0"/>
              <a:t>на общее </a:t>
            </a:r>
            <a:r>
              <a:rPr lang="ru-RU" sz="2000" dirty="0"/>
              <a:t>поведение </a:t>
            </a:r>
            <a:r>
              <a:rPr lang="ru-RU" sz="2000" dirty="0" smtClean="0"/>
              <a:t>системы.</a:t>
            </a:r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Выявление </a:t>
            </a:r>
            <a:r>
              <a:rPr lang="ru-RU" sz="2000" b="1" dirty="0"/>
              <a:t>функциональных соотношений </a:t>
            </a:r>
            <a:r>
              <a:rPr lang="ru-RU" sz="2000" dirty="0"/>
              <a:t>– определение </a:t>
            </a:r>
            <a:r>
              <a:rPr lang="ru-RU" sz="2000" dirty="0" smtClean="0"/>
              <a:t>природы зависимости </a:t>
            </a:r>
            <a:r>
              <a:rPr lang="ru-RU" sz="2000" dirty="0"/>
              <a:t>между двумя или несколькими </a:t>
            </a:r>
            <a:r>
              <a:rPr lang="ru-RU" sz="2000" dirty="0" smtClean="0"/>
              <a:t>действующими факторами</a:t>
            </a:r>
            <a:r>
              <a:rPr lang="ru-RU" sz="2000" dirty="0"/>
              <a:t>, с одной стороны, и </a:t>
            </a:r>
            <a:r>
              <a:rPr lang="ru-RU" sz="2000" dirty="0" smtClean="0"/>
              <a:t>критерием эффективности с другой.</a:t>
            </a:r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Оптимизация</a:t>
            </a:r>
            <a:r>
              <a:rPr lang="ru-RU" sz="2000" dirty="0" smtClean="0"/>
              <a:t> </a:t>
            </a:r>
            <a:r>
              <a:rPr lang="ru-RU" sz="2000" dirty="0"/>
              <a:t>– точное определение такого сочетания </a:t>
            </a:r>
            <a:r>
              <a:rPr lang="ru-RU" sz="2000" dirty="0" smtClean="0"/>
              <a:t>действующих факторов </a:t>
            </a:r>
            <a:r>
              <a:rPr lang="ru-RU" sz="2000" dirty="0"/>
              <a:t>и их величин, при котором обеспечивается </a:t>
            </a:r>
            <a:r>
              <a:rPr lang="ru-RU" sz="2000" dirty="0" smtClean="0"/>
              <a:t>наилучший исследуемый показатель эффективности системы.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8002587" cy="755650"/>
          </a:xfrm>
        </p:spPr>
        <p:txBody>
          <a:bodyPr>
            <a:noAutofit/>
          </a:bodyPr>
          <a:lstStyle/>
          <a:p>
            <a:r>
              <a:rPr lang="ru-RU" sz="2800" dirty="0" smtClean="0"/>
              <a:t>2. Разработка </a:t>
            </a:r>
            <a:r>
              <a:rPr lang="ru-RU" sz="2800" dirty="0"/>
              <a:t>концептуальной модели </a:t>
            </a:r>
            <a:r>
              <a:rPr lang="ru-RU" sz="2800" dirty="0" smtClean="0"/>
              <a:t>системы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/>
              <a:t>Концептуальная модель </a:t>
            </a:r>
            <a:r>
              <a:rPr lang="ru-RU" sz="2400" dirty="0" smtClean="0"/>
              <a:t>– логико-математическое описание моделируемой </a:t>
            </a:r>
            <a:r>
              <a:rPr lang="ru-RU" sz="2400" dirty="0"/>
              <a:t>системы в соответствии с формулировкой </a:t>
            </a:r>
            <a:r>
              <a:rPr lang="ru-RU" sz="2400" dirty="0" smtClean="0"/>
              <a:t>проблемы.</a:t>
            </a:r>
            <a:endParaRPr lang="ru-RU" sz="2400" dirty="0"/>
          </a:p>
          <a:p>
            <a:r>
              <a:rPr lang="ru-RU" sz="2400" dirty="0"/>
              <a:t>Основное содержание </a:t>
            </a:r>
            <a:r>
              <a:rPr lang="ru-RU" sz="2400" dirty="0" smtClean="0"/>
              <a:t>данного </a:t>
            </a:r>
            <a:r>
              <a:rPr lang="ru-RU" sz="2400" dirty="0"/>
              <a:t>этапа </a:t>
            </a:r>
            <a:r>
              <a:rPr lang="ru-RU" sz="2400" dirty="0" smtClean="0"/>
              <a:t>– формулировка общего замысла модели, переход </a:t>
            </a:r>
            <a:r>
              <a:rPr lang="ru-RU" sz="2400" dirty="0"/>
              <a:t>от реальной системы к </a:t>
            </a:r>
            <a:r>
              <a:rPr lang="ru-RU" sz="2400" dirty="0" smtClean="0"/>
              <a:t>логической </a:t>
            </a:r>
            <a:r>
              <a:rPr lang="ru-RU" sz="2400" dirty="0"/>
              <a:t>схеме ее </a:t>
            </a:r>
            <a:r>
              <a:rPr lang="ru-RU" sz="2400" dirty="0" smtClean="0"/>
              <a:t>функционирования.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7620000" cy="5040560"/>
          </a:xfrm>
        </p:spPr>
        <p:txBody>
          <a:bodyPr/>
          <a:lstStyle/>
          <a:p>
            <a:r>
              <a:rPr lang="ru-RU" sz="2400" dirty="0"/>
              <a:t>Разработка концептуальной (описательной) </a:t>
            </a:r>
            <a:r>
              <a:rPr lang="ru-RU" sz="2400" dirty="0" smtClean="0"/>
              <a:t>модели системы подразумевает определение следующих характеристик: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типа </a:t>
            </a:r>
            <a:r>
              <a:rPr lang="ru-RU" sz="2400" dirty="0"/>
              <a:t>и </a:t>
            </a:r>
            <a:r>
              <a:rPr lang="ru-RU" sz="2400" dirty="0" smtClean="0"/>
              <a:t>структуры </a:t>
            </a:r>
            <a:r>
              <a:rPr lang="ru-RU" sz="2400" dirty="0"/>
              <a:t>моделируемой системы,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основных качественных свойств </a:t>
            </a:r>
            <a:r>
              <a:rPr lang="ru-RU" sz="2400" dirty="0"/>
              <a:t>её элементов,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причинно-следственных </a:t>
            </a:r>
            <a:r>
              <a:rPr lang="ru-RU" sz="2400" dirty="0"/>
              <a:t>(</a:t>
            </a:r>
            <a:r>
              <a:rPr lang="ru-RU" sz="2400" dirty="0" smtClean="0"/>
              <a:t>логических) связей между элементами системы. 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92696"/>
            <a:ext cx="8280920" cy="5616624"/>
          </a:xfrm>
        </p:spPr>
        <p:txBody>
          <a:bodyPr/>
          <a:lstStyle/>
          <a:p>
            <a:r>
              <a:rPr lang="ru-RU" sz="2400" dirty="0" smtClean="0"/>
              <a:t>Разработка структуры модели</a:t>
            </a:r>
            <a:r>
              <a:rPr lang="ru-RU" sz="2400" dirty="0"/>
              <a:t> </a:t>
            </a:r>
            <a:r>
              <a:rPr lang="ru-RU" sz="2400" dirty="0" smtClean="0"/>
              <a:t>требует проведения </a:t>
            </a:r>
            <a:r>
              <a:rPr lang="ru-RU" sz="2400" b="1" dirty="0" smtClean="0"/>
              <a:t>структурно-функционального анализа </a:t>
            </a:r>
            <a:r>
              <a:rPr lang="ru-RU" sz="2400" dirty="0" smtClean="0"/>
              <a:t>исследуемой системы, т.е. исследование системы извне и изнутри. В результате исследования получают: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статическое </a:t>
            </a:r>
            <a:r>
              <a:rPr lang="ru-RU" sz="2400" dirty="0"/>
              <a:t>описание </a:t>
            </a:r>
            <a:r>
              <a:rPr lang="ru-RU" sz="2400" dirty="0" smtClean="0"/>
              <a:t>системы (структуру системы) и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динамическое описание (функциональную модель для </a:t>
            </a:r>
            <a:r>
              <a:rPr lang="ru-RU" sz="2400" dirty="0"/>
              <a:t>выяснения специфики динамических </a:t>
            </a:r>
            <a:r>
              <a:rPr lang="ru-RU" sz="2400" dirty="0" smtClean="0"/>
              <a:t>процессов). </a:t>
            </a:r>
          </a:p>
          <a:p>
            <a:r>
              <a:rPr lang="ru-RU" sz="2400" dirty="0" smtClean="0"/>
              <a:t>Таким образом, на данном этапе также необходимо применение системного подхода. </a:t>
            </a:r>
          </a:p>
          <a:p>
            <a:r>
              <a:rPr lang="ru-RU" sz="2400" dirty="0" smtClean="0"/>
              <a:t>Важно правильно определить </a:t>
            </a:r>
            <a:r>
              <a:rPr lang="ru-RU" sz="2400" b="1" dirty="0" smtClean="0"/>
              <a:t>уровень </a:t>
            </a:r>
            <a:r>
              <a:rPr lang="ru-RU" sz="2400" b="1" dirty="0"/>
              <a:t>детализации </a:t>
            </a:r>
            <a:r>
              <a:rPr lang="ru-RU" sz="2400" dirty="0"/>
              <a:t>моделируемых процессов. 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20688"/>
            <a:ext cx="7848872" cy="5832648"/>
          </a:xfrm>
        </p:spPr>
        <p:txBody>
          <a:bodyPr/>
          <a:lstStyle/>
          <a:p>
            <a:r>
              <a:rPr lang="ru-RU" sz="2400" b="1" dirty="0" smtClean="0"/>
              <a:t>Основные приемы </a:t>
            </a:r>
            <a:r>
              <a:rPr lang="ru-RU" sz="2400" dirty="0" smtClean="0"/>
              <a:t>при построении концептуальной модели: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Упрощение – пренебрежение несущественными деталями или принятие предположений о более простых соотношениях.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Абстракция – </a:t>
            </a:r>
            <a:r>
              <a:rPr lang="ru-RU" sz="2400" dirty="0" smtClean="0"/>
              <a:t>отражение существенных качеств </a:t>
            </a:r>
            <a:r>
              <a:rPr lang="ru-RU" sz="2400" dirty="0"/>
              <a:t>поведения объекта, но не обязательно в той же форме и столь детально, как это имеет место в реальной системе.</a:t>
            </a:r>
          </a:p>
          <a:p>
            <a:r>
              <a:rPr lang="ru-RU" sz="2400" b="1" dirty="0" smtClean="0"/>
              <a:t>Принципы: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Полнота </a:t>
            </a:r>
            <a:r>
              <a:rPr lang="ru-RU" sz="2400" dirty="0"/>
              <a:t>и </a:t>
            </a:r>
            <a:r>
              <a:rPr lang="ru-RU" sz="2400" dirty="0" smtClean="0"/>
              <a:t>простота модели.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Пошаговое построение модели (начиная с самого простого, постепенно усложняют модель).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ru-RU" sz="2400" dirty="0"/>
              <a:t>Концептуальная модель может быть описана на естественном языке или с использованием специализированных языков графического моделирования (технологии графических нотаций ERD, IDEF, DFD и т.п., универсального графического языка моделирования UML).</a:t>
            </a:r>
          </a:p>
          <a:p>
            <a:pPr indent="0"/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8002587" cy="755650"/>
          </a:xfrm>
        </p:spPr>
        <p:txBody>
          <a:bodyPr>
            <a:noAutofit/>
          </a:bodyPr>
          <a:lstStyle/>
          <a:p>
            <a:r>
              <a:rPr lang="ru-RU" sz="3200" dirty="0"/>
              <a:t>3</a:t>
            </a:r>
            <a:r>
              <a:rPr lang="ru-RU" sz="3200" dirty="0" smtClean="0"/>
              <a:t>. Формализация </a:t>
            </a:r>
            <a:r>
              <a:rPr lang="ru-RU" sz="3200" dirty="0"/>
              <a:t>имитационной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7931224" cy="5040560"/>
          </a:xfrm>
        </p:spPr>
        <p:txBody>
          <a:bodyPr/>
          <a:lstStyle/>
          <a:p>
            <a:r>
              <a:rPr lang="ru-RU" sz="2400" dirty="0"/>
              <a:t>В процессе построения модели </a:t>
            </a:r>
            <a:r>
              <a:rPr lang="ru-RU" sz="2400" dirty="0" smtClean="0"/>
              <a:t>выделяют три </a:t>
            </a:r>
            <a:r>
              <a:rPr lang="ru-RU" sz="2400" dirty="0"/>
              <a:t>уровня </a:t>
            </a:r>
            <a:r>
              <a:rPr lang="ru-RU" sz="2400" dirty="0" smtClean="0"/>
              <a:t>ее представления</a:t>
            </a:r>
            <a:r>
              <a:rPr lang="ru-RU" sz="2400" dirty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неформализованный </a:t>
            </a:r>
            <a:r>
              <a:rPr lang="ru-RU" sz="2400" dirty="0"/>
              <a:t>(этап 2) – концептуальная модель;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формализованный </a:t>
            </a:r>
            <a:r>
              <a:rPr lang="ru-RU" sz="2400" dirty="0"/>
              <a:t>(этап 3) – формальная модель;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программный </a:t>
            </a:r>
            <a:r>
              <a:rPr lang="ru-RU" sz="2400" dirty="0"/>
              <a:t>(этап 4) – имитационная модель</a:t>
            </a:r>
            <a:r>
              <a:rPr lang="ru-RU" sz="2400" dirty="0" smtClean="0"/>
              <a:t>.</a:t>
            </a:r>
          </a:p>
          <a:p>
            <a:pPr marL="0" indent="0"/>
            <a:r>
              <a:rPr lang="ru-RU" sz="2400" dirty="0" smtClean="0"/>
              <a:t>Формальная модель служит для перехода от описательной модели системы к ее программной модели и необходима для четкого понимания состава ее элементов, структуры и алгоритмов функционирования отдельных ее элементов и системы в целом.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7620000" cy="5301208"/>
          </a:xfrm>
        </p:spPr>
        <p:txBody>
          <a:bodyPr/>
          <a:lstStyle/>
          <a:p>
            <a:r>
              <a:rPr lang="ru-RU" sz="2400" b="1" dirty="0"/>
              <a:t>Цель формализации </a:t>
            </a:r>
            <a:r>
              <a:rPr lang="ru-RU" sz="2400" dirty="0"/>
              <a:t>– получить </a:t>
            </a:r>
            <a:r>
              <a:rPr lang="ru-RU" sz="2400" dirty="0" smtClean="0"/>
              <a:t>формальное представление логико-математической </a:t>
            </a:r>
            <a:r>
              <a:rPr lang="ru-RU" sz="2400" dirty="0"/>
              <a:t>модели, т.е. алгоритмов </a:t>
            </a:r>
            <a:r>
              <a:rPr lang="ru-RU" sz="2400" dirty="0" smtClean="0"/>
              <a:t>поведения компонент </a:t>
            </a:r>
            <a:r>
              <a:rPr lang="ru-RU" sz="2400" dirty="0"/>
              <a:t>сложной системы и отразить на уровне </a:t>
            </a:r>
            <a:r>
              <a:rPr lang="ru-RU" sz="2400" dirty="0" smtClean="0"/>
              <a:t>моделирующего алгоритма </a:t>
            </a:r>
            <a:r>
              <a:rPr lang="ru-RU" sz="2400" dirty="0"/>
              <a:t>вопросы взаимодействия между собой этих компонент</a:t>
            </a:r>
            <a:r>
              <a:rPr lang="ru-RU" sz="2400" dirty="0" smtClean="0"/>
              <a:t>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u-RU" sz="2400" b="1" dirty="0"/>
              <a:t>Формализация системы</a:t>
            </a:r>
            <a:r>
              <a:rPr lang="ru-RU" sz="2400" dirty="0"/>
              <a:t> </a:t>
            </a:r>
            <a:r>
              <a:rPr lang="ru-RU" sz="2400" dirty="0" smtClean="0"/>
              <a:t>выполняется на </a:t>
            </a:r>
            <a:r>
              <a:rPr lang="ru-RU" sz="2400" dirty="0"/>
              <a:t>основе общей математической </a:t>
            </a:r>
            <a:r>
              <a:rPr lang="ru-RU" sz="2400" dirty="0" smtClean="0"/>
              <a:t>модели. Часто </a:t>
            </a:r>
            <a:r>
              <a:rPr lang="ru-RU" sz="2400" dirty="0"/>
              <a:t>на этой стадии сущность формализации состоит в подборе </a:t>
            </a:r>
            <a:r>
              <a:rPr lang="ru-RU" sz="2400" b="1" dirty="0"/>
              <a:t>типовых математических схем</a:t>
            </a:r>
            <a:r>
              <a:rPr lang="ru-RU" sz="2400" dirty="0"/>
              <a:t>, описывающих поведение отдельных элементов системы, и математической схемы их взаимодействия. 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24744"/>
            <a:ext cx="7620000" cy="4373563"/>
          </a:xfrm>
        </p:spPr>
        <p:txBody>
          <a:bodyPr/>
          <a:lstStyle/>
          <a:p>
            <a:r>
              <a:rPr lang="ru-RU" sz="2400" dirty="0" smtClean="0"/>
              <a:t>Существует большое </a:t>
            </a:r>
            <a:r>
              <a:rPr lang="ru-RU" sz="2400" dirty="0"/>
              <a:t>разнообразие </a:t>
            </a:r>
            <a:r>
              <a:rPr lang="ru-RU" sz="2400" b="1" dirty="0"/>
              <a:t>схем (концепций</a:t>
            </a:r>
            <a:r>
              <a:rPr lang="ru-RU" sz="2400" b="1" dirty="0" smtClean="0"/>
              <a:t>) формализации </a:t>
            </a:r>
            <a:r>
              <a:rPr lang="ru-RU" sz="2400" b="1" dirty="0"/>
              <a:t>и </a:t>
            </a:r>
            <a:r>
              <a:rPr lang="ru-RU" sz="2400" b="1" dirty="0" smtClean="0"/>
              <a:t>структуризации </a:t>
            </a:r>
            <a:r>
              <a:rPr lang="ru-RU" sz="2400" dirty="0" smtClean="0"/>
              <a:t>в ИМ. </a:t>
            </a:r>
          </a:p>
          <a:p>
            <a:r>
              <a:rPr lang="ru-RU" sz="2400" dirty="0" smtClean="0"/>
              <a:t>Схемы </a:t>
            </a:r>
            <a:r>
              <a:rPr lang="ru-RU" sz="2400" dirty="0"/>
              <a:t>формализации ориентируются на </a:t>
            </a:r>
            <a:r>
              <a:rPr lang="ru-RU" sz="2400" dirty="0" smtClean="0"/>
              <a:t>различные математические </a:t>
            </a:r>
            <a:r>
              <a:rPr lang="ru-RU" sz="2400" dirty="0"/>
              <a:t>теории и исходят из разных представлений об </a:t>
            </a:r>
            <a:r>
              <a:rPr lang="ru-RU" sz="2400" dirty="0" smtClean="0"/>
              <a:t>изучаемых процессах </a:t>
            </a:r>
            <a:r>
              <a:rPr lang="ru-RU" sz="2400" dirty="0"/>
              <a:t>– отсюда их многообразие – отсюда проблема </a:t>
            </a:r>
            <a:r>
              <a:rPr lang="ru-RU" sz="2400" dirty="0" smtClean="0"/>
              <a:t>выбора подходящей </a:t>
            </a:r>
            <a:r>
              <a:rPr lang="ru-RU" sz="2400" dirty="0"/>
              <a:t>(для описания данного объекта моделирования) </a:t>
            </a:r>
            <a:r>
              <a:rPr lang="ru-RU" sz="2400" dirty="0" smtClean="0"/>
              <a:t>схемы формализации</a:t>
            </a:r>
            <a:r>
              <a:rPr lang="ru-RU" sz="24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002587" cy="755650"/>
          </a:xfrm>
        </p:spPr>
        <p:txBody>
          <a:bodyPr>
            <a:normAutofit/>
          </a:bodyPr>
          <a:lstStyle/>
          <a:p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08720"/>
            <a:ext cx="7992888" cy="5256584"/>
          </a:xfrm>
        </p:spPr>
        <p:txBody>
          <a:bodyPr/>
          <a:lstStyle/>
          <a:p>
            <a:r>
              <a:rPr lang="ru-RU" sz="2400" b="1" dirty="0"/>
              <a:t>Типовые математические </a:t>
            </a:r>
            <a:r>
              <a:rPr lang="ru-RU" sz="2400" b="1" dirty="0" smtClean="0"/>
              <a:t>схемы</a:t>
            </a:r>
            <a:endParaRPr lang="ru-RU" sz="2400" b="1" dirty="0"/>
          </a:p>
          <a:p>
            <a:r>
              <a:rPr lang="ru-RU" sz="2000" b="1" dirty="0" smtClean="0"/>
              <a:t>Для </a:t>
            </a:r>
            <a:r>
              <a:rPr lang="ru-RU" sz="2000" b="1" dirty="0"/>
              <a:t>дискретных </a:t>
            </a:r>
            <a:r>
              <a:rPr lang="ru-RU" sz="2000" b="1" dirty="0" smtClean="0"/>
              <a:t>моделей </a:t>
            </a:r>
            <a:r>
              <a:rPr lang="ru-RU" sz="2000" dirty="0" smtClean="0"/>
              <a:t>– процессно-ориентированные </a:t>
            </a:r>
            <a:r>
              <a:rPr lang="ru-RU" sz="2000" dirty="0"/>
              <a:t>системы (</a:t>
            </a:r>
            <a:r>
              <a:rPr lang="ru-RU" sz="2000" dirty="0" err="1"/>
              <a:t>process</a:t>
            </a:r>
            <a:r>
              <a:rPr lang="ru-RU" sz="2000" dirty="0"/>
              <a:t> </a:t>
            </a:r>
            <a:r>
              <a:rPr lang="ru-RU" sz="2000" dirty="0" err="1"/>
              <a:t>description</a:t>
            </a:r>
            <a:r>
              <a:rPr lang="ru-RU" sz="2000" dirty="0" smtClean="0"/>
              <a:t>); системы</a:t>
            </a:r>
            <a:r>
              <a:rPr lang="ru-RU" sz="2000" dirty="0"/>
              <a:t>, основанные </a:t>
            </a:r>
            <a:r>
              <a:rPr lang="ru-RU" sz="2000" dirty="0" smtClean="0"/>
              <a:t>на сетевых </a:t>
            </a:r>
            <a:r>
              <a:rPr lang="ru-RU" sz="2000" dirty="0"/>
              <a:t>парадигмах (</a:t>
            </a:r>
            <a:r>
              <a:rPr lang="ru-RU" sz="2000" dirty="0" err="1"/>
              <a:t>network</a:t>
            </a:r>
            <a:r>
              <a:rPr lang="ru-RU" sz="2000" dirty="0"/>
              <a:t> </a:t>
            </a:r>
            <a:r>
              <a:rPr lang="ru-RU" sz="2000" dirty="0" err="1"/>
              <a:t>paradigms</a:t>
            </a:r>
            <a:r>
              <a:rPr lang="ru-RU" sz="2000" dirty="0" smtClean="0"/>
              <a:t>); </a:t>
            </a:r>
          </a:p>
          <a:p>
            <a:r>
              <a:rPr lang="ru-RU" sz="2000" b="1" dirty="0" smtClean="0"/>
              <a:t>Для </a:t>
            </a:r>
            <a:r>
              <a:rPr lang="ru-RU" sz="2000" b="1" dirty="0"/>
              <a:t>непрерывных </a:t>
            </a:r>
            <a:r>
              <a:rPr lang="ru-RU" sz="2000" dirty="0"/>
              <a:t>– </a:t>
            </a:r>
            <a:r>
              <a:rPr lang="ru-RU" sz="2000" dirty="0" smtClean="0"/>
              <a:t>потоковые диаграммы и  конечно-разностные уравнения моделей </a:t>
            </a:r>
            <a:r>
              <a:rPr lang="ru-RU" sz="2000" dirty="0"/>
              <a:t>системной динамики.</a:t>
            </a:r>
          </a:p>
          <a:p>
            <a:r>
              <a:rPr lang="ru-RU" sz="2000" b="1" dirty="0"/>
              <a:t>Наиболее известные </a:t>
            </a:r>
            <a:r>
              <a:rPr lang="ru-RU" sz="2000" dirty="0"/>
              <a:t>и широко используемые на практике </a:t>
            </a:r>
            <a:r>
              <a:rPr lang="ru-RU" sz="2000" dirty="0" smtClean="0"/>
              <a:t>концепции формализации</a:t>
            </a:r>
            <a:r>
              <a:rPr lang="ru-RU" sz="2000" dirty="0"/>
              <a:t>: </a:t>
            </a:r>
            <a:endParaRPr lang="ru-RU" sz="2000" dirty="0" smtClean="0"/>
          </a:p>
          <a:p>
            <a:pPr lvl="1">
              <a:buFont typeface="Arial" pitchFamily="34" charset="0"/>
              <a:buChar char="•"/>
            </a:pPr>
            <a:r>
              <a:rPr lang="ru-RU" sz="2000" dirty="0" smtClean="0"/>
              <a:t>системы массового обслуживания;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/>
              <a:t>автоматы;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/>
              <a:t>системная динамика;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/>
              <a:t>кусочно-линейные агрегаты;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/>
              <a:t>сети </a:t>
            </a:r>
            <a:r>
              <a:rPr lang="ru-RU" sz="2000" dirty="0"/>
              <a:t>Петри </a:t>
            </a:r>
            <a:r>
              <a:rPr lang="ru-RU" sz="2000" dirty="0" smtClean="0"/>
              <a:t>и 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Тема 2. Этапы имитационного моделирования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229600" cy="4536504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 smtClean="0"/>
              <a:t>Понимание системы, определение проблемы и формулировка цели моделирования системы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 smtClean="0"/>
              <a:t>Разработка концептуальной модели системы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 smtClean="0"/>
              <a:t>Формализация имитационной модели системы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 smtClean="0"/>
              <a:t>Программирование имитационное модели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 smtClean="0"/>
              <a:t>Проверка правильности модели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 smtClean="0"/>
              <a:t>Планирование и проведение компьютерного эксперимента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 smtClean="0"/>
              <a:t>Интерпретация результатов моделирования. Выдача заключений и рекомендаций для устранения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96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836712"/>
            <a:ext cx="7908032" cy="5832648"/>
          </a:xfrm>
        </p:spPr>
        <p:txBody>
          <a:bodyPr/>
          <a:lstStyle/>
          <a:p>
            <a:r>
              <a:rPr lang="ru-RU" sz="2400" dirty="0"/>
              <a:t>Как правило, та или </a:t>
            </a:r>
            <a:r>
              <a:rPr lang="ru-RU" sz="2400" dirty="0" smtClean="0"/>
              <a:t>иная </a:t>
            </a:r>
            <a:r>
              <a:rPr lang="ru-RU" sz="2400" b="1" dirty="0" smtClean="0"/>
              <a:t>концепция </a:t>
            </a:r>
            <a:r>
              <a:rPr lang="ru-RU" sz="2400" b="1" dirty="0"/>
              <a:t>структуризации </a:t>
            </a:r>
            <a:r>
              <a:rPr lang="ru-RU" sz="2400" dirty="0"/>
              <a:t>(схема </a:t>
            </a:r>
            <a:r>
              <a:rPr lang="ru-RU" sz="2400" dirty="0" smtClean="0"/>
              <a:t>представления алгоритмических моделей</a:t>
            </a:r>
            <a:r>
              <a:rPr lang="ru-RU" sz="2400" dirty="0"/>
              <a:t>) или формализации на технологическом уровне закреплена </a:t>
            </a:r>
            <a:r>
              <a:rPr lang="ru-RU" sz="2400" dirty="0" smtClean="0"/>
              <a:t>в системе </a:t>
            </a:r>
            <a:r>
              <a:rPr lang="ru-RU" sz="2400" dirty="0"/>
              <a:t>моделирования, языке моделирования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Например, язык моделирования GPSS, </a:t>
            </a:r>
            <a:r>
              <a:rPr lang="ru-RU" sz="2400" dirty="0" smtClean="0"/>
              <a:t>имеет блочную </a:t>
            </a:r>
            <a:r>
              <a:rPr lang="ru-RU" sz="2400" dirty="0"/>
              <a:t>концепцию </a:t>
            </a:r>
            <a:r>
              <a:rPr lang="ru-RU" sz="2400" dirty="0" smtClean="0"/>
              <a:t> структуризации</a:t>
            </a:r>
            <a:r>
              <a:rPr lang="ru-RU" sz="2400" dirty="0"/>
              <a:t>, структура моделируемого </a:t>
            </a:r>
            <a:r>
              <a:rPr lang="ru-RU" sz="2400" dirty="0" smtClean="0"/>
              <a:t>процесса изображается </a:t>
            </a:r>
            <a:r>
              <a:rPr lang="ru-RU" sz="2400" dirty="0"/>
              <a:t>в виде потока </a:t>
            </a:r>
            <a:r>
              <a:rPr lang="ru-RU" sz="2400" dirty="0" smtClean="0"/>
              <a:t>заявок, </a:t>
            </a:r>
            <a:r>
              <a:rPr lang="ru-RU" sz="2400" dirty="0"/>
              <a:t>проходящего </a:t>
            </a:r>
            <a:r>
              <a:rPr lang="ru-RU" sz="2400" dirty="0" smtClean="0"/>
              <a:t>через обслуживающие </a:t>
            </a:r>
            <a:r>
              <a:rPr lang="ru-RU" sz="2400" dirty="0"/>
              <a:t>устройства, очереди и другие элементы систем </a:t>
            </a:r>
            <a:r>
              <a:rPr lang="ru-RU" sz="2400" dirty="0" smtClean="0"/>
              <a:t>массового обслуживания</a:t>
            </a:r>
            <a:r>
              <a:rPr lang="ru-RU" sz="24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7620000" cy="4733603"/>
          </a:xfrm>
        </p:spPr>
        <p:txBody>
          <a:bodyPr/>
          <a:lstStyle/>
          <a:p>
            <a:r>
              <a:rPr lang="ru-RU" sz="2400" dirty="0"/>
              <a:t>При алгоритмизации моделируемых процессов </a:t>
            </a:r>
            <a:r>
              <a:rPr lang="ru-RU" sz="2400" dirty="0" smtClean="0"/>
              <a:t>уточняются все составляющие ИМ: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основные переменные модели,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параметры модели,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зависимости,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ограничения,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критерии эффективности функционирования </a:t>
            </a:r>
            <a:r>
              <a:rPr lang="ru-RU" sz="2400" dirty="0"/>
              <a:t>системы </a:t>
            </a:r>
            <a:r>
              <a:rPr lang="ru-RU" sz="2400" dirty="0" smtClean="0"/>
              <a:t>(или оцениваемые </a:t>
            </a:r>
            <a:r>
              <a:rPr lang="ru-RU" sz="2400" dirty="0"/>
              <a:t>альтернативные </a:t>
            </a:r>
            <a:r>
              <a:rPr lang="ru-RU" sz="2400" dirty="0" smtClean="0"/>
              <a:t>решения)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целевая функция.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002587" cy="755650"/>
          </a:xfrm>
        </p:spPr>
        <p:txBody>
          <a:bodyPr>
            <a:normAutofit/>
          </a:bodyPr>
          <a:lstStyle/>
          <a:p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64704"/>
            <a:ext cx="8064896" cy="5904656"/>
          </a:xfrm>
        </p:spPr>
        <p:txBody>
          <a:bodyPr/>
          <a:lstStyle/>
          <a:p>
            <a:r>
              <a:rPr lang="ru-RU" sz="2400" dirty="0" smtClean="0"/>
              <a:t>Составляющие ИМ: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b="1" dirty="0" smtClean="0"/>
              <a:t>Компоненты</a:t>
            </a:r>
            <a:r>
              <a:rPr lang="ru-RU" sz="2400" dirty="0" smtClean="0"/>
              <a:t> – составные части, элементы, подсистемы;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b="1" dirty="0" smtClean="0"/>
              <a:t>Переменные</a:t>
            </a:r>
            <a:r>
              <a:rPr lang="ru-RU" sz="2400" dirty="0" smtClean="0"/>
              <a:t> – могут принимать  </a:t>
            </a:r>
            <a:r>
              <a:rPr lang="ru-RU" sz="2400" dirty="0"/>
              <a:t>только значения, определяемые видом </a:t>
            </a:r>
            <a:r>
              <a:rPr lang="ru-RU" sz="2400" dirty="0" smtClean="0"/>
              <a:t>заданной </a:t>
            </a:r>
            <a:r>
              <a:rPr lang="ru-RU" sz="2400" dirty="0"/>
              <a:t>функции. </a:t>
            </a:r>
            <a:r>
              <a:rPr lang="ru-RU" sz="2400" dirty="0" smtClean="0"/>
              <a:t>В модели различают переменные </a:t>
            </a:r>
            <a:r>
              <a:rPr lang="ru-RU" sz="2400" dirty="0"/>
              <a:t>двух видов: экзогенные и эндогенные. </a:t>
            </a:r>
            <a:endParaRPr lang="ru-RU" sz="2400" dirty="0" smtClean="0"/>
          </a:p>
          <a:p>
            <a:pPr marL="0" indent="0"/>
            <a:r>
              <a:rPr lang="ru-RU" sz="2400" b="1" dirty="0" smtClean="0"/>
              <a:t>Экзогенные</a:t>
            </a:r>
            <a:r>
              <a:rPr lang="ru-RU" sz="2400" dirty="0" smtClean="0"/>
              <a:t> </a:t>
            </a:r>
            <a:r>
              <a:rPr lang="ru-RU" sz="2400" dirty="0"/>
              <a:t>переменные называются также входными. </a:t>
            </a:r>
            <a:r>
              <a:rPr lang="ru-RU" sz="2400" b="1" dirty="0" smtClean="0"/>
              <a:t>Эндогенными</a:t>
            </a:r>
            <a:r>
              <a:rPr lang="ru-RU" sz="2400" dirty="0" smtClean="0"/>
              <a:t> </a:t>
            </a:r>
            <a:r>
              <a:rPr lang="ru-RU" sz="2400" dirty="0"/>
              <a:t>переменными называются </a:t>
            </a:r>
            <a:r>
              <a:rPr lang="ru-RU" sz="2400" dirty="0" smtClean="0"/>
              <a:t>выходные переменные или переменные, возникающие </a:t>
            </a:r>
            <a:r>
              <a:rPr lang="ru-RU" sz="2400" dirty="0"/>
              <a:t>в системе в результате воздействия внутренних </a:t>
            </a:r>
            <a:r>
              <a:rPr lang="ru-RU" sz="2400" dirty="0" smtClean="0"/>
              <a:t>причин (</a:t>
            </a:r>
            <a:r>
              <a:rPr lang="ru-RU" sz="2400" b="1" dirty="0" smtClean="0"/>
              <a:t>переменные состояния</a:t>
            </a:r>
            <a:r>
              <a:rPr lang="ru-RU" sz="2400" dirty="0" smtClean="0"/>
              <a:t>). Когда необходимо </a:t>
            </a:r>
            <a:r>
              <a:rPr lang="ru-RU" sz="2400" dirty="0"/>
              <a:t>описать входы и выходы </a:t>
            </a:r>
            <a:r>
              <a:rPr lang="ru-RU" sz="2400" dirty="0" smtClean="0"/>
              <a:t>модели, говорят о </a:t>
            </a:r>
            <a:r>
              <a:rPr lang="ru-RU" sz="2400" b="1" dirty="0" smtClean="0"/>
              <a:t>входных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b="1" dirty="0" smtClean="0"/>
              <a:t>выходных</a:t>
            </a:r>
            <a:r>
              <a:rPr lang="ru-RU" sz="2400" dirty="0" smtClean="0"/>
              <a:t> переменных.</a:t>
            </a:r>
            <a:endParaRPr lang="ru-RU" sz="2400" dirty="0"/>
          </a:p>
          <a:p>
            <a:pPr marL="457200" indent="-457200">
              <a:buFont typeface="Arial" pitchFamily="34" charset="0"/>
              <a:buChar char="•"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7920880" cy="57606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400" b="1" dirty="0"/>
              <a:t>Параметры </a:t>
            </a:r>
            <a:r>
              <a:rPr lang="ru-RU" sz="2400" dirty="0"/>
              <a:t>– величины, которые исследователь может выбирать произвольно; 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/>
              <a:t>Функциональные зависимости </a:t>
            </a:r>
            <a:r>
              <a:rPr lang="ru-RU" sz="2400" dirty="0"/>
              <a:t>описывают поведение переменных </a:t>
            </a:r>
            <a:r>
              <a:rPr lang="ru-RU" sz="2400" dirty="0" smtClean="0"/>
              <a:t>и параметров </a:t>
            </a:r>
            <a:r>
              <a:rPr lang="ru-RU" sz="2400" dirty="0"/>
              <a:t>в пределах компоненты или же выражают соотношения </a:t>
            </a:r>
            <a:r>
              <a:rPr lang="ru-RU" sz="2400" dirty="0" smtClean="0"/>
              <a:t>между компонентами системы</a:t>
            </a:r>
            <a:r>
              <a:rPr lang="ru-RU" sz="2400" dirty="0"/>
              <a:t>;</a:t>
            </a:r>
            <a:r>
              <a:rPr lang="ru-RU" sz="2400" dirty="0" smtClean="0"/>
              <a:t> 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b="1" dirty="0"/>
              <a:t>Ограничения </a:t>
            </a:r>
            <a:r>
              <a:rPr lang="ru-RU" sz="2400" dirty="0" smtClean="0"/>
              <a:t>– представляют </a:t>
            </a:r>
            <a:r>
              <a:rPr lang="ru-RU" sz="2400" dirty="0"/>
              <a:t>собой устанавливаемые пределы </a:t>
            </a:r>
            <a:r>
              <a:rPr lang="ru-RU" sz="2400" dirty="0" smtClean="0"/>
              <a:t>изменения </a:t>
            </a:r>
            <a:r>
              <a:rPr lang="ru-RU" sz="2400" dirty="0"/>
              <a:t>значений переменных или ограничивающие условия их </a:t>
            </a:r>
            <a:r>
              <a:rPr lang="ru-RU" sz="2400" dirty="0" smtClean="0"/>
              <a:t>изменений; 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b="1" dirty="0" smtClean="0"/>
              <a:t>Целевая функция </a:t>
            </a:r>
            <a:r>
              <a:rPr lang="ru-RU" sz="2400" dirty="0" smtClean="0"/>
              <a:t>(функция критериев) представляет </a:t>
            </a:r>
            <a:r>
              <a:rPr lang="ru-RU" sz="2400" dirty="0"/>
              <a:t>собой </a:t>
            </a:r>
            <a:r>
              <a:rPr lang="ru-RU" sz="2400" dirty="0" smtClean="0"/>
              <a:t>точное отображение </a:t>
            </a:r>
            <a:r>
              <a:rPr lang="ru-RU" sz="2400" dirty="0"/>
              <a:t>целей или задач системы и необходимых правил оценки </a:t>
            </a:r>
            <a:r>
              <a:rPr lang="ru-RU" sz="2400" dirty="0" smtClean="0"/>
              <a:t>их выполнения</a:t>
            </a:r>
            <a:r>
              <a:rPr lang="ru-RU" sz="2400" dirty="0"/>
              <a:t>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4. Программирование имитационной </a:t>
            </a:r>
            <a:r>
              <a:rPr lang="ru-RU" dirty="0"/>
              <a:t>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7620000" cy="4373563"/>
          </a:xfrm>
        </p:spPr>
        <p:txBody>
          <a:bodyPr/>
          <a:lstStyle/>
          <a:p>
            <a:r>
              <a:rPr lang="ru-RU" sz="2400" dirty="0"/>
              <a:t>Концептуальное или формальное описание модели сложной </a:t>
            </a:r>
            <a:r>
              <a:rPr lang="ru-RU" sz="2400" dirty="0" smtClean="0"/>
              <a:t>системы преобразуется </a:t>
            </a:r>
            <a:r>
              <a:rPr lang="ru-RU" sz="2400" dirty="0"/>
              <a:t>в </a:t>
            </a:r>
            <a:r>
              <a:rPr lang="ru-RU" sz="2400" dirty="0" smtClean="0"/>
              <a:t>программу-имитатор </a:t>
            </a:r>
            <a:r>
              <a:rPr lang="ru-RU" sz="2400" dirty="0"/>
              <a:t>в соответствии с </a:t>
            </a:r>
            <a:r>
              <a:rPr lang="ru-RU" sz="2400" dirty="0" smtClean="0"/>
              <a:t>некоторой методикой программирования</a:t>
            </a:r>
            <a:r>
              <a:rPr lang="ru-RU" sz="2400" dirty="0"/>
              <a:t>, с применением языков </a:t>
            </a:r>
            <a:r>
              <a:rPr lang="ru-RU" sz="2400" dirty="0" smtClean="0"/>
              <a:t>и систем </a:t>
            </a:r>
            <a:r>
              <a:rPr lang="ru-RU" sz="2400" dirty="0"/>
              <a:t>моделирования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Важный момент – корректный </a:t>
            </a:r>
            <a:r>
              <a:rPr lang="ru-RU" sz="2400" b="1" dirty="0" smtClean="0"/>
              <a:t>выбор </a:t>
            </a:r>
            <a:r>
              <a:rPr lang="ru-RU" sz="2400" b="1" dirty="0"/>
              <a:t>инструментального средства</a:t>
            </a:r>
            <a:r>
              <a:rPr lang="ru-RU" sz="2400" dirty="0"/>
              <a:t> для реализации имитационной модели.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8002587" cy="75565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7620000" cy="4373563"/>
          </a:xfrm>
        </p:spPr>
        <p:txBody>
          <a:bodyPr/>
          <a:lstStyle/>
          <a:p>
            <a:r>
              <a:rPr lang="ru-RU" sz="2800" b="1" dirty="0"/>
              <a:t>Сбор и анализ исходных данных</a:t>
            </a:r>
          </a:p>
          <a:p>
            <a:r>
              <a:rPr lang="ru-RU" sz="2800" dirty="0" smtClean="0"/>
              <a:t>Вопросы: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Где </a:t>
            </a:r>
            <a:r>
              <a:rPr lang="ru-RU" sz="2800" dirty="0"/>
              <a:t>и каким образом получить, собрать исходную </a:t>
            </a:r>
            <a:r>
              <a:rPr lang="ru-RU" sz="2800" dirty="0" smtClean="0"/>
              <a:t>информацию?</a:t>
            </a:r>
            <a:endParaRPr lang="ru-RU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Как </a:t>
            </a:r>
            <a:r>
              <a:rPr lang="ru-RU" sz="2800" dirty="0"/>
              <a:t>обработать собранные данные о реальной </a:t>
            </a:r>
            <a:r>
              <a:rPr lang="ru-RU" sz="2800" dirty="0" smtClean="0"/>
              <a:t>системе?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836712"/>
            <a:ext cx="7620000" cy="5093643"/>
          </a:xfrm>
        </p:spPr>
        <p:txBody>
          <a:bodyPr/>
          <a:lstStyle/>
          <a:p>
            <a:pPr marL="0" indent="0"/>
            <a:r>
              <a:rPr lang="ru-RU" sz="2400" b="1" dirty="0"/>
              <a:t>Основные методы получения исходных </a:t>
            </a:r>
            <a:r>
              <a:rPr lang="ru-RU" sz="2400" b="1" dirty="0" smtClean="0"/>
              <a:t>данны</a:t>
            </a:r>
            <a:r>
              <a:rPr lang="ru-RU" sz="2400" b="1" dirty="0"/>
              <a:t>х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Из </a:t>
            </a:r>
            <a:r>
              <a:rPr lang="ru-RU" sz="2400" dirty="0"/>
              <a:t>существующей документации на </a:t>
            </a:r>
            <a:r>
              <a:rPr lang="ru-RU" sz="2400" dirty="0" smtClean="0"/>
              <a:t>систему;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Физическое </a:t>
            </a:r>
            <a:r>
              <a:rPr lang="ru-RU" sz="2400" dirty="0"/>
              <a:t>экспериментирование </a:t>
            </a:r>
            <a:r>
              <a:rPr lang="ru-RU" sz="2400" dirty="0" smtClean="0"/>
              <a:t>(натурный эксперимент, </a:t>
            </a:r>
            <a:r>
              <a:rPr lang="ru-RU" sz="2400" dirty="0"/>
              <a:t>хронометраж </a:t>
            </a:r>
            <a:r>
              <a:rPr lang="ru-RU" sz="2400" dirty="0" smtClean="0"/>
              <a:t>при выполнении </a:t>
            </a:r>
            <a:r>
              <a:rPr lang="ru-RU" sz="2400" dirty="0"/>
              <a:t>производственных </a:t>
            </a:r>
            <a:r>
              <a:rPr lang="ru-RU" sz="2400" dirty="0" smtClean="0"/>
              <a:t>операций и т.п.);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Предварительный</a:t>
            </a:r>
            <a:r>
              <a:rPr lang="ru-RU" sz="2400" dirty="0"/>
              <a:t>, априорный синтез </a:t>
            </a:r>
            <a:r>
              <a:rPr lang="ru-RU" sz="2400" dirty="0" smtClean="0"/>
              <a:t>данных </a:t>
            </a:r>
            <a:r>
              <a:rPr lang="ru-RU" sz="2400" dirty="0"/>
              <a:t>(процедуры </a:t>
            </a:r>
            <a:r>
              <a:rPr lang="ru-RU" sz="2400" dirty="0" smtClean="0"/>
              <a:t>анкетирования, интервьюирования, применение </a:t>
            </a:r>
            <a:r>
              <a:rPr lang="ru-RU" sz="2400" dirty="0"/>
              <a:t>методов </a:t>
            </a:r>
            <a:r>
              <a:rPr lang="ru-RU" sz="2400" dirty="0" smtClean="0"/>
              <a:t>экспертного оценивания и т.п.).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8002587" cy="755650"/>
          </a:xfrm>
        </p:spPr>
        <p:txBody>
          <a:bodyPr>
            <a:noAutofit/>
          </a:bodyPr>
          <a:lstStyle/>
          <a:p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980728"/>
            <a:ext cx="7920880" cy="5400600"/>
          </a:xfrm>
        </p:spPr>
        <p:txBody>
          <a:bodyPr/>
          <a:lstStyle/>
          <a:p>
            <a:r>
              <a:rPr lang="ru-RU" sz="2400" b="1" dirty="0" smtClean="0"/>
              <a:t>Идентификация </a:t>
            </a:r>
            <a:r>
              <a:rPr lang="ru-RU" sz="2400" b="1" dirty="0"/>
              <a:t>входных данных </a:t>
            </a:r>
            <a:br>
              <a:rPr lang="ru-RU" sz="2400" b="1" dirty="0"/>
            </a:br>
            <a:r>
              <a:rPr lang="ru-RU" sz="2400" b="1" dirty="0"/>
              <a:t>для стохастических систем </a:t>
            </a:r>
          </a:p>
          <a:p>
            <a:r>
              <a:rPr lang="ru-RU" sz="2400" dirty="0" smtClean="0"/>
              <a:t>Дополнительные трудности: </a:t>
            </a:r>
            <a:r>
              <a:rPr lang="ru-RU" sz="2400" b="1" dirty="0" smtClean="0"/>
              <a:t>необходимость статистического анализа </a:t>
            </a:r>
            <a:r>
              <a:rPr lang="ru-RU" sz="2400" dirty="0" smtClean="0"/>
              <a:t>при сборе и анализе входных данных для определения вида функциональных зависимостей.</a:t>
            </a:r>
          </a:p>
          <a:p>
            <a:r>
              <a:rPr lang="ru-RU" sz="2400" dirty="0"/>
              <a:t>Для подбора теоретических </a:t>
            </a:r>
            <a:r>
              <a:rPr lang="ru-RU" sz="2400" dirty="0" smtClean="0"/>
              <a:t>распределений случайных </a:t>
            </a:r>
            <a:r>
              <a:rPr lang="ru-RU" sz="2400" dirty="0"/>
              <a:t>величин применяют известные методы </a:t>
            </a:r>
            <a:r>
              <a:rPr lang="ru-RU" sz="2400" dirty="0" smtClean="0"/>
              <a:t>мат. статистики</a:t>
            </a:r>
            <a:r>
              <a:rPr lang="ru-RU" sz="2400" dirty="0"/>
              <a:t>, основанные на определении параметров </a:t>
            </a:r>
            <a:r>
              <a:rPr lang="ru-RU" sz="2400" dirty="0" smtClean="0"/>
              <a:t>эмпирических распределений </a:t>
            </a:r>
            <a:r>
              <a:rPr lang="ru-RU" sz="2400" dirty="0"/>
              <a:t>и проверке статистических </a:t>
            </a:r>
            <a:r>
              <a:rPr lang="ru-RU" sz="2400" dirty="0" smtClean="0"/>
              <a:t>гипотез </a:t>
            </a:r>
            <a:r>
              <a:rPr lang="ru-RU" sz="2400" dirty="0"/>
              <a:t>с </a:t>
            </a:r>
            <a:r>
              <a:rPr lang="ru-RU" sz="2400" dirty="0" smtClean="0"/>
              <a:t>использованием критериев согласия.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844824"/>
            <a:ext cx="7848872" cy="4608512"/>
          </a:xfrm>
        </p:spPr>
        <p:txBody>
          <a:bodyPr/>
          <a:lstStyle/>
          <a:p>
            <a:r>
              <a:rPr lang="ru-RU" sz="2400" dirty="0" smtClean="0"/>
              <a:t>Прежде чем использовать имитационную модель, необходимо </a:t>
            </a:r>
            <a:r>
              <a:rPr lang="ru-RU" sz="2400" dirty="0"/>
              <a:t>провести </a:t>
            </a:r>
            <a:r>
              <a:rPr lang="ru-RU" sz="2400" dirty="0" smtClean="0"/>
              <a:t>испытание</a:t>
            </a:r>
            <a:r>
              <a:rPr lang="ru-RU" sz="2400" dirty="0"/>
              <a:t>, </a:t>
            </a:r>
            <a:r>
              <a:rPr lang="ru-RU" sz="2400" dirty="0" smtClean="0"/>
              <a:t>проверку модели, убедиться в ее адекватности.</a:t>
            </a:r>
          </a:p>
          <a:p>
            <a:r>
              <a:rPr lang="ru-RU" sz="2400" dirty="0" smtClean="0"/>
              <a:t>Это </a:t>
            </a:r>
            <a:r>
              <a:rPr lang="ru-RU" sz="2400" dirty="0"/>
              <a:t>важный и ответственный </a:t>
            </a:r>
            <a:r>
              <a:rPr lang="ru-RU" sz="2400" dirty="0" smtClean="0"/>
              <a:t>этап </a:t>
            </a:r>
            <a:r>
              <a:rPr lang="ru-RU" sz="2400" dirty="0"/>
              <a:t>в имитационном </a:t>
            </a:r>
            <a:r>
              <a:rPr lang="ru-RU" sz="2400" dirty="0" smtClean="0"/>
              <a:t>моделировании. Проверка</a:t>
            </a:r>
            <a:r>
              <a:rPr lang="ru-RU" sz="2400" dirty="0"/>
              <a:t>, выполненная не тщательно, может привести </a:t>
            </a:r>
            <a:r>
              <a:rPr lang="ru-RU" sz="2400" dirty="0" smtClean="0"/>
              <a:t>к неизвестным </a:t>
            </a:r>
            <a:r>
              <a:rPr lang="ru-RU" sz="2400" dirty="0"/>
              <a:t>последствиям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28</a:t>
            </a:fld>
            <a:endParaRPr lang="ru-RU" dirty="0">
              <a:solidFill>
                <a:srgbClr val="D1282E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5. Проверка правильности имитационной модели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7319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r>
              <a:rPr lang="ru-RU" sz="2400" dirty="0"/>
              <a:t>Считается, что имитационные модели обладают высокой </a:t>
            </a:r>
            <a:r>
              <a:rPr lang="ru-RU" sz="2400" dirty="0" smtClean="0"/>
              <a:t>степенью </a:t>
            </a:r>
            <a:r>
              <a:rPr lang="ru-RU" sz="2400" b="1" dirty="0" smtClean="0"/>
              <a:t>изоморфизма</a:t>
            </a:r>
            <a:r>
              <a:rPr lang="ru-RU" sz="2400" dirty="0" smtClean="0"/>
              <a:t> </a:t>
            </a:r>
            <a:r>
              <a:rPr lang="ru-RU" sz="2400" dirty="0"/>
              <a:t>(изоморфизм – сходство модели с объектом</a:t>
            </a:r>
            <a:r>
              <a:rPr lang="ru-RU" sz="2400" dirty="0" smtClean="0"/>
              <a:t>), </a:t>
            </a:r>
            <a:r>
              <a:rPr lang="ru-RU" sz="2400" dirty="0"/>
              <a:t>т.к. </a:t>
            </a:r>
            <a:r>
              <a:rPr lang="ru-RU" sz="2400" dirty="0" smtClean="0"/>
              <a:t>существует взаимно </a:t>
            </a:r>
            <a:r>
              <a:rPr lang="ru-RU" sz="2400" dirty="0"/>
              <a:t>однозначное соответствие между </a:t>
            </a:r>
            <a:r>
              <a:rPr lang="ru-RU" sz="2400" dirty="0" smtClean="0"/>
              <a:t>элементами </a:t>
            </a:r>
            <a:r>
              <a:rPr lang="ru-RU" sz="2400" dirty="0"/>
              <a:t>модели и </a:t>
            </a:r>
            <a:r>
              <a:rPr lang="ru-RU" sz="2400" dirty="0" smtClean="0"/>
              <a:t>реального объекта </a:t>
            </a:r>
            <a:r>
              <a:rPr lang="ru-RU" sz="2400" dirty="0"/>
              <a:t>моделирования, а также сохраняется характер </a:t>
            </a:r>
            <a:r>
              <a:rPr lang="ru-RU" sz="2400" dirty="0" smtClean="0"/>
              <a:t>взаимодействия между элементами.</a:t>
            </a:r>
          </a:p>
          <a:p>
            <a:r>
              <a:rPr lang="ru-RU" sz="2400" dirty="0"/>
              <a:t>Считается, что область пригодности модели тем обширнее, чем </a:t>
            </a:r>
            <a:r>
              <a:rPr lang="ru-RU" sz="2400" dirty="0" smtClean="0"/>
              <a:t>ближе структура </a:t>
            </a:r>
            <a:r>
              <a:rPr lang="ru-RU" sz="2400" dirty="0"/>
              <a:t>модели к структуре системы и чем выше уровень детализации.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8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08720"/>
            <a:ext cx="7992888" cy="5184576"/>
          </a:xfrm>
        </p:spPr>
        <p:txBody>
          <a:bodyPr/>
          <a:lstStyle/>
          <a:p>
            <a:r>
              <a:rPr lang="ru-RU" sz="2800" dirty="0" smtClean="0"/>
              <a:t>ИМ. Англоязычные термины </a:t>
            </a:r>
          </a:p>
          <a:p>
            <a:r>
              <a:rPr lang="en-US" sz="2800" b="1" dirty="0" smtClean="0"/>
              <a:t>M</a:t>
            </a:r>
            <a:r>
              <a:rPr lang="ru-RU" sz="2800" b="1" dirty="0" err="1" smtClean="0"/>
              <a:t>odeling</a:t>
            </a:r>
            <a:r>
              <a:rPr lang="en-US" sz="2800" dirty="0" smtClean="0"/>
              <a:t> –</a:t>
            </a:r>
            <a:r>
              <a:rPr lang="ru-RU" sz="2800" dirty="0" smtClean="0"/>
              <a:t> моделирование – создание </a:t>
            </a:r>
            <a:r>
              <a:rPr lang="ru-RU" sz="2800" dirty="0"/>
              <a:t>модели </a:t>
            </a:r>
            <a:r>
              <a:rPr lang="ru-RU" sz="2800" dirty="0" smtClean="0"/>
              <a:t>(модель – объект-заменитель </a:t>
            </a:r>
            <a:r>
              <a:rPr lang="ru-RU" sz="2800" dirty="0"/>
              <a:t>любой </a:t>
            </a:r>
            <a:r>
              <a:rPr lang="ru-RU" sz="2800" dirty="0" smtClean="0"/>
              <a:t>природы) и </a:t>
            </a:r>
            <a:r>
              <a:rPr lang="ru-RU" sz="2800" dirty="0"/>
              <a:t>ее </a:t>
            </a:r>
            <a:r>
              <a:rPr lang="ru-RU" sz="2800" dirty="0" smtClean="0"/>
              <a:t>анализ. </a:t>
            </a:r>
          </a:p>
          <a:p>
            <a:r>
              <a:rPr lang="ru-RU" sz="2800" b="1" dirty="0" err="1" smtClean="0"/>
              <a:t>Simulation</a:t>
            </a:r>
            <a:r>
              <a:rPr lang="ru-RU" sz="2800" dirty="0" smtClean="0"/>
              <a:t> </a:t>
            </a:r>
            <a:r>
              <a:rPr lang="ru-RU" sz="2800" dirty="0"/>
              <a:t>– </a:t>
            </a:r>
            <a:r>
              <a:rPr lang="ru-RU" sz="2800" dirty="0" smtClean="0"/>
              <a:t>имитация – воспроизведение во </a:t>
            </a:r>
            <a:r>
              <a:rPr lang="ru-RU" sz="2800" dirty="0"/>
              <a:t>времени. </a:t>
            </a:r>
            <a:endParaRPr lang="ru-RU" sz="2800" dirty="0" smtClean="0"/>
          </a:p>
          <a:p>
            <a:r>
              <a:rPr lang="en-US" sz="2800" b="1" dirty="0"/>
              <a:t>S</a:t>
            </a:r>
            <a:r>
              <a:rPr lang="ru-RU" sz="2800" b="1" dirty="0" err="1"/>
              <a:t>imulation</a:t>
            </a:r>
            <a:r>
              <a:rPr lang="ru-RU" sz="2800" b="1" dirty="0"/>
              <a:t> </a:t>
            </a:r>
            <a:r>
              <a:rPr lang="ru-RU" sz="2800" b="1" dirty="0" err="1" smtClean="0"/>
              <a:t>modeling</a:t>
            </a:r>
            <a:r>
              <a:rPr lang="en-US" sz="2800" b="1" dirty="0" smtClean="0"/>
              <a:t> </a:t>
            </a:r>
            <a:r>
              <a:rPr lang="en-US" sz="2800" dirty="0" smtClean="0"/>
              <a:t>– </a:t>
            </a:r>
            <a:r>
              <a:rPr lang="ru-RU" sz="2800" dirty="0" smtClean="0"/>
              <a:t>имитационное моделирование</a:t>
            </a:r>
            <a:r>
              <a:rPr lang="en-US" sz="2800" dirty="0" smtClean="0"/>
              <a:t> –</a:t>
            </a:r>
            <a:r>
              <a:rPr lang="ru-RU" sz="2800" dirty="0" smtClean="0"/>
              <a:t> разработка</a:t>
            </a:r>
            <a:r>
              <a:rPr lang="en-US" sz="2800" dirty="0" smtClean="0"/>
              <a:t> </a:t>
            </a:r>
            <a:r>
              <a:rPr lang="ru-RU" sz="2800" dirty="0" smtClean="0"/>
              <a:t>модели как </a:t>
            </a:r>
            <a:r>
              <a:rPr lang="ru-RU" sz="2800" dirty="0"/>
              <a:t>компьютерной программы и исполнение этой программы на компьютере.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620688"/>
            <a:ext cx="7920880" cy="5832648"/>
          </a:xfrm>
        </p:spPr>
        <p:txBody>
          <a:bodyPr/>
          <a:lstStyle/>
          <a:p>
            <a:r>
              <a:rPr lang="ru-RU" sz="2400" dirty="0"/>
              <a:t>Однако, большинство моделей все же </a:t>
            </a:r>
            <a:r>
              <a:rPr lang="ru-RU" sz="2400" dirty="0" err="1" smtClean="0"/>
              <a:t>гомоморфны</a:t>
            </a:r>
            <a:r>
              <a:rPr lang="ru-RU" sz="2400" dirty="0" smtClean="0"/>
              <a:t>, так как: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При построении любой модели используют упрощения, абстракции реальной системы, поэтому модель </a:t>
            </a:r>
            <a:r>
              <a:rPr lang="ru-RU" sz="2400" dirty="0"/>
              <a:t>не является абсолютно точной в смысле </a:t>
            </a:r>
            <a:r>
              <a:rPr lang="ru-RU" sz="2400" dirty="0" smtClean="0"/>
              <a:t>однозначного соответствия </a:t>
            </a:r>
            <a:r>
              <a:rPr lang="ru-RU" sz="2400" dirty="0"/>
              <a:t>её реальной </a:t>
            </a:r>
            <a:r>
              <a:rPr lang="ru-RU" sz="2400" dirty="0" smtClean="0"/>
              <a:t>системе. 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Кроме </a:t>
            </a:r>
            <a:r>
              <a:rPr lang="ru-RU" sz="2400" dirty="0"/>
              <a:t>того, при описании </a:t>
            </a:r>
            <a:r>
              <a:rPr lang="ru-RU" sz="2400" dirty="0" smtClean="0"/>
              <a:t>системы, несмотря </a:t>
            </a:r>
            <a:r>
              <a:rPr lang="ru-RU" sz="2400" dirty="0"/>
              <a:t>на наше стремление к объективности, действует </a:t>
            </a:r>
            <a:r>
              <a:rPr lang="ru-RU" sz="2400" dirty="0" smtClean="0"/>
              <a:t>субъективный фактор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/>
            <a:r>
              <a:rPr lang="ru-RU" sz="2400" b="1" dirty="0" smtClean="0"/>
              <a:t>Основной </a:t>
            </a:r>
            <a:r>
              <a:rPr lang="ru-RU" sz="2400" b="1" dirty="0"/>
              <a:t>вопрос </a:t>
            </a:r>
            <a:r>
              <a:rPr lang="ru-RU" sz="2400" dirty="0"/>
              <a:t>– насколько модель может быть в </a:t>
            </a:r>
            <a:r>
              <a:rPr lang="ru-RU" sz="2400" dirty="0" smtClean="0"/>
              <a:t>известной степени гомоморфной, </a:t>
            </a:r>
            <a:r>
              <a:rPr lang="ru-RU" sz="2400" dirty="0"/>
              <a:t>и в то же время точной.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6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003232" cy="5112568"/>
          </a:xfrm>
        </p:spPr>
        <p:txBody>
          <a:bodyPr/>
          <a:lstStyle/>
          <a:p>
            <a:r>
              <a:rPr lang="ru-RU" sz="2400" dirty="0"/>
              <a:t>Разработчик </a:t>
            </a:r>
            <a:r>
              <a:rPr lang="ru-RU" sz="2400" dirty="0" smtClean="0"/>
              <a:t>модели должен: </a:t>
            </a:r>
          </a:p>
          <a:p>
            <a:r>
              <a:rPr lang="ru-RU" sz="2400" dirty="0" smtClean="0"/>
              <a:t>1) быть </a:t>
            </a:r>
            <a:r>
              <a:rPr lang="ru-RU" sz="2400" dirty="0"/>
              <a:t>уверен, что конечные результаты моделирования точно отражают истинное положение вещей, </a:t>
            </a:r>
            <a:r>
              <a:rPr lang="ru-RU" sz="2400" b="1" dirty="0"/>
              <a:t>что модель не абсурдна, не дает нелепых </a:t>
            </a:r>
            <a:r>
              <a:rPr lang="ru-RU" sz="2400" b="1" dirty="0" smtClean="0"/>
              <a:t>ответо</a:t>
            </a:r>
            <a:r>
              <a:rPr lang="ru-RU" sz="2400" dirty="0" smtClean="0"/>
              <a:t>в; </a:t>
            </a:r>
          </a:p>
          <a:p>
            <a:r>
              <a:rPr lang="ru-RU" sz="2400" dirty="0" smtClean="0"/>
              <a:t>2) оценить </a:t>
            </a:r>
            <a:r>
              <a:rPr lang="ru-RU" sz="2400" dirty="0"/>
              <a:t>насколько </a:t>
            </a:r>
            <a:r>
              <a:rPr lang="ru-RU" sz="2400" b="1" dirty="0"/>
              <a:t>модель и данные, полученные на ней, полезны </a:t>
            </a:r>
            <a:r>
              <a:rPr lang="ru-RU" sz="2400" dirty="0"/>
              <a:t>и могут быть использованы при принятии решений, насколько </a:t>
            </a:r>
            <a:r>
              <a:rPr lang="ru-RU" sz="2400" b="1" dirty="0"/>
              <a:t>точна</a:t>
            </a:r>
            <a:r>
              <a:rPr lang="ru-RU" sz="2400" dirty="0"/>
              <a:t> разработанная модель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064896" cy="5832648"/>
          </a:xfrm>
        </p:spPr>
        <p:txBody>
          <a:bodyPr/>
          <a:lstStyle/>
          <a:p>
            <a:r>
              <a:rPr lang="ru-RU" sz="2400" b="1" dirty="0" smtClean="0"/>
              <a:t>Комплексное тестирование </a:t>
            </a:r>
            <a:r>
              <a:rPr lang="ru-RU" sz="2400" dirty="0"/>
              <a:t>модели</a:t>
            </a:r>
            <a:r>
              <a:rPr lang="ru-RU" sz="2400" b="1" dirty="0"/>
              <a:t> </a:t>
            </a:r>
            <a:r>
              <a:rPr lang="ru-RU" sz="2400" dirty="0"/>
              <a:t>(</a:t>
            </a:r>
            <a:r>
              <a:rPr lang="ru-RU" sz="2400" dirty="0" err="1"/>
              <a:t>testing</a:t>
            </a:r>
            <a:r>
              <a:rPr lang="ru-RU" sz="2400" dirty="0"/>
              <a:t>) </a:t>
            </a:r>
            <a:r>
              <a:rPr lang="ru-RU" sz="2400" dirty="0" smtClean="0"/>
              <a:t>– планируемый </a:t>
            </a:r>
            <a:r>
              <a:rPr lang="ru-RU" sz="2400" dirty="0"/>
              <a:t>итеративный процесс, направленный </a:t>
            </a:r>
            <a:r>
              <a:rPr lang="ru-RU" sz="2400" dirty="0" smtClean="0"/>
              <a:t>на поддержку </a:t>
            </a:r>
            <a:r>
              <a:rPr lang="ru-RU" sz="2400" dirty="0"/>
              <a:t>процедур </a:t>
            </a:r>
            <a:r>
              <a:rPr lang="ru-RU" sz="2400" b="1" dirty="0"/>
              <a:t>верификации</a:t>
            </a:r>
            <a:r>
              <a:rPr lang="ru-RU" sz="2400" dirty="0"/>
              <a:t> и </a:t>
            </a:r>
            <a:r>
              <a:rPr lang="ru-RU" sz="2400" b="1" dirty="0" err="1"/>
              <a:t>валидации</a:t>
            </a:r>
            <a:r>
              <a:rPr lang="ru-RU" sz="2400" dirty="0"/>
              <a:t> имитационных </a:t>
            </a:r>
            <a:r>
              <a:rPr lang="ru-RU" sz="2400" dirty="0" smtClean="0"/>
              <a:t>моделей и </a:t>
            </a:r>
            <a:r>
              <a:rPr lang="ru-RU" sz="2400" dirty="0"/>
              <a:t>данных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b="1" dirty="0" err="1"/>
              <a:t>Валидация</a:t>
            </a:r>
            <a:r>
              <a:rPr lang="ru-RU" sz="2400" dirty="0"/>
              <a:t> модели (</a:t>
            </a:r>
            <a:r>
              <a:rPr lang="ru-RU" sz="2400" dirty="0" err="1"/>
              <a:t>validation</a:t>
            </a:r>
            <a:r>
              <a:rPr lang="ru-RU" sz="2400" dirty="0" smtClean="0"/>
              <a:t>)</a:t>
            </a:r>
            <a:r>
              <a:rPr lang="ru-RU" sz="2400" dirty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проверка соответствия </a:t>
            </a:r>
            <a:r>
              <a:rPr lang="ru-RU" sz="2400" dirty="0"/>
              <a:t>между поведением имитационной модели и исследуемой реальной </a:t>
            </a:r>
            <a:r>
              <a:rPr lang="ru-RU" sz="2400" dirty="0" smtClean="0"/>
              <a:t>системы (проверка адекватности). </a:t>
            </a:r>
          </a:p>
          <a:p>
            <a:r>
              <a:rPr lang="ru-RU" sz="2400" b="1" dirty="0" smtClean="0"/>
              <a:t>Верификация</a:t>
            </a:r>
            <a:r>
              <a:rPr lang="ru-RU" sz="2400" dirty="0" smtClean="0"/>
              <a:t> модели (</a:t>
            </a:r>
            <a:r>
              <a:rPr lang="en-US" sz="2400" dirty="0" smtClean="0"/>
              <a:t>verification</a:t>
            </a:r>
            <a:r>
              <a:rPr lang="ru-RU" sz="2400" dirty="0" smtClean="0"/>
              <a:t>) – проверка </a:t>
            </a:r>
            <a:r>
              <a:rPr lang="ru-RU" sz="2400" dirty="0"/>
              <a:t>на соответствие поведения модели замыслу исследователя и моделирования.</a:t>
            </a:r>
          </a:p>
          <a:p>
            <a:r>
              <a:rPr lang="ru-RU" sz="2400" dirty="0" smtClean="0"/>
              <a:t> В ходе данных процедур проверяется </a:t>
            </a:r>
            <a:r>
              <a:rPr lang="ru-RU" sz="2400" b="1" dirty="0" smtClean="0"/>
              <a:t>внутренняя структура имитационной модели</a:t>
            </a:r>
            <a:r>
              <a:rPr lang="ru-RU" sz="2400" dirty="0"/>
              <a:t> </a:t>
            </a:r>
            <a:r>
              <a:rPr lang="ru-RU" sz="2400" dirty="0" smtClean="0"/>
              <a:t>и принятые гипотезы.</a:t>
            </a:r>
            <a:endParaRPr lang="ru-RU" sz="2400" dirty="0"/>
          </a:p>
          <a:p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836712"/>
            <a:ext cx="8064896" cy="5544616"/>
          </a:xfrm>
        </p:spPr>
        <p:txBody>
          <a:bodyPr/>
          <a:lstStyle/>
          <a:p>
            <a:r>
              <a:rPr lang="ru-RU" sz="2400" dirty="0"/>
              <a:t>Если в результате проведенных процедур модель окажется недостаточно достоверной, может быть выполнена </a:t>
            </a:r>
            <a:r>
              <a:rPr lang="ru-RU" sz="2400" b="1" dirty="0"/>
              <a:t>калибровка</a:t>
            </a:r>
            <a:r>
              <a:rPr lang="ru-RU" sz="2400" dirty="0"/>
              <a:t> имитационной модели (корректировка моделирующего алгоритм</a:t>
            </a:r>
            <a:r>
              <a:rPr lang="ru-RU" sz="2400" dirty="0" smtClean="0"/>
              <a:t>).</a:t>
            </a:r>
          </a:p>
          <a:p>
            <a:r>
              <a:rPr lang="ru-RU" sz="2400" dirty="0" smtClean="0"/>
              <a:t>Что касается второго вопроса – </a:t>
            </a:r>
            <a:r>
              <a:rPr lang="ru-RU" sz="2400" dirty="0" err="1" smtClean="0"/>
              <a:t>валидация</a:t>
            </a:r>
            <a:r>
              <a:rPr lang="ru-RU" sz="2400" dirty="0" smtClean="0"/>
              <a:t> данных – это проверка данных имитационной модели (выходных, </a:t>
            </a:r>
            <a:r>
              <a:rPr lang="ru-RU" sz="2400" dirty="0"/>
              <a:t>входных, </a:t>
            </a:r>
            <a:r>
              <a:rPr lang="ru-RU" sz="2400" dirty="0" smtClean="0"/>
              <a:t>параметров).</a:t>
            </a:r>
          </a:p>
          <a:p>
            <a:r>
              <a:rPr lang="ru-RU" sz="2400" dirty="0"/>
              <a:t>С этой целью проводят исследование свойств имитационной модели, оценивается: </a:t>
            </a:r>
            <a:r>
              <a:rPr lang="ru-RU" sz="2400" b="1" dirty="0"/>
              <a:t>точность</a:t>
            </a:r>
            <a:r>
              <a:rPr lang="ru-RU" sz="2400" dirty="0"/>
              <a:t>, </a:t>
            </a:r>
            <a:r>
              <a:rPr lang="ru-RU" sz="2400" b="1" dirty="0"/>
              <a:t>устойчивость</a:t>
            </a:r>
            <a:r>
              <a:rPr lang="ru-RU" sz="2400" dirty="0"/>
              <a:t>, </a:t>
            </a:r>
            <a:r>
              <a:rPr lang="ru-RU" sz="2400" b="1" dirty="0"/>
              <a:t>чувствительность</a:t>
            </a:r>
            <a:r>
              <a:rPr lang="ru-RU" sz="2400" dirty="0"/>
              <a:t> результатов моделирования. </a:t>
            </a:r>
          </a:p>
          <a:p>
            <a:r>
              <a:rPr lang="ru-RU" sz="2400" dirty="0"/>
              <a:t>Все эти проверки связаны с </a:t>
            </a:r>
            <a:r>
              <a:rPr lang="ru-RU" sz="2400" b="1" dirty="0"/>
              <a:t>выходами модели</a:t>
            </a:r>
            <a:r>
              <a:rPr lang="ru-RU" sz="2400" dirty="0"/>
              <a:t>, сама ИМ рассматривается как «черный ящик»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8002587" cy="755650"/>
          </a:xfrm>
        </p:spPr>
        <p:txBody>
          <a:bodyPr>
            <a:noAutofit/>
          </a:bodyPr>
          <a:lstStyle/>
          <a:p>
            <a:r>
              <a:rPr lang="ru-RU" sz="3200" dirty="0" smtClean="0"/>
              <a:t>6. Планирование и проведение компьютерного эксперимента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44824"/>
            <a:ext cx="7848872" cy="4320479"/>
          </a:xfrm>
        </p:spPr>
        <p:txBody>
          <a:bodyPr/>
          <a:lstStyle/>
          <a:p>
            <a:r>
              <a:rPr lang="ru-RU" sz="2400" dirty="0"/>
              <a:t>На данном этапе проводятся следующие процедуры: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/>
              <a:t>планирование компьютерного эксперимента</a:t>
            </a:r>
            <a:r>
              <a:rPr lang="ru-RU" sz="2400" dirty="0"/>
              <a:t>: </a:t>
            </a:r>
            <a:r>
              <a:rPr lang="ru-RU" sz="2400" b="1" dirty="0"/>
              <a:t>стратегическое</a:t>
            </a:r>
            <a:r>
              <a:rPr lang="ru-RU" sz="2400" dirty="0"/>
              <a:t> (получают план имитационного эксперимента) и </a:t>
            </a:r>
            <a:r>
              <a:rPr lang="ru-RU" sz="2400" b="1" dirty="0"/>
              <a:t>тактическое</a:t>
            </a:r>
            <a:r>
              <a:rPr lang="ru-RU" sz="2400" dirty="0"/>
              <a:t> (определяют условия проведения имитационного прогона);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проведение компьютерного </a:t>
            </a:r>
            <a:r>
              <a:rPr lang="ru-RU" sz="2400" dirty="0" smtClean="0"/>
              <a:t>эксперимента;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анализ </a:t>
            </a:r>
            <a:r>
              <a:rPr lang="ru-RU" sz="2400" dirty="0"/>
              <a:t>и интерпретация результатов </a:t>
            </a:r>
            <a:r>
              <a:rPr lang="ru-RU" sz="2400" dirty="0" smtClean="0"/>
              <a:t>моделирования.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931224" cy="4968552"/>
          </a:xfrm>
        </p:spPr>
        <p:txBody>
          <a:bodyPr/>
          <a:lstStyle/>
          <a:p>
            <a:r>
              <a:rPr lang="ru-RU" sz="2400" dirty="0"/>
              <a:t>Для целей вычислительного эксперимента наиболее часто используются следующие  аналитические методы: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методы планирования вычислительного эксперимента,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регрессионный и дисперсионный анализ,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методы оптимизации.</a:t>
            </a:r>
          </a:p>
          <a:p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26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204864"/>
            <a:ext cx="8002587" cy="75565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7. Интерпретация </a:t>
            </a:r>
            <a:r>
              <a:rPr lang="ru-RU" sz="3200" dirty="0"/>
              <a:t>результатов моделирования. Выдача заключений и рекомендаций для устранения проблемы.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636912"/>
            <a:ext cx="7704856" cy="3816424"/>
          </a:xfrm>
        </p:spPr>
        <p:txBody>
          <a:bodyPr/>
          <a:lstStyle/>
          <a:p>
            <a:r>
              <a:rPr lang="ru-RU" sz="2400" dirty="0" smtClean="0"/>
              <a:t>Результаты моделирования интерпретируются в виде заключений и рекомендаций.</a:t>
            </a:r>
          </a:p>
          <a:p>
            <a:r>
              <a:rPr lang="ru-RU" sz="2400" dirty="0" smtClean="0"/>
              <a:t>Обычно специалист – разработчик имитационной модели выступает в качестве консультанта (бизнес-консультанта) и предлагает ряд мер по устранению проблемы, выдает рекомендации, на основе которых принимаются решения. 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30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02587" cy="755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smtClean="0"/>
              <a:t>литература</a:t>
            </a:r>
            <a:endParaRPr lang="ru-RU" sz="3200" dirty="0"/>
          </a:p>
        </p:txBody>
      </p:sp>
      <p:sp>
        <p:nvSpPr>
          <p:cNvPr id="108547" name="Объект 3"/>
          <p:cNvSpPr>
            <a:spLocks noGrp="1"/>
          </p:cNvSpPr>
          <p:nvPr>
            <p:ph idx="1"/>
          </p:nvPr>
        </p:nvSpPr>
        <p:spPr>
          <a:xfrm>
            <a:off x="899592" y="1484784"/>
            <a:ext cx="7704856" cy="453650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Советов </a:t>
            </a:r>
            <a:r>
              <a:rPr lang="ru-RU" sz="2000" dirty="0">
                <a:cs typeface="Times New Roman" pitchFamily="18" charset="0"/>
              </a:rPr>
              <a:t>Б.Я., Яковлев С.А. Моделирование систем: учебник для ВУЗов. (3-е изд.). </a:t>
            </a:r>
            <a:r>
              <a:rPr lang="ru-RU" sz="2000" dirty="0" smtClean="0">
                <a:cs typeface="Times New Roman" pitchFamily="18" charset="0"/>
              </a:rPr>
              <a:t>2003 г. 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Шеннон </a:t>
            </a:r>
            <a:r>
              <a:rPr lang="ru-RU" sz="2000" dirty="0">
                <a:cs typeface="Times New Roman" pitchFamily="18" charset="0"/>
              </a:rPr>
              <a:t>Р. Имитационное </a:t>
            </a:r>
            <a:r>
              <a:rPr lang="ru-RU" sz="2000" dirty="0" smtClean="0">
                <a:cs typeface="Times New Roman" pitchFamily="18" charset="0"/>
              </a:rPr>
              <a:t>моделирование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ru-RU" sz="2000" dirty="0" smtClean="0"/>
              <a:t>– </a:t>
            </a:r>
            <a:r>
              <a:rPr lang="ru-RU" sz="2000" dirty="0"/>
              <a:t>искусство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smtClean="0"/>
              <a:t>наука</a:t>
            </a:r>
            <a:r>
              <a:rPr lang="ru-RU" sz="2000" dirty="0"/>
              <a:t>.</a:t>
            </a:r>
            <a:r>
              <a:rPr lang="ru-RU" sz="2000" dirty="0" smtClean="0">
                <a:cs typeface="Times New Roman" pitchFamily="18" charset="0"/>
              </a:rPr>
              <a:t> </a:t>
            </a:r>
            <a:r>
              <a:rPr lang="ru-RU" sz="2000" dirty="0">
                <a:cs typeface="Times New Roman" pitchFamily="18" charset="0"/>
              </a:rPr>
              <a:t>систем. </a:t>
            </a:r>
            <a:r>
              <a:rPr lang="ru-RU" sz="2000" dirty="0" smtClean="0">
                <a:cs typeface="Times New Roman" pitchFamily="18" charset="0"/>
              </a:rPr>
              <a:t>1978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Сирота </a:t>
            </a:r>
            <a:r>
              <a:rPr lang="ru-RU" sz="2000" dirty="0">
                <a:cs typeface="Times New Roman" pitchFamily="18" charset="0"/>
              </a:rPr>
              <a:t>А.А. Компьютерное моделирование и оценка эффективности сложных систем. </a:t>
            </a:r>
            <a:r>
              <a:rPr lang="ru-RU" sz="2000" dirty="0" smtClean="0">
                <a:cs typeface="Times New Roman" pitchFamily="18" charset="0"/>
              </a:rPr>
              <a:t>2006</a:t>
            </a:r>
            <a:endParaRPr lang="ru-RU" sz="2000" dirty="0">
              <a:cs typeface="Times New Roman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ct val="0"/>
              </a:spcAft>
              <a:buFont typeface="+mj-lt"/>
              <a:buAutoNum type="arabicPeriod"/>
            </a:pPr>
            <a:endParaRPr lang="ru-RU" sz="2000" dirty="0" smtClean="0">
              <a:cs typeface="Calibri" pitchFamily="34" charset="0"/>
            </a:endParaRPr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endParaRPr lang="ru-RU" sz="2000" dirty="0" smtClean="0"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</p:txBody>
      </p:sp>
      <p:sp>
        <p:nvSpPr>
          <p:cNvPr id="10854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09FC61-F54F-440C-A0BC-F4DF1977FDD1}" type="slidenum">
              <a:rPr lang="ru-RU" smtClean="0">
                <a:solidFill>
                  <a:srgbClr val="D1282E"/>
                </a:solidFill>
              </a:rPr>
              <a:pPr eaLnBrk="1" hangingPunct="1"/>
              <a:t>37</a:t>
            </a:fld>
            <a:endParaRPr lang="ru-RU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3464A5-326D-4EA8-BC00-76979FF5F28F}" type="slidenum">
              <a:rPr lang="ru-RU" smtClean="0">
                <a:solidFill>
                  <a:srgbClr val="D1282E"/>
                </a:solidFill>
              </a:rPr>
              <a:pPr eaLnBrk="1" hangingPunct="1"/>
              <a:t>38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122885" name="WordArt 5"/>
          <p:cNvSpPr>
            <a:spLocks noChangeArrowheads="1" noChangeShapeType="1" noTextEdit="1"/>
          </p:cNvSpPr>
          <p:nvPr/>
        </p:nvSpPr>
        <p:spPr bwMode="auto">
          <a:xfrm>
            <a:off x="1547813" y="2349500"/>
            <a:ext cx="6337300" cy="14398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Спасибо за внимание!</a:t>
            </a:r>
          </a:p>
        </p:txBody>
      </p:sp>
      <p:sp>
        <p:nvSpPr>
          <p:cNvPr id="109572" name="Номер слайда 1"/>
          <p:cNvSpPr txBox="1">
            <a:spLocks noGrp="1"/>
          </p:cNvSpPr>
          <p:nvPr/>
        </p:nvSpPr>
        <p:spPr bwMode="auto">
          <a:xfrm rot="-5400000">
            <a:off x="8227219" y="5885656"/>
            <a:ext cx="1316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B5ED550-8567-48E3-8D0B-993B6A0A95F7}" type="slidenum">
              <a:rPr lang="ru-RU" sz="2400" b="1">
                <a:solidFill>
                  <a:srgbClr val="D1282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 sz="2400" b="1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0657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002587" cy="7556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Общая последовательность выполнения этапов ИМ с выдачей документации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5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7056784" cy="671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4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8002587" cy="755650"/>
          </a:xfrm>
        </p:spPr>
        <p:txBody>
          <a:bodyPr>
            <a:noAutofit/>
          </a:bodyPr>
          <a:lstStyle/>
          <a:p>
            <a:r>
              <a:rPr lang="ru-RU" sz="2800" dirty="0" smtClean="0"/>
              <a:t>1. </a:t>
            </a:r>
            <a:r>
              <a:rPr lang="ru-RU" sz="2800" dirty="0"/>
              <a:t>Понимание системы, определение проблемы и формулировка цели моделирования </a:t>
            </a:r>
            <a:r>
              <a:rPr lang="ru-RU" sz="2800" dirty="0" smtClean="0"/>
              <a:t>системы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620000" cy="4392488"/>
          </a:xfrm>
        </p:spPr>
        <p:txBody>
          <a:bodyPr/>
          <a:lstStyle/>
          <a:p>
            <a:r>
              <a:rPr lang="ru-RU" sz="2400" dirty="0" smtClean="0"/>
              <a:t>Последовательность </a:t>
            </a:r>
            <a:r>
              <a:rPr lang="ru-RU" sz="2400" dirty="0"/>
              <a:t>действий на </a:t>
            </a:r>
            <a:r>
              <a:rPr lang="ru-RU" sz="2400" dirty="0" smtClean="0"/>
              <a:t>данном этапе: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сбор </a:t>
            </a:r>
            <a:r>
              <a:rPr lang="ru-RU" sz="2400" dirty="0"/>
              <a:t>данных об объекте моделирования и </a:t>
            </a:r>
            <a:r>
              <a:rPr lang="ru-RU" sz="2400" dirty="0" smtClean="0"/>
              <a:t>составление содержательного </a:t>
            </a:r>
            <a:r>
              <a:rPr lang="ru-RU" sz="2400" dirty="0"/>
              <a:t>описания объекта моделирования; 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изучение </a:t>
            </a:r>
            <a:r>
              <a:rPr lang="ru-RU" sz="2400" dirty="0"/>
              <a:t>проблемной ситуации – определение </a:t>
            </a:r>
            <a:r>
              <a:rPr lang="ru-RU" sz="2400" dirty="0" smtClean="0"/>
              <a:t>проблемы, которую нужно устранить;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предварительный </a:t>
            </a:r>
            <a:r>
              <a:rPr lang="ru-RU" sz="2400" dirty="0"/>
              <a:t>анализ задачи </a:t>
            </a:r>
            <a:r>
              <a:rPr lang="ru-RU" sz="2400" dirty="0" smtClean="0"/>
              <a:t>моделирования и формулировка </a:t>
            </a:r>
            <a:r>
              <a:rPr lang="ru-RU" sz="2400" dirty="0"/>
              <a:t>цели </a:t>
            </a:r>
            <a:r>
              <a:rPr lang="ru-RU" sz="2400" dirty="0" smtClean="0"/>
              <a:t>моделирования.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980728"/>
            <a:ext cx="7848872" cy="5688632"/>
          </a:xfrm>
        </p:spPr>
        <p:txBody>
          <a:bodyPr/>
          <a:lstStyle/>
          <a:p>
            <a:pPr marL="0" indent="0"/>
            <a:r>
              <a:rPr lang="ru-RU" sz="2400" dirty="0" smtClean="0"/>
              <a:t>На данном этапе необходимо: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знание системного анализа</a:t>
            </a:r>
            <a:r>
              <a:rPr lang="ru-RU" sz="2400" dirty="0"/>
              <a:t>;</a:t>
            </a:r>
            <a:endParaRPr lang="ru-RU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владение искусством моделирования;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понимание деталей (быть специалистом в конкретной предметной области или тесно общаться с экспертами).</a:t>
            </a:r>
            <a:endParaRPr lang="ru-RU" sz="2400" dirty="0"/>
          </a:p>
          <a:p>
            <a:pPr marL="0" indent="0"/>
            <a:r>
              <a:rPr lang="ru-RU" sz="2400" dirty="0" smtClean="0"/>
              <a:t>Основная задача – правильно определить проблему и способ ее устранения, применяя системный подход.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980728"/>
            <a:ext cx="7620000" cy="5400600"/>
          </a:xfrm>
        </p:spPr>
        <p:txBody>
          <a:bodyPr/>
          <a:lstStyle/>
          <a:p>
            <a:r>
              <a:rPr lang="ru-RU" sz="2400" b="1" dirty="0"/>
              <a:t>Предварительный анализ задачи </a:t>
            </a:r>
            <a:r>
              <a:rPr lang="ru-RU" sz="2400" b="1" dirty="0" smtClean="0"/>
              <a:t>моделирова</a:t>
            </a:r>
            <a:r>
              <a:rPr lang="ru-RU" sz="2400" dirty="0" smtClean="0"/>
              <a:t>ния включает</a:t>
            </a:r>
            <a:r>
              <a:rPr lang="ru-RU" sz="2400" dirty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понимание системы (какова ее структура, какие процессы в ней протекают);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формулировка цели моделирования системы;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установление списков </a:t>
            </a:r>
            <a:r>
              <a:rPr lang="ru-RU" sz="2400" dirty="0"/>
              <a:t>входных и выходных данных, </a:t>
            </a:r>
            <a:r>
              <a:rPr lang="ru-RU" sz="2400" dirty="0" smtClean="0"/>
              <a:t>списка </a:t>
            </a:r>
            <a:r>
              <a:rPr lang="ru-RU" sz="2400" dirty="0"/>
              <a:t>исходных данных;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установление </a:t>
            </a:r>
            <a:r>
              <a:rPr lang="ru-RU" sz="2400" dirty="0"/>
              <a:t>перечня количественных показателей эффективности системы, которые должны оцениваться при имитации;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определение основных </a:t>
            </a:r>
            <a:r>
              <a:rPr lang="ru-RU" sz="2400" dirty="0" smtClean="0"/>
              <a:t>ограничений.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02587" cy="755650"/>
          </a:xfrm>
        </p:spPr>
        <p:txBody>
          <a:bodyPr>
            <a:noAutofit/>
          </a:bodyPr>
          <a:lstStyle/>
          <a:p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76672"/>
            <a:ext cx="7848872" cy="5904656"/>
          </a:xfrm>
        </p:spPr>
        <p:txBody>
          <a:bodyPr/>
          <a:lstStyle/>
          <a:p>
            <a:r>
              <a:rPr lang="ru-RU" sz="2400" b="1" dirty="0"/>
              <a:t>Определение </a:t>
            </a:r>
            <a:r>
              <a:rPr lang="ru-RU" sz="2400" b="1" dirty="0" smtClean="0"/>
              <a:t>цели </a:t>
            </a:r>
            <a:r>
              <a:rPr lang="ru-RU" sz="2400" b="1" dirty="0"/>
              <a:t>моделирования</a:t>
            </a:r>
          </a:p>
          <a:p>
            <a:r>
              <a:rPr lang="ru-RU" sz="2400" dirty="0" smtClean="0"/>
              <a:t>Наиболее употребляемые </a:t>
            </a:r>
            <a:r>
              <a:rPr lang="ru-RU" sz="2400" dirty="0"/>
              <a:t>категории </a:t>
            </a:r>
            <a:r>
              <a:rPr lang="ru-RU" sz="2400" dirty="0" smtClean="0"/>
              <a:t>целей моделирования: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Оценка</a:t>
            </a:r>
            <a:r>
              <a:rPr lang="ru-RU" sz="2000" dirty="0" smtClean="0"/>
              <a:t> </a:t>
            </a:r>
            <a:r>
              <a:rPr lang="ru-RU" sz="2000" dirty="0"/>
              <a:t>– определение, насколько хорошо </a:t>
            </a:r>
            <a:r>
              <a:rPr lang="ru-RU" sz="2000" dirty="0" smtClean="0"/>
              <a:t>исследуемая система будет </a:t>
            </a:r>
            <a:r>
              <a:rPr lang="ru-RU" sz="2000" dirty="0"/>
              <a:t>соответствовать </a:t>
            </a:r>
            <a:r>
              <a:rPr lang="ru-RU" sz="2000" dirty="0" smtClean="0"/>
              <a:t>конкретным критериям эффективности;</a:t>
            </a:r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Сравнение </a:t>
            </a:r>
            <a:r>
              <a:rPr lang="ru-RU" sz="2000" b="1" dirty="0"/>
              <a:t>альтернатив </a:t>
            </a:r>
            <a:r>
              <a:rPr lang="ru-RU" sz="2000" dirty="0"/>
              <a:t>– сопоставление конкурирующих систем</a:t>
            </a:r>
            <a:r>
              <a:rPr lang="ru-RU" sz="2000" dirty="0" smtClean="0"/>
              <a:t>, рассчитанных </a:t>
            </a:r>
            <a:r>
              <a:rPr lang="ru-RU" sz="2000" dirty="0"/>
              <a:t>на выполнение определенной </a:t>
            </a:r>
            <a:r>
              <a:rPr lang="ru-RU" sz="2000" dirty="0" smtClean="0"/>
              <a:t>функции или, например, сравнение качества работы системы до и после принятых решений, </a:t>
            </a:r>
            <a:r>
              <a:rPr lang="ru-RU" sz="2000" dirty="0"/>
              <a:t>или </a:t>
            </a:r>
            <a:r>
              <a:rPr lang="ru-RU" sz="2000" dirty="0" smtClean="0"/>
              <a:t>сопоставление </a:t>
            </a:r>
            <a:r>
              <a:rPr lang="ru-RU" sz="2000" dirty="0"/>
              <a:t>нескольких </a:t>
            </a:r>
            <a:r>
              <a:rPr lang="ru-RU" sz="2000" dirty="0" smtClean="0"/>
              <a:t>алгоритмов </a:t>
            </a:r>
            <a:r>
              <a:rPr lang="ru-RU" sz="2000" dirty="0"/>
              <a:t>рабочих </a:t>
            </a:r>
            <a:r>
              <a:rPr lang="ru-RU" sz="2000" dirty="0" smtClean="0"/>
              <a:t>методик и т.п.;</a:t>
            </a:r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Прогноз </a:t>
            </a:r>
            <a:r>
              <a:rPr lang="ru-RU" sz="2000" dirty="0"/>
              <a:t>– оценка поведения системы при некотором </a:t>
            </a:r>
            <a:r>
              <a:rPr lang="ru-RU" sz="2000" dirty="0" smtClean="0"/>
              <a:t>предполагаемом сочетании факторов, влияющих на решение данной проблемы;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2021</Words>
  <Application>Microsoft Office PowerPoint</Application>
  <PresentationFormat>Экран (4:3)</PresentationFormat>
  <Paragraphs>203</Paragraphs>
  <Slides>38</Slides>
  <Notes>5</Notes>
  <HiddenSlides>1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Тема Office</vt:lpstr>
      <vt:lpstr>1_Тема Office</vt:lpstr>
      <vt:lpstr>1_Главная</vt:lpstr>
      <vt:lpstr>2_Главная</vt:lpstr>
      <vt:lpstr>Презентация PowerPoint</vt:lpstr>
      <vt:lpstr>Тема 2. Этапы имитационного моделирования</vt:lpstr>
      <vt:lpstr>Презентация PowerPoint</vt:lpstr>
      <vt:lpstr>Общая последовательность выполнения этапов ИМ с выдачей документации</vt:lpstr>
      <vt:lpstr>Презентация PowerPoint</vt:lpstr>
      <vt:lpstr>1. Понимание системы, определение проблемы и формулировка цели моделирования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2. Разработка концептуальной модели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3. Формализация имитационной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Программирование имитационной модели</vt:lpstr>
      <vt:lpstr>Презентация PowerPoint</vt:lpstr>
      <vt:lpstr>Презентация PowerPoint</vt:lpstr>
      <vt:lpstr>Презентация PowerPoint</vt:lpstr>
      <vt:lpstr>5. Проверка правильности имитационной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6. Планирование и проведение компьютерного эксперимента </vt:lpstr>
      <vt:lpstr>Презентация PowerPoint</vt:lpstr>
      <vt:lpstr>7. Интерпретация результатов моделирования. Выдача заключений и рекомендаций для устранения проблемы. 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Марина В. Киселева</dc:creator>
  <cp:lastModifiedBy>marina</cp:lastModifiedBy>
  <cp:revision>94</cp:revision>
  <dcterms:created xsi:type="dcterms:W3CDTF">2012-09-06T09:18:55Z</dcterms:created>
  <dcterms:modified xsi:type="dcterms:W3CDTF">2016-02-25T07:03:25Z</dcterms:modified>
</cp:coreProperties>
</file>