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1" r:id="rId3"/>
  </p:sldMasterIdLst>
  <p:notesMasterIdLst>
    <p:notesMasterId r:id="rId41"/>
  </p:notesMasterIdLst>
  <p:sldIdLst>
    <p:sldId id="256" r:id="rId4"/>
    <p:sldId id="257" r:id="rId5"/>
    <p:sldId id="333" r:id="rId6"/>
    <p:sldId id="334" r:id="rId7"/>
    <p:sldId id="335" r:id="rId8"/>
    <p:sldId id="262" r:id="rId9"/>
    <p:sldId id="336" r:id="rId10"/>
    <p:sldId id="263" r:id="rId11"/>
    <p:sldId id="264" r:id="rId12"/>
    <p:sldId id="266" r:id="rId13"/>
    <p:sldId id="268" r:id="rId14"/>
    <p:sldId id="260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337" r:id="rId23"/>
    <p:sldId id="277" r:id="rId24"/>
    <p:sldId id="338" r:id="rId25"/>
    <p:sldId id="279" r:id="rId26"/>
    <p:sldId id="281" r:id="rId27"/>
    <p:sldId id="282" r:id="rId28"/>
    <p:sldId id="283" r:id="rId29"/>
    <p:sldId id="284" r:id="rId30"/>
    <p:sldId id="287" r:id="rId31"/>
    <p:sldId id="285" r:id="rId32"/>
    <p:sldId id="286" r:id="rId33"/>
    <p:sldId id="289" r:id="rId34"/>
    <p:sldId id="339" r:id="rId35"/>
    <p:sldId id="290" r:id="rId36"/>
    <p:sldId id="292" r:id="rId37"/>
    <p:sldId id="293" r:id="rId38"/>
    <p:sldId id="332" r:id="rId39"/>
    <p:sldId id="259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2A918-3D12-4D92-BCD4-9C6BA1C8BA5B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290C9-1C72-436C-BC67-57E8A2BEB0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52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6241B7-009D-4BD7-A348-5DE39D04DF9F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  <p:sp>
        <p:nvSpPr>
          <p:cNvPr id="81924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E3D526-E9DC-4329-8756-5FAD68B75C26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0FD0D8-29CE-4EC8-A9A5-4A8864C0FF44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90C9-1C72-436C-BC67-57E8A2BEB0E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8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290C9-1C72-436C-BC67-57E8A2BEB0E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5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>
                <a:solidFill>
                  <a:prstClr val="black"/>
                </a:solidFill>
              </a:rPr>
              <a:pPr/>
              <a:t>36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31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2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4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1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08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3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113314612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048072361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047019551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40849935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03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C633D-6EF7-4377-96B7-3BE8ECC764F1}" type="datetime1">
              <a:rPr lang="ru-RU">
                <a:solidFill>
                  <a:srgbClr val="000000"/>
                </a:solidFill>
              </a:rPr>
              <a:pPr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1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DBFAF-EE2C-45F7-96E0-5F60C09E7AE7}" type="datetime1">
              <a:rPr lang="ru-RU">
                <a:solidFill>
                  <a:srgbClr val="000000"/>
                </a:solidFill>
              </a:rPr>
              <a:pPr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65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E81DB-2018-4F2B-83DE-68764DA7A390}" type="datetime1">
              <a:rPr lang="ru-RU">
                <a:solidFill>
                  <a:srgbClr val="000000"/>
                </a:solidFill>
              </a:rPr>
              <a:pPr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02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9E7B9-4D43-48A5-8FE6-E49701B45E87}" type="datetime1">
              <a:rPr lang="ru-RU">
                <a:solidFill>
                  <a:srgbClr val="000000"/>
                </a:solidFill>
              </a:rPr>
              <a:pPr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24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940331050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1745510849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4022135749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87637421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39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0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00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0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20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30E321-CA44-4CCD-A2F3-A37ACB215806}" type="datetime1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25.02.2016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6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870249" y="5555538"/>
            <a:ext cx="6140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5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52736"/>
                <a:ext cx="8147248" cy="5256584"/>
              </a:xfrm>
            </p:spPr>
            <p:txBody>
              <a:bodyPr/>
              <a:lstStyle/>
              <a:p>
                <a:pPr indent="-360000" eaLnBrk="1" hangingPunct="1"/>
                <a:r>
                  <a:rPr lang="ru-RU" sz="2400" dirty="0" smtClean="0"/>
                  <a:t>В общем случае </a:t>
                </a:r>
                <a:r>
                  <a:rPr lang="ru-RU" sz="2400" b="1" dirty="0" smtClean="0"/>
                  <a:t>время</a:t>
                </a:r>
                <a:r>
                  <a:rPr lang="ru-RU" sz="2400" dirty="0" smtClean="0"/>
                  <a:t> в модели системы может рассматриваться на интервале моделирования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(0, </m:t>
                    </m:r>
                    <m:r>
                      <a:rPr lang="en-US" sz="2400" b="0" i="1" dirty="0" smtClean="0">
                        <a:latin typeface="Cambria Math"/>
                      </a:rPr>
                      <m:t>𝑇</m:t>
                    </m:r>
                    <m:r>
                      <a:rPr lang="ru-RU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ru-RU" sz="2400" dirty="0" smtClean="0"/>
                  <a:t>как </a:t>
                </a:r>
                <a:r>
                  <a:rPr lang="ru-RU" sz="2400" b="1" dirty="0" smtClean="0"/>
                  <a:t>непрерывное</a:t>
                </a:r>
                <a:r>
                  <a:rPr lang="ru-RU" sz="2400" dirty="0" smtClean="0"/>
                  <a:t>, так и </a:t>
                </a:r>
                <a:r>
                  <a:rPr lang="ru-RU" sz="2400" b="1" dirty="0" smtClean="0"/>
                  <a:t>дискретное</a:t>
                </a:r>
                <a:r>
                  <a:rPr lang="ru-RU" sz="2400" dirty="0" smtClean="0"/>
                  <a:t>, т.е. квантованное на отрезки длиной </a:t>
                </a:r>
                <a:r>
                  <a:rPr lang="ru-RU" sz="2400" dirty="0" smtClean="0">
                    <a:sym typeface="Symbol" pitchFamily="18" charset="2"/>
                  </a:rPr>
                  <a:t></a:t>
                </a:r>
                <a:r>
                  <a:rPr lang="ru-RU" sz="2400" i="1" dirty="0" smtClean="0"/>
                  <a:t>t</a:t>
                </a:r>
                <a:r>
                  <a:rPr lang="ru-RU" sz="2400" dirty="0" smtClean="0"/>
                  <a:t> временных единиц каждый. </a:t>
                </a:r>
              </a:p>
              <a:p>
                <a:pPr indent="-360000" eaLnBrk="1" hangingPunct="1"/>
                <a:r>
                  <a:rPr lang="ru-RU" sz="2400" dirty="0"/>
                  <a:t>Если математическое описание объекта моделирования не содержит элементов случайности или они не учитываются, то модель называется детерминированной и определяется</a:t>
                </a:r>
                <a:r>
                  <a:rPr lang="ru-RU" sz="2400" dirty="0" smtClean="0"/>
                  <a:t>: </a:t>
                </a:r>
              </a:p>
              <a:p>
                <a:pPr indent="-3600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400" dirty="0" smtClean="0"/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52736"/>
                <a:ext cx="8147248" cy="5256584"/>
              </a:xfrm>
              <a:blipFill rotWithShape="1">
                <a:blip r:embed="rId2"/>
                <a:stretch>
                  <a:fillRect l="-1123" t="-812" r="-12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Типовые математические схемы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04658" cy="4751858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На первоначальных этапах исследования системы рационально использовать </a:t>
            </a:r>
            <a:r>
              <a:rPr lang="ru-RU" sz="2400" b="1" dirty="0" smtClean="0"/>
              <a:t>типовые математические схемы</a:t>
            </a:r>
            <a:r>
              <a:rPr lang="ru-RU" sz="2400" dirty="0" smtClean="0"/>
              <a:t>: дифференциальные уравнения, конечные и вероятностные автоматы, системы массового обслуживания, сети Петри, </a:t>
            </a:r>
            <a:r>
              <a:rPr lang="ru-RU" sz="2400" dirty="0" err="1" smtClean="0"/>
              <a:t>агрегативные</a:t>
            </a:r>
            <a:r>
              <a:rPr lang="ru-RU" sz="2400" dirty="0" smtClean="0"/>
              <a:t> системы и т.д.</a:t>
            </a:r>
          </a:p>
          <a:p>
            <a:pPr eaLnBrk="1" hangingPunct="1"/>
            <a:r>
              <a:rPr lang="ru-RU" sz="2400" dirty="0" smtClean="0"/>
              <a:t>Типовые математические схемы имеют преимущества простоты и наглядности.</a:t>
            </a:r>
          </a:p>
          <a:p>
            <a:pPr eaLnBrk="1" hangingPunct="1"/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классификация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5935" y="2229288"/>
            <a:ext cx="144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1495425"/>
            <a:ext cx="6569075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9" y="1196752"/>
            <a:ext cx="87534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7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sz="2800" dirty="0" smtClean="0"/>
              <a:t>Непрерывно-детерминированные модели (</a:t>
            </a:r>
            <a:r>
              <a:rPr lang="ru-RU" sz="2800" i="1" dirty="0" smtClean="0"/>
              <a:t>D</a:t>
            </a:r>
            <a:r>
              <a:rPr lang="ru-RU" sz="2800" dirty="0" smtClean="0"/>
              <a:t>-схемы)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44675"/>
                <a:ext cx="8229600" cy="4525963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ru-RU" sz="2400" dirty="0" smtClean="0"/>
                  <a:t>Непрерывно-детерминированный подход использует в качестве математических моделей системы дифференциальных уравнений. </a:t>
                </a:r>
              </a:p>
              <a:p>
                <a:pPr eaLnBrk="1" hangingPunct="1">
                  <a:defRPr/>
                </a:pPr>
                <a:r>
                  <a:rPr lang="ru-RU" sz="2400" dirty="0" smtClean="0"/>
                  <a:t>В простейшем случае обыкновенное дифференциальное уравнение имеет вид</a:t>
                </a:r>
              </a:p>
              <a:p>
                <a:pPr marL="0" indent="0" algn="ctr" eaLnBrk="1" hangingPunct="1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/>
                        </a:rPr>
                        <m:t>𝑦</m:t>
                      </m:r>
                      <m:r>
                        <a:rPr lang="ru-RU" sz="2400" i="1" dirty="0" smtClean="0">
                          <a:latin typeface="Cambria Math"/>
                        </a:rPr>
                        <m:t>′(</m:t>
                      </m:r>
                      <m:r>
                        <a:rPr lang="ru-RU" sz="2400" i="1" dirty="0" smtClean="0">
                          <a:latin typeface="Cambria Math"/>
                        </a:rPr>
                        <m:t>𝑡</m:t>
                      </m:r>
                      <m:r>
                        <a:rPr lang="ru-RU" sz="2400" i="1" dirty="0" smtClean="0">
                          <a:latin typeface="Cambria Math"/>
                        </a:rPr>
                        <m:t>)=</m:t>
                      </m:r>
                      <m:r>
                        <a:rPr lang="ru-RU" sz="2400" i="1" dirty="0" smtClean="0">
                          <a:latin typeface="Cambria Math"/>
                        </a:rPr>
                        <m:t>𝑓</m:t>
                      </m:r>
                      <m:r>
                        <a:rPr lang="ru-RU" sz="2400" i="1" dirty="0" smtClean="0">
                          <a:latin typeface="Cambria Math"/>
                        </a:rPr>
                        <m:t>(</m:t>
                      </m:r>
                      <m:r>
                        <a:rPr lang="ru-RU" sz="2400" i="1" dirty="0" smtClean="0">
                          <a:latin typeface="Cambria Math"/>
                        </a:rPr>
                        <m:t>𝑦</m:t>
                      </m:r>
                      <m:r>
                        <a:rPr lang="ru-RU" sz="2400" i="1" dirty="0" smtClean="0">
                          <a:latin typeface="Cambria Math"/>
                        </a:rPr>
                        <m:t>, </m:t>
                      </m:r>
                      <m:r>
                        <a:rPr lang="ru-RU" sz="2400" i="1" dirty="0" smtClean="0">
                          <a:latin typeface="Cambria Math"/>
                        </a:rPr>
                        <m:t>𝑡</m:t>
                      </m:r>
                      <m:r>
                        <a:rPr lang="ru-RU" sz="2400" i="1" dirty="0" smtClean="0">
                          <a:latin typeface="Cambria Math"/>
                        </a:rPr>
                        <m:t>).</m:t>
                      </m:r>
                    </m:oMath>
                  </m:oMathPara>
                </a14:m>
                <a:endParaRPr lang="ru-RU" sz="2400" dirty="0"/>
              </a:p>
              <a:p>
                <a:pPr eaLnBrk="1" hangingPunct="1">
                  <a:defRPr/>
                </a:pPr>
                <a:endParaRPr lang="ru-RU" sz="2400" dirty="0"/>
              </a:p>
              <a:p>
                <a:pPr algn="ctr" eaLnBrk="1" hangingPunct="1">
                  <a:buFont typeface="Wingdings" pitchFamily="2" charset="2"/>
                  <a:buNone/>
                  <a:defRPr/>
                </a:pPr>
                <a:r>
                  <a:rPr lang="ru-RU" sz="2400" dirty="0" smtClean="0"/>
                  <a:t>	</a:t>
                </a:r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44675"/>
                <a:ext cx="8229600" cy="4525963"/>
              </a:xfrm>
              <a:blipFill rotWithShape="1">
                <a:blip r:embed="rId3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152400" y="39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777875"/>
          </a:xfrm>
        </p:spPr>
        <p:txBody>
          <a:bodyPr/>
          <a:lstStyle/>
          <a:p>
            <a:pPr eaLnBrk="1" hangingPunct="1"/>
            <a:r>
              <a:rPr lang="ru-RU" dirty="0" smtClean="0"/>
              <a:t>Пример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40127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Процесс малых колебаний маятника описывается обыкновенным дифференциальным уравнением:</a:t>
            </a:r>
          </a:p>
          <a:p>
            <a:pPr eaLnBrk="1" hangingPunct="1"/>
            <a:endParaRPr lang="ru-RU" sz="2400" dirty="0" smtClean="0"/>
          </a:p>
          <a:p>
            <a:pPr eaLnBrk="1" hangingPunct="1"/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где </a:t>
            </a:r>
            <a:r>
              <a:rPr lang="en-US" sz="2400" i="1" dirty="0" smtClean="0"/>
              <a:t>m</a:t>
            </a:r>
            <a:r>
              <a:rPr lang="ru-RU" sz="2400" dirty="0" smtClean="0"/>
              <a:t>,</a:t>
            </a:r>
            <a:r>
              <a:rPr lang="ru-RU" sz="2400" i="1" dirty="0" smtClean="0"/>
              <a:t> </a:t>
            </a:r>
            <a:r>
              <a:rPr lang="en-US" sz="2400" i="1" dirty="0" smtClean="0"/>
              <a:t>l</a:t>
            </a:r>
            <a:r>
              <a:rPr lang="ru-RU" sz="2400" dirty="0" smtClean="0"/>
              <a:t> - масса и длина подвеса маятника; </a:t>
            </a:r>
            <a:r>
              <a:rPr lang="en-US" sz="2400" i="1" dirty="0" smtClean="0"/>
              <a:t>g</a:t>
            </a:r>
            <a:r>
              <a:rPr lang="ru-RU" sz="2400" dirty="0" smtClean="0"/>
              <a:t> - ускорение свободного падения;       - угол отклонения маятника в момент времени </a:t>
            </a:r>
            <a:r>
              <a:rPr lang="en-US" sz="2400" i="1" dirty="0" smtClean="0"/>
              <a:t>t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/>
              <a:t>Из этого уравнения </a:t>
            </a:r>
            <a:r>
              <a:rPr lang="ru-RU" sz="2400" dirty="0" smtClean="0"/>
              <a:t>можно </a:t>
            </a:r>
            <a:r>
              <a:rPr lang="ru-RU" sz="2400" dirty="0"/>
              <a:t>найти оценки интересующих </a:t>
            </a:r>
            <a:r>
              <a:rPr lang="ru-RU" sz="2400" dirty="0" smtClean="0"/>
              <a:t>характеристик</a:t>
            </a:r>
            <a:r>
              <a:rPr lang="ru-RU" sz="2400" dirty="0"/>
              <a:t>,</a:t>
            </a:r>
            <a:r>
              <a:rPr lang="ru-RU" sz="2400" dirty="0" smtClean="0"/>
              <a:t> например</a:t>
            </a:r>
            <a:r>
              <a:rPr lang="ru-RU" sz="2400" dirty="0"/>
              <a:t>, период колебания маятника 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/>
            <a:endParaRPr lang="ru-RU" sz="2400" dirty="0" smtClean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173078"/>
              </p:ext>
            </p:extLst>
          </p:nvPr>
        </p:nvGraphicFramePr>
        <p:xfrm>
          <a:off x="1907704" y="1772816"/>
          <a:ext cx="4032448" cy="926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Формула" r:id="rId4" imgW="2628900" imgH="609600" progId="Equation.3">
                  <p:embed/>
                </p:oleObj>
              </mc:Choice>
              <mc:Fallback>
                <p:oleObj name="Формула" r:id="rId4" imgW="26289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72816"/>
                        <a:ext cx="4032448" cy="926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4145"/>
              </p:ext>
            </p:extLst>
          </p:nvPr>
        </p:nvGraphicFramePr>
        <p:xfrm>
          <a:off x="5436096" y="3284984"/>
          <a:ext cx="504056" cy="34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Формула" r:id="rId6" imgW="393359" imgH="266469" progId="Equation.3">
                  <p:embed/>
                </p:oleObj>
              </mc:Choice>
              <mc:Fallback>
                <p:oleObj name="Формула" r:id="rId6" imgW="393359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284984"/>
                        <a:ext cx="504056" cy="343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07" b="-23369"/>
          <a:stretch>
            <a:fillRect/>
          </a:stretch>
        </p:blipFill>
        <p:spPr bwMode="auto">
          <a:xfrm>
            <a:off x="2483768" y="5065355"/>
            <a:ext cx="2736081" cy="75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endParaRPr lang="ru-RU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908720"/>
                <a:ext cx="7859216" cy="5472112"/>
              </a:xfrm>
            </p:spPr>
            <p:txBody>
              <a:bodyPr/>
              <a:lstStyle/>
              <a:p>
                <a:pPr eaLnBrk="1" hangingPunct="1"/>
                <a:r>
                  <a:rPr lang="ru-RU" sz="2400" b="1" dirty="0" smtClean="0"/>
                  <a:t>Математическое соотношение для детерминированных систем</a:t>
                </a:r>
                <a:r>
                  <a:rPr lang="ru-RU" sz="2400" dirty="0" smtClean="0"/>
                  <a:t> в общем виде будет </a:t>
                </a:r>
              </a:p>
              <a:p>
                <a:pPr algn="ctr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𝑡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:endParaRPr lang="ru-RU" sz="2400" dirty="0" smtClean="0"/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/</m:t>
                    </m:r>
                    <m:r>
                      <a:rPr lang="en-US" sz="2400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– вектор-функция, которая определена на некотором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ru-RU" sz="2400" i="1" dirty="0" smtClean="0">
                        <a:latin typeface="Cambria Math"/>
                      </a:rPr>
                      <m:t>𝑛</m:t>
                    </m:r>
                    <m:r>
                      <a:rPr lang="ru-RU" sz="2400" i="1" dirty="0" smtClean="0">
                        <a:latin typeface="Cambria Math"/>
                      </a:rPr>
                      <m:t>+1)</m:t>
                    </m:r>
                  </m:oMath>
                </a14:m>
                <a:r>
                  <a:rPr lang="ru-RU" sz="2400" dirty="0" smtClean="0"/>
                  <a:t>-мерном множестве и является непрерывной. </a:t>
                </a: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908720"/>
                <a:ext cx="7859216" cy="5472112"/>
              </a:xfrm>
              <a:blipFill rotWithShape="1">
                <a:blip r:embed="rId2"/>
                <a:stretch>
                  <a:fillRect l="-1241" t="-780" r="-1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Математические схемы такого вида называются </a:t>
            </a:r>
            <a:r>
              <a:rPr lang="ru-RU" sz="2400" b="1" dirty="0" smtClean="0"/>
              <a:t>D-схемами</a:t>
            </a:r>
            <a:r>
              <a:rPr lang="ru-RU" sz="2400" dirty="0" smtClean="0"/>
              <a:t> (англ. </a:t>
            </a:r>
            <a:r>
              <a:rPr lang="ru-RU" sz="2400" dirty="0" err="1" smtClean="0"/>
              <a:t>dynamic</a:t>
            </a:r>
            <a:r>
              <a:rPr lang="ru-RU" sz="2400" dirty="0" smtClean="0"/>
              <a:t>), они отражают </a:t>
            </a:r>
            <a:r>
              <a:rPr lang="ru-RU" sz="2400" b="1" dirty="0" smtClean="0"/>
              <a:t>динамику </a:t>
            </a:r>
            <a:r>
              <a:rPr lang="ru-RU" sz="2400" dirty="0" smtClean="0"/>
              <a:t>изучаемой системы, и в качестве независимой переменной, от которой зависят неизвестные искомые функции, обычно служит время </a:t>
            </a:r>
            <a:r>
              <a:rPr lang="ru-RU" sz="2400" i="1" dirty="0" smtClean="0"/>
              <a:t>t</a:t>
            </a:r>
            <a:r>
              <a:rPr lang="ru-RU" sz="2400" dirty="0" smtClean="0"/>
              <a:t>.</a:t>
            </a:r>
          </a:p>
          <a:p>
            <a:pPr eaLnBrk="1" hangingPunct="1"/>
            <a:r>
              <a:rPr lang="ru-RU" sz="2400" dirty="0" smtClean="0"/>
              <a:t>Созданные на основе этого подхода математические модели исследуются, как правило, аналитическими способами и реализуются процедурой численного или аналитического интегрирования обыкновенного дифференциального уравнения.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002587" cy="7556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4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7859216" cy="5112791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Возможным приложением данного подхода является анализ </a:t>
            </a:r>
            <a:r>
              <a:rPr lang="ru-RU" sz="2800" b="1" dirty="0" smtClean="0"/>
              <a:t>систем автоматического управления</a:t>
            </a:r>
            <a:r>
              <a:rPr lang="ru-RU" sz="2800" dirty="0" smtClean="0"/>
              <a:t>  (САУ) и </a:t>
            </a:r>
            <a:r>
              <a:rPr lang="ru-RU" sz="2800" b="1" dirty="0" smtClean="0"/>
              <a:t>систем автоматического регулирования </a:t>
            </a:r>
            <a:r>
              <a:rPr lang="ru-RU" sz="2800" dirty="0" smtClean="0"/>
              <a:t>(САР) непрерывными процессами. </a:t>
            </a:r>
          </a:p>
          <a:p>
            <a:pPr eaLnBrk="1" hangingPunct="1"/>
            <a:r>
              <a:rPr lang="ru-RU" sz="2800" dirty="0" smtClean="0"/>
              <a:t>Например, система управления температурой печи, бойлер и т.п.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8002587" cy="7556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229600" cy="706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Простейшая система автоматического управления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3645024"/>
                <a:ext cx="8075240" cy="2231603"/>
              </a:xfrm>
            </p:spPr>
            <p:txBody>
              <a:bodyPr/>
              <a:lstStyle/>
              <a:p>
                <a:pPr eaLnBrk="1" hangingPunct="1"/>
                <a:r>
                  <a:rPr lang="ru-RU" sz="2000" dirty="0" smtClean="0"/>
                  <a:t>Разность между заданными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ru-RU" sz="2000" i="1" baseline="-25000" dirty="0" smtClean="0">
                        <a:latin typeface="Cambria Math"/>
                      </a:rPr>
                      <m:t>зад</m:t>
                    </m:r>
                    <m:r>
                      <a:rPr lang="ru-RU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ru-RU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 smtClean="0"/>
                  <a:t> и действительным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ru-RU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ru-RU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 smtClean="0"/>
                  <a:t> законами изменения управляемой величины есть ошибка управления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h</m:t>
                    </m:r>
                    <m:r>
                      <a:rPr lang="ru-RU" sz="2000" i="1" dirty="0" smtClean="0">
                        <a:latin typeface="Cambria Math"/>
                      </a:rPr>
                      <m:t>′(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ru-RU" sz="2000" i="1" dirty="0" smtClean="0">
                        <a:latin typeface="Cambria Math"/>
                      </a:rPr>
                      <m:t>)=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ru-RU" sz="2000" i="1" baseline="-25000" dirty="0" smtClean="0">
                        <a:latin typeface="Cambria Math"/>
                      </a:rPr>
                      <m:t>зад</m:t>
                    </m:r>
                    <m:r>
                      <a:rPr lang="ru-RU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ru-RU" sz="2000" i="1" dirty="0" smtClean="0">
                        <a:latin typeface="Cambria Math"/>
                      </a:rPr>
                      <m:t>)−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ru-RU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ru-RU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dirty="0" smtClean="0"/>
                  <a:t>. </a:t>
                </a:r>
              </a:p>
              <a:p>
                <a:pPr eaLnBrk="1" hangingPunct="1"/>
                <a:r>
                  <a:rPr lang="ru-RU" sz="2000" dirty="0" smtClean="0"/>
                  <a:t>Если предписанный закон изменения управляемой величины соответствует закону изменения входного (задающего) воздействия, т.е.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ru-RU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ru-RU" sz="2000" i="1" dirty="0" smtClean="0">
                        <a:latin typeface="Cambria Math"/>
                      </a:rPr>
                      <m:t>)=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ru-RU" sz="2000" i="1" baseline="-25000" dirty="0" smtClean="0">
                        <a:latin typeface="Cambria Math"/>
                      </a:rPr>
                      <m:t>зад</m:t>
                    </m:r>
                    <m:r>
                      <a:rPr lang="ru-RU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ru-RU" sz="2000" i="1" dirty="0" smtClean="0"/>
                  <a:t>),</a:t>
                </a:r>
                <a:r>
                  <a:rPr lang="ru-RU" sz="2000" dirty="0" smtClean="0"/>
                  <a:t> то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h</m:t>
                    </m:r>
                    <m:r>
                      <a:rPr lang="ru-RU" sz="2000" i="1" dirty="0" smtClean="0">
                        <a:latin typeface="Cambria Math"/>
                      </a:rPr>
                      <m:t>′(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ru-RU" sz="2000" i="1" dirty="0" smtClean="0">
                        <a:latin typeface="Cambria Math"/>
                      </a:rPr>
                      <m:t>)=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ru-RU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ru-RU" sz="2000" i="1" dirty="0" smtClean="0">
                        <a:latin typeface="Cambria Math"/>
                      </a:rPr>
                      <m:t>)−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ru-RU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ru-RU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i="1" dirty="0" smtClean="0"/>
                  <a:t>.</a:t>
                </a:r>
                <a:r>
                  <a:rPr lang="ru-RU" sz="2000" dirty="0" smtClean="0"/>
                  <a:t> </a:t>
                </a:r>
              </a:p>
              <a:p>
                <a:pPr eaLnBrk="1" hangingPunct="1"/>
                <a:endParaRPr lang="ru-RU" sz="2000" dirty="0" smtClean="0"/>
              </a:p>
            </p:txBody>
          </p:sp>
        </mc:Choice>
        <mc:Fallback xmlns=""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3645024"/>
                <a:ext cx="8075240" cy="2231603"/>
              </a:xfrm>
              <a:blipFill rotWithShape="1">
                <a:blip r:embed="rId2"/>
                <a:stretch>
                  <a:fillRect l="-755" t="-1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5" r="32352"/>
          <a:stretch>
            <a:fillRect/>
          </a:stretch>
        </p:blipFill>
        <p:spPr bwMode="auto">
          <a:xfrm>
            <a:off x="683568" y="1484784"/>
            <a:ext cx="7632848" cy="179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endParaRPr lang="ru-RU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81075"/>
                <a:ext cx="8229600" cy="4895850"/>
              </a:xfrm>
            </p:spPr>
            <p:txBody>
              <a:bodyPr/>
              <a:lstStyle/>
              <a:p>
                <a:pPr eaLnBrk="1" hangingPunct="1"/>
                <a:r>
                  <a:rPr lang="ru-RU" sz="2400" b="1" dirty="0" smtClean="0"/>
                  <a:t>Принцип обратной связи</a:t>
                </a:r>
                <a:r>
                  <a:rPr lang="ru-RU" sz="2400" dirty="0" smtClean="0"/>
                  <a:t> (основной принцип САУ) – приведение в соответствие выходной переменной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 и ее заданного значения, используя информацию об отклонении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h</m:t>
                    </m:r>
                    <m:r>
                      <a:rPr lang="ru-RU" sz="2400" i="1" dirty="0" smtClean="0">
                        <a:latin typeface="Cambria Math"/>
                      </a:rPr>
                      <m:t>′(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между ними. </a:t>
                </a:r>
              </a:p>
              <a:p>
                <a:pPr eaLnBrk="1" hangingPunct="1"/>
                <a:r>
                  <a:rPr lang="ru-RU" sz="2400" b="1" dirty="0" smtClean="0"/>
                  <a:t>Задачей САУ </a:t>
                </a:r>
                <a:r>
                  <a:rPr lang="ru-RU" sz="2400" dirty="0" smtClean="0"/>
                  <a:t>является изменение выходных сигналов согласно заданному закону с определенной точностью (с допустимой ошибкой). </a:t>
                </a:r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81075"/>
                <a:ext cx="8229600" cy="4895850"/>
              </a:xfrm>
              <a:blipFill rotWithShape="1">
                <a:blip r:embed="rId2"/>
                <a:stretch>
                  <a:fillRect l="-1111" t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620688"/>
            <a:ext cx="8002587" cy="109825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 dirty="0" smtClean="0"/>
              <a:t>Тема 3. Математические схемы моделирования систем</a:t>
            </a:r>
            <a:endParaRPr lang="ru-RU" sz="2800" dirty="0"/>
          </a:p>
        </p:txBody>
      </p:sp>
      <p:sp>
        <p:nvSpPr>
          <p:cNvPr id="2253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79289-370B-48B2-95BE-C835F36F5EBF}" type="slidenum">
              <a:rPr lang="ru-RU" smtClean="0">
                <a:solidFill>
                  <a:srgbClr val="D1282E"/>
                </a:solidFill>
              </a:rPr>
              <a:pPr eaLnBrk="1" hangingPunct="1"/>
              <a:t>2</a:t>
            </a:fld>
            <a:endParaRPr lang="ru-RU" dirty="0" smtClean="0">
              <a:solidFill>
                <a:srgbClr val="D1282E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916832"/>
            <a:ext cx="7776864" cy="43924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Понятие математической схемы. Общая математическая модель системы.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Классификация типовых математических схем.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D-</a:t>
            </a:r>
            <a:r>
              <a:rPr lang="ru-RU" sz="2400" dirty="0" smtClean="0"/>
              <a:t>схемы – обыкновенные дифференциальные уравнения.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</a:t>
            </a:r>
            <a:r>
              <a:rPr lang="ru-RU" sz="2400" dirty="0" smtClean="0"/>
              <a:t>-схемы – конечные автоматы.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-схемы – элементарные приборы обслуживания.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-схемы – сети Петри.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</a:rPr>
              <a:t>Агрегаты.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-схемы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783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7920880" cy="5472608"/>
          </a:xfrm>
        </p:spPr>
        <p:txBody>
          <a:bodyPr/>
          <a:lstStyle/>
          <a:p>
            <a:r>
              <a:rPr lang="ru-RU" sz="2400" dirty="0" smtClean="0"/>
              <a:t>Другие подходы к формализации непрерывных систем, например, </a:t>
            </a:r>
            <a:r>
              <a:rPr lang="ru-RU" sz="2400" b="1" dirty="0" smtClean="0"/>
              <a:t>системная динамика</a:t>
            </a:r>
            <a:r>
              <a:rPr lang="ru-RU" sz="2400" dirty="0" smtClean="0"/>
              <a:t>, основаны </a:t>
            </a:r>
            <a:r>
              <a:rPr lang="ru-RU" sz="2400" dirty="0"/>
              <a:t>на графической технике структуризации моделируемых динамических процессов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Использование: моделирование глобальных процессов.</a:t>
            </a:r>
          </a:p>
          <a:p>
            <a:r>
              <a:rPr lang="ru-RU" sz="2400" dirty="0"/>
              <a:t>Современные системы </a:t>
            </a:r>
            <a:r>
              <a:rPr lang="ru-RU" sz="2400" dirty="0" smtClean="0"/>
              <a:t>моделирования предназначенные </a:t>
            </a:r>
            <a:r>
              <a:rPr lang="ru-RU" sz="2400" dirty="0"/>
              <a:t>для  моделирования непрерывных </a:t>
            </a:r>
            <a:r>
              <a:rPr lang="ru-RU" sz="2400" dirty="0" smtClean="0"/>
              <a:t>систем: </a:t>
            </a:r>
            <a:r>
              <a:rPr lang="ru-RU" sz="2400" b="1" dirty="0" err="1" smtClean="0"/>
              <a:t>iThink</a:t>
            </a:r>
            <a:r>
              <a:rPr lang="ru-RU" sz="2400" b="1" dirty="0"/>
              <a:t>, </a:t>
            </a:r>
            <a:r>
              <a:rPr lang="ru-RU" sz="2400" b="1" dirty="0" err="1"/>
              <a:t>Vensim</a:t>
            </a:r>
            <a:r>
              <a:rPr lang="ru-RU" sz="2400" b="1" dirty="0"/>
              <a:t>, </a:t>
            </a:r>
            <a:r>
              <a:rPr lang="ru-RU" sz="2400" b="1" dirty="0" err="1"/>
              <a:t>Powersim</a:t>
            </a:r>
            <a:r>
              <a:rPr lang="ru-RU" sz="2400" dirty="0"/>
              <a:t>,</a:t>
            </a:r>
            <a:r>
              <a:rPr lang="ru-RU" sz="2400" b="1" dirty="0"/>
              <a:t> </a:t>
            </a:r>
            <a:r>
              <a:rPr lang="en-US" sz="2400" b="1" dirty="0" err="1" smtClean="0"/>
              <a:t>AnyLogic</a:t>
            </a:r>
            <a:r>
              <a:rPr lang="en-US" sz="2400" b="1" dirty="0" smtClean="0"/>
              <a:t> </a:t>
            </a:r>
            <a:r>
              <a:rPr lang="ru-RU" sz="2400" dirty="0" smtClean="0"/>
              <a:t>и др.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6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8002587" cy="10801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Дискретно-детерминированные модели (</a:t>
            </a:r>
            <a:r>
              <a:rPr lang="ru-RU" sz="3600" i="1" dirty="0" smtClean="0"/>
              <a:t>F</a:t>
            </a:r>
            <a:r>
              <a:rPr lang="ru-RU" sz="3600" dirty="0" smtClean="0"/>
              <a:t>-схемы)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03232" cy="43735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Дискретно-детерминированный подход реализуется с помощью математического аппарата теории автоматов. </a:t>
            </a:r>
          </a:p>
          <a:p>
            <a:pPr eaLnBrk="1" hangingPunct="1"/>
            <a:r>
              <a:rPr lang="ru-RU" sz="2400" dirty="0" smtClean="0"/>
              <a:t>Система представляется в виде автомата, перерабатывающего дискретную информацию и меняющего свои внутренние состояния лишь в допустимые моменты времени.</a:t>
            </a:r>
          </a:p>
          <a:p>
            <a:pPr eaLnBrk="1" hangingPunct="1"/>
            <a:r>
              <a:rPr lang="ru-RU" sz="2400" dirty="0" smtClean="0"/>
              <a:t> Математической моделью при этом подходе является </a:t>
            </a:r>
            <a:r>
              <a:rPr lang="ru-RU" sz="2400" b="1" dirty="0" smtClean="0"/>
              <a:t>конечный автомат</a:t>
            </a:r>
            <a:r>
              <a:rPr lang="ru-RU" sz="2400" dirty="0" smtClean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620688"/>
                <a:ext cx="7776864" cy="5760640"/>
              </a:xfrm>
            </p:spPr>
            <p:txBody>
              <a:bodyPr/>
              <a:lstStyle/>
              <a:p>
                <a:r>
                  <a:rPr lang="ru-RU" sz="2800" dirty="0" smtClean="0"/>
                  <a:t>Конечный автомат задается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𝑭</m:t>
                    </m:r>
                  </m:oMath>
                </a14:m>
                <a:r>
                  <a:rPr lang="ru-RU" sz="2800" b="1" dirty="0" smtClean="0"/>
                  <a:t>-схемой</a:t>
                </a:r>
                <a:r>
                  <a:rPr lang="ru-RU" sz="2800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latin typeface="Cambria Math"/>
                      </a:rPr>
                      <m:t>=&lt;</m:t>
                    </m:r>
                    <m:r>
                      <a:rPr lang="en-US" sz="2800" b="0" i="1" smtClean="0">
                        <a:latin typeface="Cambria Math"/>
                      </a:rPr>
                      <m:t>𝑍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𝑌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ru-RU" sz="2800" dirty="0" smtClean="0"/>
                  <a:t>,</a:t>
                </a:r>
                <a:endParaRPr lang="en-US" sz="2800" dirty="0" smtClean="0"/>
              </a:p>
              <a:p>
                <a:r>
                  <a:rPr lang="ru-RU" sz="2800" dirty="0" smtClean="0"/>
                  <a:t>где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конечное множество входных сигналов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ru-RU" sz="2800" dirty="0" smtClean="0"/>
                  <a:t> – </a:t>
                </a:r>
                <a:r>
                  <a:rPr lang="ru-RU" sz="2800" dirty="0"/>
                  <a:t>конечное множество </a:t>
                </a:r>
                <a:r>
                  <a:rPr lang="ru-RU" sz="2800" dirty="0" smtClean="0"/>
                  <a:t>выходных сигналов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ru-RU" sz="2800" dirty="0" smtClean="0"/>
                  <a:t> </a:t>
                </a:r>
                <a:r>
                  <a:rPr lang="ru-RU" sz="2800" dirty="0"/>
                  <a:t>– конечное множество </a:t>
                </a:r>
                <a:r>
                  <a:rPr lang="ru-RU" sz="2800" dirty="0" smtClean="0"/>
                  <a:t>внутренних состояний</a:t>
                </a:r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начальное состояние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функция переходов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– </a:t>
                </a:r>
                <a:r>
                  <a:rPr lang="ru-RU" sz="2800" dirty="0"/>
                  <a:t>функция </a:t>
                </a:r>
                <a:r>
                  <a:rPr lang="ru-RU" sz="2800" dirty="0" smtClean="0"/>
                  <a:t>выходов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620688"/>
                <a:ext cx="7776864" cy="5760640"/>
              </a:xfrm>
              <a:blipFill rotWithShape="1">
                <a:blip r:embed="rId2"/>
                <a:stretch>
                  <a:fillRect l="-1646" t="-1058" b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Автомат, задаваемый </a:t>
            </a:r>
            <a:r>
              <a:rPr lang="ru-RU" sz="2400" i="1" dirty="0" smtClean="0"/>
              <a:t>F</a:t>
            </a:r>
            <a:r>
              <a:rPr lang="ru-RU" sz="2400" dirty="0" smtClean="0"/>
              <a:t>-схемой функционирует в дискретном времени, моментами которого являются </a:t>
            </a:r>
            <a:r>
              <a:rPr lang="ru-RU" sz="2400" b="1" dirty="0" smtClean="0"/>
              <a:t>такты</a:t>
            </a:r>
            <a:r>
              <a:rPr lang="ru-RU" sz="2400" i="1" dirty="0" smtClean="0"/>
              <a:t> </a:t>
            </a:r>
            <a:r>
              <a:rPr lang="ru-RU" sz="2400" dirty="0" smtClean="0"/>
              <a:t>(примыкающие друг к другу равные интервалы времени), каждому из которых соответствуют постоянные значения входного и выходного сигналов и внутренние состояния.</a:t>
            </a:r>
          </a:p>
          <a:p>
            <a:pPr eaLnBrk="1" hangingPunct="1"/>
            <a:r>
              <a:rPr lang="ru-RU" sz="2400" b="1" dirty="0"/>
              <a:t>Работа конечного автомата </a:t>
            </a:r>
            <a:r>
              <a:rPr lang="ru-RU" sz="2400" dirty="0"/>
              <a:t>происходит по следующей схеме: </a:t>
            </a:r>
          </a:p>
          <a:p>
            <a:pPr eaLnBrk="1" hangingPunct="1"/>
            <a:r>
              <a:rPr lang="ru-RU" sz="2400" dirty="0"/>
              <a:t>в каждом </a:t>
            </a:r>
            <a:r>
              <a:rPr lang="ru-RU" sz="2400" i="1" dirty="0"/>
              <a:t>t</a:t>
            </a:r>
            <a:r>
              <a:rPr lang="ru-RU" sz="2400" dirty="0"/>
              <a:t>-м такте на вход автомата, находящегося в состоянии </a:t>
            </a:r>
            <a:r>
              <a:rPr lang="ru-RU" sz="2400" i="1" dirty="0"/>
              <a:t>z</a:t>
            </a:r>
            <a:r>
              <a:rPr lang="ru-RU" sz="2400" dirty="0"/>
              <a:t>(</a:t>
            </a:r>
            <a:r>
              <a:rPr lang="ru-RU" sz="2400" i="1" dirty="0"/>
              <a:t>t</a:t>
            </a:r>
            <a:r>
              <a:rPr lang="ru-RU" sz="2400" dirty="0"/>
              <a:t>), подается некоторый сигнал </a:t>
            </a:r>
            <a:r>
              <a:rPr lang="ru-RU" sz="2400" i="1" dirty="0"/>
              <a:t>x</a:t>
            </a:r>
            <a:r>
              <a:rPr lang="ru-RU" sz="2400" dirty="0"/>
              <a:t>(</a:t>
            </a:r>
            <a:r>
              <a:rPr lang="ru-RU" sz="2400" i="1" dirty="0"/>
              <a:t>t</a:t>
            </a:r>
            <a:r>
              <a:rPr lang="ru-RU" sz="2400" dirty="0"/>
              <a:t>), на который он реагирует переходом в </a:t>
            </a:r>
            <a:r>
              <a:rPr lang="ru-RU" sz="2400" dirty="0" smtClean="0"/>
              <a:t>(</a:t>
            </a:r>
            <a:r>
              <a:rPr lang="ru-RU" sz="2400" i="1" dirty="0"/>
              <a:t>t</a:t>
            </a:r>
            <a:r>
              <a:rPr lang="ru-RU" sz="2400" dirty="0"/>
              <a:t> +1)-м такте в новое состояние </a:t>
            </a:r>
            <a:r>
              <a:rPr lang="ru-RU" sz="2400" i="1" dirty="0"/>
              <a:t>z</a:t>
            </a:r>
            <a:r>
              <a:rPr lang="ru-RU" sz="2400" dirty="0"/>
              <a:t>(</a:t>
            </a:r>
            <a:r>
              <a:rPr lang="ru-RU" sz="2400" i="1" dirty="0"/>
              <a:t>t</a:t>
            </a:r>
            <a:r>
              <a:rPr lang="ru-RU" sz="2400" dirty="0"/>
              <a:t> +1) и выдачей некоторого выходного сигнала.</a:t>
            </a:r>
            <a:endParaRPr lang="ru-RU" sz="2400" dirty="0" smtClean="0"/>
          </a:p>
        </p:txBody>
      </p:sp>
      <p:sp>
        <p:nvSpPr>
          <p:cNvPr id="2970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52513"/>
                <a:ext cx="8229600" cy="5073650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Например, автомат первого рода (</a:t>
                </a:r>
                <a:r>
                  <a:rPr lang="ru-RU" sz="2400" b="1" dirty="0" smtClean="0"/>
                  <a:t>автомат Мили</a:t>
                </a:r>
                <a:r>
                  <a:rPr lang="ru-RU" sz="2400" dirty="0" smtClean="0"/>
                  <a:t>) описывается следующим образом:</a:t>
                </a:r>
                <a:endParaRPr lang="en-US" sz="2400" i="1" dirty="0" smtClean="0"/>
              </a:p>
              <a:p>
                <a:pPr lvl="1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fr-FR" sz="2400" i="1" dirty="0" smtClean="0">
                          <a:latin typeface="Cambria Math"/>
                        </a:rPr>
                        <m:t>𝑧</m:t>
                      </m:r>
                      <m:r>
                        <a:rPr lang="fr-FR" sz="2400" i="1" dirty="0" smtClean="0">
                          <a:latin typeface="Cambria Math"/>
                        </a:rPr>
                        <m:t>(</m:t>
                      </m:r>
                      <m:r>
                        <a:rPr lang="fr-FR" sz="2400" i="1" dirty="0" smtClean="0">
                          <a:latin typeface="Cambria Math"/>
                        </a:rPr>
                        <m:t>𝑡</m:t>
                      </m:r>
                      <m:r>
                        <a:rPr lang="fr-FR" sz="2400" i="1" dirty="0" smtClean="0">
                          <a:latin typeface="Cambria Math"/>
                        </a:rPr>
                        <m:t>+1)= [</m:t>
                      </m:r>
                      <m:r>
                        <a:rPr lang="fr-FR" sz="2400" i="1" dirty="0" smtClean="0">
                          <a:latin typeface="Cambria Math"/>
                        </a:rPr>
                        <m:t>𝑧</m:t>
                      </m:r>
                      <m:r>
                        <a:rPr lang="fr-FR" sz="2400" i="1" dirty="0" smtClean="0">
                          <a:latin typeface="Cambria Math"/>
                        </a:rPr>
                        <m:t>(</m:t>
                      </m:r>
                      <m:r>
                        <a:rPr lang="fr-FR" sz="2400" i="1" dirty="0" smtClean="0">
                          <a:latin typeface="Cambria Math"/>
                        </a:rPr>
                        <m:t>𝑡</m:t>
                      </m:r>
                      <m:r>
                        <a:rPr lang="fr-FR" sz="2400" i="1" dirty="0" smtClean="0">
                          <a:latin typeface="Cambria Math"/>
                        </a:rPr>
                        <m:t>), </m:t>
                      </m:r>
                      <m:r>
                        <a:rPr lang="fr-FR" sz="2400" i="1" dirty="0" smtClean="0">
                          <a:latin typeface="Cambria Math"/>
                        </a:rPr>
                        <m:t>𝑥</m:t>
                      </m:r>
                      <m:r>
                        <a:rPr lang="fr-FR" sz="2400" i="1" dirty="0" smtClean="0">
                          <a:latin typeface="Cambria Math"/>
                        </a:rPr>
                        <m:t>(</m:t>
                      </m:r>
                      <m:r>
                        <a:rPr lang="fr-FR" sz="2400" i="1" dirty="0" smtClean="0">
                          <a:latin typeface="Cambria Math"/>
                        </a:rPr>
                        <m:t>𝑡</m:t>
                      </m:r>
                      <m:r>
                        <a:rPr lang="fr-FR" sz="2400" i="1" dirty="0" smtClean="0">
                          <a:latin typeface="Cambria Math"/>
                        </a:rPr>
                        <m:t>)], </m:t>
                      </m:r>
                      <m:r>
                        <a:rPr lang="fr-FR" sz="2400" i="1" dirty="0" smtClean="0">
                          <a:latin typeface="Cambria Math"/>
                        </a:rPr>
                        <m:t>𝑡</m:t>
                      </m:r>
                      <m:r>
                        <a:rPr lang="fr-FR" sz="2400" i="1" dirty="0" smtClean="0">
                          <a:latin typeface="Cambria Math"/>
                        </a:rPr>
                        <m:t> = 0, 1, 2, …;</m:t>
                      </m:r>
                    </m:oMath>
                  </m:oMathPara>
                </a14:m>
                <a:endParaRPr lang="fr-FR" sz="2400" i="1" dirty="0" smtClean="0"/>
              </a:p>
              <a:p>
                <a:pPr lvl="1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/>
                        </a:rPr>
                        <m:t>     </m:t>
                      </m:r>
                      <m:r>
                        <a:rPr lang="fr-FR" sz="2400" i="1" dirty="0" smtClean="0">
                          <a:latin typeface="Cambria Math"/>
                        </a:rPr>
                        <m:t>𝑦</m:t>
                      </m:r>
                      <m:r>
                        <a:rPr lang="fr-FR" sz="2400" i="1" dirty="0" smtClean="0">
                          <a:latin typeface="Cambria Math"/>
                        </a:rPr>
                        <m:t>(</m:t>
                      </m:r>
                      <m:r>
                        <a:rPr lang="fr-FR" sz="2400" i="1" dirty="0" smtClean="0">
                          <a:latin typeface="Cambria Math"/>
                        </a:rPr>
                        <m:t>𝑡</m:t>
                      </m:r>
                      <m:r>
                        <a:rPr lang="fr-FR" sz="2400" i="1" dirty="0" smtClean="0">
                          <a:latin typeface="Cambria Math"/>
                        </a:rPr>
                        <m:t>)= [</m:t>
                      </m:r>
                      <m:r>
                        <a:rPr lang="fr-FR" sz="2400" i="1" dirty="0" smtClean="0">
                          <a:latin typeface="Cambria Math"/>
                        </a:rPr>
                        <m:t>𝑧</m:t>
                      </m:r>
                      <m:r>
                        <a:rPr lang="fr-FR" sz="2400" i="1" dirty="0" smtClean="0">
                          <a:latin typeface="Cambria Math"/>
                        </a:rPr>
                        <m:t>(</m:t>
                      </m:r>
                      <m:r>
                        <a:rPr lang="fr-FR" sz="2400" i="1" dirty="0" smtClean="0">
                          <a:latin typeface="Cambria Math"/>
                        </a:rPr>
                        <m:t>𝑡</m:t>
                      </m:r>
                      <m:r>
                        <a:rPr lang="fr-FR" sz="2400" i="1" dirty="0" smtClean="0">
                          <a:latin typeface="Cambria Math"/>
                        </a:rPr>
                        <m:t>), </m:t>
                      </m:r>
                      <m:r>
                        <a:rPr lang="fr-FR" sz="2400" i="1" dirty="0" smtClean="0">
                          <a:latin typeface="Cambria Math"/>
                        </a:rPr>
                        <m:t>𝑥</m:t>
                      </m:r>
                      <m:r>
                        <a:rPr lang="fr-FR" sz="2400" i="1" dirty="0" smtClean="0">
                          <a:latin typeface="Cambria Math"/>
                        </a:rPr>
                        <m:t>(</m:t>
                      </m:r>
                      <m:r>
                        <a:rPr lang="fr-FR" sz="2400" i="1" dirty="0" smtClean="0">
                          <a:latin typeface="Cambria Math"/>
                        </a:rPr>
                        <m:t>𝑡</m:t>
                      </m:r>
                      <m:r>
                        <a:rPr lang="fr-FR" sz="2400" i="1" dirty="0" smtClean="0">
                          <a:latin typeface="Cambria Math"/>
                        </a:rPr>
                        <m:t>)], </m:t>
                      </m:r>
                      <m:r>
                        <a:rPr lang="fr-FR" sz="2400" i="1" dirty="0" smtClean="0">
                          <a:latin typeface="Cambria Math"/>
                        </a:rPr>
                        <m:t>𝑡</m:t>
                      </m:r>
                      <m:r>
                        <a:rPr lang="fr-FR" sz="2400" i="1" dirty="0" smtClean="0">
                          <a:latin typeface="Cambria Math"/>
                        </a:rPr>
                        <m:t> = 0, 1, 2, …;</m:t>
                      </m:r>
                    </m:oMath>
                  </m:oMathPara>
                </a14:m>
                <a:endParaRPr lang="ru-RU" sz="2400" dirty="0" smtClean="0"/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r>
                  <a:rPr lang="ru-RU" sz="2400" dirty="0" smtClean="0"/>
                  <a:t>Автомат, для которого функция выходов не зависит от входной переменной </a:t>
                </a:r>
                <a:r>
                  <a:rPr lang="en-US" sz="2400" i="1" dirty="0" smtClean="0"/>
                  <a:t>x</a:t>
                </a:r>
                <a:r>
                  <a:rPr lang="ru-RU" sz="2400" dirty="0" smtClean="0"/>
                  <a:t>(</a:t>
                </a:r>
                <a:r>
                  <a:rPr lang="en-US" sz="2400" i="1" dirty="0" smtClean="0"/>
                  <a:t>t</a:t>
                </a:r>
                <a:r>
                  <a:rPr lang="ru-RU" sz="2400" dirty="0" smtClean="0"/>
                  <a:t>), называется </a:t>
                </a:r>
                <a:r>
                  <a:rPr lang="ru-RU" sz="2400" b="1" dirty="0" smtClean="0"/>
                  <a:t>автоматом Мура</a:t>
                </a:r>
                <a:r>
                  <a:rPr lang="ru-RU" sz="2400" dirty="0" smtClean="0"/>
                  <a:t>:</a:t>
                </a:r>
                <a:endParaRPr lang="en-US" sz="2400" i="1" dirty="0" smtClean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i="1" dirty="0" smtClean="0"/>
                  <a:t>		</a:t>
                </a:r>
                <a:r>
                  <a:rPr lang="en-US" sz="2400" i="1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dirty="0" smtClean="0">
                        <a:latin typeface="Cambria Math"/>
                      </a:rPr>
                      <m:t>)=</m:t>
                    </m:r>
                    <m:r>
                      <a:rPr lang="ru-RU" sz="2400" i="1" dirty="0" smtClean="0">
                        <a:latin typeface="Cambria Math"/>
                        <a:sym typeface="Symbol" pitchFamily="18" charset="2"/>
                      </a:rPr>
                      <m:t></m:t>
                    </m:r>
                    <m:r>
                      <a:rPr lang="ru-RU" sz="2400" i="1" dirty="0" smtClean="0">
                        <a:latin typeface="Cambria Math"/>
                      </a:rPr>
                      <m:t> [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dirty="0" smtClean="0">
                        <a:latin typeface="Cambria Math"/>
                      </a:rPr>
                      <m:t>)], 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en-US" sz="2400" i="1" dirty="0" smtClean="0">
                        <a:latin typeface="Cambria Math"/>
                      </a:rPr>
                      <m:t> = 0, 1, 2, …</m:t>
                    </m:r>
                  </m:oMath>
                </a14:m>
                <a:endParaRPr lang="ru-RU" sz="2400" dirty="0" smtClean="0"/>
              </a:p>
            </p:txBody>
          </p:sp>
        </mc:Choice>
        <mc:Fallback xmlns="">
          <p:sp>
            <p:nvSpPr>
              <p:cNvPr id="317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52513"/>
                <a:ext cx="8229600" cy="5073650"/>
              </a:xfrm>
              <a:blipFill rotWithShape="1">
                <a:blip r:embed="rId2"/>
                <a:stretch>
                  <a:fillRect l="-1111" t="-8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endParaRPr lang="ru-RU" sz="360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147248" cy="5112791"/>
          </a:xfrm>
        </p:spPr>
        <p:txBody>
          <a:bodyPr/>
          <a:lstStyle/>
          <a:p>
            <a:pPr eaLnBrk="1" hangingPunct="1"/>
            <a:r>
              <a:rPr lang="ru-RU" sz="2400" dirty="0" smtClean="0"/>
              <a:t>Чтобы задать конечный </a:t>
            </a:r>
            <a:r>
              <a:rPr lang="en-US" sz="2400" i="1" dirty="0" smtClean="0"/>
              <a:t>F</a:t>
            </a:r>
            <a:r>
              <a:rPr lang="ru-RU" sz="2400" dirty="0" smtClean="0"/>
              <a:t>-автомат конкретного вида, необходимо описать все элементы множеств и задать оператор переходов </a:t>
            </a:r>
            <a:r>
              <a:rPr lang="ru-RU" sz="2400" dirty="0" smtClean="0">
                <a:sym typeface="Symbol"/>
              </a:rPr>
              <a:t></a:t>
            </a:r>
            <a:r>
              <a:rPr lang="ru-RU" sz="2400" dirty="0" smtClean="0"/>
              <a:t> и выходов </a:t>
            </a:r>
            <a:r>
              <a:rPr lang="ru-RU" sz="2400" dirty="0" smtClean="0">
                <a:sym typeface="Symbol"/>
              </a:rPr>
              <a:t></a:t>
            </a:r>
            <a:r>
              <a:rPr lang="ru-RU" sz="2400" dirty="0" smtClean="0"/>
              <a:t>. </a:t>
            </a:r>
          </a:p>
          <a:p>
            <a:pPr eaLnBrk="1" hangingPunct="1"/>
            <a:r>
              <a:rPr lang="ru-RU" sz="2400" dirty="0" smtClean="0"/>
              <a:t>Способы задания работы </a:t>
            </a:r>
            <a:r>
              <a:rPr lang="en-US" sz="2400" i="1" dirty="0" smtClean="0"/>
              <a:t>F</a:t>
            </a:r>
            <a:r>
              <a:rPr lang="ru-RU" sz="2400" dirty="0" smtClean="0"/>
              <a:t>-автомата: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b="1" dirty="0" smtClean="0"/>
              <a:t>табличный</a:t>
            </a:r>
            <a:r>
              <a:rPr lang="ru-RU" sz="2400" dirty="0" smtClean="0"/>
              <a:t>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b="1" dirty="0" smtClean="0"/>
              <a:t>графический</a:t>
            </a:r>
            <a:r>
              <a:rPr lang="ru-RU" sz="2400" dirty="0" smtClean="0"/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Табличный способ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5433442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В табличном способе задаются </a:t>
            </a:r>
            <a:r>
              <a:rPr lang="ru-RU" sz="2400" b="1" dirty="0" smtClean="0"/>
              <a:t>таблицы переходов и выходов</a:t>
            </a:r>
            <a:r>
              <a:rPr lang="ru-RU" sz="2400" dirty="0" smtClean="0"/>
              <a:t>. </a:t>
            </a:r>
          </a:p>
          <a:p>
            <a:pPr eaLnBrk="1" hangingPunct="1"/>
            <a:r>
              <a:rPr lang="ru-RU" sz="2400" dirty="0" smtClean="0"/>
              <a:t>В них строки соответствуют входным сигналам автомата, а столбцы – его состояниям. </a:t>
            </a:r>
          </a:p>
          <a:p>
            <a:pPr eaLnBrk="1" hangingPunct="1"/>
            <a:r>
              <a:rPr lang="ru-RU" sz="2400" dirty="0" smtClean="0"/>
              <a:t>На пересечении </a:t>
            </a:r>
            <a:r>
              <a:rPr lang="en-US" sz="2400" i="1" dirty="0" smtClean="0"/>
              <a:t>i</a:t>
            </a:r>
            <a:r>
              <a:rPr lang="ru-RU" sz="2400" dirty="0" smtClean="0"/>
              <a:t>-й строки и </a:t>
            </a:r>
            <a:r>
              <a:rPr lang="en-US" sz="2400" i="1" dirty="0" smtClean="0"/>
              <a:t>k</a:t>
            </a:r>
            <a:r>
              <a:rPr lang="ru-RU" sz="2400" dirty="0" smtClean="0"/>
              <a:t>-го столбца таблицы переходов помещается соответствующее значение </a:t>
            </a:r>
            <a:r>
              <a:rPr lang="ru-RU" sz="2400" i="1" dirty="0" smtClean="0">
                <a:sym typeface="Symbol" pitchFamily="18" charset="2"/>
              </a:rPr>
              <a:t> </a:t>
            </a:r>
            <a:r>
              <a:rPr lang="ru-RU" sz="2400" dirty="0" smtClean="0"/>
              <a:t>(</a:t>
            </a:r>
            <a:r>
              <a:rPr lang="en-US" sz="2400" i="1" dirty="0" err="1" smtClean="0"/>
              <a:t>z</a:t>
            </a:r>
            <a:r>
              <a:rPr lang="en-US" sz="2400" i="1" baseline="-25000" dirty="0" err="1" smtClean="0"/>
              <a:t>k</a:t>
            </a:r>
            <a:r>
              <a:rPr lang="ru-RU" sz="2400" dirty="0" smtClean="0"/>
              <a:t>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 функции переходов, а в таблице выходов – соответствующее значение </a:t>
            </a:r>
            <a:r>
              <a:rPr lang="ru-RU" sz="2400" i="1" dirty="0" smtClean="0">
                <a:sym typeface="Symbol" pitchFamily="18" charset="2"/>
              </a:rPr>
              <a:t> </a:t>
            </a:r>
            <a:r>
              <a:rPr lang="ru-RU" sz="2400" dirty="0" smtClean="0"/>
              <a:t>(</a:t>
            </a:r>
            <a:r>
              <a:rPr lang="en-US" sz="2400" i="1" dirty="0" err="1" smtClean="0"/>
              <a:t>z</a:t>
            </a:r>
            <a:r>
              <a:rPr lang="en-US" sz="2400" i="1" baseline="-25000" dirty="0" err="1" smtClean="0"/>
              <a:t>k</a:t>
            </a:r>
            <a:r>
              <a:rPr lang="ru-RU" sz="2400" i="1" dirty="0" smtClean="0"/>
              <a:t>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) функции выходов. </a:t>
            </a:r>
          </a:p>
          <a:p>
            <a:pPr eaLnBrk="1" hangingPunct="1"/>
            <a:r>
              <a:rPr lang="ru-RU" sz="2400" dirty="0" smtClean="0"/>
              <a:t>Для </a:t>
            </a:r>
            <a:r>
              <a:rPr lang="en-US" sz="2400" i="1" dirty="0" smtClean="0"/>
              <a:t>F</a:t>
            </a:r>
            <a:r>
              <a:rPr lang="ru-RU" sz="2400" dirty="0" smtClean="0"/>
              <a:t>-автомата Мура обе таблицы совмещают.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Табличный способ</a:t>
            </a:r>
            <a:endParaRPr lang="ru-RU" sz="3600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35645"/>
            <a:ext cx="8229600" cy="5289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Таблицы переходов </a:t>
            </a:r>
            <a:r>
              <a:rPr lang="ru-RU" sz="2400" i="1" dirty="0" smtClean="0">
                <a:sym typeface="Symbol" pitchFamily="18" charset="2"/>
              </a:rPr>
              <a:t></a:t>
            </a:r>
            <a:r>
              <a:rPr lang="ru-RU" sz="2400" dirty="0" smtClean="0"/>
              <a:t> и выходов </a:t>
            </a:r>
            <a:r>
              <a:rPr lang="ru-RU" sz="2400" i="1" dirty="0" smtClean="0">
                <a:sym typeface="Symbol" pitchFamily="18" charset="2"/>
              </a:rPr>
              <a:t></a:t>
            </a:r>
            <a:r>
              <a:rPr lang="ru-RU" sz="2400" dirty="0" smtClean="0"/>
              <a:t> автомата Мили 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6" r="9756"/>
          <a:stretch>
            <a:fillRect/>
          </a:stretch>
        </p:blipFill>
        <p:spPr bwMode="auto">
          <a:xfrm>
            <a:off x="250825" y="1700808"/>
            <a:ext cx="8497888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29600" cy="4752751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 графическом способе задания конечного автомата используется понятие </a:t>
            </a:r>
            <a:r>
              <a:rPr lang="ru-RU" sz="2400" b="1" dirty="0" smtClean="0"/>
              <a:t>направленного графа</a:t>
            </a:r>
            <a:r>
              <a:rPr lang="ru-RU" sz="2400" dirty="0" smtClean="0"/>
              <a:t>. </a:t>
            </a:r>
          </a:p>
          <a:p>
            <a:pPr eaLnBrk="1" hangingPunct="1"/>
            <a:r>
              <a:rPr lang="ru-RU" sz="2400" b="1" dirty="0" smtClean="0"/>
              <a:t>Граф </a:t>
            </a:r>
            <a:r>
              <a:rPr lang="ru-RU" sz="2400" dirty="0" smtClean="0"/>
              <a:t>автомата представляет собой набор вершин, соответствующим различным состояниям автомата и соединяющих вершины дуг графа, соответствующих тем или иным переходам автомата. </a:t>
            </a:r>
          </a:p>
        </p:txBody>
      </p:sp>
      <p:sp>
        <p:nvSpPr>
          <p:cNvPr id="37892" name="Заголовок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Графический способ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20688"/>
            <a:ext cx="8229600" cy="5218113"/>
          </a:xfrm>
        </p:spPr>
        <p:txBody>
          <a:bodyPr/>
          <a:lstStyle/>
          <a:p>
            <a:pPr eaLnBrk="1" hangingPunct="1"/>
            <a:r>
              <a:rPr lang="ru-RU" sz="2400" b="1" dirty="0" smtClean="0"/>
              <a:t>Пример. Описание автомата </a:t>
            </a:r>
            <a:r>
              <a:rPr lang="ru-RU" sz="2400" b="1" dirty="0"/>
              <a:t>Мили </a:t>
            </a:r>
            <a:r>
              <a:rPr lang="en-US" sz="2400" b="1" i="1" dirty="0"/>
              <a:t>F</a:t>
            </a:r>
            <a:r>
              <a:rPr lang="ru-RU" sz="2400" b="1" dirty="0" smtClean="0"/>
              <a:t>1:</a:t>
            </a:r>
            <a:endParaRPr lang="ru-RU" sz="24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Табличный способ:</a:t>
            </a:r>
          </a:p>
          <a:p>
            <a:pPr eaLnBrk="1" hangingPunct="1">
              <a:buFont typeface="Wingdings" pitchFamily="2" charset="2"/>
              <a:buNone/>
            </a:pPr>
            <a:endParaRPr lang="ru-RU" sz="2400" b="1" dirty="0"/>
          </a:p>
          <a:p>
            <a:pPr eaLnBrk="1" hangingPunct="1">
              <a:buFont typeface="Wingdings" pitchFamily="2" charset="2"/>
              <a:buNone/>
            </a:pPr>
            <a:endParaRPr lang="ru-RU" sz="2400" b="1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b="1" dirty="0"/>
          </a:p>
          <a:p>
            <a:pPr eaLnBrk="1" hangingPunct="1">
              <a:buFont typeface="Wingdings" pitchFamily="2" charset="2"/>
              <a:buNone/>
            </a:pPr>
            <a:endParaRPr lang="ru-RU" sz="2400" b="1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Графический:</a:t>
            </a: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9" r="14369" b="7460"/>
          <a:stretch/>
        </p:blipFill>
        <p:spPr bwMode="auto">
          <a:xfrm>
            <a:off x="683568" y="1490611"/>
            <a:ext cx="7307524" cy="253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6" name="Picture 4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36557" r="66356" b="11759"/>
          <a:stretch/>
        </p:blipFill>
        <p:spPr bwMode="auto">
          <a:xfrm>
            <a:off x="3347864" y="4005064"/>
            <a:ext cx="2230454" cy="248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9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620688"/>
            <a:ext cx="7704856" cy="5472608"/>
          </a:xfrm>
        </p:spPr>
        <p:txBody>
          <a:bodyPr/>
          <a:lstStyle/>
          <a:p>
            <a:r>
              <a:rPr lang="ru-RU" sz="2400" dirty="0" smtClean="0"/>
              <a:t>Наибольшие затруднения при моделировании возникают </a:t>
            </a:r>
            <a:r>
              <a:rPr lang="ru-RU" sz="2400" b="1" dirty="0" smtClean="0"/>
              <a:t>при переходе от содержательного к формальному описанию объектов исследования</a:t>
            </a:r>
            <a:r>
              <a:rPr lang="ru-RU" sz="2400" dirty="0" smtClean="0"/>
              <a:t>,</a:t>
            </a:r>
            <a:r>
              <a:rPr lang="ru-RU" sz="2400" b="1" dirty="0" smtClean="0"/>
              <a:t> </a:t>
            </a:r>
            <a:r>
              <a:rPr lang="ru-RU" sz="2400" dirty="0" smtClean="0"/>
              <a:t>что объясняется участием в этом творческом процессе представителей разных коллективов: </a:t>
            </a:r>
            <a:r>
              <a:rPr lang="ru-RU" sz="2400" b="1" dirty="0" smtClean="0"/>
              <a:t>заказчиков</a:t>
            </a:r>
            <a:r>
              <a:rPr lang="ru-RU" sz="2400" dirty="0" smtClean="0"/>
              <a:t> (специалистов в области систем, которые нужно моделировать) и </a:t>
            </a:r>
            <a:r>
              <a:rPr lang="ru-RU" sz="2400" b="1" dirty="0" smtClean="0"/>
              <a:t>исполнителей</a:t>
            </a:r>
            <a:r>
              <a:rPr lang="ru-RU" sz="2400" dirty="0" smtClean="0"/>
              <a:t> (специалистов в области компьютерного моделирования).</a:t>
            </a:r>
          </a:p>
          <a:p>
            <a:r>
              <a:rPr lang="ru-RU" sz="2400" dirty="0" smtClean="0"/>
              <a:t>Решением данной проблемы является язык </a:t>
            </a:r>
            <a:r>
              <a:rPr lang="ru-RU" sz="2400" b="1" dirty="0" smtClean="0"/>
              <a:t>математических схем</a:t>
            </a:r>
            <a:r>
              <a:rPr lang="ru-RU" sz="2400" dirty="0" smtClean="0"/>
              <a:t>, позволяющий адекватно выполнить данный переход и решить вопрос  выбора метода моделирования.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548680"/>
            <a:ext cx="8229600" cy="5218113"/>
          </a:xfrm>
        </p:spPr>
        <p:txBody>
          <a:bodyPr/>
          <a:lstStyle/>
          <a:p>
            <a:pPr eaLnBrk="1" hangingPunct="1"/>
            <a:r>
              <a:rPr lang="ru-RU" sz="2400" b="1" dirty="0" smtClean="0"/>
              <a:t>Пример. Описание </a:t>
            </a:r>
            <a:r>
              <a:rPr lang="ru-RU" sz="2400" b="1" dirty="0"/>
              <a:t>автомата Мура </a:t>
            </a:r>
            <a:r>
              <a:rPr lang="en-US" sz="2400" b="1" i="1" dirty="0"/>
              <a:t>F</a:t>
            </a:r>
            <a:r>
              <a:rPr lang="ru-RU" sz="2400" b="1" dirty="0"/>
              <a:t>2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Табличный способ:</a:t>
            </a:r>
          </a:p>
          <a:p>
            <a:pPr eaLnBrk="1" hangingPunct="1">
              <a:buFont typeface="Wingdings" pitchFamily="2" charset="2"/>
              <a:buNone/>
            </a:pPr>
            <a:endParaRPr lang="ru-RU" sz="2400" b="1" dirty="0"/>
          </a:p>
          <a:p>
            <a:pPr eaLnBrk="1" hangingPunct="1">
              <a:buFont typeface="Wingdings" pitchFamily="2" charset="2"/>
              <a:buNone/>
            </a:pPr>
            <a:endParaRPr lang="ru-RU" sz="2400" b="1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b="1" dirty="0"/>
          </a:p>
          <a:p>
            <a:pPr eaLnBrk="1" hangingPunct="1">
              <a:buFont typeface="Wingdings" pitchFamily="2" charset="2"/>
              <a:buNone/>
            </a:pPr>
            <a:endParaRPr lang="ru-RU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Графический:</a:t>
            </a:r>
          </a:p>
          <a:p>
            <a:pPr eaLnBrk="1" hangingPunct="1">
              <a:buFont typeface="Wingdings" pitchFamily="2" charset="2"/>
              <a:buNone/>
            </a:pPr>
            <a:endParaRPr lang="ru-RU" sz="2400" b="1" dirty="0" smtClean="0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9" r="14579" b="10280"/>
          <a:stretch/>
        </p:blipFill>
        <p:spPr bwMode="auto">
          <a:xfrm>
            <a:off x="539552" y="1484784"/>
            <a:ext cx="8017167" cy="187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30</a:t>
            </a:fld>
            <a:endParaRPr lang="ru-RU">
              <a:solidFill>
                <a:srgbClr val="D1282E"/>
              </a:solidFill>
            </a:endParaRPr>
          </a:p>
        </p:txBody>
      </p:sp>
      <p:pic>
        <p:nvPicPr>
          <p:cNvPr id="8" name="Picture 4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7" t="35137" r="10793" b="9805"/>
          <a:stretch/>
        </p:blipFill>
        <p:spPr bwMode="auto">
          <a:xfrm>
            <a:off x="3275856" y="3501008"/>
            <a:ext cx="4033615" cy="264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ru-RU" sz="2400" dirty="0" smtClean="0"/>
              <a:t>Таким образом, понятие автомата в дискретно-детерминированном подходе к исследованию является математической абстракцией, удобной для описания широкого класса процессов функционирования реальных объектов в АСУ. </a:t>
            </a:r>
          </a:p>
          <a:p>
            <a:pPr eaLnBrk="1" hangingPunct="1"/>
            <a:r>
              <a:rPr lang="ru-RU" sz="2400" dirty="0" smtClean="0"/>
              <a:t>С помощью </a:t>
            </a:r>
            <a:r>
              <a:rPr lang="en-US" sz="2400" i="1" dirty="0" smtClean="0"/>
              <a:t>F</a:t>
            </a:r>
            <a:r>
              <a:rPr lang="ru-RU" sz="2400" i="1" dirty="0" smtClean="0"/>
              <a:t>-</a:t>
            </a:r>
            <a:r>
              <a:rPr lang="ru-RU" sz="2400" dirty="0" smtClean="0"/>
              <a:t>автомата можно описать объекты, для которых характерно наличие дискретных состояний и дискретный характер работы во времени – это элементы и узлы ЭВМ, устройства контроля, регулирования и управления, системы временной и пространственной коммутации в технике обмена информацией и т. д. </a:t>
            </a:r>
          </a:p>
        </p:txBody>
      </p:sp>
      <p:sp>
        <p:nvSpPr>
          <p:cNvPr id="3994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1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Применение</a:t>
            </a:r>
            <a:endParaRPr lang="ru-RU" sz="32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003232" cy="504056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С помощью </a:t>
            </a:r>
            <a:r>
              <a:rPr lang="en-US" sz="2400" i="1" dirty="0" smtClean="0"/>
              <a:t>F</a:t>
            </a:r>
            <a:r>
              <a:rPr lang="ru-RU" sz="2400" i="1" dirty="0" smtClean="0"/>
              <a:t>-</a:t>
            </a:r>
            <a:r>
              <a:rPr lang="ru-RU" sz="2400" dirty="0" smtClean="0"/>
              <a:t>автомата можно описать объекты, для которых характерно наличие дискретных состояний и дискретный характер работы во времени – это элементы и узлы ЭВМ, устройства контроля, регулирования и управления, системы временной и пространственной коммутации в технике обмена информацией и т. д. </a:t>
            </a:r>
            <a:endParaRPr lang="ru-RU" sz="2400" dirty="0"/>
          </a:p>
          <a:p>
            <a:pPr eaLnBrk="1" hangingPunct="1"/>
            <a:r>
              <a:rPr lang="ru-RU" sz="2400" dirty="0" smtClean="0"/>
              <a:t>В практике моделирования: </a:t>
            </a:r>
            <a:r>
              <a:rPr lang="ru-RU" sz="2400" dirty="0" err="1" smtClean="0"/>
              <a:t>стейтчарты</a:t>
            </a:r>
            <a:r>
              <a:rPr lang="ru-RU" sz="2400" dirty="0" smtClean="0"/>
              <a:t> (карты состояний, карты поведения), язык </a:t>
            </a:r>
            <a:r>
              <a:rPr lang="en-US" sz="2400" dirty="0" smtClean="0"/>
              <a:t>UML</a:t>
            </a:r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Дискретно-стохастические модели (</a:t>
            </a:r>
            <a:r>
              <a:rPr lang="ru-RU" sz="3600" i="1" dirty="0" smtClean="0"/>
              <a:t>Р</a:t>
            </a:r>
            <a:r>
              <a:rPr lang="ru-RU" sz="3600" dirty="0" smtClean="0"/>
              <a:t>-схемы)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700808"/>
            <a:ext cx="7931224" cy="4896544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В общем виде </a:t>
            </a:r>
            <a:r>
              <a:rPr lang="ru-RU" sz="2400" b="1" dirty="0" smtClean="0"/>
              <a:t>вероятностный автомат</a:t>
            </a:r>
            <a:r>
              <a:rPr lang="ru-RU" sz="2400" dirty="0" smtClean="0"/>
              <a:t> </a:t>
            </a:r>
            <a:r>
              <a:rPr lang="ru-RU" sz="2400" b="1" i="1" dirty="0" smtClean="0"/>
              <a:t>Р</a:t>
            </a:r>
            <a:r>
              <a:rPr lang="ru-RU" sz="2400" b="1" dirty="0" smtClean="0"/>
              <a:t>-схему</a:t>
            </a:r>
            <a:r>
              <a:rPr lang="ru-RU" sz="2400" dirty="0" smtClean="0"/>
              <a:t> (англ. </a:t>
            </a:r>
            <a:r>
              <a:rPr lang="en-US" sz="2400" dirty="0" err="1" smtClean="0"/>
              <a:t>probabijistic</a:t>
            </a:r>
            <a:r>
              <a:rPr lang="en-US" sz="2400" dirty="0" smtClean="0"/>
              <a:t> automat</a:t>
            </a:r>
            <a:r>
              <a:rPr lang="ru-RU" sz="2400" dirty="0" smtClean="0"/>
              <a:t>) определяют как дискретный </a:t>
            </a:r>
            <a:r>
              <a:rPr lang="ru-RU" sz="2400" dirty="0" err="1" smtClean="0"/>
              <a:t>потактный</a:t>
            </a:r>
            <a:r>
              <a:rPr lang="ru-RU" sz="2400" dirty="0" smtClean="0"/>
              <a:t> преобразователь информации с памятью, функционирование которого в каждом такте зависит только от состояния памяти в нем и может быть описано статистически. </a:t>
            </a:r>
            <a:endParaRPr lang="en-US" sz="2400" dirty="0" smtClean="0"/>
          </a:p>
          <a:p>
            <a:pPr eaLnBrk="1" hangingPunct="1"/>
            <a:r>
              <a:rPr lang="ru-RU" sz="2400" dirty="0"/>
              <a:t>Для такого автомата характерно задание </a:t>
            </a:r>
            <a:r>
              <a:rPr lang="ru-RU" sz="2400" b="1" dirty="0"/>
              <a:t>таблицы вероятностей перехода</a:t>
            </a:r>
            <a:r>
              <a:rPr lang="ru-RU" sz="2400" dirty="0"/>
              <a:t> автомата в некоторое состояние и появления некоторого выходного сигнала в зависимости от текущего состояния и входного сигнала.</a:t>
            </a:r>
          </a:p>
          <a:p>
            <a:pPr eaLnBrk="1" hangingPunct="1"/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8229600" cy="5000625"/>
          </a:xfrm>
        </p:spPr>
        <p:txBody>
          <a:bodyPr/>
          <a:lstStyle/>
          <a:p>
            <a:pPr eaLnBrk="1" hangingPunct="1"/>
            <a:r>
              <a:rPr lang="en-US" sz="2400" b="1" i="1" dirty="0" smtClean="0"/>
              <a:t>P</a:t>
            </a:r>
            <a:r>
              <a:rPr lang="ru-RU" sz="2400" b="1" dirty="0" smtClean="0"/>
              <a:t>-автомат </a:t>
            </a:r>
            <a:r>
              <a:rPr lang="ru-RU" sz="2400" dirty="0" smtClean="0"/>
              <a:t>задается четверкой</a:t>
            </a:r>
            <a:endParaRPr lang="ru-RU" sz="2400" b="1" i="1" dirty="0" smtClean="0"/>
          </a:p>
          <a:p>
            <a:pPr lvl="1" algn="ctr" eaLnBrk="1" hangingPunct="1">
              <a:buFont typeface="Wingdings" pitchFamily="2" charset="2"/>
              <a:buNone/>
            </a:pPr>
            <a:r>
              <a:rPr lang="ru-RU" sz="2400" b="1" i="1" dirty="0" smtClean="0"/>
              <a:t>P = &lt;Z, X, Y, B&gt;,</a:t>
            </a: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где </a:t>
            </a:r>
            <a:r>
              <a:rPr lang="en-US" sz="2400" dirty="0" smtClean="0"/>
              <a:t>X</a:t>
            </a:r>
            <a:r>
              <a:rPr lang="ru-RU" sz="2400" dirty="0" smtClean="0"/>
              <a:t> = {</a:t>
            </a:r>
            <a:r>
              <a:rPr lang="en-US" sz="2400" dirty="0" smtClean="0"/>
              <a:t>x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…,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ru-RU" sz="2400" dirty="0" smtClean="0"/>
              <a:t>} – множество входных воздействий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Y</a:t>
            </a:r>
            <a:r>
              <a:rPr lang="ru-RU" sz="2400" dirty="0" smtClean="0"/>
              <a:t> = {</a:t>
            </a:r>
            <a:r>
              <a:rPr lang="en-US" sz="2400" dirty="0" smtClean="0"/>
              <a:t>y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…,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j</a:t>
            </a:r>
            <a:r>
              <a:rPr lang="ru-RU" sz="2400" dirty="0" smtClean="0"/>
              <a:t>} – множество выходных реакций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Z</a:t>
            </a:r>
            <a:r>
              <a:rPr lang="ru-RU" sz="2400" dirty="0" smtClean="0"/>
              <a:t> = {</a:t>
            </a:r>
            <a:r>
              <a:rPr lang="en-US" sz="2400" dirty="0" smtClean="0"/>
              <a:t>z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…,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k</a:t>
            </a:r>
            <a:r>
              <a:rPr lang="ru-RU" sz="2400" dirty="0" smtClean="0"/>
              <a:t>} – множество состояний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B</a:t>
            </a:r>
            <a:r>
              <a:rPr lang="ru-RU" sz="2400" dirty="0" smtClean="0"/>
              <a:t> – множество таблиц, в которых заданы условные вероятности переходов.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7931224" cy="5039766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Задание вероятностных автоматов, так же как и конечных автоматов, может быть проведено в табличном и  графическом виде с добавлением соответствующих значений ненулевых вероятностей переходов и выходов. </a:t>
            </a:r>
          </a:p>
          <a:p>
            <a:pPr eaLnBrk="1" hangingPunct="1"/>
            <a:r>
              <a:rPr lang="ru-RU" sz="2400" dirty="0" smtClean="0"/>
              <a:t>Исследование автомата может проводиться как аналитическими, так и имитационными (например, методом статистического моделирования) методами. </a:t>
            </a:r>
          </a:p>
        </p:txBody>
      </p:sp>
      <p:sp>
        <p:nvSpPr>
          <p:cNvPr id="4403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/>
              <a:t>литература</a:t>
            </a:r>
            <a:endParaRPr lang="ru-RU" sz="3200" dirty="0"/>
          </a:p>
        </p:txBody>
      </p:sp>
      <p:sp>
        <p:nvSpPr>
          <p:cNvPr id="108547" name="Объект 3"/>
          <p:cNvSpPr>
            <a:spLocks noGrp="1"/>
          </p:cNvSpPr>
          <p:nvPr>
            <p:ph idx="1"/>
          </p:nvPr>
        </p:nvSpPr>
        <p:spPr>
          <a:xfrm>
            <a:off x="899592" y="1196752"/>
            <a:ext cx="6912768" cy="511256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Советов </a:t>
            </a:r>
            <a:r>
              <a:rPr lang="ru-RU" sz="2000" dirty="0">
                <a:cs typeface="Times New Roman" pitchFamily="18" charset="0"/>
              </a:rPr>
              <a:t>Б.Я., Яковлев С.А. Моделирование систем: учебник для ВУЗов. (3-е изд.). 2001 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Times New Roman" pitchFamily="18" charset="0"/>
              </a:rPr>
              <a:t>Бусленко Н.П. Моделирование сложных систем. 1978</a:t>
            </a: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Сирота </a:t>
            </a:r>
            <a:r>
              <a:rPr lang="ru-RU" sz="2000" dirty="0">
                <a:cs typeface="Times New Roman" pitchFamily="18" charset="0"/>
              </a:rPr>
              <a:t>А.А. Компьютерное моделирование и оценка эффективности сложных систем. </a:t>
            </a:r>
            <a:r>
              <a:rPr lang="ru-RU" sz="2000" dirty="0" smtClean="0">
                <a:cs typeface="Times New Roman" pitchFamily="18" charset="0"/>
              </a:rPr>
              <a:t>2006</a:t>
            </a:r>
            <a:endParaRPr lang="ru-RU" sz="2000" dirty="0">
              <a:cs typeface="Times New Roman" pitchFamily="18" charset="0"/>
            </a:endParaRPr>
          </a:p>
          <a:p>
            <a:pPr marL="0" indent="0">
              <a:lnSpc>
                <a:spcPct val="115000"/>
              </a:lnSpc>
              <a:spcAft>
                <a:spcPct val="0"/>
              </a:spcAft>
            </a:pPr>
            <a:endParaRPr lang="ru-RU" sz="2000" dirty="0" smtClean="0">
              <a:cs typeface="Calibri" pitchFamily="34" charset="0"/>
            </a:endParaRPr>
          </a:p>
        </p:txBody>
      </p:sp>
      <p:sp>
        <p:nvSpPr>
          <p:cNvPr id="10854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09FC61-F54F-440C-A0BC-F4DF1977FDD1}" type="slidenum">
              <a:rPr lang="ru-RU" smtClean="0">
                <a:solidFill>
                  <a:srgbClr val="D1282E"/>
                </a:solidFill>
              </a:rPr>
              <a:pPr eaLnBrk="1" hangingPunct="1"/>
              <a:t>36</a:t>
            </a:fld>
            <a:endParaRPr lang="ru-RU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37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163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8002587" cy="755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Понятие математической схемы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484784"/>
            <a:ext cx="7632848" cy="5112568"/>
          </a:xfrm>
        </p:spPr>
        <p:txBody>
          <a:bodyPr/>
          <a:lstStyle/>
          <a:p>
            <a:r>
              <a:rPr lang="ru-RU" sz="2000" dirty="0"/>
              <a:t>Понятие «математическая схема» рассматривает математику не как метод расчета, а как метод мышления, как средство формулирования понятий. </a:t>
            </a:r>
          </a:p>
          <a:p>
            <a:r>
              <a:rPr lang="ru-RU" sz="2000" b="1" dirty="0" smtClean="0"/>
              <a:t>1) Математическая </a:t>
            </a:r>
            <a:r>
              <a:rPr lang="ru-RU" sz="2000" b="1" dirty="0"/>
              <a:t>схема </a:t>
            </a:r>
            <a:r>
              <a:rPr lang="ru-RU" sz="2000" dirty="0"/>
              <a:t>предназначена для перехода от содержательного описания объекта моделирования к формальному представлению процесса ее </a:t>
            </a:r>
            <a:r>
              <a:rPr lang="ru-RU" sz="2000" dirty="0" smtClean="0"/>
              <a:t>функционирования в виде некоторой математической модели. </a:t>
            </a:r>
          </a:p>
          <a:p>
            <a:r>
              <a:rPr lang="ru-RU" sz="2000" b="1" dirty="0" smtClean="0"/>
              <a:t>2)</a:t>
            </a:r>
            <a:r>
              <a:rPr lang="ru-RU" sz="2000" dirty="0" smtClean="0"/>
              <a:t> </a:t>
            </a:r>
            <a:r>
              <a:rPr lang="ru-RU" sz="2000" b="1" dirty="0" smtClean="0"/>
              <a:t>Математическая схема </a:t>
            </a:r>
            <a:r>
              <a:rPr lang="ru-RU" sz="2000" dirty="0" smtClean="0"/>
              <a:t>– эффективное средство для нахождения взаимопонимания между заказчиками (специалистами </a:t>
            </a:r>
            <a:r>
              <a:rPr lang="ru-RU" sz="2000" dirty="0"/>
              <a:t>в области </a:t>
            </a:r>
            <a:r>
              <a:rPr lang="ru-RU" sz="2000" dirty="0" smtClean="0"/>
              <a:t>систем, </a:t>
            </a:r>
            <a:r>
              <a:rPr lang="ru-RU" sz="2000" dirty="0"/>
              <a:t>которые нужно моделировать)</a:t>
            </a:r>
            <a:r>
              <a:rPr lang="ru-RU" sz="2000" dirty="0" smtClean="0"/>
              <a:t> и исполнителями(специалистами </a:t>
            </a:r>
            <a:r>
              <a:rPr lang="ru-RU" sz="2000" dirty="0"/>
              <a:t>в области компьютерного моделирования</a:t>
            </a:r>
            <a:r>
              <a:rPr lang="ru-RU" sz="2000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7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7620000" cy="4373563"/>
          </a:xfrm>
        </p:spPr>
        <p:txBody>
          <a:bodyPr/>
          <a:lstStyle/>
          <a:p>
            <a:r>
              <a:rPr lang="ru-RU" sz="2400" b="1" dirty="0" smtClean="0"/>
              <a:t>Исходной </a:t>
            </a:r>
            <a:r>
              <a:rPr lang="ru-RU" sz="2400" b="1" dirty="0"/>
              <a:t>информацией </a:t>
            </a:r>
            <a:r>
              <a:rPr lang="ru-RU" sz="2400" dirty="0"/>
              <a:t>при построении математических моделей процессов функционирования систем служат данные о назначении и условиях работы исследуемой (или проектируемой) системы. Эта информация определяет </a:t>
            </a:r>
            <a:r>
              <a:rPr lang="ru-RU" sz="2400" b="1" dirty="0"/>
              <a:t>цель моделирования </a:t>
            </a:r>
            <a:r>
              <a:rPr lang="ru-RU" sz="2400" dirty="0"/>
              <a:t>системы и </a:t>
            </a:r>
            <a:r>
              <a:rPr lang="ru-RU" sz="2400" b="1" dirty="0"/>
              <a:t>требования к </a:t>
            </a:r>
            <a:r>
              <a:rPr lang="ru-RU" sz="2400" b="1" dirty="0" smtClean="0"/>
              <a:t>модели</a:t>
            </a:r>
            <a:r>
              <a:rPr lang="ru-RU" sz="2400" dirty="0" smtClean="0"/>
              <a:t> и, соответственно, выбор конкретной математической </a:t>
            </a:r>
            <a:r>
              <a:rPr lang="ru-RU" sz="2400" dirty="0"/>
              <a:t>схемы</a:t>
            </a:r>
            <a:r>
              <a:rPr lang="ru-RU" sz="2400" dirty="0" smtClean="0"/>
              <a:t>. 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2325" y="1700808"/>
                <a:ext cx="7499350" cy="4536454"/>
              </a:xfrm>
            </p:spPr>
            <p:txBody>
              <a:bodyPr/>
              <a:lstStyle/>
              <a:p>
                <a:pPr lvl="1"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Модель объекта моделирования представляют в виде множества величин: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– совокупность входных воздействий на систему,</a:t>
                </a:r>
                <a:endParaRPr lang="en-US" sz="2400" dirty="0" smtClean="0"/>
              </a:p>
              <a:p>
                <a:pPr lvl="1"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– совокупность воздействий внешней среды,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– совокупность внутренних параметров системы,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– совокупность выходных характеристик системы</a:t>
                </a:r>
                <a:r>
                  <a:rPr lang="ru-RU" sz="2400" dirty="0"/>
                  <a:t>.</a:t>
                </a:r>
                <a:endParaRPr lang="en-US" sz="2400" dirty="0" smtClean="0"/>
              </a:p>
              <a:p>
                <a:pPr lvl="1" eaLnBrk="1" hangingPunct="1">
                  <a:buFont typeface="Wingdings" pitchFamily="2" charset="2"/>
                  <a:buNone/>
                </a:pPr>
                <a:endParaRPr lang="ru-RU" sz="2400" dirty="0" smtClean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2325" y="1700808"/>
                <a:ext cx="7499350" cy="4536454"/>
              </a:xfrm>
              <a:blipFill rotWithShape="1">
                <a:blip r:embed="rId3"/>
                <a:stretch>
                  <a:fillRect t="-941" r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2696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Общая математическая модель системы</a:t>
            </a:r>
          </a:p>
        </p:txBody>
      </p:sp>
      <p:sp>
        <p:nvSpPr>
          <p:cNvPr id="1229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9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30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764704"/>
                <a:ext cx="8208912" cy="5832648"/>
              </a:xfrm>
            </p:spPr>
            <p:txBody>
              <a:bodyPr/>
              <a:lstStyle/>
              <a:p>
                <a:pPr marL="342900" lvl="1" indent="-342900" eaLnBrk="1" hangingPunct="1">
                  <a:spcAft>
                    <a:spcPts val="600"/>
                  </a:spcAft>
                  <a:buClrTx/>
                  <a:buNone/>
                </a:pPr>
                <a:r>
                  <a:rPr lang="ru-RU" sz="2400" b="1" dirty="0" smtClean="0"/>
                  <a:t>Закон </a:t>
                </a:r>
                <a:r>
                  <a:rPr lang="ru-RU" sz="2400" b="1" dirty="0"/>
                  <a:t>функционирования системы</a:t>
                </a:r>
                <a:r>
                  <a:rPr lang="ru-RU" sz="2400" dirty="0" smtClean="0"/>
                  <a:t>:</a:t>
                </a:r>
                <a:endParaRPr lang="en-US" sz="2400" dirty="0" smtClean="0"/>
              </a:p>
              <a:p>
                <a:pPr marL="342900" lvl="1" indent="-342900" eaLnBrk="1" hangingPunct="1">
                  <a:spcAft>
                    <a:spcPts val="600"/>
                  </a:spcAft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  <a:p>
                <a:pPr eaLnBrk="1" hangingPunct="1"/>
                <a:r>
                  <a:rPr lang="ru-RU" sz="2400" dirty="0" smtClean="0"/>
                  <a:t>Переменные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acc>
                  </m:oMath>
                </a14:m>
                <a:r>
                  <a:rPr lang="ru-RU" sz="2400" dirty="0" smtClean="0"/>
                  <a:t>  называются </a:t>
                </a:r>
                <a:r>
                  <a:rPr lang="ru-RU" sz="2400" b="1" dirty="0"/>
                  <a:t>экзогенными</a:t>
                </a:r>
                <a:r>
                  <a:rPr lang="ru-RU" sz="2400" dirty="0"/>
                  <a:t> (</a:t>
                </a:r>
                <a:r>
                  <a:rPr lang="ru-RU" sz="2400" b="1" dirty="0"/>
                  <a:t>независимыми</a:t>
                </a:r>
                <a:r>
                  <a:rPr lang="ru-RU" sz="2400" dirty="0"/>
                  <a:t>), </a:t>
                </a:r>
              </a:p>
              <a:p>
                <a:pPr eaLnBrk="1" hangingPunct="1"/>
                <a:r>
                  <a:rPr lang="ru-RU" sz="2400" dirty="0"/>
                  <a:t>Переменные на выходе системы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– </a:t>
                </a:r>
                <a:r>
                  <a:rPr lang="ru-RU" sz="2400" b="1" dirty="0"/>
                  <a:t>эндогенные</a:t>
                </a:r>
                <a:r>
                  <a:rPr lang="ru-RU" sz="2400" dirty="0"/>
                  <a:t> (</a:t>
                </a:r>
                <a:r>
                  <a:rPr lang="ru-RU" sz="2400" b="1" dirty="0"/>
                  <a:t>зависимые</a:t>
                </a:r>
                <a:r>
                  <a:rPr lang="ru-RU" sz="2400" dirty="0"/>
                  <a:t>).</a:t>
                </a:r>
              </a:p>
              <a:p>
                <a:pPr eaLnBrk="1" hangingPunct="1"/>
                <a:r>
                  <a:rPr lang="ru-RU" sz="2400" b="1" dirty="0"/>
                  <a:t>Оператор </a:t>
                </a:r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/>
                      </a:rPr>
                      <m:t>𝑭</m:t>
                    </m:r>
                    <m:r>
                      <a:rPr lang="ru-RU" sz="2400" b="1" i="1" baseline="-25000" dirty="0">
                        <a:latin typeface="Cambria Math"/>
                      </a:rPr>
                      <m:t>𝑺</m:t>
                    </m:r>
                  </m:oMath>
                </a14:m>
                <a:r>
                  <a:rPr lang="ru-RU" sz="2400" dirty="0"/>
                  <a:t>  описывает  процесс функционирования системы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ru-RU" sz="2400" dirty="0"/>
                  <a:t> во времени и преобразует экзогенные переменные в эндогенные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pPr eaLnBrk="1" hangingPunct="1"/>
                <a:r>
                  <a:rPr lang="ru-RU" sz="2400" dirty="0" smtClean="0"/>
                  <a:t>Закон функционирования системы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может быть задан в виде функции, функционала, логических условий, в алгоритмической или табличной форме, словесного правила…</a:t>
                </a:r>
              </a:p>
              <a:p>
                <a:pPr marL="342900" lvl="1" indent="-342900">
                  <a:spcAft>
                    <a:spcPts val="600"/>
                  </a:spcAft>
                  <a:buClrTx/>
                  <a:buNone/>
                </a:pPr>
                <a:endParaRPr lang="ru-RU" sz="2400" i="1" dirty="0"/>
              </a:p>
              <a:p>
                <a:pPr marL="342900" lvl="1" indent="-342900">
                  <a:spcAft>
                    <a:spcPts val="600"/>
                  </a:spcAft>
                  <a:buClrTx/>
                  <a:buNone/>
                </a:pPr>
                <a:endParaRPr lang="ru-RU" sz="2400" dirty="0"/>
              </a:p>
              <a:p>
                <a:pPr marL="342900" lvl="1" indent="-342900">
                  <a:spcAft>
                    <a:spcPts val="600"/>
                  </a:spcAft>
                  <a:buClrTx/>
                  <a:buNone/>
                </a:pPr>
                <a:endParaRPr lang="ru-RU" sz="2400" dirty="0" smtClean="0"/>
              </a:p>
              <a:p>
                <a:pPr marL="342900" lvl="1" indent="-342900">
                  <a:spcAft>
                    <a:spcPts val="600"/>
                  </a:spcAft>
                  <a:buClrTx/>
                  <a:buNone/>
                </a:pPr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764704"/>
                <a:ext cx="8208912" cy="5832648"/>
              </a:xfrm>
              <a:blipFill rotWithShape="1">
                <a:blip r:embed="rId2"/>
                <a:stretch>
                  <a:fillRect l="-1189" t="-731" r="-1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4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980728"/>
                <a:ext cx="7632848" cy="5544616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ru-RU" sz="2400" b="1" dirty="0" smtClean="0"/>
                  <a:t>Процесс функционирова</a:t>
                </a:r>
                <a:r>
                  <a:rPr lang="ru-RU" sz="2400" dirty="0" smtClean="0"/>
                  <a:t>ния системы рассматривают как последовательную смену состояний </a:t>
                </a: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ru-RU" sz="24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400" b="0" dirty="0" smtClean="0"/>
              </a:p>
              <a:p>
                <a:pPr marL="0" indent="0" eaLnBrk="1" hangingPunct="1">
                  <a:buFont typeface="Wingdings" pitchFamily="2" charset="2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интерпретируются как координаты точки в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ru-RU" sz="2400" b="1" dirty="0" smtClean="0"/>
                  <a:t>-мерном фазовом пространстве</a:t>
                </a:r>
                <a:r>
                  <a:rPr lang="ru-RU" sz="2400" dirty="0" smtClean="0"/>
                  <a:t>.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Каждой реализации процесса будет соответствовать некоторая фазовая траектория.</a:t>
                </a:r>
              </a:p>
              <a:p>
                <a:pPr marL="0" indent="0" eaLnBrk="1" hangingPunct="1">
                  <a:buFont typeface="Wingdings" pitchFamily="2" charset="2"/>
                  <a:buNone/>
                  <a:defRPr/>
                </a:pPr>
                <a:r>
                  <a:rPr lang="ru-RU" sz="2400" dirty="0" smtClean="0"/>
                  <a:t>Совокупность всех возможных значений состояний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b="1" dirty="0" smtClean="0"/>
                  <a:t>пространством состояний объекта моделирования</a:t>
                </a:r>
                <a:r>
                  <a:rPr lang="ru-RU" sz="2400" dirty="0" smtClean="0"/>
                  <a:t>.</a:t>
                </a:r>
              </a:p>
              <a:p>
                <a:pPr marL="0" indent="0" eaLnBrk="1" hangingPunct="1">
                  <a:buFont typeface="Wingdings" pitchFamily="2" charset="2"/>
                  <a:buNone/>
                  <a:defRPr/>
                </a:pPr>
                <a:endParaRPr lang="ru-RU" sz="2400" dirty="0" smtClean="0"/>
              </a:p>
            </p:txBody>
          </p:sp>
        </mc:Choice>
        <mc:Fallback xmlns="">
          <p:sp>
            <p:nvSpPr>
              <p:cNvPr id="410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980728"/>
                <a:ext cx="7632848" cy="5544616"/>
              </a:xfrm>
              <a:blipFill rotWithShape="1">
                <a:blip r:embed="rId3"/>
                <a:stretch>
                  <a:fillRect l="-1278" t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0" y="3600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2" name="Rectangle 17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8" name="Rectangle 2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8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576" y="908720"/>
                <a:ext cx="7560840" cy="5688632"/>
              </a:xfrm>
            </p:spPr>
            <p:txBody>
              <a:bodyPr/>
              <a:lstStyle/>
              <a:p>
                <a:pPr marL="0" indent="0" eaLnBrk="1" hangingPunct="1">
                  <a:defRPr/>
                </a:pPr>
                <a:r>
                  <a:rPr lang="ru-RU" sz="2000" b="1" dirty="0" smtClean="0"/>
                  <a:t>Состояния</a:t>
                </a:r>
                <a:r>
                  <a:rPr lang="ru-RU" sz="2000" dirty="0" smtClean="0"/>
                  <a:t> в момент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полностью определяются </a:t>
                </a:r>
                <a:r>
                  <a:rPr lang="ru-RU" sz="2000" b="1" dirty="0"/>
                  <a:t>начальными условиями</a:t>
                </a:r>
                <a:r>
                  <a:rPr lang="ru-RU" sz="2000" dirty="0"/>
                  <a:t>:</a:t>
                </a:r>
                <a:r>
                  <a:rPr lang="ru-RU" sz="2000" dirty="0" smtClean="0"/>
                  <a:t> входными воздействиями, внутренними параметрами и воздействиями внешней среды, а также </a:t>
                </a:r>
                <a:r>
                  <a:rPr lang="ru-RU" sz="2000" b="1" dirty="0" smtClean="0"/>
                  <a:t>начальными состояниями</a:t>
                </a:r>
                <a:r>
                  <a:rPr lang="ru-RU" sz="2000" dirty="0" smtClean="0"/>
                  <a:t> </a:t>
                </a:r>
              </a:p>
              <a:p>
                <a:pPr marL="0" indent="0" algn="ctr" eaLnBrk="1" hangingPunct="1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 eaLnBrk="1" hangingPunct="1">
                  <a:defRPr/>
                </a:pPr>
                <a:r>
                  <a:rPr lang="ru-RU" sz="2000" dirty="0" smtClean="0"/>
                  <a:t>Процесс функционирования описывается двумя уравнениями:</a:t>
                </a: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  <a:p>
                <a:pPr eaLnBrk="1" hangingPunct="1"/>
                <a:r>
                  <a:rPr lang="ru-RU" sz="2000" dirty="0" smtClean="0"/>
                  <a:t>Тогда </a:t>
                </a:r>
                <a:r>
                  <a:rPr lang="ru-RU" sz="2000" b="1" dirty="0"/>
                  <a:t>общую математическую модель системы </a:t>
                </a:r>
                <a:r>
                  <a:rPr lang="ru-RU" sz="2000" dirty="0"/>
                  <a:t>можно также </a:t>
                </a:r>
                <a:r>
                  <a:rPr lang="ru-RU" sz="2000" dirty="0" smtClean="0"/>
                  <a:t>представить: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eaLnBrk="1" hangingPunct="1"/>
                <a:endParaRPr lang="ru-RU" sz="2000" dirty="0" smtClean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908720"/>
                <a:ext cx="7560840" cy="5688632"/>
              </a:xfrm>
              <a:blipFill rotWithShape="1">
                <a:blip r:embed="rId2"/>
                <a:stretch>
                  <a:fillRect l="-887" t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1" name="Заголовок 1"/>
          <p:cNvSpPr>
            <a:spLocks noGrp="1"/>
          </p:cNvSpPr>
          <p:nvPr>
            <p:ph type="title"/>
          </p:nvPr>
        </p:nvSpPr>
        <p:spPr>
          <a:xfrm>
            <a:off x="683568" y="5391"/>
            <a:ext cx="8002587" cy="755650"/>
          </a:xfrm>
        </p:spPr>
        <p:txBody>
          <a:bodyPr/>
          <a:lstStyle/>
          <a:p>
            <a:endParaRPr lang="ru-RU" dirty="0" smtClean="0"/>
          </a:p>
        </p:txBody>
      </p:sp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7" name="Rectangle 15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1965</Words>
  <Application>Microsoft Office PowerPoint</Application>
  <PresentationFormat>Экран (4:3)</PresentationFormat>
  <Paragraphs>195</Paragraphs>
  <Slides>37</Slides>
  <Notes>7</Notes>
  <HiddenSlides>3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1_Тема Office</vt:lpstr>
      <vt:lpstr>1_Главная</vt:lpstr>
      <vt:lpstr>2_Главная</vt:lpstr>
      <vt:lpstr>Формула</vt:lpstr>
      <vt:lpstr>Презентация PowerPoint</vt:lpstr>
      <vt:lpstr>Тема 3. Математические схемы моделирования систем</vt:lpstr>
      <vt:lpstr>Презентация PowerPoint</vt:lpstr>
      <vt:lpstr>Понятие математической схемы</vt:lpstr>
      <vt:lpstr>Презентация PowerPoint</vt:lpstr>
      <vt:lpstr>Общая математическая модель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Типовые математические схемы</vt:lpstr>
      <vt:lpstr>классификация</vt:lpstr>
      <vt:lpstr>Непрерывно-детерминированные модели (D-схемы) </vt:lpstr>
      <vt:lpstr>Пример</vt:lpstr>
      <vt:lpstr>Презентация PowerPoint</vt:lpstr>
      <vt:lpstr>Презентация PowerPoint</vt:lpstr>
      <vt:lpstr>Презентация PowerPoint</vt:lpstr>
      <vt:lpstr>Простейшая система автоматического управления</vt:lpstr>
      <vt:lpstr>Презентация PowerPoint</vt:lpstr>
      <vt:lpstr>Презентация PowerPoint</vt:lpstr>
      <vt:lpstr>Дискретно-детерминированные модели (F-схемы) 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Табличный способ</vt:lpstr>
      <vt:lpstr>Табличный способ</vt:lpstr>
      <vt:lpstr>Графический способ</vt:lpstr>
      <vt:lpstr>Презентация PowerPoint</vt:lpstr>
      <vt:lpstr>Презентация PowerPoint</vt:lpstr>
      <vt:lpstr>Презентация PowerPoint</vt:lpstr>
      <vt:lpstr>Применение</vt:lpstr>
      <vt:lpstr>Дискретно-стохастические модели (Р-схемы) </vt:lpstr>
      <vt:lpstr>Презентация PowerPoint</vt:lpstr>
      <vt:lpstr>Презентация PowerPoint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В. Киселева</dc:creator>
  <cp:lastModifiedBy>marina</cp:lastModifiedBy>
  <cp:revision>99</cp:revision>
  <dcterms:created xsi:type="dcterms:W3CDTF">2012-09-07T07:16:13Z</dcterms:created>
  <dcterms:modified xsi:type="dcterms:W3CDTF">2016-02-25T10:40:54Z</dcterms:modified>
</cp:coreProperties>
</file>