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5"/>
  </p:notesMasterIdLst>
  <p:sldIdLst>
    <p:sldId id="256" r:id="rId3"/>
    <p:sldId id="257" r:id="rId4"/>
    <p:sldId id="294" r:id="rId5"/>
    <p:sldId id="387" r:id="rId6"/>
    <p:sldId id="295" r:id="rId7"/>
    <p:sldId id="388" r:id="rId8"/>
    <p:sldId id="389" r:id="rId9"/>
    <p:sldId id="390" r:id="rId10"/>
    <p:sldId id="296" r:id="rId11"/>
    <p:sldId id="297" r:id="rId12"/>
    <p:sldId id="298" r:id="rId13"/>
    <p:sldId id="299" r:id="rId14"/>
    <p:sldId id="300" r:id="rId15"/>
    <p:sldId id="301" r:id="rId16"/>
    <p:sldId id="396" r:id="rId17"/>
    <p:sldId id="338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92" r:id="rId26"/>
    <p:sldId id="347" r:id="rId27"/>
    <p:sldId id="348" r:id="rId28"/>
    <p:sldId id="349" r:id="rId29"/>
    <p:sldId id="393" r:id="rId30"/>
    <p:sldId id="350" r:id="rId31"/>
    <p:sldId id="353" r:id="rId32"/>
    <p:sldId id="397" r:id="rId33"/>
    <p:sldId id="398" r:id="rId34"/>
    <p:sldId id="399" r:id="rId35"/>
    <p:sldId id="354" r:id="rId36"/>
    <p:sldId id="355" r:id="rId37"/>
    <p:sldId id="356" r:id="rId38"/>
    <p:sldId id="359" r:id="rId39"/>
    <p:sldId id="395" r:id="rId40"/>
    <p:sldId id="401" r:id="rId41"/>
    <p:sldId id="400" r:id="rId42"/>
    <p:sldId id="386" r:id="rId43"/>
    <p:sldId id="259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2A918-3D12-4D92-BCD4-9C6BA1C8BA5B}" type="datetimeFigureOut">
              <a:rPr lang="ru-RU" smtClean="0"/>
              <a:t>03.03.2016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290C9-1C72-436C-BC67-57E8A2BEB0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526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FFDA8-CDD7-4A99-81A6-E1FD313A677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58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  <p:sp>
        <p:nvSpPr>
          <p:cNvPr id="83972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124A1B-BEB2-4B73-AA7E-A5E1B4B020C9}" type="slidenum">
              <a:rPr lang="ru-RU" smtClean="0"/>
              <a:pPr eaLnBrk="1" hangingPunct="1"/>
              <a:t>11</a:t>
            </a:fld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  <p:sp>
        <p:nvSpPr>
          <p:cNvPr id="84996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C57DFD-DD80-40D6-83C4-8D200E995ADA}" type="slidenum">
              <a:rPr lang="ru-RU" smtClean="0"/>
              <a:pPr eaLnBrk="1" hangingPunct="1"/>
              <a:t>13</a:t>
            </a:fld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F8141-2879-418E-B8FB-6ED761394D3F}" type="slidenum">
              <a:rPr lang="ru-RU" smtClean="0">
                <a:solidFill>
                  <a:prstClr val="black"/>
                </a:solidFill>
              </a:rPr>
              <a:pPr/>
              <a:t>41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3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94ECAF8-C2D0-44F2-AD01-4B4F1E64BC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31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A58914F-B5FD-4D47-AF58-F3BC1B451A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41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1A396B3E-FDDD-4BAC-B87F-B1ED1DA240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728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1" cap="all" spc="12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srgbClr val="000000"/>
                </a:solidFill>
              </a:rPr>
              <a:t>06.09.2012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C8ECBAE-0AD0-4394-A289-6D53E28E35EA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04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0"/>
            </a:lvl1pPr>
            <a:lvl2pPr>
              <a:defRPr b="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srgbClr val="000000"/>
                </a:solidFill>
              </a:rPr>
              <a:t>06.09.2012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7A0B5-F907-415A-8FC5-9A612EAC0538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15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srgbClr val="000000"/>
                </a:solidFill>
              </a:rPr>
              <a:t>06.09.2012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70F0B-9149-4A65-8B4B-FCCB568AA2FD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108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>
                <a:solidFill>
                  <a:srgbClr val="000000"/>
                </a:solidFill>
              </a:rPr>
              <a:t>06.09.2012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61F88-8477-4D17-8C04-090749261B2A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833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4213" y="1341438"/>
            <a:ext cx="3924300" cy="4784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760913" y="1341438"/>
            <a:ext cx="39258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1133146125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684213" y="1341438"/>
            <a:ext cx="80025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3048072361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684213" y="1341438"/>
            <a:ext cx="80025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2047019551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6477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42988" y="1600200"/>
            <a:ext cx="374491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40300" y="1600200"/>
            <a:ext cx="37465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2408499355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E06CD4E-044A-4509-8DC2-B2F4C6E58D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10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300C6A55-3A35-4AB8-B424-B013C87A03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35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F56EF07-0E8B-4B6B-9500-B200DAF30E7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39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58BAD3C-3104-4B3B-AA65-04BC232D34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60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3577EFD-FE58-403D-8B0D-C79513BB5F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38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F4FE0DF-E902-47F8-9AA4-C100DFC1ED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16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B47D105-4CB0-4426-AB04-8514CC8DD6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10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F0E2DC8-D9A4-4B27-8165-52F424C240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00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4099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ru-RU" smtClean="0"/>
              <a:t>06.09.2012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2B7F4005-87F9-4A51-8716-379732FCEE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06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603250"/>
            <a:ext cx="8002587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mtClean="0">
                <a:solidFill>
                  <a:srgbClr val="000000"/>
                </a:solidFill>
              </a:rPr>
              <a:t>06.09.2012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8FCC9A-1009-43FF-90B5-77DA632E07FF}" type="slidenum">
              <a:rPr lang="ru-RU">
                <a:solidFill>
                  <a:srgbClr val="D1282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3081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0" t="-548" r="73466" b="548"/>
          <a:stretch>
            <a:fillRect/>
          </a:stretch>
        </p:blipFill>
        <p:spPr bwMode="auto">
          <a:xfrm>
            <a:off x="0" y="0"/>
            <a:ext cx="1285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20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kern="1200" cap="all" spc="-60">
          <a:solidFill>
            <a:schemeClr val="tx2"/>
          </a:solidFill>
          <a:latin typeface="+mn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charset="0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4701029" y="5085184"/>
            <a:ext cx="2428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solidFill>
                  <a:srgbClr val="000000"/>
                </a:solidFill>
                <a:cs typeface="Arial" charset="0"/>
              </a:rPr>
              <a:t>М.В. Киселева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2870249" y="5555538"/>
            <a:ext cx="61403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3600" b="1" dirty="0" smtClean="0">
                <a:solidFill>
                  <a:srgbClr val="000000"/>
                </a:solidFill>
                <a:cs typeface="Arial" charset="0"/>
              </a:rPr>
              <a:t>Имитационное моделирование</a:t>
            </a:r>
            <a:endParaRPr lang="ru-RU" sz="3600" b="1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68419"/>
            <a:ext cx="20478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5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944439"/>
          </a:xfrm>
        </p:spPr>
        <p:txBody>
          <a:bodyPr/>
          <a:lstStyle/>
          <a:p>
            <a:pPr algn="ctr" eaLnBrk="1" hangingPunct="1"/>
            <a:r>
              <a:rPr lang="ru-RU" sz="2400" b="1" dirty="0" smtClean="0"/>
              <a:t>Элементарный прибор обслуживания </a:t>
            </a:r>
            <a:r>
              <a:rPr lang="ru-RU" sz="2400" b="1" i="1" dirty="0" smtClean="0"/>
              <a:t>П</a:t>
            </a:r>
            <a:r>
              <a:rPr lang="ru-RU" sz="2400" dirty="0" smtClean="0"/>
              <a:t>. </a:t>
            </a:r>
          </a:p>
        </p:txBody>
      </p:sp>
      <p:pic>
        <p:nvPicPr>
          <p:cNvPr id="48132" name="Picture 5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1643"/>
            <a:ext cx="7632700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Заголовок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8002587" cy="755650"/>
          </a:xfrm>
        </p:spPr>
        <p:txBody>
          <a:bodyPr/>
          <a:lstStyle/>
          <a:p>
            <a:endParaRPr lang="ru-RU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10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57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404664"/>
            <a:ext cx="8064896" cy="6264696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Элементарный прибор обслуживания </a:t>
            </a:r>
            <a:r>
              <a:rPr lang="ru-RU" sz="2400" b="1" dirty="0" smtClean="0"/>
              <a:t>П</a:t>
            </a:r>
            <a:r>
              <a:rPr lang="ru-RU" sz="2400" dirty="0" smtClean="0"/>
              <a:t> состоит из: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u-RU" sz="2400" b="1" dirty="0" smtClean="0"/>
              <a:t>накопителя</a:t>
            </a:r>
            <a:r>
              <a:rPr lang="ru-RU" sz="2400" dirty="0" smtClean="0"/>
              <a:t> (</a:t>
            </a:r>
            <a:r>
              <a:rPr lang="ru-RU" sz="2400" b="1" i="1" dirty="0" smtClean="0"/>
              <a:t>Н</a:t>
            </a:r>
            <a:r>
              <a:rPr lang="ru-RU" sz="2400" dirty="0" smtClean="0"/>
              <a:t>) заявок, ожидающих обслуживания, который задается некоторой емкостью;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u-RU" sz="2400" b="1" dirty="0" smtClean="0"/>
              <a:t>канала обслуживания </a:t>
            </a:r>
            <a:r>
              <a:rPr lang="ru-RU" sz="2400" dirty="0" smtClean="0"/>
              <a:t>(</a:t>
            </a:r>
            <a:r>
              <a:rPr lang="ru-RU" sz="2400" b="1" i="1" dirty="0" smtClean="0"/>
              <a:t>К</a:t>
            </a:r>
            <a:r>
              <a:rPr lang="ru-RU" sz="2400" dirty="0" smtClean="0"/>
              <a:t>);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u-RU" sz="2400" b="1" dirty="0" smtClean="0"/>
              <a:t>потоков событий </a:t>
            </a:r>
            <a:r>
              <a:rPr lang="ru-RU" sz="2400" dirty="0" smtClean="0"/>
              <a:t>(последовательность событий, происходящих одно за другим в какие-то случайные моменты времени): </a:t>
            </a:r>
          </a:p>
          <a:p>
            <a:pPr lvl="1" eaLnBrk="1" hangingPunct="1">
              <a:buFont typeface="Arial" pitchFamily="34" charset="0"/>
              <a:buChar char="−"/>
            </a:pPr>
            <a:r>
              <a:rPr lang="ru-RU" sz="2000" dirty="0" smtClean="0"/>
              <a:t>поток заявок на обслуживание </a:t>
            </a:r>
            <a:r>
              <a:rPr lang="en-US" sz="2000" b="1" i="1" dirty="0" err="1" smtClean="0"/>
              <a:t>w</a:t>
            </a:r>
            <a:r>
              <a:rPr lang="en-US" sz="2000" b="1" i="1" baseline="-25000" dirty="0" err="1" smtClean="0"/>
              <a:t>i</a:t>
            </a:r>
            <a:r>
              <a:rPr lang="ru-RU" sz="2000" dirty="0" smtClean="0"/>
              <a:t>, характеризующийся моментами времени поступления и атрибутами (признаками) заявок (например, приоритетами), и </a:t>
            </a:r>
          </a:p>
          <a:p>
            <a:pPr lvl="1" eaLnBrk="1" hangingPunct="1">
              <a:buFont typeface="Arial" pitchFamily="34" charset="0"/>
              <a:buChar char="−"/>
            </a:pPr>
            <a:r>
              <a:rPr lang="ru-RU" sz="2000" dirty="0" smtClean="0"/>
              <a:t>поток обслуживания </a:t>
            </a:r>
            <a:r>
              <a:rPr lang="en-US" sz="2000" b="1" i="1" dirty="0" err="1" smtClean="0"/>
              <a:t>u</a:t>
            </a:r>
            <a:r>
              <a:rPr lang="en-US" sz="2000" b="1" i="1" baseline="-25000" dirty="0" err="1" smtClean="0"/>
              <a:t>i</a:t>
            </a:r>
            <a:r>
              <a:rPr lang="ru-RU" sz="2000" dirty="0" smtClean="0"/>
              <a:t>, характеризующийся  моментами начала и окончания обслуживания заявок.</a:t>
            </a:r>
          </a:p>
          <a:p>
            <a:pPr lvl="1" eaLnBrk="1" hangingPunct="1">
              <a:buFont typeface="Arial" pitchFamily="34" charset="0"/>
              <a:buChar char="−"/>
            </a:pPr>
            <a:r>
              <a:rPr lang="ru-RU" sz="2000" dirty="0" smtClean="0"/>
              <a:t>заявки, обслуженные каналом </a:t>
            </a:r>
            <a:r>
              <a:rPr lang="ru-RU" sz="2000" b="1" dirty="0" smtClean="0"/>
              <a:t>К</a:t>
            </a:r>
            <a:r>
              <a:rPr lang="ru-RU" sz="2000" i="1" dirty="0" smtClean="0"/>
              <a:t>,</a:t>
            </a:r>
            <a:r>
              <a:rPr lang="ru-RU" sz="2000" dirty="0" smtClean="0"/>
              <a:t> и заявки, покинувшие прибор </a:t>
            </a:r>
            <a:r>
              <a:rPr lang="ru-RU" sz="2000" b="1" i="1" dirty="0" smtClean="0"/>
              <a:t>П</a:t>
            </a:r>
            <a:r>
              <a:rPr lang="ru-RU" sz="2000" dirty="0" smtClean="0"/>
              <a:t> по различным причинам необслуженными (например, из-за переполнения накопителя </a:t>
            </a:r>
            <a:r>
              <a:rPr lang="ru-RU" sz="2000" b="1" dirty="0" smtClean="0"/>
              <a:t>H</a:t>
            </a:r>
            <a:r>
              <a:rPr lang="ru-RU" sz="2000" dirty="0" smtClean="0"/>
              <a:t>), образуют выходной поток </a:t>
            </a:r>
            <a:r>
              <a:rPr lang="ru-RU" sz="2000" b="1" i="1" dirty="0" err="1" smtClean="0"/>
              <a:t>y</a:t>
            </a:r>
            <a:r>
              <a:rPr lang="ru-RU" sz="2000" b="1" i="1" baseline="-25000" dirty="0" err="1" smtClean="0"/>
              <a:t>i</a:t>
            </a:r>
            <a:endParaRPr lang="ru-RU" sz="2400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11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83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268760"/>
            <a:ext cx="7715200" cy="4896767"/>
          </a:xfrm>
        </p:spPr>
        <p:txBody>
          <a:bodyPr/>
          <a:lstStyle/>
          <a:p>
            <a:pPr eaLnBrk="1" hangingPunct="1"/>
            <a:r>
              <a:rPr lang="ru-RU" sz="2400" b="1" dirty="0" smtClean="0"/>
              <a:t>Процесс функционирования прибора обслуживания </a:t>
            </a:r>
            <a:r>
              <a:rPr lang="ru-RU" sz="2400" b="1" i="1" dirty="0" smtClean="0"/>
              <a:t>П</a:t>
            </a:r>
            <a:r>
              <a:rPr lang="ru-RU" sz="2400" dirty="0"/>
              <a:t> </a:t>
            </a:r>
            <a:r>
              <a:rPr lang="ru-RU" sz="2400" dirty="0" smtClean="0"/>
              <a:t> можно представить как процесс изменения состояний его элементов</a:t>
            </a:r>
            <a:r>
              <a:rPr lang="ru-RU" sz="2400" b="1" dirty="0" smtClean="0"/>
              <a:t> </a:t>
            </a:r>
            <a:r>
              <a:rPr lang="ru-RU" sz="2400" dirty="0" smtClean="0"/>
              <a:t>во</a:t>
            </a:r>
            <a:r>
              <a:rPr lang="ru-RU" sz="2400" b="1" dirty="0" smtClean="0"/>
              <a:t> </a:t>
            </a:r>
            <a:r>
              <a:rPr lang="ru-RU" sz="2400" dirty="0" smtClean="0"/>
              <a:t>времени </a:t>
            </a:r>
            <a:r>
              <a:rPr lang="ru-RU" sz="2400" i="1" dirty="0" err="1" smtClean="0"/>
              <a:t>z</a:t>
            </a:r>
            <a:r>
              <a:rPr lang="ru-RU" sz="2400" i="1" baseline="-25000" dirty="0" err="1" smtClean="0"/>
              <a:t>i</a:t>
            </a:r>
            <a:r>
              <a:rPr lang="ru-RU" sz="2400" dirty="0" smtClean="0"/>
              <a:t>(</a:t>
            </a:r>
            <a:r>
              <a:rPr lang="ru-RU" sz="2400" i="1" dirty="0" smtClean="0"/>
              <a:t>t</a:t>
            </a:r>
            <a:r>
              <a:rPr lang="ru-RU" sz="2400" dirty="0" smtClean="0"/>
              <a:t>)</a:t>
            </a:r>
            <a:r>
              <a:rPr lang="ru-RU" sz="2400" i="1" dirty="0" smtClean="0"/>
              <a:t>.</a:t>
            </a:r>
            <a:r>
              <a:rPr lang="ru-RU" sz="2400" dirty="0" smtClean="0"/>
              <a:t> </a:t>
            </a:r>
          </a:p>
          <a:p>
            <a:pPr eaLnBrk="1" hangingPunct="1"/>
            <a:r>
              <a:rPr lang="ru-RU" sz="2400" dirty="0" smtClean="0"/>
              <a:t>Переход в новое состояние для </a:t>
            </a:r>
            <a:r>
              <a:rPr lang="ru-RU" sz="2400" b="1" i="1" dirty="0" smtClean="0"/>
              <a:t>П</a:t>
            </a:r>
            <a:r>
              <a:rPr lang="ru-RU" sz="2400" dirty="0" smtClean="0"/>
              <a:t>, означает изменение количества заявок, которые в нем находятся (в канале </a:t>
            </a:r>
            <a:r>
              <a:rPr lang="ru-RU" sz="2400" b="1" dirty="0" smtClean="0"/>
              <a:t>K</a:t>
            </a:r>
            <a:r>
              <a:rPr lang="ru-RU" sz="2400" i="1" dirty="0" smtClean="0"/>
              <a:t> </a:t>
            </a:r>
            <a:r>
              <a:rPr lang="ru-RU" sz="2400" dirty="0" smtClean="0"/>
              <a:t>и в накопителе </a:t>
            </a:r>
            <a:r>
              <a:rPr lang="ru-RU" sz="2400" b="1" dirty="0" smtClean="0"/>
              <a:t>H</a:t>
            </a:r>
            <a:r>
              <a:rPr lang="ru-RU" sz="2400" dirty="0" smtClean="0"/>
              <a:t>). </a:t>
            </a:r>
          </a:p>
        </p:txBody>
      </p:sp>
      <p:sp>
        <p:nvSpPr>
          <p:cNvPr id="5018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12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28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22412" y="908720"/>
                <a:ext cx="7499176" cy="5760739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ru-RU" sz="2400" dirty="0" smtClean="0"/>
                  <a:t>Таким образом, вектор состояний для элементарного прибора </a:t>
                </a:r>
                <a:r>
                  <a:rPr lang="ru-RU" sz="2400" i="1" dirty="0" smtClean="0"/>
                  <a:t>П</a:t>
                </a:r>
                <a:r>
                  <a:rPr lang="ru-RU" sz="2400" dirty="0" smtClean="0"/>
                  <a:t>, имеет вид </a:t>
                </a:r>
              </a:p>
              <a:p>
                <a:pPr eaLnBrk="1" hangingPunct="1">
                  <a:defRPr/>
                </a:pPr>
                <a:endParaRPr lang="ru-RU" sz="2400" dirty="0" smtClean="0"/>
              </a:p>
              <a:p>
                <a:pPr marL="0" indent="0" eaLnBrk="1" hangingPunct="1">
                  <a:buFont typeface="Wingdings" pitchFamily="2" charset="2"/>
                  <a:buNone/>
                  <a:defRPr/>
                </a:pPr>
                <a:r>
                  <a:rPr lang="ru-RU" sz="2400" dirty="0" smtClean="0"/>
                  <a:t>где </a:t>
                </a:r>
              </a:p>
              <a:p>
                <a:pPr marL="0" indent="0" eaLnBrk="1" hangingPunct="1">
                  <a:buFont typeface="Wingdings" pitchFamily="2" charset="2"/>
                  <a:buNone/>
                  <a:defRPr/>
                </a:pP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𝑧</m:t>
                    </m:r>
                    <m:r>
                      <a:rPr lang="ru-RU" sz="2400" i="1" baseline="-25000" dirty="0" err="1" smtClean="0">
                        <a:latin typeface="Cambria Math"/>
                      </a:rPr>
                      <m:t>𝑖</m:t>
                    </m:r>
                    <m:r>
                      <a:rPr lang="ru-RU" sz="2400" i="1" baseline="30000" dirty="0" err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ru-RU" sz="2400" i="1" dirty="0" smtClean="0"/>
                  <a:t> </a:t>
                </a:r>
                <a:r>
                  <a:rPr lang="ru-RU" sz="2400" i="1" dirty="0"/>
                  <a:t>–</a:t>
                </a:r>
                <a:r>
                  <a:rPr lang="ru-RU" sz="2400" dirty="0" smtClean="0"/>
                  <a:t> состояние накопителя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𝐻</m:t>
                    </m:r>
                  </m:oMath>
                </a14:m>
                <a:r>
                  <a:rPr lang="ru-RU" sz="2400" dirty="0" smtClean="0"/>
                  <a:t>, (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𝑧</m:t>
                    </m:r>
                    <m:r>
                      <a:rPr lang="ru-RU" sz="2400" i="1" baseline="-25000" dirty="0" err="1" smtClean="0">
                        <a:latin typeface="Cambria Math"/>
                      </a:rPr>
                      <m:t>𝑖</m:t>
                    </m:r>
                    <m:r>
                      <a:rPr lang="ru-RU" sz="2400" i="1" baseline="30000" dirty="0" err="1" smtClean="0">
                        <a:latin typeface="Cambria Math"/>
                      </a:rPr>
                      <m:t>𝐻</m:t>
                    </m:r>
                    <m:r>
                      <a:rPr lang="ru-RU" sz="2400" i="1" dirty="0" smtClean="0">
                        <a:latin typeface="Cambria Math"/>
                      </a:rPr>
                      <m:t>=0 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–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накопитель пуст,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𝑧</m:t>
                    </m:r>
                    <m:r>
                      <a:rPr lang="ru-RU" sz="2400" i="1" baseline="-25000" dirty="0" err="1" smtClean="0">
                        <a:latin typeface="Cambria Math"/>
                      </a:rPr>
                      <m:t>𝑖</m:t>
                    </m:r>
                    <m:r>
                      <a:rPr lang="ru-RU" sz="2400" i="1" baseline="30000" dirty="0" err="1" smtClean="0">
                        <a:latin typeface="Cambria Math"/>
                      </a:rPr>
                      <m:t>𝐻</m:t>
                    </m:r>
                    <m:r>
                      <a:rPr lang="ru-RU" sz="2400" i="1" dirty="0" smtClean="0">
                        <a:latin typeface="Cambria Math"/>
                      </a:rPr>
                      <m:t>=1 </m:t>
                    </m:r>
                  </m:oMath>
                </a14:m>
                <a:r>
                  <a:rPr lang="ru-RU" sz="2400" dirty="0" smtClean="0"/>
                  <a:t>– в накопителе имеется одна заявка, ...,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𝑧</m:t>
                    </m:r>
                    <m:r>
                      <a:rPr lang="ru-RU" sz="2400" i="1" baseline="-25000" dirty="0" err="1" smtClean="0">
                        <a:latin typeface="Cambria Math"/>
                      </a:rPr>
                      <m:t>𝑖</m:t>
                    </m:r>
                    <m:r>
                      <a:rPr lang="ru-RU" sz="2400" i="1" baseline="30000" dirty="0" err="1" smtClean="0">
                        <a:latin typeface="Cambria Math"/>
                      </a:rPr>
                      <m:t>𝐻</m:t>
                    </m:r>
                    <m:r>
                      <a:rPr lang="ru-RU" sz="2400" i="1" dirty="0" smtClean="0">
                        <a:latin typeface="Cambria Math"/>
                      </a:rPr>
                      <m:t>=</m:t>
                    </m:r>
                    <m:r>
                      <a:rPr lang="en-US" sz="2400" i="1" dirty="0" smtClean="0">
                        <a:latin typeface="Cambria Math"/>
                      </a:rPr>
                      <m:t>𝐿</m:t>
                    </m:r>
                    <m:r>
                      <a:rPr lang="ru-RU" sz="2400" i="1" baseline="30000" dirty="0" smtClean="0">
                        <a:latin typeface="Cambria Math"/>
                      </a:rPr>
                      <m:t>𝐻</m:t>
                    </m:r>
                    <m:r>
                      <a:rPr lang="ru-RU" sz="2400" i="1" baseline="3000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400" dirty="0" smtClean="0"/>
                  <a:t>–</a:t>
                </a:r>
                <a:r>
                  <a:rPr lang="ru-RU" sz="2400" i="1" dirty="0" smtClean="0"/>
                  <a:t> </a:t>
                </a:r>
                <a:r>
                  <a:rPr lang="ru-RU" sz="2400" dirty="0" smtClean="0"/>
                  <a:t>накопитель полностью заполнен);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𝐿</m:t>
                    </m:r>
                    <m:r>
                      <a:rPr lang="ru-RU" sz="2400" i="1" baseline="30000" dirty="0" smtClean="0">
                        <a:latin typeface="Cambria Math"/>
                      </a:rPr>
                      <m:t>𝐻</m:t>
                    </m:r>
                  </m:oMath>
                </a14:m>
                <a:r>
                  <a:rPr lang="ru-RU" sz="2400" i="1" dirty="0" smtClean="0"/>
                  <a:t> –</a:t>
                </a:r>
                <a:r>
                  <a:rPr lang="ru-RU" sz="2400" dirty="0" smtClean="0"/>
                  <a:t> емкость накопителя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Н</m:t>
                    </m:r>
                  </m:oMath>
                </a14:m>
                <a:r>
                  <a:rPr lang="ru-RU" sz="2400" i="1" dirty="0" smtClean="0"/>
                  <a:t>,</a:t>
                </a:r>
                <a:r>
                  <a:rPr lang="ru-RU" sz="2400" dirty="0" smtClean="0"/>
                  <a:t> измеряемая числом заявок, которые в нем могут поместиться; </a:t>
                </a:r>
              </a:p>
              <a:p>
                <a:pPr marL="0" indent="0" eaLnBrk="1" hangingPunct="1">
                  <a:buFont typeface="Wingdings" pitchFamily="2" charset="2"/>
                  <a:buNone/>
                  <a:defRPr/>
                </a:pP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𝑧</m:t>
                    </m:r>
                    <m:r>
                      <a:rPr lang="ru-RU" sz="2400" i="1" baseline="-25000" dirty="0" err="1" smtClean="0">
                        <a:latin typeface="Cambria Math"/>
                      </a:rPr>
                      <m:t>𝑖</m:t>
                    </m:r>
                    <m:r>
                      <a:rPr lang="ru-RU" sz="2400" i="1" baseline="30000" dirty="0" err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ru-RU" sz="2400" i="1" dirty="0" smtClean="0"/>
                  <a:t> – </a:t>
                </a:r>
                <a:r>
                  <a:rPr lang="ru-RU" sz="2400" dirty="0" smtClean="0"/>
                  <a:t>состояние  канала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𝐾</m:t>
                    </m:r>
                  </m:oMath>
                </a14:m>
                <a:r>
                  <a:rPr lang="ru-RU" sz="2400" i="1" dirty="0" smtClean="0"/>
                  <a:t> </a:t>
                </a:r>
                <a:r>
                  <a:rPr lang="ru-RU" sz="2400" dirty="0" smtClean="0"/>
                  <a:t>(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𝑧</m:t>
                    </m:r>
                    <m:r>
                      <a:rPr lang="ru-RU" sz="2400" i="1" baseline="-25000" dirty="0" err="1" smtClean="0">
                        <a:latin typeface="Cambria Math"/>
                      </a:rPr>
                      <m:t>𝑖</m:t>
                    </m:r>
                    <m:r>
                      <a:rPr lang="ru-RU" sz="2400" i="1" baseline="30000" dirty="0" err="1" smtClean="0">
                        <a:latin typeface="Cambria Math"/>
                      </a:rPr>
                      <m:t>𝑘</m:t>
                    </m:r>
                    <m:r>
                      <a:rPr lang="ru-RU" sz="2400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ru-RU" sz="2400" i="1" dirty="0" smtClean="0"/>
                  <a:t> – </a:t>
                </a:r>
                <a:r>
                  <a:rPr lang="ru-RU" sz="2400" dirty="0" smtClean="0"/>
                  <a:t>канал свободен,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𝑧</m:t>
                    </m:r>
                    <m:r>
                      <a:rPr lang="ru-RU" sz="2400" i="1" baseline="-25000" dirty="0" err="1" smtClean="0">
                        <a:latin typeface="Cambria Math"/>
                      </a:rPr>
                      <m:t>𝑖</m:t>
                    </m:r>
                    <m:r>
                      <a:rPr lang="ru-RU" sz="2400" i="1" baseline="30000" dirty="0" err="1" smtClean="0">
                        <a:latin typeface="Cambria Math"/>
                      </a:rPr>
                      <m:t>𝑘</m:t>
                    </m:r>
                    <m:r>
                      <a:rPr lang="ru-RU" sz="2400" i="1" dirty="0" smtClean="0">
                        <a:latin typeface="Cambria Math"/>
                      </a:rPr>
                      <m:t>=1 </m:t>
                    </m:r>
                  </m:oMath>
                </a14:m>
                <a:r>
                  <a:rPr lang="ru-RU" sz="2400" dirty="0" smtClean="0"/>
                  <a:t>– канал занят).</a:t>
                </a:r>
              </a:p>
            </p:txBody>
          </p:sp>
        </mc:Choice>
        <mc:Fallback xmlns="">
          <p:sp>
            <p:nvSpPr>
              <p:cNvPr id="133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22412" y="908720"/>
                <a:ext cx="7499176" cy="5760739"/>
              </a:xfrm>
              <a:blipFill rotWithShape="1">
                <a:blip r:embed="rId4"/>
                <a:stretch>
                  <a:fillRect l="-1301" t="-741" r="-1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0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265783"/>
              </p:ext>
            </p:extLst>
          </p:nvPr>
        </p:nvGraphicFramePr>
        <p:xfrm>
          <a:off x="2555777" y="1772816"/>
          <a:ext cx="2232248" cy="659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3" name="Формула" r:id="rId5" imgW="812447" imgH="241195" progId="Equation.3">
                  <p:embed/>
                </p:oleObj>
              </mc:Choice>
              <mc:Fallback>
                <p:oleObj name="Формула" r:id="rId5" imgW="81244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7" y="1772816"/>
                        <a:ext cx="2232248" cy="659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13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8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692696"/>
            <a:ext cx="8229600" cy="6049342"/>
          </a:xfrm>
        </p:spPr>
        <p:txBody>
          <a:bodyPr/>
          <a:lstStyle/>
          <a:p>
            <a:pPr eaLnBrk="1" hangingPunct="1"/>
            <a:r>
              <a:rPr lang="ru-RU" sz="2400" dirty="0"/>
              <a:t>Стандартная </a:t>
            </a:r>
            <a:r>
              <a:rPr lang="ru-RU" sz="2400" i="1" dirty="0"/>
              <a:t>Q-</a:t>
            </a:r>
            <a:r>
              <a:rPr lang="ru-RU" sz="2400" dirty="0"/>
              <a:t>схема описывается следующим набором данных:</a:t>
            </a:r>
            <a:endParaRPr lang="en-US" sz="2400" b="1" dirty="0"/>
          </a:p>
          <a:p>
            <a:pPr algn="ctr" eaLnBrk="1" hangingPunct="1">
              <a:buFont typeface="Wingdings" pitchFamily="2" charset="2"/>
              <a:buNone/>
            </a:pPr>
            <a:r>
              <a:rPr lang="en-US" sz="2400" b="1" dirty="0"/>
              <a:t>Q</a:t>
            </a:r>
            <a:r>
              <a:rPr lang="ru-RU" sz="2400" b="1" dirty="0"/>
              <a:t> = </a:t>
            </a:r>
            <a:r>
              <a:rPr lang="ru-RU" sz="2400" b="1" dirty="0" smtClean="0"/>
              <a:t>&lt;</a:t>
            </a:r>
            <a:r>
              <a:rPr lang="en-US" sz="2400" b="1" dirty="0" smtClean="0"/>
              <a:t>W</a:t>
            </a:r>
            <a:r>
              <a:rPr lang="ru-RU" sz="2400" b="1" dirty="0" smtClean="0"/>
              <a:t>,</a:t>
            </a:r>
            <a:r>
              <a:rPr lang="en-US" sz="2400" b="1" dirty="0" smtClean="0"/>
              <a:t> U, Z</a:t>
            </a:r>
            <a:r>
              <a:rPr lang="ru-RU" sz="2400" b="1" dirty="0" smtClean="0"/>
              <a:t>, </a:t>
            </a:r>
            <a:r>
              <a:rPr lang="en-US" sz="2400" b="1" dirty="0"/>
              <a:t>Y</a:t>
            </a:r>
            <a:r>
              <a:rPr lang="ru-RU" sz="2400" b="1" dirty="0"/>
              <a:t>, </a:t>
            </a:r>
            <a:r>
              <a:rPr lang="en-US" sz="2400" b="1" dirty="0"/>
              <a:t>H</a:t>
            </a:r>
            <a:r>
              <a:rPr lang="ru-RU" sz="2400" b="1" dirty="0"/>
              <a:t>, </a:t>
            </a:r>
            <a:r>
              <a:rPr lang="en-US" sz="2400" b="1" dirty="0"/>
              <a:t>A</a:t>
            </a:r>
            <a:r>
              <a:rPr lang="ru-RU" sz="2400" b="1" dirty="0" smtClean="0"/>
              <a:t>&gt;</a:t>
            </a:r>
            <a:r>
              <a:rPr lang="ru-RU" sz="2400" dirty="0" smtClean="0"/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dirty="0" smtClean="0"/>
              <a:t>где </a:t>
            </a:r>
            <a:r>
              <a:rPr lang="en-US" sz="2000" b="1" dirty="0" smtClean="0"/>
              <a:t>W</a:t>
            </a:r>
            <a:r>
              <a:rPr lang="en-US" sz="2000" dirty="0" smtClean="0"/>
              <a:t> –</a:t>
            </a:r>
            <a:r>
              <a:rPr lang="ru-RU" sz="2000" dirty="0" smtClean="0"/>
              <a:t> поток заявок на обслуживание, </a:t>
            </a:r>
            <a:r>
              <a:rPr lang="en-US" sz="2000" b="1" dirty="0" smtClean="0"/>
              <a:t>U</a:t>
            </a:r>
            <a:r>
              <a:rPr lang="en-US" sz="2000" dirty="0" smtClean="0"/>
              <a:t> – </a:t>
            </a:r>
            <a:r>
              <a:rPr lang="ru-RU" sz="2000" dirty="0" smtClean="0"/>
              <a:t>поток обслуживаний, </a:t>
            </a:r>
            <a:r>
              <a:rPr lang="en-US" sz="2000" b="1" dirty="0" smtClean="0"/>
              <a:t>Z</a:t>
            </a:r>
            <a:r>
              <a:rPr lang="en-US" sz="2000" dirty="0" smtClean="0"/>
              <a:t> – </a:t>
            </a:r>
            <a:r>
              <a:rPr lang="ru-RU" sz="2000" dirty="0" smtClean="0"/>
              <a:t>состояния </a:t>
            </a:r>
            <a:r>
              <a:rPr lang="ru-RU" sz="2000" dirty="0" smtClean="0"/>
              <a:t>системы</a:t>
            </a:r>
            <a:r>
              <a:rPr lang="en-US" sz="2000" dirty="0" smtClean="0"/>
              <a:t>, </a:t>
            </a:r>
            <a:r>
              <a:rPr lang="en-US" sz="2000" b="1" dirty="0" smtClean="0"/>
              <a:t>Y </a:t>
            </a:r>
            <a:r>
              <a:rPr lang="en-US" sz="2000" dirty="0" smtClean="0"/>
              <a:t>– </a:t>
            </a:r>
            <a:r>
              <a:rPr lang="ru-RU" sz="2000" dirty="0" smtClean="0"/>
              <a:t>выходной поток</a:t>
            </a:r>
            <a:r>
              <a:rPr lang="ru-RU" sz="2000" dirty="0" smtClean="0"/>
              <a:t>. </a:t>
            </a:r>
            <a:endParaRPr lang="ru-RU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000" dirty="0" smtClean="0"/>
              <a:t>При описании </a:t>
            </a:r>
            <a:r>
              <a:rPr lang="ru-RU" sz="2000" i="1" dirty="0" smtClean="0"/>
              <a:t>Q-</a:t>
            </a:r>
            <a:r>
              <a:rPr lang="ru-RU" sz="2000" dirty="0" smtClean="0"/>
              <a:t>схемы также необходимо задать алгоритм функционирования </a:t>
            </a:r>
            <a:r>
              <a:rPr lang="ru-RU" sz="2000" b="1" i="1" dirty="0" smtClean="0"/>
              <a:t>А</a:t>
            </a:r>
            <a:r>
              <a:rPr lang="ru-RU" sz="2000" dirty="0" smtClean="0"/>
              <a:t>, определяющий правила поведения (дисциплина размещения заявок в очереди, правила ухода из очереди на обслуживание, правила ухода из системы при переполнении накопителя). </a:t>
            </a:r>
          </a:p>
          <a:p>
            <a:pPr eaLnBrk="1" hangingPunct="1"/>
            <a:r>
              <a:rPr lang="ru-RU" sz="2000" dirty="0" smtClean="0"/>
              <a:t>В качестве собственных (внутренних) параметров системы </a:t>
            </a:r>
            <a:r>
              <a:rPr lang="ru-RU" sz="2000" b="1" i="1" dirty="0" smtClean="0"/>
              <a:t>Н</a:t>
            </a:r>
            <a:r>
              <a:rPr lang="ru-RU" sz="2000" dirty="0" smtClean="0"/>
              <a:t> могут рассматриваться емкость накопителя, интенсивность потока обслуживания и т.п.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14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92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Реальные процессы обслуживания, как правило, состоят из нескольких операций, выполняемых последовательно и/или параллельно. </a:t>
            </a:r>
          </a:p>
          <a:p>
            <a:r>
              <a:rPr lang="ru-RU" sz="2400" dirty="0"/>
              <a:t>Соответственно, СМО при этом представляет  собой совокупность </a:t>
            </a:r>
            <a:r>
              <a:rPr lang="ru-RU" sz="2400" dirty="0" smtClean="0"/>
              <a:t>элементарных приборов </a:t>
            </a:r>
            <a:r>
              <a:rPr lang="ru-RU" sz="2400" dirty="0"/>
              <a:t>обслуживания, которые связаны определенным логическим порядком. В соответствии с этой логикой происходит </a:t>
            </a:r>
            <a:r>
              <a:rPr lang="ru-RU" sz="2400" dirty="0" smtClean="0"/>
              <a:t>движение заявок от канала к каналу.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15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3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8002587" cy="755650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200" dirty="0" smtClean="0"/>
              <a:t>Структура СМО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24744"/>
            <a:ext cx="7992888" cy="52565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b="1" dirty="0"/>
              <a:t>Определение </a:t>
            </a:r>
            <a:r>
              <a:rPr lang="ru-RU" sz="2400" b="1" dirty="0" smtClean="0"/>
              <a:t>СМО</a:t>
            </a:r>
          </a:p>
          <a:p>
            <a:pPr eaLnBrk="1" hangingPunct="1"/>
            <a:r>
              <a:rPr lang="ru-RU" sz="2400" dirty="0" smtClean="0"/>
              <a:t>Система   массового   обслуживания – это динамическая система, предназначенная    для </a:t>
            </a:r>
            <a:r>
              <a:rPr lang="ru-RU" sz="2400" b="1" dirty="0" smtClean="0"/>
              <a:t>эффективного обслуживания потока  заявок  </a:t>
            </a:r>
            <a:r>
              <a:rPr lang="ru-RU" sz="2400" dirty="0" smtClean="0"/>
              <a:t>(требований  на  обслуживание) при ограничениях на ресурсы системы.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16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17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681" y="1423459"/>
            <a:ext cx="7620000" cy="4373563"/>
          </a:xfrm>
        </p:spPr>
        <p:txBody>
          <a:bodyPr/>
          <a:lstStyle/>
          <a:p>
            <a:pPr algn="ctr"/>
            <a:r>
              <a:rPr lang="ru-RU" sz="2800" b="1" dirty="0" smtClean="0"/>
              <a:t>Структура </a:t>
            </a:r>
            <a:r>
              <a:rPr lang="ru-RU" sz="2800" b="1" dirty="0"/>
              <a:t>СМО</a:t>
            </a:r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17</a:t>
            </a:fld>
            <a:endParaRPr lang="ru-RU">
              <a:solidFill>
                <a:srgbClr val="D1282E"/>
              </a:solidFill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-110456" y="2336420"/>
            <a:ext cx="9302578" cy="2340634"/>
            <a:chOff x="0" y="1166040"/>
            <a:chExt cx="9302578" cy="2340634"/>
          </a:xfrm>
        </p:grpSpPr>
        <p:sp>
          <p:nvSpPr>
            <p:cNvPr id="5" name="TextBox 4"/>
            <p:cNvSpPr txBox="1"/>
            <p:nvPr/>
          </p:nvSpPr>
          <p:spPr>
            <a:xfrm>
              <a:off x="0" y="2493045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Источник заявок</a:t>
              </a:r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83571" y="1708215"/>
              <a:ext cx="12561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Входной поток</a:t>
              </a:r>
            </a:p>
            <a:p>
              <a:pPr algn="ctr"/>
              <a:r>
                <a:rPr lang="ru-RU" dirty="0" smtClean="0"/>
                <a:t>заявок</a:t>
              </a:r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12163" y="1945722"/>
              <a:ext cx="12561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Выходной поток</a:t>
              </a:r>
            </a:p>
            <a:p>
              <a:pPr algn="ctr"/>
              <a:r>
                <a:rPr lang="ru-RU" dirty="0" smtClean="0"/>
                <a:t>заявок</a:t>
              </a:r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27784" y="19852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Очередь</a:t>
              </a:r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65177" y="1166040"/>
              <a:ext cx="2160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Обслуживающее устройство</a:t>
              </a:r>
            </a:p>
            <a:p>
              <a:pPr algn="ctr"/>
              <a:r>
                <a:rPr lang="ru-RU" dirty="0" smtClean="0"/>
                <a:t>(Канал обслуживания)</a:t>
              </a:r>
              <a:endParaRPr lang="ru-RU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68344" y="2564285"/>
              <a:ext cx="16342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Поглотитель заявок</a:t>
              </a:r>
              <a:endParaRPr lang="ru-RU" dirty="0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>
              <a:off x="827584" y="2852936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Группа 16"/>
            <p:cNvGrpSpPr/>
            <p:nvPr/>
          </p:nvGrpSpPr>
          <p:grpSpPr>
            <a:xfrm>
              <a:off x="2339752" y="2557281"/>
              <a:ext cx="1872208" cy="661212"/>
              <a:chOff x="2339752" y="2557281"/>
              <a:chExt cx="1872208" cy="661212"/>
            </a:xfrm>
          </p:grpSpPr>
          <p:sp>
            <p:nvSpPr>
              <p:cNvPr id="13" name="Прямоугольник 12"/>
              <p:cNvSpPr/>
              <p:nvPr/>
            </p:nvSpPr>
            <p:spPr>
              <a:xfrm>
                <a:off x="2339752" y="2557281"/>
                <a:ext cx="1872208" cy="6612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5" name="Прямая соединительная линия 14"/>
              <p:cNvCxnSpPr/>
              <p:nvPr/>
            </p:nvCxnSpPr>
            <p:spPr>
              <a:xfrm>
                <a:off x="2530624" y="2557281"/>
                <a:ext cx="0" cy="6612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>
                <a:off x="3347864" y="2557281"/>
                <a:ext cx="0" cy="6612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единительная линия 18"/>
              <p:cNvCxnSpPr/>
              <p:nvPr/>
            </p:nvCxnSpPr>
            <p:spPr>
              <a:xfrm>
                <a:off x="3563888" y="2557281"/>
                <a:ext cx="0" cy="6612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единительная линия 19"/>
              <p:cNvCxnSpPr/>
              <p:nvPr/>
            </p:nvCxnSpPr>
            <p:spPr>
              <a:xfrm>
                <a:off x="3779912" y="2557281"/>
                <a:ext cx="0" cy="6612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единительная линия 20"/>
              <p:cNvCxnSpPr/>
              <p:nvPr/>
            </p:nvCxnSpPr>
            <p:spPr>
              <a:xfrm>
                <a:off x="3995936" y="2557281"/>
                <a:ext cx="0" cy="6612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единительная линия 21"/>
              <p:cNvCxnSpPr/>
              <p:nvPr/>
            </p:nvCxnSpPr>
            <p:spPr>
              <a:xfrm>
                <a:off x="2915816" y="2557281"/>
                <a:ext cx="0" cy="6612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22"/>
              <p:cNvCxnSpPr/>
              <p:nvPr/>
            </p:nvCxnSpPr>
            <p:spPr>
              <a:xfrm>
                <a:off x="3131840" y="2557281"/>
                <a:ext cx="0" cy="6612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единительная линия 23"/>
              <p:cNvCxnSpPr/>
              <p:nvPr/>
            </p:nvCxnSpPr>
            <p:spPr>
              <a:xfrm>
                <a:off x="2699760" y="2557281"/>
                <a:ext cx="0" cy="6612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Овал 25"/>
            <p:cNvSpPr/>
            <p:nvPr/>
          </p:nvSpPr>
          <p:spPr>
            <a:xfrm>
              <a:off x="4635098" y="2354546"/>
              <a:ext cx="1420398" cy="11521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6055496" y="2887887"/>
              <a:ext cx="17568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>
              <a:off x="4231561" y="2888003"/>
              <a:ext cx="4035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890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196752"/>
            <a:ext cx="7620000" cy="4373563"/>
          </a:xfrm>
        </p:spPr>
        <p:txBody>
          <a:bodyPr/>
          <a:lstStyle/>
          <a:p>
            <a:r>
              <a:rPr lang="ru-RU" sz="2400" dirty="0"/>
              <a:t>В системах массового обслуживания различают этапы, которые проходит каждая заявка: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появление </a:t>
            </a:r>
            <a:r>
              <a:rPr lang="ru-RU" sz="2400" dirty="0"/>
              <a:t>заявки на входе в систему;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прохождение </a:t>
            </a:r>
            <a:r>
              <a:rPr lang="ru-RU" sz="2400" dirty="0"/>
              <a:t>очереди;	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обслуживание </a:t>
            </a:r>
            <a:r>
              <a:rPr lang="ru-RU" sz="2400" dirty="0" smtClean="0"/>
              <a:t>(выполнение операции, задержка </a:t>
            </a:r>
            <a:r>
              <a:rPr lang="ru-RU" sz="2400" dirty="0" smtClean="0"/>
              <a:t>заявки);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/>
              <a:t>уничтожение </a:t>
            </a:r>
            <a:r>
              <a:rPr lang="ru-RU" sz="2400" dirty="0" smtClean="0"/>
              <a:t>заявки (заявка </a:t>
            </a:r>
            <a:r>
              <a:rPr lang="ru-RU" sz="2400" dirty="0"/>
              <a:t>покидает </a:t>
            </a:r>
            <a:r>
              <a:rPr lang="ru-RU" sz="2400" dirty="0" smtClean="0"/>
              <a:t>систему).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18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27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002587" cy="755650"/>
          </a:xfrm>
        </p:spPr>
        <p:txBody>
          <a:bodyPr>
            <a:normAutofit/>
          </a:bodyPr>
          <a:lstStyle/>
          <a:p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764704"/>
            <a:ext cx="7776864" cy="5256584"/>
          </a:xfrm>
        </p:spPr>
        <p:txBody>
          <a:bodyPr/>
          <a:lstStyle/>
          <a:p>
            <a:r>
              <a:rPr lang="ru-RU" sz="2400" b="1" dirty="0"/>
              <a:t>Входной </a:t>
            </a:r>
            <a:r>
              <a:rPr lang="ru-RU" sz="2400" b="1" dirty="0" smtClean="0"/>
              <a:t>поток заявок</a:t>
            </a:r>
          </a:p>
          <a:p>
            <a:r>
              <a:rPr lang="ru-RU" sz="2400" dirty="0" smtClean="0"/>
              <a:t>Заявка характеризуется: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моментом </a:t>
            </a:r>
            <a:r>
              <a:rPr lang="ru-RU" sz="2400" dirty="0"/>
              <a:t>появления на входе системы</a:t>
            </a:r>
            <a:r>
              <a:rPr lang="ru-RU" sz="2400" dirty="0" smtClean="0"/>
              <a:t>,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статусом </a:t>
            </a:r>
            <a:r>
              <a:rPr lang="ru-RU" sz="2400" dirty="0"/>
              <a:t>по отношению к другим заявкам, </a:t>
            </a:r>
            <a:endParaRPr lang="ru-RU" sz="2400" dirty="0" smtClean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некоторыми параметрами, определяющими </a:t>
            </a:r>
            <a:r>
              <a:rPr lang="ru-RU" sz="2400" dirty="0"/>
              <a:t>потребности во временных ресурсах на </a:t>
            </a:r>
            <a:r>
              <a:rPr lang="ru-RU" sz="2400" dirty="0" smtClean="0"/>
              <a:t>обслуживание и др.</a:t>
            </a:r>
            <a:endParaRPr lang="ru-RU" sz="2400" dirty="0"/>
          </a:p>
          <a:p>
            <a:r>
              <a:rPr lang="ru-RU" sz="2400" dirty="0"/>
              <a:t>Постоянно поступающие заявки на обслуживание образуют </a:t>
            </a:r>
            <a:r>
              <a:rPr lang="ru-RU" sz="2400" b="1" dirty="0" smtClean="0"/>
              <a:t>поток заявок </a:t>
            </a:r>
            <a:r>
              <a:rPr lang="ru-RU" sz="2400" b="1" dirty="0"/>
              <a:t>– совокупность заявок, распределенную во времени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19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39552" y="620688"/>
            <a:ext cx="8002587" cy="109825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2800" dirty="0" smtClean="0"/>
              <a:t>Тема 4. системы массового обслуживания</a:t>
            </a:r>
            <a:endParaRPr lang="ru-RU" sz="2800" dirty="0"/>
          </a:p>
        </p:txBody>
      </p:sp>
      <p:sp>
        <p:nvSpPr>
          <p:cNvPr id="22532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C79289-370B-48B2-95BE-C835F36F5EBF}" type="slidenum">
              <a:rPr lang="ru-RU" smtClean="0">
                <a:solidFill>
                  <a:srgbClr val="D1282E"/>
                </a:solidFill>
              </a:rPr>
              <a:pPr eaLnBrk="1" hangingPunct="1"/>
              <a:t>2</a:t>
            </a:fld>
            <a:endParaRPr lang="ru-RU" dirty="0" smtClean="0">
              <a:solidFill>
                <a:srgbClr val="D1282E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8" y="1916832"/>
            <a:ext cx="7776864" cy="439248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Непрерывно-стохастические </a:t>
            </a:r>
            <a:r>
              <a:rPr lang="ru-RU" sz="2400" dirty="0"/>
              <a:t>модели (</a:t>
            </a:r>
            <a:r>
              <a:rPr lang="en-US" sz="2400" dirty="0"/>
              <a:t>Q-</a:t>
            </a:r>
            <a:r>
              <a:rPr lang="ru-RU" sz="2400" dirty="0"/>
              <a:t>схемы). </a:t>
            </a:r>
            <a:endParaRPr lang="ru-RU" sz="2400" dirty="0" smtClean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Структура </a:t>
            </a:r>
            <a:r>
              <a:rPr lang="ru-RU" sz="2400" dirty="0"/>
              <a:t>системы массового </a:t>
            </a:r>
            <a:r>
              <a:rPr lang="ru-RU" sz="2400" dirty="0" smtClean="0"/>
              <a:t>обслуживания (СМО).</a:t>
            </a:r>
            <a:endParaRPr lang="ru-RU" sz="2400" dirty="0"/>
          </a:p>
          <a:p>
            <a:pPr>
              <a:buFont typeface="Arial" pitchFamily="34" charset="0"/>
              <a:buChar char="•"/>
            </a:pPr>
            <a:r>
              <a:rPr lang="ru-RU" sz="2400" dirty="0"/>
              <a:t>Основные типы СМО и показатели их эффективности.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783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052736"/>
            <a:ext cx="7620000" cy="4373563"/>
          </a:xfrm>
        </p:spPr>
        <p:txBody>
          <a:bodyPr/>
          <a:lstStyle/>
          <a:p>
            <a:r>
              <a:rPr lang="ru-RU" sz="2400" b="1" dirty="0"/>
              <a:t>Поток заявок </a:t>
            </a:r>
            <a:r>
              <a:rPr lang="ru-RU" sz="2400" dirty="0"/>
              <a:t>может быть </a:t>
            </a:r>
            <a:r>
              <a:rPr lang="ru-RU" sz="2400" b="1" dirty="0"/>
              <a:t>однородным</a:t>
            </a:r>
            <a:r>
              <a:rPr lang="ru-RU" sz="2400" dirty="0"/>
              <a:t> (с точки зрения обслуживания все заявки равноправны) и </a:t>
            </a:r>
            <a:r>
              <a:rPr lang="ru-RU" sz="2400" b="1" dirty="0"/>
              <a:t>неоднородным</a:t>
            </a:r>
            <a:r>
              <a:rPr lang="ru-RU" sz="2400" dirty="0"/>
              <a:t>.</a:t>
            </a:r>
          </a:p>
          <a:p>
            <a:r>
              <a:rPr lang="ru-RU" sz="2400" dirty="0"/>
              <a:t>Основной параметр потока заявок – промежуток времени </a:t>
            </a:r>
            <a:r>
              <a:rPr lang="ru-RU" sz="2400" dirty="0" smtClean="0"/>
              <a:t>между моментами </a:t>
            </a:r>
            <a:r>
              <a:rPr lang="ru-RU" sz="2400" dirty="0"/>
              <a:t>поступления </a:t>
            </a:r>
            <a:r>
              <a:rPr lang="ru-RU" sz="2400" dirty="0" smtClean="0"/>
              <a:t>2-х </a:t>
            </a:r>
            <a:r>
              <a:rPr lang="ru-RU" sz="2400" dirty="0"/>
              <a:t>соседних заявок.</a:t>
            </a:r>
          </a:p>
          <a:p>
            <a:r>
              <a:rPr lang="ru-RU" sz="2400" dirty="0"/>
              <a:t>Поток заявок может быть </a:t>
            </a:r>
            <a:r>
              <a:rPr lang="ru-RU" sz="2400" b="1" dirty="0"/>
              <a:t>стационарным</a:t>
            </a:r>
            <a:r>
              <a:rPr lang="ru-RU" sz="2400" dirty="0"/>
              <a:t> и </a:t>
            </a:r>
            <a:r>
              <a:rPr lang="ru-RU" sz="2400" b="1" dirty="0" smtClean="0"/>
              <a:t>нестационарным</a:t>
            </a:r>
            <a:r>
              <a:rPr lang="ru-RU" sz="2400" dirty="0" smtClean="0"/>
              <a:t> (</a:t>
            </a:r>
            <a:r>
              <a:rPr lang="ru-RU" sz="2400" dirty="0"/>
              <a:t>например, изменяться от времени суток).</a:t>
            </a:r>
          </a:p>
          <a:p>
            <a:r>
              <a:rPr lang="ru-RU" sz="2400" dirty="0"/>
              <a:t>Поток заявок рассматривается как случайный процесс, </a:t>
            </a:r>
            <a:r>
              <a:rPr lang="ru-RU" sz="2400" dirty="0" smtClean="0"/>
              <a:t>характеризующийся </a:t>
            </a:r>
            <a:r>
              <a:rPr lang="ru-RU" sz="2400" b="1" dirty="0"/>
              <a:t>функцией распределения</a:t>
            </a:r>
            <a:r>
              <a:rPr lang="ru-RU" sz="2400" dirty="0"/>
              <a:t> периода поступления заявок (например</a:t>
            </a:r>
            <a:r>
              <a:rPr lang="ru-RU" sz="2400" dirty="0" smtClean="0"/>
              <a:t>, простейший </a:t>
            </a:r>
            <a:r>
              <a:rPr lang="ru-RU" sz="2400" dirty="0"/>
              <a:t>поток, поток Эрланга).</a:t>
            </a:r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20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01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7920880" cy="4320480"/>
          </a:xfrm>
        </p:spPr>
        <p:txBody>
          <a:bodyPr/>
          <a:lstStyle/>
          <a:p>
            <a:r>
              <a:rPr lang="ru-RU" sz="2400" dirty="0"/>
              <a:t>Часто в законах массового обслуживания число появлений в единицу времени может быть оценено с помощью распределения вероятностей известного, как </a:t>
            </a:r>
            <a:r>
              <a:rPr lang="ru-RU" sz="2400" b="1" dirty="0"/>
              <a:t>пуассоновское распределение</a:t>
            </a:r>
            <a:r>
              <a:rPr lang="ru-RU" sz="2400" dirty="0"/>
              <a:t>. </a:t>
            </a: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21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1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836712"/>
            <a:ext cx="7704856" cy="5472608"/>
          </a:xfrm>
        </p:spPr>
        <p:txBody>
          <a:bodyPr/>
          <a:lstStyle/>
          <a:p>
            <a:r>
              <a:rPr lang="ru-RU" sz="2400" dirty="0"/>
              <a:t>При заданном темпе поступления (например, два клиента в час, или четыре звонка в минуту), дискретное </a:t>
            </a:r>
            <a:r>
              <a:rPr lang="ru-RU" sz="2400" b="1" dirty="0"/>
              <a:t>распределение Пуассона </a:t>
            </a:r>
            <a:r>
              <a:rPr lang="ru-RU" sz="2400" dirty="0"/>
              <a:t>описывается следующей формулой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endParaRPr lang="ru-RU" sz="2400" dirty="0" smtClean="0"/>
          </a:p>
          <a:p>
            <a:r>
              <a:rPr lang="ru-RU" sz="2400" i="1" dirty="0" smtClean="0"/>
              <a:t>р</a:t>
            </a:r>
            <a:r>
              <a:rPr lang="ru-RU" sz="2400" dirty="0" smtClean="0"/>
              <a:t>(</a:t>
            </a:r>
            <a:r>
              <a:rPr lang="ru-RU" sz="2400" i="1" dirty="0" smtClean="0"/>
              <a:t>х</a:t>
            </a:r>
            <a:r>
              <a:rPr lang="ru-RU" sz="2400" dirty="0" smtClean="0"/>
              <a:t>) – вероятность </a:t>
            </a:r>
            <a:r>
              <a:rPr lang="ru-RU" sz="2400" dirty="0"/>
              <a:t>поступления </a:t>
            </a:r>
            <a:r>
              <a:rPr lang="ru-RU" sz="2400" i="1" dirty="0" smtClean="0"/>
              <a:t>х</a:t>
            </a:r>
            <a:r>
              <a:rPr lang="ru-RU" sz="2400" dirty="0" smtClean="0"/>
              <a:t> </a:t>
            </a:r>
            <a:r>
              <a:rPr lang="ru-RU" sz="2400" dirty="0"/>
              <a:t>заявок в единицу времени;</a:t>
            </a:r>
          </a:p>
          <a:p>
            <a:r>
              <a:rPr lang="ru-RU" sz="2400" i="1" dirty="0" smtClean="0"/>
              <a:t>х</a:t>
            </a:r>
            <a:r>
              <a:rPr lang="ru-RU" sz="2400" dirty="0" smtClean="0"/>
              <a:t> – число </a:t>
            </a:r>
            <a:r>
              <a:rPr lang="ru-RU" sz="2400" dirty="0"/>
              <a:t>заявок в единицу времени;</a:t>
            </a:r>
          </a:p>
          <a:p>
            <a:r>
              <a:rPr lang="ru-RU" sz="2400" dirty="0" smtClean="0">
                <a:sym typeface="Symbol"/>
              </a:rPr>
              <a:t> –</a:t>
            </a:r>
            <a:r>
              <a:rPr lang="ru-RU" sz="2400" dirty="0" smtClean="0"/>
              <a:t> среднее </a:t>
            </a:r>
            <a:r>
              <a:rPr lang="ru-RU" sz="2400" dirty="0"/>
              <a:t>число заявок в единицу времени (темп </a:t>
            </a:r>
            <a:r>
              <a:rPr lang="ru-RU" sz="2400" dirty="0" smtClean="0"/>
              <a:t>поступления </a:t>
            </a:r>
            <a:r>
              <a:rPr lang="ru-RU" sz="2400" dirty="0"/>
              <a:t>заявок);</a:t>
            </a:r>
          </a:p>
          <a:p>
            <a:r>
              <a:rPr lang="ru-RU" sz="2400" i="1" dirty="0"/>
              <a:t>е</a:t>
            </a:r>
            <a:r>
              <a:rPr lang="ru-RU" sz="2400" dirty="0"/>
              <a:t> = 2,7183 (основание натурального логарифма).</a:t>
            </a:r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22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050632"/>
              </p:ext>
            </p:extLst>
          </p:nvPr>
        </p:nvGraphicFramePr>
        <p:xfrm>
          <a:off x="1475656" y="2492896"/>
          <a:ext cx="4680520" cy="87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Формула" r:id="rId3" imgW="2260440" imgH="419040" progId="Equation.3">
                  <p:embed/>
                </p:oleObj>
              </mc:Choice>
              <mc:Fallback>
                <p:oleObj name="Формула" r:id="rId3" imgW="2260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492896"/>
                        <a:ext cx="4680520" cy="871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729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908720"/>
            <a:ext cx="7620000" cy="5616624"/>
          </a:xfrm>
        </p:spPr>
        <p:txBody>
          <a:bodyPr/>
          <a:lstStyle/>
          <a:p>
            <a:r>
              <a:rPr lang="ru-RU" sz="2400" b="1" dirty="0"/>
              <a:t>Обслуживающее устройство </a:t>
            </a:r>
            <a:endParaRPr lang="ru-RU" sz="2400" b="1" dirty="0" smtClean="0"/>
          </a:p>
          <a:p>
            <a:r>
              <a:rPr lang="ru-RU" sz="2400" dirty="0" smtClean="0"/>
              <a:t>Элемент </a:t>
            </a:r>
            <a:r>
              <a:rPr lang="ru-RU" sz="2400" dirty="0"/>
              <a:t>системы, в котором происходят операции, </a:t>
            </a:r>
            <a:r>
              <a:rPr lang="ru-RU" sz="2400" dirty="0" smtClean="0"/>
              <a:t>называется обслуживающим </a:t>
            </a:r>
            <a:r>
              <a:rPr lang="ru-RU" sz="2400" dirty="0"/>
              <a:t>устройством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В </a:t>
            </a:r>
            <a:r>
              <a:rPr lang="ru-RU" sz="2400" dirty="0"/>
              <a:t>момент выполнения операций он занят</a:t>
            </a:r>
            <a:r>
              <a:rPr lang="ru-RU" sz="2400" dirty="0" smtClean="0"/>
              <a:t>, иначе </a:t>
            </a:r>
            <a:r>
              <a:rPr lang="ru-RU" sz="2400" dirty="0"/>
              <a:t>– свободен. Если ОУ (канал) свободен, то заявка принимается </a:t>
            </a:r>
            <a:r>
              <a:rPr lang="ru-RU" sz="2400" dirty="0" smtClean="0"/>
              <a:t>к обслуживанию</a:t>
            </a:r>
            <a:r>
              <a:rPr lang="ru-RU" sz="2400" dirty="0"/>
              <a:t>.</a:t>
            </a:r>
          </a:p>
          <a:p>
            <a:r>
              <a:rPr lang="ru-RU" sz="2400" dirty="0"/>
              <a:t>Обслуживание каждой заявки каналом означает задержку в </a:t>
            </a:r>
            <a:r>
              <a:rPr lang="ru-RU" sz="2400" dirty="0" smtClean="0"/>
              <a:t>нем заявки </a:t>
            </a:r>
            <a:r>
              <a:rPr lang="ru-RU" sz="2400" dirty="0"/>
              <a:t>на время, равное периоду обслуживания. </a:t>
            </a:r>
            <a:endParaRPr lang="ru-RU" sz="2400" dirty="0" smtClean="0"/>
          </a:p>
          <a:p>
            <a:r>
              <a:rPr lang="ru-RU" sz="2400" dirty="0" smtClean="0"/>
              <a:t>После обслуживания заявка </a:t>
            </a:r>
            <a:r>
              <a:rPr lang="ru-RU" sz="2400" dirty="0"/>
              <a:t>покидает прибор обслуживания. </a:t>
            </a:r>
            <a:r>
              <a:rPr lang="ru-RU" sz="2400" dirty="0" smtClean="0"/>
              <a:t>Таким образом, ОУ характеризуется </a:t>
            </a:r>
            <a:r>
              <a:rPr lang="ru-RU" sz="2400" b="1" dirty="0" smtClean="0"/>
              <a:t>временем обслуживания заявки</a:t>
            </a:r>
            <a:r>
              <a:rPr lang="ru-RU" sz="2400" dirty="0" smtClean="0"/>
              <a:t>.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23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97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4824536"/>
          </a:xfrm>
        </p:spPr>
        <p:txBody>
          <a:bodyPr/>
          <a:lstStyle/>
          <a:p>
            <a:pPr algn="ctr"/>
            <a:r>
              <a:rPr lang="ru-RU" sz="2400" dirty="0" smtClean="0"/>
              <a:t>Канал обслуживания </a:t>
            </a:r>
          </a:p>
          <a:p>
            <a:pPr algn="ctr"/>
            <a:r>
              <a:rPr lang="ru-RU" sz="2400" dirty="0" smtClean="0"/>
              <a:t>≡</a:t>
            </a:r>
          </a:p>
          <a:p>
            <a:pPr algn="ctr"/>
            <a:r>
              <a:rPr lang="ru-RU" sz="2400" dirty="0" smtClean="0"/>
              <a:t>Канал (К) </a:t>
            </a:r>
          </a:p>
          <a:p>
            <a:pPr algn="ctr"/>
            <a:r>
              <a:rPr lang="ru-RU" sz="2400" dirty="0" smtClean="0"/>
              <a:t>≡</a:t>
            </a:r>
          </a:p>
          <a:p>
            <a:pPr algn="ctr"/>
            <a:r>
              <a:rPr lang="ru-RU" sz="2400" dirty="0" smtClean="0"/>
              <a:t>Обслуживающее устройство (ОУ)</a:t>
            </a:r>
          </a:p>
          <a:p>
            <a:pPr algn="ctr"/>
            <a:r>
              <a:rPr lang="ru-RU" sz="2400" dirty="0" smtClean="0"/>
              <a:t>≡</a:t>
            </a:r>
            <a:endParaRPr lang="ru-RU" sz="2400" dirty="0"/>
          </a:p>
          <a:p>
            <a:pPr algn="ctr"/>
            <a:r>
              <a:rPr lang="ru-RU" sz="2400" dirty="0" smtClean="0"/>
              <a:t>Устройство</a:t>
            </a:r>
          </a:p>
          <a:p>
            <a:pPr algn="ctr"/>
            <a:r>
              <a:rPr lang="ru-RU" sz="2400" dirty="0"/>
              <a:t>≡</a:t>
            </a:r>
          </a:p>
          <a:p>
            <a:pPr algn="ctr"/>
            <a:r>
              <a:rPr lang="ru-RU" sz="2400" dirty="0" smtClean="0"/>
              <a:t>Операция обслуживания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24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63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268760"/>
            <a:ext cx="7620000" cy="4608512"/>
          </a:xfrm>
        </p:spPr>
        <p:txBody>
          <a:bodyPr/>
          <a:lstStyle/>
          <a:p>
            <a:r>
              <a:rPr lang="ru-RU" sz="2400" b="1" dirty="0"/>
              <a:t>Режим обслуживания</a:t>
            </a:r>
            <a:r>
              <a:rPr lang="ru-RU" sz="2400" dirty="0"/>
              <a:t>, так же как режим поступления </a:t>
            </a:r>
            <a:r>
              <a:rPr lang="ru-RU" sz="2400" dirty="0" smtClean="0"/>
              <a:t>заявок</a:t>
            </a:r>
            <a:r>
              <a:rPr lang="ru-RU" sz="2400" dirty="0"/>
              <a:t>, может характеризоваться постоянным или случайным </a:t>
            </a:r>
            <a:r>
              <a:rPr lang="ru-RU" sz="2400" dirty="0" smtClean="0"/>
              <a:t>временем </a:t>
            </a:r>
            <a:r>
              <a:rPr lang="ru-RU" sz="2400" dirty="0"/>
              <a:t>обслуживания. </a:t>
            </a:r>
            <a:endParaRPr lang="en-US" sz="2400" dirty="0" smtClean="0"/>
          </a:p>
          <a:p>
            <a:r>
              <a:rPr lang="ru-RU" sz="2400" dirty="0" smtClean="0"/>
              <a:t>При </a:t>
            </a:r>
            <a:r>
              <a:rPr lang="ru-RU" sz="2400" dirty="0"/>
              <a:t>постоянном времени на </a:t>
            </a:r>
            <a:r>
              <a:rPr lang="ru-RU" sz="2400" dirty="0" smtClean="0"/>
              <a:t>обслуживание </a:t>
            </a:r>
            <a:r>
              <a:rPr lang="ru-RU" sz="2400" dirty="0"/>
              <a:t>любого клиента затрачивается одинаковое время. Такая </a:t>
            </a:r>
            <a:r>
              <a:rPr lang="ru-RU" sz="2400" dirty="0" smtClean="0"/>
              <a:t>ситуация </a:t>
            </a:r>
            <a:r>
              <a:rPr lang="ru-RU" sz="2400" dirty="0"/>
              <a:t>может </a:t>
            </a:r>
            <a:r>
              <a:rPr lang="ru-RU" sz="2400" dirty="0" smtClean="0"/>
              <a:t>наблюдаться </a:t>
            </a:r>
            <a:r>
              <a:rPr lang="ru-RU" sz="2400" dirty="0"/>
              <a:t>на автоматической мойке автомобилей. На практике часто встречаются ситуации, </a:t>
            </a:r>
            <a:r>
              <a:rPr lang="ru-RU" sz="2400" dirty="0" smtClean="0"/>
              <a:t>когда </a:t>
            </a:r>
            <a:r>
              <a:rPr lang="ru-RU" sz="2400" dirty="0"/>
              <a:t>время </a:t>
            </a:r>
            <a:r>
              <a:rPr lang="ru-RU" sz="2400" dirty="0" smtClean="0"/>
              <a:t>обслуживания </a:t>
            </a:r>
            <a:r>
              <a:rPr lang="ru-RU" sz="2400" dirty="0"/>
              <a:t>имеет случайное распределение.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25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98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980728"/>
                <a:ext cx="7620000" cy="5472608"/>
              </a:xfrm>
            </p:spPr>
            <p:txBody>
              <a:bodyPr/>
              <a:lstStyle/>
              <a:p>
                <a:r>
                  <a:rPr lang="ru-RU" sz="2400" dirty="0"/>
                  <a:t>Во многих случаях можно предположить, что </a:t>
                </a:r>
                <a:r>
                  <a:rPr lang="ru-RU" sz="2400" b="1" dirty="0"/>
                  <a:t>время обслуживания </a:t>
                </a:r>
                <a:r>
                  <a:rPr lang="ru-RU" sz="2400" dirty="0"/>
                  <a:t>подчиняется </a:t>
                </a:r>
                <a:r>
                  <a:rPr lang="ru-RU" sz="2400" b="1" dirty="0"/>
                  <a:t>экспоненциальному распределению</a:t>
                </a:r>
                <a:r>
                  <a:rPr lang="ru-RU" sz="2400" dirty="0"/>
                  <a:t> с функцией распределения:</a:t>
                </a:r>
              </a:p>
              <a:p>
                <a:endParaRPr lang="ru-RU" sz="2400" dirty="0"/>
              </a:p>
              <a:p>
                <a:r>
                  <a:rPr lang="ru-RU" sz="2400" dirty="0"/>
                  <a:t>где:  </a:t>
                </a:r>
              </a:p>
              <a:p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𝑝</m:t>
                    </m:r>
                    <m:r>
                      <a:rPr lang="ru-RU" sz="2400" i="1" dirty="0" smtClean="0">
                        <a:latin typeface="Cambria Math"/>
                      </a:rPr>
                      <m:t>(</m:t>
                    </m:r>
                    <m:r>
                      <a:rPr lang="ru-RU" sz="2400" i="1" dirty="0" smtClean="0">
                        <a:latin typeface="Cambria Math"/>
                      </a:rPr>
                      <m:t>𝑡</m:t>
                    </m:r>
                    <m:r>
                      <a:rPr lang="ru-RU" sz="2400" i="1" dirty="0" smtClean="0">
                        <a:latin typeface="Cambria Math"/>
                      </a:rPr>
                      <m:t>&lt;</m:t>
                    </m:r>
                    <m:r>
                      <a:rPr lang="ru-RU" sz="2400" i="1" dirty="0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ru-RU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– вероятность того, что фактическое время </a:t>
                </a:r>
                <a:r>
                  <a:rPr lang="ru-RU" sz="2400" dirty="0" smtClean="0"/>
                  <a:t>обслуживания </a:t>
                </a:r>
                <a:r>
                  <a:rPr lang="ru-RU" sz="2400" dirty="0"/>
                  <a:t>заявки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ru-RU" sz="2400" i="1" dirty="0" smtClean="0"/>
                  <a:t> </a:t>
                </a:r>
                <a:r>
                  <a:rPr lang="ru-RU" sz="2400" dirty="0" smtClean="0"/>
                  <a:t>не </a:t>
                </a:r>
                <a:r>
                  <a:rPr lang="ru-RU" sz="2400" dirty="0"/>
                  <a:t>превысит заданной величины </a:t>
                </a:r>
                <a:r>
                  <a:rPr lang="ru-RU" sz="2400" dirty="0" smtClean="0">
                    <a:sym typeface="Symbol"/>
                  </a:rPr>
                  <a:t></a:t>
                </a:r>
                <a:r>
                  <a:rPr lang="ru-RU" sz="2400" dirty="0" smtClean="0"/>
                  <a:t>;  </a:t>
                </a:r>
                <a:endParaRPr lang="ru-RU" sz="2400" dirty="0"/>
              </a:p>
              <a:p>
                <a:r>
                  <a:rPr lang="ru-RU" sz="2400" dirty="0"/>
                  <a:t> </a:t>
                </a:r>
                <a:r>
                  <a:rPr lang="ru-RU" sz="2400" dirty="0" smtClean="0">
                    <a:sym typeface="Symbol"/>
                  </a:rPr>
                  <a:t></a:t>
                </a:r>
                <a:r>
                  <a:rPr lang="ru-RU" sz="2400" dirty="0" smtClean="0"/>
                  <a:t> </a:t>
                </a:r>
                <a:r>
                  <a:rPr lang="ru-RU" sz="2400" dirty="0"/>
                  <a:t>– среднее число заявок, обслуживаемых в единицу времени; </a:t>
                </a:r>
              </a:p>
              <a:p>
                <a:r>
                  <a:rPr lang="ru-RU" sz="2400" i="1" dirty="0"/>
                  <a:t>е</a:t>
                </a:r>
                <a:r>
                  <a:rPr lang="ru-RU" sz="2400" dirty="0"/>
                  <a:t> = 2,7183 (основание натурального логарифма).</a:t>
                </a:r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980728"/>
                <a:ext cx="7620000" cy="5472608"/>
              </a:xfrm>
              <a:blipFill rotWithShape="1">
                <a:blip r:embed="rId3"/>
                <a:stretch>
                  <a:fillRect l="-1200" t="-780" r="-21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26</a:t>
            </a:fld>
            <a:endParaRPr lang="ru-RU">
              <a:solidFill>
                <a:srgbClr val="D1282E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394565"/>
              </p:ext>
            </p:extLst>
          </p:nvPr>
        </p:nvGraphicFramePr>
        <p:xfrm>
          <a:off x="2555776" y="2636912"/>
          <a:ext cx="36972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Формула" r:id="rId4" imgW="1460500" imgH="228600" progId="Equation.3">
                  <p:embed/>
                </p:oleObj>
              </mc:Choice>
              <mc:Fallback>
                <p:oleObj name="Формула" r:id="rId4" imgW="146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636912"/>
                        <a:ext cx="369728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199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002587" cy="755650"/>
          </a:xfrm>
        </p:spPr>
        <p:txBody>
          <a:bodyPr>
            <a:normAutofit/>
          </a:bodyPr>
          <a:lstStyle/>
          <a:p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052736"/>
            <a:ext cx="7620000" cy="4896544"/>
          </a:xfrm>
        </p:spPr>
        <p:txBody>
          <a:bodyPr/>
          <a:lstStyle/>
          <a:p>
            <a:r>
              <a:rPr lang="ru-RU" sz="2400" b="1" dirty="0"/>
              <a:t>Очередь</a:t>
            </a:r>
          </a:p>
          <a:p>
            <a:r>
              <a:rPr lang="ru-RU" sz="2400" dirty="0" smtClean="0"/>
              <a:t>При </a:t>
            </a:r>
            <a:r>
              <a:rPr lang="ru-RU" sz="2400" dirty="0"/>
              <a:t>случайном характере поступления </a:t>
            </a:r>
            <a:r>
              <a:rPr lang="ru-RU" sz="2400" dirty="0" smtClean="0"/>
              <a:t>заявок, как правило перед ОУ образуется очередь. </a:t>
            </a:r>
          </a:p>
          <a:p>
            <a:r>
              <a:rPr lang="ru-RU" sz="2400" dirty="0" smtClean="0"/>
              <a:t>Заявки </a:t>
            </a:r>
            <a:r>
              <a:rPr lang="ru-RU" sz="2400" dirty="0"/>
              <a:t>принимаются к </a:t>
            </a:r>
            <a:r>
              <a:rPr lang="ru-RU" sz="2400" dirty="0" smtClean="0"/>
              <a:t>обслуживанию:</a:t>
            </a:r>
            <a:endParaRPr lang="ru-RU" sz="2400" dirty="0"/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в </a:t>
            </a:r>
            <a:r>
              <a:rPr lang="ru-RU" sz="2400" dirty="0"/>
              <a:t>порядке очереди (FIFO, очереди с приоритетами и др.),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в </a:t>
            </a:r>
            <a:r>
              <a:rPr lang="ru-RU" sz="2400" dirty="0"/>
              <a:t>случайном порядке в соответствии с заданными </a:t>
            </a:r>
            <a:r>
              <a:rPr lang="ru-RU" sz="2400" dirty="0" smtClean="0"/>
              <a:t>распределениями и др.</a:t>
            </a:r>
            <a:endParaRPr lang="ru-RU" sz="2400" dirty="0"/>
          </a:p>
          <a:p>
            <a:pPr marL="274637" lvl="1" indent="0">
              <a:buNone/>
            </a:pPr>
            <a:r>
              <a:rPr lang="ru-RU" sz="2400" dirty="0" smtClean="0"/>
              <a:t>Длина очереди может быть ограничена или может быть ограничено время пребывания заявки в очереди.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27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74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sz="2400" dirty="0" smtClean="0"/>
              <a:t>Очередь</a:t>
            </a:r>
          </a:p>
          <a:p>
            <a:pPr algn="ctr"/>
            <a:r>
              <a:rPr lang="ru-RU" sz="2400" dirty="0"/>
              <a:t>≡</a:t>
            </a:r>
            <a:r>
              <a:rPr lang="ru-RU" sz="2400" dirty="0" smtClean="0"/>
              <a:t> </a:t>
            </a:r>
          </a:p>
          <a:p>
            <a:pPr algn="ctr"/>
            <a:r>
              <a:rPr lang="ru-RU" sz="2400" dirty="0" smtClean="0"/>
              <a:t>Накопитель</a:t>
            </a:r>
          </a:p>
          <a:p>
            <a:pPr algn="ctr"/>
            <a:r>
              <a:rPr lang="ru-RU" sz="2400" dirty="0"/>
              <a:t>≡</a:t>
            </a:r>
            <a:endParaRPr lang="ru-RU" sz="2400" dirty="0" smtClean="0"/>
          </a:p>
          <a:p>
            <a:pPr algn="ctr"/>
            <a:r>
              <a:rPr lang="ru-RU" sz="2400" dirty="0" smtClean="0"/>
              <a:t>Буфер</a:t>
            </a:r>
          </a:p>
          <a:p>
            <a:pPr algn="ctr"/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28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25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484784"/>
            <a:ext cx="7704856" cy="4464496"/>
          </a:xfrm>
        </p:spPr>
        <p:txBody>
          <a:bodyPr/>
          <a:lstStyle/>
          <a:p>
            <a:r>
              <a:rPr lang="ru-RU" sz="2400" b="1" dirty="0" smtClean="0"/>
              <a:t>Выходной поток заявок</a:t>
            </a:r>
          </a:p>
          <a:p>
            <a:r>
              <a:rPr lang="ru-RU" sz="2400" dirty="0" smtClean="0"/>
              <a:t>Обслуженная </a:t>
            </a:r>
            <a:r>
              <a:rPr lang="ru-RU" sz="2400" dirty="0"/>
              <a:t>заявка покидает прибор обслуживания и покидает систему </a:t>
            </a:r>
            <a:r>
              <a:rPr lang="ru-RU" sz="2400" dirty="0" smtClean="0"/>
              <a:t>(поступает в поглотитель заявок, где уничтожается), </a:t>
            </a:r>
            <a:r>
              <a:rPr lang="ru-RU" sz="2400" dirty="0"/>
              <a:t>либо движется дальше в соответствии </a:t>
            </a:r>
            <a:r>
              <a:rPr lang="ru-RU" sz="2400" dirty="0" smtClean="0"/>
              <a:t>с технологической </a:t>
            </a:r>
            <a:r>
              <a:rPr lang="ru-RU" sz="2400" dirty="0"/>
              <a:t>схемой работы системы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Обслуженные и необслуженные (по каким-то причинам) заявки образуют </a:t>
            </a:r>
            <a:r>
              <a:rPr lang="ru-RU" sz="2400" b="1" dirty="0" smtClean="0"/>
              <a:t>выходной поток</a:t>
            </a:r>
            <a:r>
              <a:rPr lang="ru-RU" sz="2400" dirty="0" smtClean="0"/>
              <a:t>.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29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56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3600" dirty="0" smtClean="0"/>
              <a:t>Непрерывно-стохастические модели (</a:t>
            </a:r>
            <a:r>
              <a:rPr lang="ru-RU" sz="3600" i="1" dirty="0" smtClean="0"/>
              <a:t>Q</a:t>
            </a:r>
            <a:r>
              <a:rPr lang="ru-RU" sz="3600" dirty="0" smtClean="0"/>
              <a:t>-схемы) 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52600"/>
            <a:ext cx="7848872" cy="4484712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Непрерывно-стохастический подход применяется </a:t>
            </a:r>
            <a:r>
              <a:rPr lang="ru-RU" sz="2400" b="1" dirty="0" smtClean="0"/>
              <a:t>для формализации процессов обслуживания</a:t>
            </a:r>
            <a:r>
              <a:rPr lang="ru-RU" sz="2400" dirty="0" smtClean="0"/>
              <a:t>. </a:t>
            </a:r>
          </a:p>
          <a:p>
            <a:pPr eaLnBrk="1" hangingPunct="1"/>
            <a:r>
              <a:rPr lang="ru-RU" sz="2400" dirty="0" smtClean="0"/>
              <a:t>Этот подход наиболее известен ввиду того, что большинство производственных (и не только производственных – экономических, технических и т.д.) систем по своей сути являются системами массового обслуживания. </a:t>
            </a:r>
          </a:p>
          <a:p>
            <a:pPr eaLnBrk="1" hangingPunct="1"/>
            <a:r>
              <a:rPr lang="ru-RU" sz="2400" dirty="0" smtClean="0"/>
              <a:t>Типовой математической схемой моделирования таких систем являются </a:t>
            </a:r>
            <a:r>
              <a:rPr lang="en-US" sz="2400" b="1" dirty="0" smtClean="0"/>
              <a:t>Q</a:t>
            </a:r>
            <a:r>
              <a:rPr lang="ru-RU" sz="2400" b="1" dirty="0" smtClean="0"/>
              <a:t>-схемы </a:t>
            </a:r>
            <a:r>
              <a:rPr lang="ru-RU" sz="2400" dirty="0" smtClean="0"/>
              <a:t>(англ. </a:t>
            </a:r>
            <a:r>
              <a:rPr lang="ru-RU" sz="2400" dirty="0" err="1" smtClean="0"/>
              <a:t>queueing</a:t>
            </a:r>
            <a:r>
              <a:rPr lang="ru-RU" sz="2400" dirty="0" smtClean="0"/>
              <a:t> </a:t>
            </a:r>
            <a:r>
              <a:rPr lang="ru-RU" sz="2400" dirty="0" err="1" smtClean="0"/>
              <a:t>system</a:t>
            </a:r>
            <a:r>
              <a:rPr lang="ru-RU" sz="2400" dirty="0" smtClean="0"/>
              <a:t>).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77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20688"/>
            <a:ext cx="8064896" cy="5904656"/>
          </a:xfrm>
        </p:spPr>
        <p:txBody>
          <a:bodyPr/>
          <a:lstStyle/>
          <a:p>
            <a:r>
              <a:rPr lang="ru-RU" sz="2400" dirty="0" smtClean="0"/>
              <a:t>Реальный </a:t>
            </a:r>
            <a:r>
              <a:rPr lang="ru-RU" sz="2400" dirty="0"/>
              <a:t>процесс функционирования СМО </a:t>
            </a:r>
            <a:r>
              <a:rPr lang="ru-RU" sz="2400" dirty="0" smtClean="0"/>
              <a:t>может состоять из нескольких </a:t>
            </a:r>
            <a:r>
              <a:rPr lang="ru-RU" sz="2400" b="1" dirty="0"/>
              <a:t>фаз обслуживания</a:t>
            </a:r>
            <a:r>
              <a:rPr lang="ru-RU" sz="2400" dirty="0"/>
              <a:t>, выполняемых различными устройствами (каналами). </a:t>
            </a:r>
          </a:p>
          <a:p>
            <a:r>
              <a:rPr lang="ru-RU" sz="2400" dirty="0"/>
              <a:t>Примеры многофазного обслуживания: обслуживание покупателей в магазине (прилавок, касса); производственно-технологический процесс (обработка деталей на станках). </a:t>
            </a:r>
          </a:p>
          <a:p>
            <a:r>
              <a:rPr lang="ru-RU" sz="2400" dirty="0"/>
              <a:t>Многофазные </a:t>
            </a:r>
            <a:r>
              <a:rPr lang="ru-RU" sz="2400" dirty="0" smtClean="0"/>
              <a:t>системы (</a:t>
            </a:r>
            <a:r>
              <a:rPr lang="ru-RU" sz="2400" b="1" dirty="0"/>
              <a:t>стохастические сети</a:t>
            </a:r>
            <a:r>
              <a:rPr lang="ru-RU" sz="2400" dirty="0"/>
              <a:t>)</a:t>
            </a:r>
            <a:r>
              <a:rPr lang="ru-RU" sz="2400" dirty="0" smtClean="0"/>
              <a:t> </a:t>
            </a:r>
            <a:r>
              <a:rPr lang="ru-RU" sz="2400" dirty="0"/>
              <a:t>могут иметь сложную </a:t>
            </a:r>
            <a:r>
              <a:rPr lang="ru-RU" sz="2400" dirty="0" smtClean="0"/>
              <a:t>структуру. </a:t>
            </a:r>
          </a:p>
          <a:p>
            <a:r>
              <a:rPr lang="ru-RU" sz="2400" dirty="0" smtClean="0"/>
              <a:t>Рассмотрим основные типы СМО, характеризующие структуру процесса обслуживания.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30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48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02587" cy="755650"/>
          </a:xfrm>
        </p:spPr>
        <p:txBody>
          <a:bodyPr>
            <a:normAutofit/>
          </a:bodyPr>
          <a:lstStyle/>
          <a:p>
            <a:r>
              <a:rPr lang="ru-RU" sz="3200" dirty="0"/>
              <a:t>типы СМО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836712"/>
            <a:ext cx="8219256" cy="5904656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ru-RU" sz="2400" dirty="0" smtClean="0"/>
              <a:t>По количеству </a:t>
            </a:r>
            <a:r>
              <a:rPr lang="ru-RU" sz="2400" b="1" dirty="0" smtClean="0"/>
              <a:t>параллельно включаемых обслуживающих каналов</a:t>
            </a:r>
            <a:r>
              <a:rPr lang="ru-RU" sz="2400" dirty="0" smtClean="0"/>
              <a:t> СМО делятся на </a:t>
            </a:r>
          </a:p>
          <a:p>
            <a:pPr marL="800100" indent="-457200" eaLnBrk="1" hangingPunct="1">
              <a:buFont typeface="Arial" pitchFamily="34" charset="0"/>
              <a:buChar char="•"/>
            </a:pPr>
            <a:r>
              <a:rPr lang="ru-RU" sz="2400" dirty="0" smtClean="0"/>
              <a:t>многоканальные,</a:t>
            </a:r>
          </a:p>
          <a:p>
            <a:pPr marL="800100" indent="-457200" eaLnBrk="1" hangingPunct="1">
              <a:buFont typeface="Arial" pitchFamily="34" charset="0"/>
              <a:buChar char="•"/>
            </a:pPr>
            <a:r>
              <a:rPr lang="ru-RU" sz="2400" dirty="0" smtClean="0"/>
              <a:t>одноканальные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2400" dirty="0" smtClean="0"/>
              <a:t>В </a:t>
            </a:r>
            <a:r>
              <a:rPr lang="ru-RU" sz="2400" i="1" dirty="0" smtClean="0"/>
              <a:t>n</a:t>
            </a:r>
            <a:r>
              <a:rPr lang="ru-RU" sz="2400" dirty="0" smtClean="0"/>
              <a:t>-канальной CМО одновременно может обслуживаться n заявок. 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ru-RU" sz="2400" dirty="0"/>
          </a:p>
          <a:p>
            <a:pPr marL="0" indent="0" eaLnBrk="1" hangingPunct="1">
              <a:buFont typeface="Wingdings" pitchFamily="2" charset="2"/>
              <a:buNone/>
            </a:pPr>
            <a:endParaRPr lang="ru-RU" sz="2400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ru-RU" sz="2400" dirty="0"/>
          </a:p>
          <a:p>
            <a:pPr marL="0" indent="0" eaLnBrk="1" hangingPunct="1">
              <a:buFont typeface="Wingdings" pitchFamily="2" charset="2"/>
              <a:buNone/>
            </a:pPr>
            <a:endParaRPr lang="ru-RU" sz="2400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ru-RU" sz="2400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2400" dirty="0" smtClean="0"/>
              <a:t>а) одноканальная СМО		б) 3-канальная СМО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31</a:t>
            </a:fld>
            <a:endParaRPr lang="ru-RU">
              <a:solidFill>
                <a:srgbClr val="D1282E"/>
              </a:solidFill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755576" y="4313342"/>
            <a:ext cx="3312368" cy="720080"/>
            <a:chOff x="755576" y="4313342"/>
            <a:chExt cx="3312368" cy="720080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1259632" y="4313342"/>
              <a:ext cx="2304256" cy="720080"/>
              <a:chOff x="2915816" y="4390789"/>
              <a:chExt cx="2304256" cy="720080"/>
            </a:xfrm>
          </p:grpSpPr>
          <p:sp>
            <p:nvSpPr>
              <p:cNvPr id="4" name="Овал 3"/>
              <p:cNvSpPr/>
              <p:nvPr/>
            </p:nvSpPr>
            <p:spPr>
              <a:xfrm>
                <a:off x="4499992" y="4390789"/>
                <a:ext cx="72008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9" name="Группа 8"/>
              <p:cNvGrpSpPr/>
              <p:nvPr/>
            </p:nvGrpSpPr>
            <p:grpSpPr>
              <a:xfrm>
                <a:off x="2915816" y="4462795"/>
                <a:ext cx="1080120" cy="576066"/>
                <a:chOff x="2915816" y="4462795"/>
                <a:chExt cx="1080120" cy="576066"/>
              </a:xfrm>
            </p:grpSpPr>
            <p:sp>
              <p:nvSpPr>
                <p:cNvPr id="5" name="Прямоугольник 4"/>
                <p:cNvSpPr/>
                <p:nvPr/>
              </p:nvSpPr>
              <p:spPr>
                <a:xfrm>
                  <a:off x="2915816" y="4462797"/>
                  <a:ext cx="1080120" cy="5760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8" name="Прямая соединительная линия 7"/>
                <p:cNvCxnSpPr/>
                <p:nvPr/>
              </p:nvCxnSpPr>
              <p:spPr>
                <a:xfrm>
                  <a:off x="3129512" y="4462797"/>
                  <a:ext cx="0" cy="5693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Прямая соединительная линия 9"/>
                <p:cNvCxnSpPr/>
                <p:nvPr/>
              </p:nvCxnSpPr>
              <p:spPr>
                <a:xfrm>
                  <a:off x="3338301" y="4462796"/>
                  <a:ext cx="0" cy="5693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Прямая соединительная линия 10"/>
                <p:cNvCxnSpPr/>
                <p:nvPr/>
              </p:nvCxnSpPr>
              <p:spPr>
                <a:xfrm>
                  <a:off x="3563888" y="4469546"/>
                  <a:ext cx="0" cy="5693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Прямая соединительная линия 11"/>
                <p:cNvCxnSpPr/>
                <p:nvPr/>
              </p:nvCxnSpPr>
              <p:spPr>
                <a:xfrm>
                  <a:off x="3779912" y="4462795"/>
                  <a:ext cx="0" cy="5693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Прямая соединительная линия 13"/>
              <p:cNvCxnSpPr>
                <a:stCxn id="5" idx="3"/>
                <a:endCxn id="4" idx="2"/>
              </p:cNvCxnSpPr>
              <p:nvPr/>
            </p:nvCxnSpPr>
            <p:spPr>
              <a:xfrm>
                <a:off x="3995936" y="4750829"/>
                <a:ext cx="5040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Прямая соединительная линия 20"/>
            <p:cNvCxnSpPr/>
            <p:nvPr/>
          </p:nvCxnSpPr>
          <p:spPr>
            <a:xfrm>
              <a:off x="755576" y="4670005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3563888" y="4667413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Группа 56"/>
          <p:cNvGrpSpPr/>
          <p:nvPr/>
        </p:nvGrpSpPr>
        <p:grpSpPr>
          <a:xfrm>
            <a:off x="4499992" y="3356992"/>
            <a:ext cx="4032448" cy="2592288"/>
            <a:chOff x="4499992" y="3356992"/>
            <a:chExt cx="4032448" cy="2592288"/>
          </a:xfrm>
        </p:grpSpPr>
        <p:sp>
          <p:nvSpPr>
            <p:cNvPr id="28" name="Овал 27"/>
            <p:cNvSpPr/>
            <p:nvPr/>
          </p:nvSpPr>
          <p:spPr>
            <a:xfrm>
              <a:off x="6968655" y="4303996"/>
              <a:ext cx="720080" cy="72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5004048" y="4379379"/>
              <a:ext cx="1080120" cy="576066"/>
              <a:chOff x="2915816" y="4462795"/>
              <a:chExt cx="1080120" cy="576066"/>
            </a:xfrm>
          </p:grpSpPr>
          <p:sp>
            <p:nvSpPr>
              <p:cNvPr id="31" name="Прямоугольник 30"/>
              <p:cNvSpPr/>
              <p:nvPr/>
            </p:nvSpPr>
            <p:spPr>
              <a:xfrm>
                <a:off x="2915816" y="4462797"/>
                <a:ext cx="1080120" cy="5760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2" name="Прямая соединительная линия 31"/>
              <p:cNvCxnSpPr/>
              <p:nvPr/>
            </p:nvCxnSpPr>
            <p:spPr>
              <a:xfrm>
                <a:off x="3129512" y="4462797"/>
                <a:ext cx="0" cy="5693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>
              <a:xfrm>
                <a:off x="3338301" y="4462796"/>
                <a:ext cx="0" cy="5693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>
              <a:xfrm>
                <a:off x="3563888" y="4469546"/>
                <a:ext cx="0" cy="5693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>
              <a:xfrm>
                <a:off x="3779912" y="4462795"/>
                <a:ext cx="0" cy="5693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Прямая соединительная линия 29"/>
            <p:cNvCxnSpPr>
              <a:stCxn id="31" idx="3"/>
            </p:cNvCxnSpPr>
            <p:nvPr/>
          </p:nvCxnSpPr>
          <p:spPr>
            <a:xfrm>
              <a:off x="6084168" y="4667413"/>
              <a:ext cx="563519" cy="596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>
              <a:off x="4499992" y="4664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>
              <a:off x="7995379" y="4667020"/>
              <a:ext cx="537061" cy="2985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Овал 35"/>
            <p:cNvSpPr/>
            <p:nvPr/>
          </p:nvSpPr>
          <p:spPr>
            <a:xfrm>
              <a:off x="7006077" y="5229200"/>
              <a:ext cx="720080" cy="72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36"/>
            <p:cNvSpPr/>
            <p:nvPr/>
          </p:nvSpPr>
          <p:spPr>
            <a:xfrm>
              <a:off x="6949914" y="3356992"/>
              <a:ext cx="720080" cy="72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1" name="Прямая соединительная линия 40"/>
            <p:cNvCxnSpPr/>
            <p:nvPr/>
          </p:nvCxnSpPr>
          <p:spPr>
            <a:xfrm flipV="1">
              <a:off x="6647687" y="3691380"/>
              <a:ext cx="0" cy="18978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6647687" y="5589240"/>
              <a:ext cx="372585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6647687" y="3691380"/>
              <a:ext cx="302227" cy="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V="1">
              <a:off x="7979466" y="3715108"/>
              <a:ext cx="0" cy="18978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>
              <a:off x="7689269" y="3708907"/>
              <a:ext cx="302227" cy="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>
              <a:off x="7726157" y="5625684"/>
              <a:ext cx="26922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315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7776864" cy="4680520"/>
          </a:xfrm>
        </p:spPr>
        <p:txBody>
          <a:bodyPr/>
          <a:lstStyle/>
          <a:p>
            <a:pPr marL="0" indent="-450000" eaLnBrk="1" hangingPunct="1">
              <a:buFont typeface="Wingdings" pitchFamily="2" charset="2"/>
              <a:buNone/>
            </a:pPr>
            <a:r>
              <a:rPr lang="ru-RU" sz="2400" dirty="0" smtClean="0"/>
              <a:t>По числу этапов – </a:t>
            </a:r>
            <a:r>
              <a:rPr lang="ru-RU" sz="2400" b="1" dirty="0" smtClean="0"/>
              <a:t>фаз обслуживания заявок</a:t>
            </a:r>
            <a:r>
              <a:rPr lang="ru-RU" sz="2400" dirty="0" smtClean="0"/>
              <a:t>, реализуемых при последовательно включенных элементарных приборах обслуживания или их комбинаций, выделяют </a:t>
            </a:r>
            <a:r>
              <a:rPr lang="ru-RU" sz="2400" b="1" dirty="0" smtClean="0"/>
              <a:t>однофазные и многофазные СМО. </a:t>
            </a:r>
            <a:r>
              <a:rPr lang="ru-RU" sz="2400" dirty="0" smtClean="0"/>
              <a:t>Многофазные СМО часто называют </a:t>
            </a:r>
            <a:r>
              <a:rPr lang="ru-RU" sz="2400" b="1" dirty="0" smtClean="0"/>
              <a:t>сетями массового обслуживания</a:t>
            </a:r>
            <a:r>
              <a:rPr lang="ru-RU" sz="2400" dirty="0" smtClean="0"/>
              <a:t>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32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01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1989" y="1541896"/>
            <a:ext cx="7620000" cy="4373563"/>
          </a:xfrm>
        </p:spPr>
        <p:txBody>
          <a:bodyPr/>
          <a:lstStyle/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в) Многофазная СМО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33</a:t>
            </a:fld>
            <a:endParaRPr lang="ru-RU">
              <a:solidFill>
                <a:srgbClr val="D1282E"/>
              </a:solidFill>
            </a:endParaRPr>
          </a:p>
        </p:txBody>
      </p:sp>
      <p:grpSp>
        <p:nvGrpSpPr>
          <p:cNvPr id="72" name="Группа 71"/>
          <p:cNvGrpSpPr/>
          <p:nvPr/>
        </p:nvGrpSpPr>
        <p:grpSpPr>
          <a:xfrm>
            <a:off x="256864" y="1917496"/>
            <a:ext cx="8414000" cy="1770501"/>
            <a:chOff x="272337" y="2306571"/>
            <a:chExt cx="9638136" cy="1829687"/>
          </a:xfrm>
        </p:grpSpPr>
        <p:grpSp>
          <p:nvGrpSpPr>
            <p:cNvPr id="26" name="Группа 25"/>
            <p:cNvGrpSpPr/>
            <p:nvPr/>
          </p:nvGrpSpPr>
          <p:grpSpPr>
            <a:xfrm>
              <a:off x="776393" y="2819334"/>
              <a:ext cx="1080120" cy="576066"/>
              <a:chOff x="2915816" y="4462795"/>
              <a:chExt cx="1080120" cy="576066"/>
            </a:xfrm>
          </p:grpSpPr>
          <p:sp>
            <p:nvSpPr>
              <p:cNvPr id="38" name="Прямоугольник 37"/>
              <p:cNvSpPr/>
              <p:nvPr/>
            </p:nvSpPr>
            <p:spPr>
              <a:xfrm>
                <a:off x="2915816" y="4462797"/>
                <a:ext cx="1080120" cy="5760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9" name="Прямая соединительная линия 38"/>
              <p:cNvCxnSpPr/>
              <p:nvPr/>
            </p:nvCxnSpPr>
            <p:spPr>
              <a:xfrm>
                <a:off x="3129512" y="4462797"/>
                <a:ext cx="0" cy="5693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>
                <a:off x="3338301" y="4462796"/>
                <a:ext cx="0" cy="5693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>
                <a:off x="3563888" y="4469546"/>
                <a:ext cx="0" cy="5693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>
                <a:off x="3779912" y="4462795"/>
                <a:ext cx="0" cy="5693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Прямая соединительная линия 26"/>
            <p:cNvCxnSpPr>
              <a:stCxn id="38" idx="3"/>
            </p:cNvCxnSpPr>
            <p:nvPr/>
          </p:nvCxnSpPr>
          <p:spPr>
            <a:xfrm>
              <a:off x="1856513" y="3107368"/>
              <a:ext cx="563519" cy="596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>
              <a:off x="272337" y="3103991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Овал 29"/>
            <p:cNvSpPr/>
            <p:nvPr/>
          </p:nvSpPr>
          <p:spPr>
            <a:xfrm>
              <a:off x="2747347" y="3416178"/>
              <a:ext cx="720080" cy="72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2722259" y="2306571"/>
              <a:ext cx="720080" cy="72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2" name="Прямая соединительная линия 31"/>
            <p:cNvCxnSpPr/>
            <p:nvPr/>
          </p:nvCxnSpPr>
          <p:spPr>
            <a:xfrm flipV="1">
              <a:off x="2420032" y="2666611"/>
              <a:ext cx="0" cy="11096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>
              <a:off x="2420032" y="3776217"/>
              <a:ext cx="327315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>
              <a:off x="2409940" y="2670041"/>
              <a:ext cx="302227" cy="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V="1">
              <a:off x="3767724" y="2648114"/>
              <a:ext cx="0" cy="11281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>
              <a:off x="3461614" y="2670043"/>
              <a:ext cx="302227" cy="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>
              <a:off x="3482589" y="3776217"/>
              <a:ext cx="285135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Группа 42"/>
            <p:cNvGrpSpPr/>
            <p:nvPr/>
          </p:nvGrpSpPr>
          <p:grpSpPr>
            <a:xfrm>
              <a:off x="3789793" y="2826085"/>
              <a:ext cx="2808312" cy="720080"/>
              <a:chOff x="755576" y="4313342"/>
              <a:chExt cx="2808312" cy="720080"/>
            </a:xfrm>
          </p:grpSpPr>
          <p:grpSp>
            <p:nvGrpSpPr>
              <p:cNvPr id="44" name="Группа 43"/>
              <p:cNvGrpSpPr/>
              <p:nvPr/>
            </p:nvGrpSpPr>
            <p:grpSpPr>
              <a:xfrm>
                <a:off x="1259632" y="4313342"/>
                <a:ext cx="2304256" cy="720080"/>
                <a:chOff x="2915816" y="4390789"/>
                <a:chExt cx="2304256" cy="720080"/>
              </a:xfrm>
            </p:grpSpPr>
            <p:sp>
              <p:nvSpPr>
                <p:cNvPr id="47" name="Овал 46"/>
                <p:cNvSpPr/>
                <p:nvPr/>
              </p:nvSpPr>
              <p:spPr>
                <a:xfrm>
                  <a:off x="4499992" y="4390789"/>
                  <a:ext cx="720080" cy="72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48" name="Группа 47"/>
                <p:cNvGrpSpPr/>
                <p:nvPr/>
              </p:nvGrpSpPr>
              <p:grpSpPr>
                <a:xfrm>
                  <a:off x="2915816" y="4462795"/>
                  <a:ext cx="1080120" cy="576066"/>
                  <a:chOff x="2915816" y="4462795"/>
                  <a:chExt cx="1080120" cy="576066"/>
                </a:xfrm>
              </p:grpSpPr>
              <p:sp>
                <p:nvSpPr>
                  <p:cNvPr id="50" name="Прямоугольник 49"/>
                  <p:cNvSpPr/>
                  <p:nvPr/>
                </p:nvSpPr>
                <p:spPr>
                  <a:xfrm>
                    <a:off x="2915816" y="4462797"/>
                    <a:ext cx="1080120" cy="5760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cxnSp>
                <p:nvCxnSpPr>
                  <p:cNvPr id="51" name="Прямая соединительная линия 50"/>
                  <p:cNvCxnSpPr/>
                  <p:nvPr/>
                </p:nvCxnSpPr>
                <p:spPr>
                  <a:xfrm>
                    <a:off x="3129512" y="4462797"/>
                    <a:ext cx="0" cy="56931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Прямая соединительная линия 51"/>
                  <p:cNvCxnSpPr/>
                  <p:nvPr/>
                </p:nvCxnSpPr>
                <p:spPr>
                  <a:xfrm>
                    <a:off x="3338301" y="4462796"/>
                    <a:ext cx="0" cy="56931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Прямая соединительная линия 52"/>
                  <p:cNvCxnSpPr/>
                  <p:nvPr/>
                </p:nvCxnSpPr>
                <p:spPr>
                  <a:xfrm>
                    <a:off x="3563888" y="4469546"/>
                    <a:ext cx="0" cy="56931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Прямая соединительная линия 53"/>
                  <p:cNvCxnSpPr/>
                  <p:nvPr/>
                </p:nvCxnSpPr>
                <p:spPr>
                  <a:xfrm>
                    <a:off x="3779912" y="4462795"/>
                    <a:ext cx="0" cy="56931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Прямая соединительная линия 48"/>
                <p:cNvCxnSpPr>
                  <a:stCxn id="50" idx="3"/>
                  <a:endCxn id="47" idx="2"/>
                </p:cNvCxnSpPr>
                <p:nvPr/>
              </p:nvCxnSpPr>
              <p:spPr>
                <a:xfrm>
                  <a:off x="3995936" y="4750829"/>
                  <a:ext cx="50405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Прямая соединительная линия 44"/>
              <p:cNvCxnSpPr/>
              <p:nvPr/>
            </p:nvCxnSpPr>
            <p:spPr>
              <a:xfrm>
                <a:off x="755576" y="4670005"/>
                <a:ext cx="5040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Группа 59"/>
            <p:cNvGrpSpPr/>
            <p:nvPr/>
          </p:nvGrpSpPr>
          <p:grpSpPr>
            <a:xfrm>
              <a:off x="6598105" y="2832833"/>
              <a:ext cx="3312368" cy="720080"/>
              <a:chOff x="755576" y="4313342"/>
              <a:chExt cx="3312368" cy="720080"/>
            </a:xfrm>
          </p:grpSpPr>
          <p:grpSp>
            <p:nvGrpSpPr>
              <p:cNvPr id="61" name="Группа 60"/>
              <p:cNvGrpSpPr/>
              <p:nvPr/>
            </p:nvGrpSpPr>
            <p:grpSpPr>
              <a:xfrm>
                <a:off x="1259632" y="4313342"/>
                <a:ext cx="2304256" cy="720080"/>
                <a:chOff x="2915816" y="4390789"/>
                <a:chExt cx="2304256" cy="720080"/>
              </a:xfrm>
            </p:grpSpPr>
            <p:sp>
              <p:nvSpPr>
                <p:cNvPr id="64" name="Овал 63"/>
                <p:cNvSpPr/>
                <p:nvPr/>
              </p:nvSpPr>
              <p:spPr>
                <a:xfrm>
                  <a:off x="4499992" y="4390789"/>
                  <a:ext cx="720080" cy="7200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65" name="Группа 64"/>
                <p:cNvGrpSpPr/>
                <p:nvPr/>
              </p:nvGrpSpPr>
              <p:grpSpPr>
                <a:xfrm>
                  <a:off x="2915816" y="4462795"/>
                  <a:ext cx="1080120" cy="576066"/>
                  <a:chOff x="2915816" y="4462795"/>
                  <a:chExt cx="1080120" cy="576066"/>
                </a:xfrm>
              </p:grpSpPr>
              <p:sp>
                <p:nvSpPr>
                  <p:cNvPr id="67" name="Прямоугольник 66"/>
                  <p:cNvSpPr/>
                  <p:nvPr/>
                </p:nvSpPr>
                <p:spPr>
                  <a:xfrm>
                    <a:off x="2915816" y="4462797"/>
                    <a:ext cx="1080120" cy="5760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cxnSp>
                <p:nvCxnSpPr>
                  <p:cNvPr id="68" name="Прямая соединительная линия 67"/>
                  <p:cNvCxnSpPr/>
                  <p:nvPr/>
                </p:nvCxnSpPr>
                <p:spPr>
                  <a:xfrm>
                    <a:off x="3129512" y="4462797"/>
                    <a:ext cx="0" cy="56931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Прямая соединительная линия 68"/>
                  <p:cNvCxnSpPr/>
                  <p:nvPr/>
                </p:nvCxnSpPr>
                <p:spPr>
                  <a:xfrm>
                    <a:off x="3338301" y="4462796"/>
                    <a:ext cx="0" cy="56931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Прямая соединительная линия 69"/>
                  <p:cNvCxnSpPr/>
                  <p:nvPr/>
                </p:nvCxnSpPr>
                <p:spPr>
                  <a:xfrm>
                    <a:off x="3563888" y="4469546"/>
                    <a:ext cx="0" cy="56931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Прямая соединительная линия 70"/>
                  <p:cNvCxnSpPr/>
                  <p:nvPr/>
                </p:nvCxnSpPr>
                <p:spPr>
                  <a:xfrm>
                    <a:off x="3779912" y="4462795"/>
                    <a:ext cx="0" cy="56931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6" name="Прямая соединительная линия 65"/>
                <p:cNvCxnSpPr>
                  <a:stCxn id="67" idx="3"/>
                  <a:endCxn id="64" idx="2"/>
                </p:cNvCxnSpPr>
                <p:nvPr/>
              </p:nvCxnSpPr>
              <p:spPr>
                <a:xfrm>
                  <a:off x="3995936" y="4750829"/>
                  <a:ext cx="50405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755576" y="4670005"/>
                <a:ext cx="5040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3563888" y="4667413"/>
                <a:ext cx="5040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517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8002587" cy="755650"/>
          </a:xfrm>
        </p:spPr>
        <p:txBody>
          <a:bodyPr/>
          <a:lstStyle/>
          <a:p>
            <a:pPr eaLnBrk="1" hangingPunct="1"/>
            <a:endParaRPr lang="ru-RU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229600" cy="496783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ru-RU" sz="2400" b="1" dirty="0" smtClean="0"/>
              <a:t>По характеристикам входного потока</a:t>
            </a:r>
            <a:r>
              <a:rPr lang="en-US" sz="2400" dirty="0" smtClean="0"/>
              <a:t> </a:t>
            </a:r>
            <a:r>
              <a:rPr lang="ru-RU" sz="2400" dirty="0" smtClean="0"/>
              <a:t>различают замкнутые СМО и разомкнутые СМО.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u-RU" sz="2400" b="1" dirty="0" smtClean="0"/>
              <a:t>В замкнутых СМО </a:t>
            </a:r>
            <a:r>
              <a:rPr lang="ru-RU" sz="2400" dirty="0" smtClean="0"/>
              <a:t>в системе циркулирует определенное конечное число заявок (конечное число требований). Существует определенная обратная связь и входной поток зависит от числа заявок, находящихся на обслуживании, а заявки с выхода могут поступать на вход системы.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u-RU" sz="2400" b="1" dirty="0" smtClean="0"/>
              <a:t>В разомкнутых СМО </a:t>
            </a:r>
            <a:r>
              <a:rPr lang="ru-RU" sz="2400" dirty="0" smtClean="0"/>
              <a:t>количество поступающих заявок бесконечно. Функционирование источников и входной поток не зависят от процесса обслуживания.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34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01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620000" cy="43735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ru-RU" sz="2400" b="1" dirty="0" smtClean="0"/>
              <a:t>По характеристикам очередей</a:t>
            </a:r>
            <a:r>
              <a:rPr lang="ru-RU" sz="2400" dirty="0" smtClean="0"/>
              <a:t>: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u-RU" sz="2400" dirty="0" smtClean="0"/>
              <a:t>системы с отказами, 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u-RU" sz="2400" dirty="0" smtClean="0"/>
              <a:t>системы без отказов (СМО с ожиданием),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u-RU" sz="2400" dirty="0" smtClean="0"/>
              <a:t>смешанного типа. </a:t>
            </a:r>
          </a:p>
        </p:txBody>
      </p:sp>
      <p:sp>
        <p:nvSpPr>
          <p:cNvPr id="2048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35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36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/>
            <a:r>
              <a:rPr lang="ru-RU" sz="2400" smtClean="0"/>
              <a:t>В </a:t>
            </a:r>
            <a:r>
              <a:rPr lang="ru-RU" sz="2400" b="1" smtClean="0"/>
              <a:t>системе с отказами</a:t>
            </a:r>
            <a:r>
              <a:rPr lang="ru-RU" sz="2400" smtClean="0"/>
              <a:t> (</a:t>
            </a:r>
            <a:r>
              <a:rPr lang="ru-RU" sz="2400" b="1" smtClean="0"/>
              <a:t>с потерями, с конечной длиной очереди</a:t>
            </a:r>
            <a:r>
              <a:rPr lang="ru-RU" sz="2400" smtClean="0"/>
              <a:t>) заявка, пришедшая в момент, когда все каналы обслуживания заняты или заняты все места в очереди, получает отказ и покидает систему.</a:t>
            </a:r>
          </a:p>
          <a:p>
            <a:pPr eaLnBrk="1" hangingPunct="1"/>
            <a:r>
              <a:rPr lang="ru-RU" sz="2400" smtClean="0"/>
              <a:t>В </a:t>
            </a:r>
            <a:r>
              <a:rPr lang="ru-RU" sz="2400" b="1" smtClean="0"/>
              <a:t>системе без отказов</a:t>
            </a:r>
            <a:r>
              <a:rPr lang="ru-RU" sz="2400" smtClean="0"/>
              <a:t> (</a:t>
            </a:r>
            <a:r>
              <a:rPr lang="ru-RU" sz="2400" b="1" smtClean="0"/>
              <a:t>без потерь, с бесконечной длиной очереди</a:t>
            </a:r>
            <a:r>
              <a:rPr lang="ru-RU" sz="2400" smtClean="0"/>
              <a:t>) такая заявка не покидает систему, а становится в очередь и ждет, пока не освободится какой-нибудь канал. Время ожидания в общем случае неограниченно. Неограниченным может быть и количество требований, поступающих в систему.</a:t>
            </a:r>
          </a:p>
          <a:p>
            <a:pPr eaLnBrk="1" hangingPunct="1"/>
            <a:r>
              <a:rPr lang="ru-RU" sz="2400" b="1" smtClean="0"/>
              <a:t>Системы смешанного типа</a:t>
            </a:r>
            <a:r>
              <a:rPr lang="ru-RU" sz="2400" smtClean="0"/>
              <a:t> могут иметь ограничение на время ожидания или на размеры очереди.</a:t>
            </a:r>
          </a:p>
          <a:p>
            <a:pPr eaLnBrk="1" hangingPunct="1"/>
            <a:endParaRPr lang="ru-RU" sz="2400" smtClean="0"/>
          </a:p>
        </p:txBody>
      </p:sp>
      <p:sp>
        <p:nvSpPr>
          <p:cNvPr id="2150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36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1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340768"/>
            <a:ext cx="7139136" cy="4824883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ru-RU" sz="2400" b="1" dirty="0"/>
              <a:t>По наличию специальных правил обслуживания различают </a:t>
            </a:r>
            <a:r>
              <a:rPr lang="ru-RU" sz="2400" b="1" dirty="0" smtClean="0"/>
              <a:t>СМО</a:t>
            </a:r>
            <a:r>
              <a:rPr lang="ru-RU" sz="2400" dirty="0" smtClean="0"/>
              <a:t>: </a:t>
            </a:r>
            <a:endParaRPr lang="ru-RU" sz="2400" dirty="0"/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ru-RU" sz="2400" dirty="0" smtClean="0"/>
              <a:t>с </a:t>
            </a:r>
            <a:r>
              <a:rPr lang="ru-RU" sz="2400" dirty="0"/>
              <a:t>упорядоченной очередью и с неупорядоченной очередью;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ru-RU" sz="2400" dirty="0" smtClean="0"/>
              <a:t>с </a:t>
            </a:r>
            <a:r>
              <a:rPr lang="ru-RU" sz="2400" dirty="0"/>
              <a:t>приоритетами и без приоритетов;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ru-RU" sz="2400" dirty="0" smtClean="0"/>
              <a:t>и </a:t>
            </a:r>
            <a:r>
              <a:rPr lang="ru-RU" sz="2400" dirty="0"/>
              <a:t>др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2458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37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1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8002587" cy="755650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32656"/>
            <a:ext cx="8136904" cy="6408712"/>
          </a:xfrm>
        </p:spPr>
        <p:txBody>
          <a:bodyPr/>
          <a:lstStyle/>
          <a:p>
            <a:pPr marL="0" indent="0"/>
            <a:r>
              <a:rPr lang="ru-RU" sz="2400" b="1" dirty="0"/>
              <a:t>Характеристики качества обслуживания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Общее </a:t>
            </a:r>
            <a:r>
              <a:rPr lang="ru-RU" sz="2000" dirty="0"/>
              <a:t>количество обслуженных заявок за </a:t>
            </a:r>
            <a:r>
              <a:rPr lang="ru-RU" sz="2000" dirty="0" smtClean="0"/>
              <a:t>какой-либо промежуток времени</a:t>
            </a:r>
            <a:r>
              <a:rPr lang="ru-RU" sz="2000" dirty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Пропускная </a:t>
            </a:r>
            <a:r>
              <a:rPr lang="ru-RU" sz="2000" dirty="0"/>
              <a:t>способность </a:t>
            </a:r>
            <a:r>
              <a:rPr lang="ru-RU" sz="2000" dirty="0" smtClean="0"/>
              <a:t>системы – </a:t>
            </a:r>
            <a:r>
              <a:rPr lang="ru-RU" sz="2000" dirty="0"/>
              <a:t>среднее число заявок, обслуженных </a:t>
            </a:r>
            <a:r>
              <a:rPr lang="ru-RU" sz="2000" dirty="0" smtClean="0"/>
              <a:t>в единицу </a:t>
            </a:r>
            <a:r>
              <a:rPr lang="ru-RU" sz="2000" dirty="0"/>
              <a:t>времени;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Доля обслуженных заявок;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Доля </a:t>
            </a:r>
            <a:r>
              <a:rPr lang="ru-RU" sz="2000" dirty="0"/>
              <a:t>заявок, получивших отказ;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Время </a:t>
            </a:r>
            <a:r>
              <a:rPr lang="ru-RU" sz="2000" dirty="0"/>
              <a:t>пребывания заявки в системе (от момента поступления </a:t>
            </a:r>
            <a:r>
              <a:rPr lang="ru-RU" sz="2000" dirty="0" smtClean="0"/>
              <a:t>заявки в </a:t>
            </a:r>
            <a:r>
              <a:rPr lang="ru-RU" sz="2000" dirty="0"/>
              <a:t>систему до момента завершения ее обслуживания</a:t>
            </a:r>
            <a:r>
              <a:rPr lang="ru-RU" sz="2000" dirty="0" smtClean="0"/>
              <a:t>);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/>
              <a:t>Среднее время обслуживания (функция распределения времени обслуживания);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/>
              <a:t>Средняя длина очереди;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/>
              <a:t>Среднее время ожидания;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/>
              <a:t>Загрузка каналов – коэффициент использования (как доля времени, в течение которого ОУ было занято) – характеризует степень простоя </a:t>
            </a:r>
            <a:r>
              <a:rPr lang="ru-RU" sz="2000" dirty="0" smtClean="0"/>
              <a:t>ОУ и </a:t>
            </a:r>
            <a:r>
              <a:rPr lang="ru-RU" sz="2000" dirty="0"/>
              <a:t>др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38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63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836712"/>
            <a:ext cx="8229600" cy="5001419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Оценку характеристик СМО можно проводить: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u-RU" sz="2400" dirty="0" smtClean="0"/>
              <a:t>с использованием аналитических моделей теории массового обслуживания (возможности такого исследования ограничены);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u-RU" sz="2400" dirty="0" smtClean="0"/>
              <a:t>с помощью имитационных моделей, позволяющих исследовать </a:t>
            </a:r>
            <a:r>
              <a:rPr lang="ru-RU" sz="2400" i="1" dirty="0" smtClean="0"/>
              <a:t>Q-</a:t>
            </a:r>
            <a:r>
              <a:rPr lang="ru-RU" sz="2400" dirty="0" smtClean="0"/>
              <a:t>схему</a:t>
            </a:r>
            <a:r>
              <a:rPr lang="ru-RU" sz="2400" i="1" dirty="0" smtClean="0"/>
              <a:t> </a:t>
            </a:r>
            <a:r>
              <a:rPr lang="ru-RU" sz="2400" dirty="0" smtClean="0"/>
              <a:t>без ограничений. </a:t>
            </a:r>
          </a:p>
          <a:p>
            <a:pPr eaLnBrk="1" hangingPunct="1"/>
            <a:r>
              <a:rPr lang="ru-RU" sz="2400" dirty="0" smtClean="0"/>
              <a:t>На работу с </a:t>
            </a:r>
            <a:r>
              <a:rPr lang="ru-RU" sz="2400" i="1" dirty="0" smtClean="0"/>
              <a:t>Q-</a:t>
            </a:r>
            <a:r>
              <a:rPr lang="ru-RU" sz="2400" dirty="0" smtClean="0"/>
              <a:t>схемами ориентированы многие языки имитационного моделирования, например GPSS, SIMU</a:t>
            </a:r>
            <a:r>
              <a:rPr lang="en-US" sz="2400" dirty="0" smtClean="0"/>
              <a:t>L</a:t>
            </a:r>
            <a:r>
              <a:rPr lang="ru-RU" sz="2400" dirty="0" smtClean="0"/>
              <a:t>A и др. Системы моделирования: </a:t>
            </a:r>
            <a:r>
              <a:rPr lang="en-US" sz="2400" dirty="0" smtClean="0"/>
              <a:t>GPSS World, Arena, </a:t>
            </a:r>
            <a:r>
              <a:rPr lang="en-US" sz="2400" dirty="0" err="1" smtClean="0"/>
              <a:t>AnyLogic</a:t>
            </a:r>
            <a:r>
              <a:rPr lang="ru-RU" sz="2400" dirty="0" smtClean="0"/>
              <a:t> и др.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39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116632"/>
            <a:ext cx="8002587" cy="75565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46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908720"/>
            <a:ext cx="7620000" cy="5328592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Первые задачи теории систем массового обслуживания были рассмотрены сотрудниками Копенгагенской телефонной компании во главе с датским ученым </a:t>
            </a:r>
            <a:r>
              <a:rPr lang="ru-RU" sz="2400" b="1" dirty="0" smtClean="0"/>
              <a:t>А.К. Эрлангом </a:t>
            </a:r>
            <a:r>
              <a:rPr lang="ru-RU" sz="2400" dirty="0" smtClean="0"/>
              <a:t>(1878 – 1929 гг.) в начале </a:t>
            </a:r>
            <a:r>
              <a:rPr lang="en-US" sz="2400" dirty="0" smtClean="0"/>
              <a:t>XIX</a:t>
            </a:r>
            <a:r>
              <a:rPr lang="ru-RU" sz="2400" dirty="0" smtClean="0"/>
              <a:t> века. </a:t>
            </a:r>
          </a:p>
          <a:p>
            <a:pPr eaLnBrk="1" hangingPunct="1"/>
            <a:r>
              <a:rPr lang="ru-RU" sz="2000" dirty="0"/>
              <a:t>Пример. Телефонная связь времен Эрланга представляла собой телефонную станцию, связанную с большим числом абонентов. Телефонистки станции по мере поступления вызовов соединяли телефонные номера между собой.</a:t>
            </a:r>
          </a:p>
          <a:p>
            <a:pPr eaLnBrk="1" hangingPunct="1"/>
            <a:r>
              <a:rPr lang="ru-RU" sz="2000" dirty="0"/>
              <a:t>Задача: Какое количество телефонисток (при условии их полной занятости) должно работать на станциях для того, чтобы потери требований были минимальны. </a:t>
            </a:r>
          </a:p>
          <a:p>
            <a:pPr eaLnBrk="1" hangingPunct="1"/>
            <a:endParaRPr lang="ru-RU" sz="2400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4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50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764704"/>
            <a:ext cx="7920880" cy="5400600"/>
          </a:xfrm>
        </p:spPr>
        <p:txBody>
          <a:bodyPr/>
          <a:lstStyle/>
          <a:p>
            <a:r>
              <a:rPr lang="ru-RU" sz="2400" b="1" dirty="0" smtClean="0"/>
              <a:t>Заключение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СМО – простая и наглядная формальная схема для описания большинства моделируемых стохастических процессов.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Особенность СМО – входные воздействия задаются в виде случайных потоков, которые часто аппроксимируются пуассоновским распределением.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Исследовать характеристики СМО без ограничений можно только с использованием имитационных моделей. 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Реальные СМО имеют сложную структуру и называются сетями массового обслуживания (или стохастическими сетями). Речь о них пойдет в следующей лекции.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40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6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8002587" cy="7556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 dirty="0" smtClean="0"/>
              <a:t>литература</a:t>
            </a:r>
            <a:endParaRPr lang="ru-RU" sz="3200" dirty="0"/>
          </a:p>
        </p:txBody>
      </p:sp>
      <p:sp>
        <p:nvSpPr>
          <p:cNvPr id="108547" name="Объект 3"/>
          <p:cNvSpPr>
            <a:spLocks noGrp="1"/>
          </p:cNvSpPr>
          <p:nvPr>
            <p:ph idx="1"/>
          </p:nvPr>
        </p:nvSpPr>
        <p:spPr>
          <a:xfrm>
            <a:off x="539552" y="1052736"/>
            <a:ext cx="8064896" cy="5328592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ct val="0"/>
              </a:spcAft>
              <a:buFont typeface="Arial Black" pitchFamily="34" charset="0"/>
              <a:buAutoNum type="arabicPeriod"/>
            </a:pPr>
            <a:r>
              <a:rPr lang="ru-RU" sz="1800" dirty="0" err="1" smtClean="0">
                <a:cs typeface="Times New Roman" pitchFamily="18" charset="0"/>
              </a:rPr>
              <a:t>Клейнрок</a:t>
            </a:r>
            <a:r>
              <a:rPr lang="ru-RU" sz="1800" dirty="0" smtClean="0">
                <a:cs typeface="Times New Roman" pitchFamily="18" charset="0"/>
              </a:rPr>
              <a:t> </a:t>
            </a:r>
            <a:r>
              <a:rPr lang="ru-RU" sz="1800" dirty="0">
                <a:cs typeface="Times New Roman" pitchFamily="18" charset="0"/>
              </a:rPr>
              <a:t>Л. Теория массового </a:t>
            </a:r>
            <a:r>
              <a:rPr lang="ru-RU" sz="1800" dirty="0" smtClean="0">
                <a:cs typeface="Times New Roman" pitchFamily="18" charset="0"/>
              </a:rPr>
              <a:t>обслуживания.1979</a:t>
            </a:r>
          </a:p>
          <a:p>
            <a:pPr>
              <a:lnSpc>
                <a:spcPct val="115000"/>
              </a:lnSpc>
              <a:spcAft>
                <a:spcPct val="0"/>
              </a:spcAft>
              <a:buFont typeface="Arial Black" pitchFamily="34" charset="0"/>
              <a:buAutoNum type="arabicPeriod"/>
            </a:pPr>
            <a:r>
              <a:rPr lang="ru-RU" sz="1800" dirty="0" err="1" smtClean="0">
                <a:cs typeface="Times New Roman" pitchFamily="18" charset="0"/>
              </a:rPr>
              <a:t>Лоу</a:t>
            </a:r>
            <a:r>
              <a:rPr lang="ru-RU" sz="1800" dirty="0" smtClean="0">
                <a:cs typeface="Times New Roman" pitchFamily="18" charset="0"/>
              </a:rPr>
              <a:t> А. М., </a:t>
            </a:r>
            <a:r>
              <a:rPr lang="ru-RU" sz="1800" dirty="0" err="1" smtClean="0">
                <a:cs typeface="Times New Roman" pitchFamily="18" charset="0"/>
              </a:rPr>
              <a:t>Кельтон</a:t>
            </a:r>
            <a:r>
              <a:rPr lang="ru-RU" sz="1800" dirty="0" smtClean="0">
                <a:cs typeface="Times New Roman" pitchFamily="18" charset="0"/>
              </a:rPr>
              <a:t> В. Д. Имитационное моделирование </a:t>
            </a:r>
            <a:endParaRPr lang="ru-RU" sz="1800" dirty="0"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ct val="0"/>
              </a:spcAft>
              <a:buFont typeface="Arial Black" pitchFamily="34" charset="0"/>
              <a:buAutoNum type="arabicPeriod"/>
            </a:pPr>
            <a:r>
              <a:rPr lang="ru-RU" sz="1800" dirty="0">
                <a:cs typeface="Times New Roman" pitchFamily="18" charset="0"/>
              </a:rPr>
              <a:t>Шеннон Р. Имитационное моделирование – искусство и наука. систем. 1978</a:t>
            </a:r>
          </a:p>
          <a:p>
            <a:pPr>
              <a:lnSpc>
                <a:spcPct val="115000"/>
              </a:lnSpc>
              <a:spcAft>
                <a:spcPct val="0"/>
              </a:spcAft>
              <a:buFont typeface="Arial Black" pitchFamily="34" charset="0"/>
              <a:buAutoNum type="arabicPeriod"/>
            </a:pPr>
            <a:r>
              <a:rPr lang="ru-RU" sz="1800" dirty="0" smtClean="0">
                <a:cs typeface="Times New Roman" pitchFamily="18" charset="0"/>
              </a:rPr>
              <a:t>Матвеев </a:t>
            </a:r>
            <a:r>
              <a:rPr lang="ru-RU" sz="1800" dirty="0">
                <a:cs typeface="Times New Roman" pitchFamily="18" charset="0"/>
              </a:rPr>
              <a:t>В.Ф., Ушаков В.Г. Системы массового обслуживания. 1984.</a:t>
            </a:r>
          </a:p>
          <a:p>
            <a:pPr>
              <a:lnSpc>
                <a:spcPct val="115000"/>
              </a:lnSpc>
              <a:spcAft>
                <a:spcPct val="0"/>
              </a:spcAft>
              <a:buFont typeface="Arial Black" pitchFamily="34" charset="0"/>
              <a:buAutoNum type="arabicPeriod"/>
            </a:pPr>
            <a:r>
              <a:rPr lang="ru-RU" sz="1800" dirty="0" err="1" smtClean="0">
                <a:cs typeface="Times New Roman" pitchFamily="18" charset="0"/>
              </a:rPr>
              <a:t>Вентцель</a:t>
            </a:r>
            <a:r>
              <a:rPr lang="ru-RU" sz="1800" dirty="0" smtClean="0">
                <a:cs typeface="Times New Roman" pitchFamily="18" charset="0"/>
              </a:rPr>
              <a:t> </a:t>
            </a:r>
            <a:r>
              <a:rPr lang="ru-RU" sz="1800" dirty="0">
                <a:cs typeface="Times New Roman" pitchFamily="18" charset="0"/>
              </a:rPr>
              <a:t>Е.С. Исследование операций: Задачи, принципы, методология. Учебное пособие 2004</a:t>
            </a:r>
            <a:r>
              <a:rPr lang="ru-RU" sz="1800" dirty="0" smtClean="0">
                <a:cs typeface="Times New Roman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ct val="0"/>
              </a:spcAft>
              <a:buFont typeface="Arial Black" pitchFamily="34" charset="0"/>
              <a:buAutoNum type="arabicPeriod"/>
            </a:pPr>
            <a:r>
              <a:rPr lang="ru-RU" sz="1800" dirty="0" smtClean="0">
                <a:cs typeface="Times New Roman" pitchFamily="18" charset="0"/>
              </a:rPr>
              <a:t>Вавилов </a:t>
            </a:r>
            <a:r>
              <a:rPr lang="ru-RU" sz="1800" dirty="0">
                <a:cs typeface="Times New Roman" pitchFamily="18" charset="0"/>
              </a:rPr>
              <a:t>А.А. Имитационное моделирование производственных систем. </a:t>
            </a:r>
            <a:r>
              <a:rPr lang="ru-RU" sz="1800" dirty="0" smtClean="0">
                <a:cs typeface="Times New Roman" pitchFamily="18" charset="0"/>
              </a:rPr>
              <a:t>1983</a:t>
            </a:r>
            <a:endParaRPr lang="en-US" sz="1800" dirty="0" smtClean="0"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ct val="0"/>
              </a:spcAft>
              <a:buFont typeface="Arial Black" pitchFamily="34" charset="0"/>
              <a:buAutoNum type="arabicPeriod"/>
            </a:pPr>
            <a:r>
              <a:rPr lang="ru-RU" sz="1800" dirty="0" smtClean="0">
                <a:cs typeface="Times New Roman" pitchFamily="18" charset="0"/>
              </a:rPr>
              <a:t>Сирота А.А. Компьютерное моделирование и оценка эффективности сложных систем. 2006</a:t>
            </a:r>
          </a:p>
          <a:p>
            <a:pPr>
              <a:lnSpc>
                <a:spcPct val="115000"/>
              </a:lnSpc>
              <a:spcAft>
                <a:spcPct val="0"/>
              </a:spcAft>
              <a:buFont typeface="Arial Black" pitchFamily="34" charset="0"/>
              <a:buAutoNum type="arabicPeriod"/>
            </a:pPr>
            <a:r>
              <a:rPr lang="ru-RU" sz="1800" dirty="0" smtClean="0">
                <a:cs typeface="Times New Roman" pitchFamily="18" charset="0"/>
              </a:rPr>
              <a:t>Афанасьев М.Ю., </a:t>
            </a:r>
            <a:r>
              <a:rPr lang="ru-RU" sz="1800" dirty="0" err="1" smtClean="0">
                <a:cs typeface="Times New Roman" pitchFamily="18" charset="0"/>
              </a:rPr>
              <a:t>Багриновский</a:t>
            </a:r>
            <a:r>
              <a:rPr lang="ru-RU" sz="1800" dirty="0" smtClean="0">
                <a:cs typeface="Times New Roman" pitchFamily="18" charset="0"/>
              </a:rPr>
              <a:t> К.А., </a:t>
            </a:r>
            <a:r>
              <a:rPr lang="ru-RU" sz="1800" dirty="0" err="1" smtClean="0">
                <a:cs typeface="Times New Roman" pitchFamily="18" charset="0"/>
              </a:rPr>
              <a:t>Матюшок</a:t>
            </a:r>
            <a:r>
              <a:rPr lang="ru-RU" sz="1800" dirty="0" smtClean="0">
                <a:cs typeface="Times New Roman" pitchFamily="18" charset="0"/>
              </a:rPr>
              <a:t> В.М. Прикладные задачи исследования операций. Учебное пособие. 2006.</a:t>
            </a:r>
            <a:endParaRPr lang="ru-RU" sz="1800" dirty="0">
              <a:cs typeface="Times New Roman" pitchFamily="18" charset="0"/>
            </a:endParaRPr>
          </a:p>
        </p:txBody>
      </p:sp>
      <p:sp>
        <p:nvSpPr>
          <p:cNvPr id="108548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09FC61-F54F-440C-A0BC-F4DF1977FDD1}" type="slidenum">
              <a:rPr lang="ru-RU" smtClean="0">
                <a:solidFill>
                  <a:srgbClr val="D1282E"/>
                </a:solidFill>
              </a:rPr>
              <a:pPr eaLnBrk="1" hangingPunct="1"/>
              <a:t>41</a:t>
            </a:fld>
            <a:endParaRPr lang="ru-RU" smtClean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3464A5-326D-4EA8-BC00-76979FF5F28F}" type="slidenum">
              <a:rPr lang="ru-RU" smtClean="0">
                <a:solidFill>
                  <a:srgbClr val="D1282E"/>
                </a:solidFill>
              </a:rPr>
              <a:pPr eaLnBrk="1" hangingPunct="1"/>
              <a:t>42</a:t>
            </a:fld>
            <a:endParaRPr lang="ru-RU" smtClean="0">
              <a:solidFill>
                <a:srgbClr val="D1282E"/>
              </a:solidFill>
            </a:endParaRPr>
          </a:p>
        </p:txBody>
      </p:sp>
      <p:sp>
        <p:nvSpPr>
          <p:cNvPr id="122885" name="WordArt 5"/>
          <p:cNvSpPr>
            <a:spLocks noChangeArrowheads="1" noChangeShapeType="1" noTextEdit="1"/>
          </p:cNvSpPr>
          <p:nvPr/>
        </p:nvSpPr>
        <p:spPr bwMode="auto">
          <a:xfrm>
            <a:off x="1547813" y="2349500"/>
            <a:ext cx="6337300" cy="1439863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Спасибо за внимание!</a:t>
            </a:r>
          </a:p>
        </p:txBody>
      </p:sp>
      <p:sp>
        <p:nvSpPr>
          <p:cNvPr id="109572" name="Номер слайда 1"/>
          <p:cNvSpPr txBox="1">
            <a:spLocks noGrp="1"/>
          </p:cNvSpPr>
          <p:nvPr/>
        </p:nvSpPr>
        <p:spPr bwMode="auto">
          <a:xfrm rot="-5400000">
            <a:off x="8227219" y="5885656"/>
            <a:ext cx="13160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B5ED550-8567-48E3-8D0B-993B6A0A95F7}" type="slidenum">
              <a:rPr lang="ru-RU" sz="2400" b="1">
                <a:solidFill>
                  <a:srgbClr val="D1282E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ru-RU" sz="2400" b="1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51635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5"/>
            <a:ext cx="8229600" cy="4713387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В качестве процесса обслуживания могут быть представлены различные процессы функционирования систем, например: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u-RU" sz="2400" dirty="0" smtClean="0"/>
              <a:t>потоки поставок продукции некоторому предприятию,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u-RU" sz="2400" dirty="0" smtClean="0"/>
              <a:t>потоки деталей и комплектующих изделий на сборочном конвейере цеха,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u-RU" sz="2400" dirty="0" smtClean="0"/>
              <a:t>заявки на обработку информации ЭВМ от удаленных терминалов и т.п. </a:t>
            </a:r>
            <a:endParaRPr lang="ru-RU" sz="2400" dirty="0"/>
          </a:p>
          <a:p>
            <a:pPr marL="0" indent="0" eaLnBrk="1" hangingPunct="1"/>
            <a:endParaRPr lang="ru-RU" sz="2400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5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3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124744"/>
            <a:ext cx="7620000" cy="4373563"/>
          </a:xfrm>
        </p:spPr>
        <p:txBody>
          <a:bodyPr/>
          <a:lstStyle/>
          <a:p>
            <a:r>
              <a:rPr lang="ru-RU" sz="2400" dirty="0"/>
              <a:t>Пример </a:t>
            </a:r>
            <a:r>
              <a:rPr lang="en-US" sz="2400" dirty="0" smtClean="0"/>
              <a:t>1</a:t>
            </a:r>
            <a:r>
              <a:rPr lang="ru-RU" sz="2400" dirty="0" smtClean="0"/>
              <a:t>. </a:t>
            </a:r>
            <a:r>
              <a:rPr lang="ru-RU" sz="2400" dirty="0"/>
              <a:t>Система обработки информации содержит мультиплексный канал и несколько компьютеров. Сигналы от датчиков поступают на мультиплексный канал, где буферизуются и предварительно обрабатываются. Затем поступают в тот компьютер, где очередь минимальна.</a:t>
            </a:r>
          </a:p>
          <a:p>
            <a:r>
              <a:rPr lang="ru-RU" sz="2400" dirty="0"/>
              <a:t>Задача: Обеспечить ускорение обработки сигналов при заданной суммарной длине очереди. 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6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6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6632"/>
            <a:ext cx="8352928" cy="6741368"/>
          </a:xfrm>
        </p:spPr>
        <p:txBody>
          <a:bodyPr/>
          <a:lstStyle/>
          <a:p>
            <a:r>
              <a:rPr lang="ru-RU" sz="2000" dirty="0" smtClean="0"/>
              <a:t>Пример 2.</a:t>
            </a:r>
          </a:p>
          <a:p>
            <a:r>
              <a:rPr lang="ru-RU" sz="2000" dirty="0" smtClean="0"/>
              <a:t>В </a:t>
            </a:r>
            <a:r>
              <a:rPr lang="ru-RU" sz="2000" dirty="0"/>
              <a:t>морском порту имеются два причала: старый  и новый. У старого причала одновременно могут швартоваться два судна. Здесь работают два портальных крана, производящие  разгрузку – погрузку судна за 40 ± 10 ч. У  нового причала  имеется место для  пяти  судов. Здесь работают три  крана,  производящие разгрузку – погрузку за 20 ± 5 ч. Суда прибывают в акваторию порта каждые 5 ±  3 ч, причем около 40%  из них составляют суда, имеющие приоритет в обслуживании. В ожидании места у причала судно бросает якорь на рейде. Для швартовки и отхода судна от причала требуется по 1 часу времени. Судам, имеющим  приоритет в обслуживании, место у причала предоставляется в  первую  очередь. Разгрузку – погрузку судна всегда производит один кран. </a:t>
            </a:r>
          </a:p>
          <a:p>
            <a:r>
              <a:rPr lang="ru-RU" sz="2000" dirty="0"/>
              <a:t>Смоделировать  процесс начала навигации в  морском порту при условии, что в акваторию порта зашли 150 судов. Подсчитать число судов, обслуженных на каждом  причале, и зафиксировать максимальное  количество судов на  рейде. Определить среднее время ожидания  места у причала отдельно для судов, имеющих и  не  имеющих   приоритета  в  обслуживании,  а также   коэффициенты  загрузки портальных кранов.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7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65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Особенности данных задач: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ru-RU" sz="2400" b="1" dirty="0" smtClean="0"/>
              <a:t>условие двойной случайности</a:t>
            </a:r>
            <a:r>
              <a:rPr lang="ru-RU" sz="2400" dirty="0" smtClean="0"/>
              <a:t>: случайный момент времени поступления заявки на обслуживание + случайная длительность времени обслуживания;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ru-RU" sz="2400" b="1" dirty="0" smtClean="0"/>
              <a:t>наличие очередей</a:t>
            </a:r>
            <a:r>
              <a:rPr lang="ru-RU" sz="2400" dirty="0" smtClean="0"/>
              <a:t>: судов перед шлюзами; машин перед туннелями; покупателей перед прилавками; задач на входе процессора вычислительного комплекса и т.д.).</a:t>
            </a:r>
          </a:p>
          <a:p>
            <a:pPr marL="0" indent="0" eaLnBrk="1" hangingPunct="1"/>
            <a:r>
              <a:rPr lang="ru-RU" sz="2400" dirty="0"/>
              <a:t>Рассмотрим математическую схему, позволяющую формально описывать такие процессы.</a:t>
            </a:r>
          </a:p>
          <a:p>
            <a:pPr marL="0" indent="0" eaLnBrk="1" hangingPunct="1"/>
            <a:endParaRPr lang="ru-RU" sz="2400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8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836712"/>
            <a:ext cx="7848872" cy="4896544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Для </a:t>
            </a:r>
            <a:r>
              <a:rPr lang="en-US" sz="2400" dirty="0" smtClean="0"/>
              <a:t>Q</a:t>
            </a:r>
            <a:r>
              <a:rPr lang="ru-RU" sz="2400" dirty="0" smtClean="0"/>
              <a:t>-схем характерно задание входного воздействия в виде </a:t>
            </a:r>
            <a:r>
              <a:rPr lang="ru-RU" sz="2400" b="1" dirty="0" smtClean="0"/>
              <a:t>потока заявок или требований </a:t>
            </a:r>
            <a:r>
              <a:rPr lang="ru-RU" sz="2400" dirty="0" smtClean="0"/>
              <a:t>на обслуживание, появляющихся в случайные моменты времени и завершающих обслуживание в случайные моменты времени, т.е. </a:t>
            </a:r>
            <a:r>
              <a:rPr lang="ru-RU" sz="2400" b="1" dirty="0" smtClean="0"/>
              <a:t>стохастический характер</a:t>
            </a:r>
            <a:r>
              <a:rPr lang="ru-RU" sz="2400" dirty="0" smtClean="0"/>
              <a:t> процесса их функционирования.</a:t>
            </a:r>
          </a:p>
          <a:p>
            <a:pPr eaLnBrk="1" hangingPunct="1"/>
            <a:r>
              <a:rPr lang="ru-RU" sz="2400" dirty="0" smtClean="0"/>
              <a:t>При этом в элементарном акте обслуживания </a:t>
            </a:r>
            <a:r>
              <a:rPr lang="ru-RU" sz="2400" dirty="0"/>
              <a:t>выделяют две </a:t>
            </a:r>
            <a:r>
              <a:rPr lang="ru-RU" sz="2400" dirty="0" smtClean="0"/>
              <a:t>составляющие</a:t>
            </a:r>
            <a:r>
              <a:rPr lang="ru-RU" sz="2400" dirty="0"/>
              <a:t>: </a:t>
            </a:r>
            <a:r>
              <a:rPr lang="ru-RU" sz="2400" b="1" dirty="0"/>
              <a:t>ожидание</a:t>
            </a:r>
            <a:r>
              <a:rPr lang="ru-RU" sz="2400" dirty="0"/>
              <a:t> обслуживания и собственно </a:t>
            </a:r>
            <a:r>
              <a:rPr lang="ru-RU" sz="2400" b="1" dirty="0"/>
              <a:t>обслуживание</a:t>
            </a:r>
            <a:r>
              <a:rPr lang="ru-RU" sz="2400" dirty="0"/>
              <a:t>. Это можно представить в виде некоторого </a:t>
            </a:r>
            <a:r>
              <a:rPr lang="ru-RU" sz="2400" b="1" dirty="0"/>
              <a:t>прибора обслуживания П</a:t>
            </a:r>
            <a:r>
              <a:rPr lang="ru-RU" sz="2400" dirty="0"/>
              <a:t>.</a:t>
            </a:r>
            <a:endParaRPr lang="ru-RU" sz="2400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9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48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2191</Words>
  <Application>Microsoft Office PowerPoint</Application>
  <PresentationFormat>Экран (4:3)</PresentationFormat>
  <Paragraphs>233</Paragraphs>
  <Slides>42</Slides>
  <Notes>5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5" baseType="lpstr">
      <vt:lpstr>1_Тема Office</vt:lpstr>
      <vt:lpstr>1_Главная</vt:lpstr>
      <vt:lpstr>Формула</vt:lpstr>
      <vt:lpstr>Презентация PowerPoint</vt:lpstr>
      <vt:lpstr>Тема 4. системы массового обслуживания</vt:lpstr>
      <vt:lpstr>Непрерывно-стохастические модели (Q-схемы)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Структура СМО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типы СМО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литература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Марина В. Киселева</dc:creator>
  <cp:lastModifiedBy>marina</cp:lastModifiedBy>
  <cp:revision>121</cp:revision>
  <dcterms:created xsi:type="dcterms:W3CDTF">2012-09-07T07:16:13Z</dcterms:created>
  <dcterms:modified xsi:type="dcterms:W3CDTF">2016-03-03T06:51:01Z</dcterms:modified>
</cp:coreProperties>
</file>