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3"/>
  </p:notesMasterIdLst>
  <p:sldIdLst>
    <p:sldId id="256" r:id="rId3"/>
    <p:sldId id="257" r:id="rId4"/>
    <p:sldId id="32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23" r:id="rId13"/>
    <p:sldId id="324" r:id="rId14"/>
    <p:sldId id="325" r:id="rId15"/>
    <p:sldId id="326" r:id="rId16"/>
    <p:sldId id="327" r:id="rId17"/>
    <p:sldId id="328" r:id="rId18"/>
    <p:sldId id="340" r:id="rId19"/>
    <p:sldId id="262" r:id="rId20"/>
    <p:sldId id="263" r:id="rId21"/>
    <p:sldId id="264" r:id="rId22"/>
    <p:sldId id="265" r:id="rId23"/>
    <p:sldId id="266" r:id="rId24"/>
    <p:sldId id="267" r:id="rId25"/>
    <p:sldId id="301" r:id="rId26"/>
    <p:sldId id="268" r:id="rId27"/>
    <p:sldId id="269" r:id="rId28"/>
    <p:sldId id="270" r:id="rId29"/>
    <p:sldId id="302" r:id="rId30"/>
    <p:sldId id="303" r:id="rId31"/>
    <p:sldId id="271" r:id="rId32"/>
    <p:sldId id="272" r:id="rId33"/>
    <p:sldId id="273" r:id="rId34"/>
    <p:sldId id="274" r:id="rId35"/>
    <p:sldId id="275" r:id="rId36"/>
    <p:sldId id="277" r:id="rId37"/>
    <p:sldId id="278" r:id="rId38"/>
    <p:sldId id="279" r:id="rId39"/>
    <p:sldId id="280" r:id="rId40"/>
    <p:sldId id="318" r:id="rId41"/>
    <p:sldId id="286" r:id="rId42"/>
    <p:sldId id="321" r:id="rId43"/>
    <p:sldId id="288" r:id="rId44"/>
    <p:sldId id="305" r:id="rId45"/>
    <p:sldId id="307" r:id="rId46"/>
    <p:sldId id="314" r:id="rId47"/>
    <p:sldId id="315" r:id="rId48"/>
    <p:sldId id="316" r:id="rId49"/>
    <p:sldId id="312" r:id="rId50"/>
    <p:sldId id="317" r:id="rId51"/>
    <p:sldId id="258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882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3" Type="http://schemas.openxmlformats.org/officeDocument/2006/relationships/image" Target="../media/image9.wmf"/><Relationship Id="rId21" Type="http://schemas.openxmlformats.org/officeDocument/2006/relationships/image" Target="../media/image27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20" Type="http://schemas.openxmlformats.org/officeDocument/2006/relationships/image" Target="../media/image26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19" Type="http://schemas.openxmlformats.org/officeDocument/2006/relationships/image" Target="../media/image25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Relationship Id="rId22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33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31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30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32.wmf"/><Relationship Id="rId1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33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34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33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35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33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34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572A-C57D-46EF-947C-5442A19B1E3E}" type="datetimeFigureOut">
              <a:rPr lang="ru-RU" smtClean="0"/>
              <a:t>03.03.2016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793D8-1A76-475F-B929-F5275C29B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86020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15F9A8-F53C-405A-9893-A14B80A72F21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652E7A-971F-4E1C-AB22-7AAB666BD22B}" type="slidenum">
              <a:rPr lang="ru-RU" smtClean="0"/>
              <a:pPr eaLnBrk="1" hangingPunct="1"/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121EAF5-5BF2-40BD-ABC4-C518C84934E0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920321E-258B-4D66-92AE-7DA8F1F00366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A9791B3-2F3A-4AA5-9A8E-5795A7E2A645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B57E8-BD14-47D1-99A4-0ADA0A504298}" type="datetime1">
              <a:rPr lang="ru-RU" smtClean="0">
                <a:solidFill>
                  <a:srgbClr val="000000"/>
                </a:solidFill>
              </a:rPr>
              <a:t>03.03.2016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5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F6D3C-9D13-44E7-8496-3559059DD9EC}" type="datetime1">
              <a:rPr lang="ru-RU" smtClean="0">
                <a:solidFill>
                  <a:srgbClr val="000000"/>
                </a:solidFill>
              </a:rPr>
              <a:t>03.03.2016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89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CCD4-CA90-48F2-A7EA-D6AB29CB2955}" type="datetime1">
              <a:rPr lang="ru-RU" smtClean="0">
                <a:solidFill>
                  <a:srgbClr val="000000"/>
                </a:solidFill>
              </a:rPr>
              <a:t>03.03.2016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9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E7EE-7F8E-4142-922B-8390DAF193E0}" type="datetime1">
              <a:rPr lang="ru-RU" smtClean="0">
                <a:solidFill>
                  <a:srgbClr val="000000"/>
                </a:solidFill>
              </a:rPr>
              <a:t>03.03.2016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44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643888612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912241285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561135708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91511490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2B9F419-1904-4EFE-AA93-8F40FD5316E4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7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38B48C2-FA3F-43AC-9AB1-5E29AEDC2E54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2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D52799F-7781-4F2D-9A54-57674F6FEBC3}" type="datetime1">
              <a:rPr lang="ru-RU" smtClean="0"/>
              <a:t>03.03.2016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9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290A6B6-DA54-487E-BA2B-4008BA06D066}" type="datetime1">
              <a:rPr lang="ru-RU" smtClean="0"/>
              <a:t>03.03.2016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34FEFA9-03A1-4EF4-B285-F71FE097E627}" type="datetime1">
              <a:rPr lang="ru-RU" smtClean="0"/>
              <a:t>03.03.2016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851FB02-BDB4-49C0-8E8E-67238304FAA9}" type="datetime1">
              <a:rPr lang="ru-RU" smtClean="0"/>
              <a:t>03.03.2016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54AC63B-8BF7-413D-9ABB-BF0D058624EB}" type="datetime1">
              <a:rPr lang="ru-RU" smtClean="0"/>
              <a:t>03.03.2016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C0508AA-8487-483A-9DB5-E18282753731}" type="datetime1">
              <a:rPr lang="ru-RU" smtClean="0"/>
              <a:t>03.03.2016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9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6D101F5B-D2E4-419B-ABA9-0CED65002E44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29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7BB875-7E40-4431-9348-2A890CBA1DD4}" type="datetime1">
              <a:rPr lang="ru-RU" smtClean="0">
                <a:solidFill>
                  <a:srgbClr val="000000"/>
                </a:solidFill>
              </a:rPr>
              <a:t>03.03.2016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56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7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20" Type="http://schemas.openxmlformats.org/officeDocument/2006/relationships/image" Target="../media/image15.wmf"/><Relationship Id="rId41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oleObject" Target="../embeddings/oleObject32.bin"/><Relationship Id="rId26" Type="http://schemas.openxmlformats.org/officeDocument/2006/relationships/oleObject" Target="../embeddings/oleObject36.bin"/><Relationship Id="rId39" Type="http://schemas.openxmlformats.org/officeDocument/2006/relationships/image" Target="../media/image25.wmf"/><Relationship Id="rId21" Type="http://schemas.openxmlformats.org/officeDocument/2006/relationships/image" Target="../media/image32.wmf"/><Relationship Id="rId34" Type="http://schemas.openxmlformats.org/officeDocument/2006/relationships/oleObject" Target="../embeddings/oleObject40.bin"/><Relationship Id="rId42" Type="http://schemas.openxmlformats.org/officeDocument/2006/relationships/oleObject" Target="../embeddings/oleObject4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1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35.bin"/><Relationship Id="rId32" Type="http://schemas.openxmlformats.org/officeDocument/2006/relationships/oleObject" Target="../embeddings/oleObject39.bin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43.bin"/><Relationship Id="rId45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37.bin"/><Relationship Id="rId36" Type="http://schemas.openxmlformats.org/officeDocument/2006/relationships/oleObject" Target="../embeddings/oleObject41.bin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15.wmf"/><Relationship Id="rId31" Type="http://schemas.openxmlformats.org/officeDocument/2006/relationships/image" Target="../media/image21.wmf"/><Relationship Id="rId44" Type="http://schemas.openxmlformats.org/officeDocument/2006/relationships/oleObject" Target="../embeddings/oleObject45.bin"/><Relationship Id="rId4" Type="http://schemas.openxmlformats.org/officeDocument/2006/relationships/image" Target="../media/image30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38.bin"/><Relationship Id="rId35" Type="http://schemas.openxmlformats.org/officeDocument/2006/relationships/image" Target="../media/image23.wmf"/><Relationship Id="rId43" Type="http://schemas.openxmlformats.org/officeDocument/2006/relationships/image" Target="../media/image27.wmf"/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33" Type="http://schemas.openxmlformats.org/officeDocument/2006/relationships/image" Target="../media/image22.wmf"/><Relationship Id="rId38" Type="http://schemas.openxmlformats.org/officeDocument/2006/relationships/oleObject" Target="../embeddings/oleObject42.bin"/><Relationship Id="rId20" Type="http://schemas.openxmlformats.org/officeDocument/2006/relationships/oleObject" Target="../embeddings/oleObject33.bin"/><Relationship Id="rId41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9" Type="http://schemas.openxmlformats.org/officeDocument/2006/relationships/image" Target="../media/image25.wmf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62.bin"/><Relationship Id="rId42" Type="http://schemas.openxmlformats.org/officeDocument/2006/relationships/oleObject" Target="../embeddings/oleObject66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53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57.bin"/><Relationship Id="rId32" Type="http://schemas.openxmlformats.org/officeDocument/2006/relationships/oleObject" Target="../embeddings/oleObject61.bin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65.bin"/><Relationship Id="rId45" Type="http://schemas.openxmlformats.org/officeDocument/2006/relationships/image" Target="../media/image33.wmf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59.bin"/><Relationship Id="rId36" Type="http://schemas.openxmlformats.org/officeDocument/2006/relationships/oleObject" Target="../embeddings/oleObject63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15.wmf"/><Relationship Id="rId31" Type="http://schemas.openxmlformats.org/officeDocument/2006/relationships/image" Target="../media/image21.wmf"/><Relationship Id="rId44" Type="http://schemas.openxmlformats.org/officeDocument/2006/relationships/oleObject" Target="../embeddings/oleObject67.bin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60.bin"/><Relationship Id="rId35" Type="http://schemas.openxmlformats.org/officeDocument/2006/relationships/image" Target="../media/image23.wmf"/><Relationship Id="rId43" Type="http://schemas.openxmlformats.org/officeDocument/2006/relationships/image" Target="../media/image27.wmf"/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14.wmf"/><Relationship Id="rId25" Type="http://schemas.openxmlformats.org/officeDocument/2006/relationships/image" Target="../media/image34.wmf"/><Relationship Id="rId33" Type="http://schemas.openxmlformats.org/officeDocument/2006/relationships/image" Target="../media/image22.wmf"/><Relationship Id="rId38" Type="http://schemas.openxmlformats.org/officeDocument/2006/relationships/oleObject" Target="../embeddings/oleObject64.bin"/><Relationship Id="rId20" Type="http://schemas.openxmlformats.org/officeDocument/2006/relationships/oleObject" Target="../embeddings/oleObject55.bin"/><Relationship Id="rId41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39" Type="http://schemas.openxmlformats.org/officeDocument/2006/relationships/image" Target="../media/image25.wmf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84.bin"/><Relationship Id="rId42" Type="http://schemas.openxmlformats.org/officeDocument/2006/relationships/oleObject" Target="../embeddings/oleObject88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5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79.bin"/><Relationship Id="rId32" Type="http://schemas.openxmlformats.org/officeDocument/2006/relationships/oleObject" Target="../embeddings/oleObject83.bin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87.bin"/><Relationship Id="rId45" Type="http://schemas.openxmlformats.org/officeDocument/2006/relationships/image" Target="../media/image33.wmf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81.bin"/><Relationship Id="rId36" Type="http://schemas.openxmlformats.org/officeDocument/2006/relationships/oleObject" Target="../embeddings/oleObject85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15.wmf"/><Relationship Id="rId31" Type="http://schemas.openxmlformats.org/officeDocument/2006/relationships/image" Target="../media/image21.wmf"/><Relationship Id="rId44" Type="http://schemas.openxmlformats.org/officeDocument/2006/relationships/oleObject" Target="../embeddings/oleObject89.bin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82.bin"/><Relationship Id="rId35" Type="http://schemas.openxmlformats.org/officeDocument/2006/relationships/image" Target="../media/image23.wmf"/><Relationship Id="rId43" Type="http://schemas.openxmlformats.org/officeDocument/2006/relationships/image" Target="../media/image27.wmf"/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8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33" Type="http://schemas.openxmlformats.org/officeDocument/2006/relationships/image" Target="../media/image22.wmf"/><Relationship Id="rId38" Type="http://schemas.openxmlformats.org/officeDocument/2006/relationships/oleObject" Target="../embeddings/oleObject86.bin"/><Relationship Id="rId20" Type="http://schemas.openxmlformats.org/officeDocument/2006/relationships/oleObject" Target="../embeddings/oleObject77.bin"/><Relationship Id="rId41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9" Type="http://schemas.openxmlformats.org/officeDocument/2006/relationships/image" Target="../media/image25.wmf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106.bin"/><Relationship Id="rId42" Type="http://schemas.openxmlformats.org/officeDocument/2006/relationships/oleObject" Target="../embeddings/oleObject110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97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01.bin"/><Relationship Id="rId32" Type="http://schemas.openxmlformats.org/officeDocument/2006/relationships/oleObject" Target="../embeddings/oleObject105.bin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109.bin"/><Relationship Id="rId45" Type="http://schemas.openxmlformats.org/officeDocument/2006/relationships/image" Target="../media/image33.wmf"/><Relationship Id="rId5" Type="http://schemas.openxmlformats.org/officeDocument/2006/relationships/oleObject" Target="../embeddings/oleObject91.bin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03.bin"/><Relationship Id="rId36" Type="http://schemas.openxmlformats.org/officeDocument/2006/relationships/oleObject" Target="../embeddings/oleObject107.bin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15.wmf"/><Relationship Id="rId31" Type="http://schemas.openxmlformats.org/officeDocument/2006/relationships/image" Target="../media/image21.wmf"/><Relationship Id="rId44" Type="http://schemas.openxmlformats.org/officeDocument/2006/relationships/oleObject" Target="../embeddings/oleObject111.bin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104.bin"/><Relationship Id="rId35" Type="http://schemas.openxmlformats.org/officeDocument/2006/relationships/image" Target="../media/image23.wmf"/><Relationship Id="rId43" Type="http://schemas.openxmlformats.org/officeDocument/2006/relationships/image" Target="../media/image27.wmf"/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90.bin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4.wmf"/><Relationship Id="rId25" Type="http://schemas.openxmlformats.org/officeDocument/2006/relationships/image" Target="../media/image34.wmf"/><Relationship Id="rId33" Type="http://schemas.openxmlformats.org/officeDocument/2006/relationships/image" Target="../media/image22.wmf"/><Relationship Id="rId38" Type="http://schemas.openxmlformats.org/officeDocument/2006/relationships/oleObject" Target="../embeddings/oleObject108.bin"/><Relationship Id="rId20" Type="http://schemas.openxmlformats.org/officeDocument/2006/relationships/oleObject" Target="../embeddings/oleObject99.bin"/><Relationship Id="rId41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870249" y="5555538"/>
            <a:ext cx="6140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9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476672"/>
            <a:ext cx="7848872" cy="6048672"/>
          </a:xfrm>
        </p:spPr>
        <p:txBody>
          <a:bodyPr/>
          <a:lstStyle/>
          <a:p>
            <a:r>
              <a:rPr lang="ru-RU" sz="2400" dirty="0"/>
              <a:t>Только после выполнения всех </a:t>
            </a:r>
            <a:r>
              <a:rPr lang="ru-RU" sz="2400" dirty="0" smtClean="0"/>
              <a:t>«</a:t>
            </a:r>
            <a:r>
              <a:rPr lang="ru-RU" sz="2400" b="1" dirty="0" smtClean="0"/>
              <a:t>предусловий</a:t>
            </a:r>
            <a:r>
              <a:rPr lang="ru-RU" sz="2400" dirty="0" smtClean="0"/>
              <a:t>» </a:t>
            </a:r>
            <a:r>
              <a:rPr lang="ru-RU" sz="2400" dirty="0"/>
              <a:t>для некоторого </a:t>
            </a:r>
            <a:r>
              <a:rPr lang="ru-RU" sz="2400" dirty="0" smtClean="0"/>
              <a:t>события это </a:t>
            </a:r>
            <a:r>
              <a:rPr lang="ru-RU" sz="2400" dirty="0"/>
              <a:t>событие может быть выполнено. </a:t>
            </a:r>
            <a:endParaRPr lang="ru-RU" sz="2400" dirty="0" smtClean="0"/>
          </a:p>
          <a:p>
            <a:r>
              <a:rPr lang="ru-RU" sz="2400" dirty="0" smtClean="0"/>
              <a:t>После </a:t>
            </a:r>
            <a:r>
              <a:rPr lang="ru-RU" sz="2400" dirty="0"/>
              <a:t>того как событие имело место</a:t>
            </a:r>
            <a:r>
              <a:rPr lang="ru-RU" sz="2400" dirty="0" smtClean="0"/>
              <a:t>, истинными </a:t>
            </a:r>
            <a:r>
              <a:rPr lang="ru-RU" sz="2400" dirty="0"/>
              <a:t>становятся все </a:t>
            </a:r>
            <a:r>
              <a:rPr lang="ru-RU" sz="2400" dirty="0" smtClean="0"/>
              <a:t>«</a:t>
            </a:r>
            <a:r>
              <a:rPr lang="ru-RU" sz="2400" b="1" dirty="0" smtClean="0"/>
              <a:t>постусловия</a:t>
            </a:r>
            <a:r>
              <a:rPr lang="ru-RU" sz="2400" dirty="0" smtClean="0"/>
              <a:t>» </a:t>
            </a:r>
            <a:r>
              <a:rPr lang="ru-RU" sz="2400" dirty="0"/>
              <a:t>данного события, </a:t>
            </a:r>
            <a:r>
              <a:rPr lang="ru-RU" sz="2400" dirty="0" smtClean="0"/>
              <a:t>которые затем</a:t>
            </a:r>
            <a:r>
              <a:rPr lang="ru-RU" sz="2400" dirty="0"/>
              <a:t>, в свою очередь, могут быть </a:t>
            </a:r>
            <a:r>
              <a:rPr lang="ru-RU" sz="2400" dirty="0" smtClean="0"/>
              <a:t>«предусловиями» каких-либо других событий </a:t>
            </a:r>
            <a:r>
              <a:rPr lang="ru-RU" sz="2400" dirty="0"/>
              <a:t>и </a:t>
            </a:r>
            <a:r>
              <a:rPr lang="ru-RU" sz="2400" dirty="0" smtClean="0"/>
              <a:t>т.д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Таким </a:t>
            </a:r>
            <a:r>
              <a:rPr lang="ru-RU" sz="2400" dirty="0"/>
              <a:t>образом, оформляется логическая </a:t>
            </a:r>
            <a:r>
              <a:rPr lang="ru-RU" sz="2400" dirty="0" smtClean="0"/>
              <a:t>взаимосвязь событий </a:t>
            </a:r>
            <a:r>
              <a:rPr lang="ru-RU" sz="2400" dirty="0"/>
              <a:t>и условий, предопределяющих эти события – в виде </a:t>
            </a:r>
            <a:r>
              <a:rPr lang="ru-RU" sz="2400" b="1" dirty="0" smtClean="0"/>
              <a:t>логически обусловленных причинно-следственных </a:t>
            </a:r>
            <a:r>
              <a:rPr lang="ru-RU" sz="2400" b="1" dirty="0"/>
              <a:t>цепочек условий и событий</a:t>
            </a:r>
            <a:r>
              <a:rPr lang="ru-RU" sz="2400" dirty="0"/>
              <a:t>.</a:t>
            </a:r>
          </a:p>
          <a:p>
            <a:r>
              <a:rPr lang="ru-RU" sz="2400" dirty="0"/>
              <a:t>Построение полной структуры таких отношений для </a:t>
            </a:r>
            <a:r>
              <a:rPr lang="ru-RU" sz="2400" dirty="0" smtClean="0"/>
              <a:t>моделируемой проблемной </a:t>
            </a:r>
            <a:r>
              <a:rPr lang="ru-RU" sz="2400" dirty="0"/>
              <a:t>ситуации составляет цель и задачу формирования </a:t>
            </a:r>
            <a:r>
              <a:rPr lang="ru-RU" sz="2400" dirty="0" smtClean="0"/>
              <a:t>структуры модели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7620000" cy="4968552"/>
          </a:xfrm>
        </p:spPr>
        <p:txBody>
          <a:bodyPr/>
          <a:lstStyle/>
          <a:p>
            <a:pPr algn="ctr"/>
            <a:r>
              <a:rPr lang="en-US" sz="2400" b="1" i="1" dirty="0" smtClean="0"/>
              <a:t>N</a:t>
            </a:r>
            <a:r>
              <a:rPr lang="en-US" sz="2400" b="1" dirty="0" smtClean="0"/>
              <a:t>-</a:t>
            </a:r>
            <a:r>
              <a:rPr lang="ru-RU" sz="2400" b="1" dirty="0" smtClean="0"/>
              <a:t>схема</a:t>
            </a:r>
            <a:r>
              <a:rPr lang="ru-RU" sz="2400" dirty="0" smtClean="0"/>
              <a:t> задается четверкой вида:</a:t>
            </a:r>
          </a:p>
          <a:p>
            <a:pPr algn="ctr"/>
            <a:r>
              <a:rPr lang="en-US" sz="2400" b="1" i="1" dirty="0" smtClean="0"/>
              <a:t>N</a:t>
            </a:r>
            <a:r>
              <a:rPr lang="en-US" sz="2400" b="1" dirty="0" smtClean="0"/>
              <a:t> = &lt;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D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I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&gt;</a:t>
            </a:r>
          </a:p>
          <a:p>
            <a:r>
              <a:rPr lang="en-US" sz="2400" i="1" dirty="0" smtClean="0"/>
              <a:t>B – </a:t>
            </a:r>
            <a:r>
              <a:rPr lang="ru-RU" sz="2400" dirty="0" smtClean="0"/>
              <a:t>непустое </a:t>
            </a:r>
            <a:r>
              <a:rPr lang="ru-RU" sz="2400" dirty="0"/>
              <a:t>конечное множество позиций сети</a:t>
            </a:r>
            <a:endParaRPr lang="en-US" sz="2400" dirty="0"/>
          </a:p>
          <a:p>
            <a:r>
              <a:rPr lang="en-US" sz="2400" i="1" dirty="0" smtClean="0"/>
              <a:t>D </a:t>
            </a:r>
            <a:r>
              <a:rPr lang="en-US" sz="2400" dirty="0" smtClean="0"/>
              <a:t>– </a:t>
            </a:r>
            <a:r>
              <a:rPr lang="ru-RU" sz="2400" dirty="0" smtClean="0"/>
              <a:t>непустое </a:t>
            </a:r>
            <a:r>
              <a:rPr lang="ru-RU" sz="2400" dirty="0"/>
              <a:t>конечное множество </a:t>
            </a:r>
            <a:r>
              <a:rPr lang="ru-RU" sz="2400" dirty="0" smtClean="0"/>
              <a:t>переходов </a:t>
            </a:r>
            <a:r>
              <a:rPr lang="ru-RU" sz="2400" dirty="0"/>
              <a:t>сети</a:t>
            </a:r>
          </a:p>
          <a:p>
            <a:r>
              <a:rPr lang="en-US" sz="2400" i="1" dirty="0" smtClean="0"/>
              <a:t>I</a:t>
            </a:r>
            <a:r>
              <a:rPr lang="ru-RU" sz="2400" i="1" dirty="0"/>
              <a:t> </a:t>
            </a:r>
            <a:r>
              <a:rPr lang="ru-RU" sz="2400" dirty="0" smtClean="0"/>
              <a:t>– входная функция, </a:t>
            </a:r>
            <a:r>
              <a:rPr lang="en-US" sz="2400" i="1" dirty="0" smtClean="0"/>
              <a:t>I</a:t>
            </a:r>
            <a:r>
              <a:rPr lang="en-US" sz="2400" dirty="0" smtClean="0"/>
              <a:t>: </a:t>
            </a:r>
            <a:r>
              <a:rPr lang="en-US" sz="2400" i="1" dirty="0" smtClean="0"/>
              <a:t>B</a:t>
            </a:r>
            <a:r>
              <a:rPr lang="en-US" sz="2400" dirty="0" smtClean="0"/>
              <a:t> × </a:t>
            </a:r>
            <a:r>
              <a:rPr lang="en-US" sz="2400" i="1" dirty="0" smtClean="0"/>
              <a:t>D</a:t>
            </a:r>
            <a:endParaRPr lang="ru-RU" sz="2400" i="1" dirty="0" smtClean="0"/>
          </a:p>
          <a:p>
            <a:r>
              <a:rPr lang="en-US" sz="2400" i="1" dirty="0" smtClean="0"/>
              <a:t>O </a:t>
            </a:r>
            <a:r>
              <a:rPr lang="en-US" sz="2400" dirty="0" smtClean="0"/>
              <a:t>– </a:t>
            </a:r>
            <a:r>
              <a:rPr lang="ru-RU" sz="2400" dirty="0" smtClean="0"/>
              <a:t>выходная функция, </a:t>
            </a:r>
            <a:r>
              <a:rPr lang="en-US" sz="2400" i="1" dirty="0"/>
              <a:t>O</a:t>
            </a:r>
            <a:r>
              <a:rPr lang="en-US" sz="2400" dirty="0" smtClean="0"/>
              <a:t>: </a:t>
            </a:r>
            <a:r>
              <a:rPr lang="en-US" sz="2400" i="1" dirty="0" smtClean="0"/>
              <a:t>D </a:t>
            </a:r>
            <a:r>
              <a:rPr lang="en-US" sz="2400" dirty="0" smtClean="0"/>
              <a:t>× </a:t>
            </a:r>
            <a:r>
              <a:rPr lang="en-US" sz="2400" i="1" dirty="0" smtClean="0"/>
              <a:t>B</a:t>
            </a:r>
            <a:endParaRPr lang="ru-RU" sz="2400" i="1" dirty="0"/>
          </a:p>
          <a:p>
            <a:r>
              <a:rPr lang="ru-RU" sz="2400" dirty="0" smtClean="0"/>
              <a:t>Отношение инцидентности </a:t>
            </a:r>
            <a:r>
              <a:rPr lang="ru-RU" sz="2400" dirty="0"/>
              <a:t>позиций и </a:t>
            </a:r>
            <a:r>
              <a:rPr lang="ru-RU" sz="2400" dirty="0" smtClean="0"/>
              <a:t>переходов (</a:t>
            </a:r>
            <a:r>
              <a:rPr lang="ru-RU" sz="2400" dirty="0"/>
              <a:t>множество дуг сети) – </a:t>
            </a:r>
            <a:r>
              <a:rPr lang="ru-RU" sz="2400" dirty="0" smtClean="0"/>
              <a:t> это логически </a:t>
            </a:r>
            <a:r>
              <a:rPr lang="ru-RU" sz="2400" dirty="0"/>
              <a:t>обусловленные </a:t>
            </a:r>
            <a:r>
              <a:rPr lang="ru-RU" sz="2400" dirty="0" smtClean="0"/>
              <a:t>причинно-следственные связи </a:t>
            </a:r>
            <a:r>
              <a:rPr lang="ru-RU" sz="2400" dirty="0"/>
              <a:t>между </a:t>
            </a:r>
            <a:r>
              <a:rPr lang="ru-RU" sz="2400" dirty="0" smtClean="0"/>
              <a:t>событиями (позициями) </a:t>
            </a:r>
            <a:r>
              <a:rPr lang="ru-RU" sz="2400" dirty="0"/>
              <a:t>и </a:t>
            </a:r>
            <a:r>
              <a:rPr lang="ru-RU" sz="2400" dirty="0" smtClean="0"/>
              <a:t>условиями (переходами).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27584" y="332656"/>
            <a:ext cx="8002587" cy="1331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 cap="all" spc="-6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ru-RU" sz="2800" smtClean="0"/>
              <a:t>Структура моделируемой дискретной системы в рамках формализма N – схем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72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692696"/>
            <a:ext cx="8229600" cy="5976664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Графически </a:t>
            </a:r>
            <a:r>
              <a:rPr lang="ru-RU" sz="2400" b="1" i="1" dirty="0" smtClean="0"/>
              <a:t>N</a:t>
            </a:r>
            <a:r>
              <a:rPr lang="ru-RU" sz="2400" b="1" dirty="0" smtClean="0"/>
              <a:t>-схема</a:t>
            </a:r>
            <a:r>
              <a:rPr lang="ru-RU" sz="2400" dirty="0" smtClean="0"/>
              <a:t> изображается в виде двудольного ориентированного </a:t>
            </a:r>
            <a:r>
              <a:rPr lang="ru-RU" sz="2400" dirty="0" err="1" smtClean="0"/>
              <a:t>мультиграфа</a:t>
            </a:r>
            <a:r>
              <a:rPr lang="ru-RU" sz="2400" dirty="0" smtClean="0"/>
              <a:t>, представляющего собой совокупность </a:t>
            </a:r>
            <a:r>
              <a:rPr lang="ru-RU" sz="2400" b="1" dirty="0" smtClean="0"/>
              <a:t>позиций</a:t>
            </a:r>
            <a:r>
              <a:rPr lang="ru-RU" sz="2400" dirty="0" smtClean="0"/>
              <a:t> и </a:t>
            </a:r>
            <a:r>
              <a:rPr lang="ru-RU" sz="2400" b="1" dirty="0" smtClean="0"/>
              <a:t>переходов</a:t>
            </a:r>
            <a:r>
              <a:rPr lang="ru-RU" sz="2400" dirty="0" smtClean="0"/>
              <a:t>.</a:t>
            </a:r>
          </a:p>
          <a:p>
            <a:pPr eaLnBrk="1" hangingPunct="1"/>
            <a:r>
              <a:rPr lang="ru-RU" sz="2400" dirty="0" smtClean="0"/>
              <a:t> Граф </a:t>
            </a:r>
            <a:r>
              <a:rPr lang="ru-RU" sz="2400" i="1" dirty="0" smtClean="0"/>
              <a:t>N</a:t>
            </a:r>
            <a:r>
              <a:rPr lang="ru-RU" sz="2400" dirty="0" smtClean="0"/>
              <a:t>-схемы имеет два типа узлов: позиции и переходы, позиции </a:t>
            </a:r>
            <a:r>
              <a:rPr lang="ru-RU" sz="2400" dirty="0"/>
              <a:t>принято обозначать кружками, а переходы – </a:t>
            </a:r>
            <a:r>
              <a:rPr lang="ru-RU" sz="2400" dirty="0" smtClean="0"/>
              <a:t>барьерами (планками</a:t>
            </a:r>
            <a:r>
              <a:rPr lang="ru-RU" sz="2400" dirty="0"/>
              <a:t>) следующим образом:</a:t>
            </a:r>
            <a:endParaRPr lang="ru-RU" sz="2400" dirty="0" smtClean="0"/>
          </a:p>
          <a:p>
            <a:pPr eaLnBrk="1" hangingPunct="1"/>
            <a:r>
              <a:rPr lang="ru-RU" sz="2400" dirty="0" smtClean="0"/>
              <a:t> </a:t>
            </a:r>
          </a:p>
          <a:p>
            <a:pPr eaLnBrk="1" hangingPunct="1"/>
            <a:endParaRPr lang="ru-RU" sz="2400" dirty="0" smtClean="0"/>
          </a:p>
          <a:p>
            <a:pPr eaLnBrk="1" hangingPunct="1"/>
            <a:endParaRPr lang="ru-RU" sz="2400" dirty="0"/>
          </a:p>
          <a:p>
            <a:pPr eaLnBrk="1" hangingPunct="1"/>
            <a:r>
              <a:rPr lang="ru-RU" sz="2400" dirty="0" smtClean="0"/>
              <a:t>Граф </a:t>
            </a:r>
            <a:r>
              <a:rPr lang="ru-RU" sz="2400" i="1" dirty="0" smtClean="0"/>
              <a:t>N</a:t>
            </a:r>
            <a:r>
              <a:rPr lang="ru-RU" sz="2400" dirty="0" smtClean="0"/>
              <a:t>-схемы является </a:t>
            </a:r>
            <a:r>
              <a:rPr lang="ru-RU" sz="2400" dirty="0" err="1" smtClean="0"/>
              <a:t>мультиграфом</a:t>
            </a:r>
            <a:r>
              <a:rPr lang="ru-RU" sz="2400" dirty="0" smtClean="0"/>
              <a:t>, так как он допускает существование кратных дуг от одной вершины к другой.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169857" y="3366284"/>
            <a:ext cx="2546159" cy="1790908"/>
            <a:chOff x="2169857" y="3366284"/>
            <a:chExt cx="2546159" cy="1790908"/>
          </a:xfrm>
        </p:grpSpPr>
        <p:sp>
          <p:nvSpPr>
            <p:cNvPr id="3" name="Овал 2"/>
            <p:cNvSpPr/>
            <p:nvPr/>
          </p:nvSpPr>
          <p:spPr>
            <a:xfrm>
              <a:off x="3995936" y="3366284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69857" y="354165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 smtClean="0"/>
                <a:t>Позиции</a:t>
              </a:r>
              <a:endParaRPr lang="ru-RU" dirty="0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4355976" y="4290918"/>
              <a:ext cx="288032" cy="866274"/>
              <a:chOff x="4355976" y="4290918"/>
              <a:chExt cx="288032" cy="866274"/>
            </a:xfrm>
          </p:grpSpPr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4355976" y="4290918"/>
                <a:ext cx="0" cy="8662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4355976" y="4724055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241865" y="443815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 smtClean="0"/>
                <a:t>Переходы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1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328866" y="53840"/>
            <a:ext cx="7620000" cy="4373563"/>
          </a:xfrm>
        </p:spPr>
        <p:txBody>
          <a:bodyPr/>
          <a:lstStyle/>
          <a:p>
            <a:r>
              <a:rPr lang="ru-RU" sz="2400" b="1" dirty="0"/>
              <a:t>Пример. Графическое изображение N-схемы</a:t>
            </a:r>
          </a:p>
          <a:p>
            <a:endParaRPr lang="ru-RU" sz="2400" b="1" dirty="0"/>
          </a:p>
        </p:txBody>
      </p:sp>
      <p:sp>
        <p:nvSpPr>
          <p:cNvPr id="58370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E9BEC5-D41F-4CDB-BD2D-8654F3B4371D}" type="slidenum">
              <a:rPr lang="ru-RU" smtClean="0"/>
              <a:pPr eaLnBrk="1" hangingPunct="1"/>
              <a:t>13</a:t>
            </a:fld>
            <a:endParaRPr lang="ru-RU" smtClean="0"/>
          </a:p>
        </p:txBody>
      </p:sp>
      <p:grpSp>
        <p:nvGrpSpPr>
          <p:cNvPr id="58371" name="Group 6"/>
          <p:cNvGrpSpPr>
            <a:grpSpLocks/>
          </p:cNvGrpSpPr>
          <p:nvPr/>
        </p:nvGrpSpPr>
        <p:grpSpPr bwMode="auto">
          <a:xfrm>
            <a:off x="919163" y="593725"/>
            <a:ext cx="7920037" cy="3455988"/>
            <a:chOff x="2541" y="8104"/>
            <a:chExt cx="7396" cy="2770"/>
          </a:xfrm>
        </p:grpSpPr>
        <p:sp>
          <p:nvSpPr>
            <p:cNvPr id="58374" name="Oval 7"/>
            <p:cNvSpPr>
              <a:spLocks noChangeArrowheads="1"/>
            </p:cNvSpPr>
            <p:nvPr/>
          </p:nvSpPr>
          <p:spPr bwMode="auto">
            <a:xfrm>
              <a:off x="2541" y="882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375" name="Oval 8"/>
            <p:cNvSpPr>
              <a:spLocks noChangeArrowheads="1"/>
            </p:cNvSpPr>
            <p:nvPr/>
          </p:nvSpPr>
          <p:spPr bwMode="auto">
            <a:xfrm>
              <a:off x="4341" y="882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376" name="Oval 9"/>
            <p:cNvSpPr>
              <a:spLocks noChangeArrowheads="1"/>
            </p:cNvSpPr>
            <p:nvPr/>
          </p:nvSpPr>
          <p:spPr bwMode="auto">
            <a:xfrm>
              <a:off x="6381" y="846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377" name="Oval 10"/>
            <p:cNvSpPr>
              <a:spLocks noChangeArrowheads="1"/>
            </p:cNvSpPr>
            <p:nvPr/>
          </p:nvSpPr>
          <p:spPr bwMode="auto">
            <a:xfrm>
              <a:off x="6381" y="954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378" name="Oval 11"/>
            <p:cNvSpPr>
              <a:spLocks noChangeArrowheads="1"/>
            </p:cNvSpPr>
            <p:nvPr/>
          </p:nvSpPr>
          <p:spPr bwMode="auto">
            <a:xfrm>
              <a:off x="8421" y="8944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379" name="Line 12"/>
            <p:cNvSpPr>
              <a:spLocks noChangeShapeType="1"/>
            </p:cNvSpPr>
            <p:nvPr/>
          </p:nvSpPr>
          <p:spPr bwMode="auto">
            <a:xfrm>
              <a:off x="3741" y="8944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0" name="Line 13"/>
            <p:cNvSpPr>
              <a:spLocks noChangeShapeType="1"/>
            </p:cNvSpPr>
            <p:nvPr/>
          </p:nvSpPr>
          <p:spPr bwMode="auto">
            <a:xfrm>
              <a:off x="5661" y="8944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1" name="Line 14"/>
            <p:cNvSpPr>
              <a:spLocks noChangeShapeType="1"/>
            </p:cNvSpPr>
            <p:nvPr/>
          </p:nvSpPr>
          <p:spPr bwMode="auto">
            <a:xfrm>
              <a:off x="7821" y="9064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2" name="Line 15"/>
            <p:cNvSpPr>
              <a:spLocks noChangeShapeType="1"/>
            </p:cNvSpPr>
            <p:nvPr/>
          </p:nvSpPr>
          <p:spPr bwMode="auto">
            <a:xfrm>
              <a:off x="7821" y="9664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3" name="Line 16"/>
            <p:cNvSpPr>
              <a:spLocks noChangeShapeType="1"/>
            </p:cNvSpPr>
            <p:nvPr/>
          </p:nvSpPr>
          <p:spPr bwMode="auto">
            <a:xfrm>
              <a:off x="3261" y="9184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4" name="Line 17"/>
            <p:cNvSpPr>
              <a:spLocks noChangeShapeType="1"/>
            </p:cNvSpPr>
            <p:nvPr/>
          </p:nvSpPr>
          <p:spPr bwMode="auto">
            <a:xfrm>
              <a:off x="3741" y="9184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5" name="Line 18"/>
            <p:cNvSpPr>
              <a:spLocks noChangeShapeType="1"/>
            </p:cNvSpPr>
            <p:nvPr/>
          </p:nvSpPr>
          <p:spPr bwMode="auto">
            <a:xfrm>
              <a:off x="5061" y="9064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6" name="Line 19"/>
            <p:cNvSpPr>
              <a:spLocks noChangeShapeType="1"/>
            </p:cNvSpPr>
            <p:nvPr/>
          </p:nvSpPr>
          <p:spPr bwMode="auto">
            <a:xfrm flipH="1">
              <a:off x="5061" y="9304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7" name="Line 20"/>
            <p:cNvSpPr>
              <a:spLocks noChangeShapeType="1"/>
            </p:cNvSpPr>
            <p:nvPr/>
          </p:nvSpPr>
          <p:spPr bwMode="auto">
            <a:xfrm flipH="1">
              <a:off x="7821" y="9304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8" name="Line 21"/>
            <p:cNvSpPr>
              <a:spLocks noChangeShapeType="1"/>
            </p:cNvSpPr>
            <p:nvPr/>
          </p:nvSpPr>
          <p:spPr bwMode="auto">
            <a:xfrm>
              <a:off x="7101" y="990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89" name="Line 22"/>
            <p:cNvSpPr>
              <a:spLocks noChangeShapeType="1"/>
            </p:cNvSpPr>
            <p:nvPr/>
          </p:nvSpPr>
          <p:spPr bwMode="auto">
            <a:xfrm flipH="1" flipV="1">
              <a:off x="7101" y="8824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90" name="Line 23"/>
            <p:cNvSpPr>
              <a:spLocks noChangeShapeType="1"/>
            </p:cNvSpPr>
            <p:nvPr/>
          </p:nvSpPr>
          <p:spPr bwMode="auto">
            <a:xfrm flipH="1">
              <a:off x="7101" y="9304"/>
              <a:ext cx="72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91" name="Line 24"/>
            <p:cNvSpPr>
              <a:spLocks noChangeShapeType="1"/>
            </p:cNvSpPr>
            <p:nvPr/>
          </p:nvSpPr>
          <p:spPr bwMode="auto">
            <a:xfrm flipV="1">
              <a:off x="7821" y="9424"/>
              <a:ext cx="6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92" name="Line 25"/>
            <p:cNvSpPr>
              <a:spLocks noChangeShapeType="1"/>
            </p:cNvSpPr>
            <p:nvPr/>
          </p:nvSpPr>
          <p:spPr bwMode="auto">
            <a:xfrm flipH="1">
              <a:off x="5661" y="8824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93" name="Line 26"/>
            <p:cNvSpPr>
              <a:spLocks noChangeShapeType="1"/>
            </p:cNvSpPr>
            <p:nvPr/>
          </p:nvSpPr>
          <p:spPr bwMode="auto">
            <a:xfrm flipH="1" flipV="1">
              <a:off x="5661" y="9304"/>
              <a:ext cx="72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94" name="Arc 27"/>
            <p:cNvSpPr>
              <a:spLocks/>
            </p:cNvSpPr>
            <p:nvPr/>
          </p:nvSpPr>
          <p:spPr bwMode="auto">
            <a:xfrm rot="10800000" flipV="1">
              <a:off x="3741" y="8584"/>
              <a:ext cx="2697" cy="480"/>
            </a:xfrm>
            <a:custGeom>
              <a:avLst/>
              <a:gdLst>
                <a:gd name="T0" fmla="*/ 0 w 22068"/>
                <a:gd name="T1" fmla="*/ 0 h 21600"/>
                <a:gd name="T2" fmla="*/ 5 w 22068"/>
                <a:gd name="T3" fmla="*/ 0 h 21600"/>
                <a:gd name="T4" fmla="*/ 0 w 22068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68"/>
                <a:gd name="T10" fmla="*/ 0 h 21600"/>
                <a:gd name="T11" fmla="*/ 22068 w 220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68" h="21600" fill="none" extrusionOk="0">
                  <a:moveTo>
                    <a:pt x="0" y="5"/>
                  </a:moveTo>
                  <a:cubicBezTo>
                    <a:pt x="155" y="1"/>
                    <a:pt x="311" y="-1"/>
                    <a:pt x="468" y="0"/>
                  </a:cubicBezTo>
                  <a:cubicBezTo>
                    <a:pt x="12397" y="0"/>
                    <a:pt x="22068" y="9670"/>
                    <a:pt x="22068" y="21600"/>
                  </a:cubicBezTo>
                </a:path>
                <a:path w="22068" h="21600" stroke="0" extrusionOk="0">
                  <a:moveTo>
                    <a:pt x="0" y="5"/>
                  </a:moveTo>
                  <a:cubicBezTo>
                    <a:pt x="155" y="1"/>
                    <a:pt x="311" y="-1"/>
                    <a:pt x="468" y="0"/>
                  </a:cubicBezTo>
                  <a:cubicBezTo>
                    <a:pt x="12397" y="0"/>
                    <a:pt x="22068" y="9670"/>
                    <a:pt x="22068" y="21600"/>
                  </a:cubicBezTo>
                  <a:lnTo>
                    <a:pt x="468" y="21600"/>
                  </a:lnTo>
                  <a:lnTo>
                    <a:pt x="0" y="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95" name="Arc 28"/>
            <p:cNvSpPr>
              <a:spLocks/>
            </p:cNvSpPr>
            <p:nvPr/>
          </p:nvSpPr>
          <p:spPr bwMode="auto">
            <a:xfrm rot="10800000">
              <a:off x="3741" y="9184"/>
              <a:ext cx="2640" cy="720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396" name="Text Box 29"/>
            <p:cNvSpPr txBox="1">
              <a:spLocks noChangeArrowheads="1"/>
            </p:cNvSpPr>
            <p:nvPr/>
          </p:nvSpPr>
          <p:spPr bwMode="auto">
            <a:xfrm>
              <a:off x="2705" y="9654"/>
              <a:ext cx="676" cy="49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/>
                <a:t>b</a:t>
              </a:r>
              <a:r>
                <a:rPr lang="en-US" b="1" baseline="-25000"/>
                <a:t>1</a:t>
              </a:r>
              <a:endParaRPr lang="ru-RU" b="1"/>
            </a:p>
          </p:txBody>
        </p:sp>
        <p:sp>
          <p:nvSpPr>
            <p:cNvPr id="58397" name="Text Box 30"/>
            <p:cNvSpPr txBox="1">
              <a:spLocks noChangeArrowheads="1"/>
            </p:cNvSpPr>
            <p:nvPr/>
          </p:nvSpPr>
          <p:spPr bwMode="auto">
            <a:xfrm>
              <a:off x="5061" y="9424"/>
              <a:ext cx="676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/>
                <a:t>b</a:t>
              </a:r>
              <a:r>
                <a:rPr lang="en-US" b="1" baseline="-25000"/>
                <a:t>5</a:t>
              </a:r>
              <a:endParaRPr lang="ru-RU" b="1"/>
            </a:p>
          </p:txBody>
        </p:sp>
        <p:sp>
          <p:nvSpPr>
            <p:cNvPr id="58398" name="Text Box 31"/>
            <p:cNvSpPr txBox="1">
              <a:spLocks noChangeArrowheads="1"/>
            </p:cNvSpPr>
            <p:nvPr/>
          </p:nvSpPr>
          <p:spPr bwMode="auto">
            <a:xfrm>
              <a:off x="5061" y="8464"/>
              <a:ext cx="676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b="1" i="1" dirty="0"/>
            </a:p>
            <a:p>
              <a:pPr algn="r" eaLnBrk="1" hangingPunct="1"/>
              <a:r>
                <a:rPr lang="en-US" b="1" i="1" dirty="0"/>
                <a:t>d</a:t>
              </a:r>
              <a:r>
                <a:rPr lang="en-US" b="1" baseline="-25000" dirty="0"/>
                <a:t>2</a:t>
              </a:r>
              <a:endParaRPr lang="ru-RU" b="1" dirty="0"/>
            </a:p>
          </p:txBody>
        </p:sp>
        <p:sp>
          <p:nvSpPr>
            <p:cNvPr id="58399" name="Text Box 32"/>
            <p:cNvSpPr txBox="1">
              <a:spLocks noChangeArrowheads="1"/>
            </p:cNvSpPr>
            <p:nvPr/>
          </p:nvSpPr>
          <p:spPr bwMode="auto">
            <a:xfrm>
              <a:off x="3141" y="8344"/>
              <a:ext cx="676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b="1" i="1"/>
            </a:p>
            <a:p>
              <a:pPr algn="r" eaLnBrk="1" hangingPunct="1"/>
              <a:r>
                <a:rPr lang="en-US" b="1" i="1"/>
                <a:t>d</a:t>
              </a:r>
              <a:r>
                <a:rPr lang="en-US" b="1" baseline="-25000"/>
                <a:t>1</a:t>
              </a:r>
              <a:endParaRPr lang="ru-RU" b="1"/>
            </a:p>
          </p:txBody>
        </p:sp>
        <p:sp>
          <p:nvSpPr>
            <p:cNvPr id="58400" name="Text Box 33"/>
            <p:cNvSpPr txBox="1">
              <a:spLocks noChangeArrowheads="1"/>
            </p:cNvSpPr>
            <p:nvPr/>
          </p:nvSpPr>
          <p:spPr bwMode="auto">
            <a:xfrm>
              <a:off x="6861" y="8104"/>
              <a:ext cx="676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/>
                <a:t>b</a:t>
              </a:r>
              <a:r>
                <a:rPr lang="en-US" b="1" baseline="-25000"/>
                <a:t>2</a:t>
              </a:r>
              <a:endParaRPr lang="ru-RU" b="1"/>
            </a:p>
          </p:txBody>
        </p:sp>
        <p:sp>
          <p:nvSpPr>
            <p:cNvPr id="58401" name="Text Box 34"/>
            <p:cNvSpPr txBox="1">
              <a:spLocks noChangeArrowheads="1"/>
            </p:cNvSpPr>
            <p:nvPr/>
          </p:nvSpPr>
          <p:spPr bwMode="auto">
            <a:xfrm>
              <a:off x="6861" y="10384"/>
              <a:ext cx="676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/>
                <a:t>b</a:t>
              </a:r>
              <a:r>
                <a:rPr lang="en-US" b="1" baseline="-25000"/>
                <a:t>3</a:t>
              </a:r>
              <a:endParaRPr lang="ru-RU" b="1"/>
            </a:p>
          </p:txBody>
        </p:sp>
        <p:sp>
          <p:nvSpPr>
            <p:cNvPr id="58402" name="Text Box 35"/>
            <p:cNvSpPr txBox="1">
              <a:spLocks noChangeArrowheads="1"/>
            </p:cNvSpPr>
            <p:nvPr/>
          </p:nvSpPr>
          <p:spPr bwMode="auto">
            <a:xfrm>
              <a:off x="7611" y="8505"/>
              <a:ext cx="676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b="1" i="1"/>
            </a:p>
            <a:p>
              <a:pPr eaLnBrk="1" hangingPunct="1"/>
              <a:r>
                <a:rPr lang="en-US" b="1" i="1"/>
                <a:t>d</a:t>
              </a:r>
              <a:r>
                <a:rPr lang="en-US" b="1" baseline="-25000"/>
                <a:t>4</a:t>
              </a:r>
              <a:endParaRPr lang="ru-RU" b="1"/>
            </a:p>
          </p:txBody>
        </p:sp>
        <p:sp>
          <p:nvSpPr>
            <p:cNvPr id="58403" name="Text Box 36"/>
            <p:cNvSpPr txBox="1">
              <a:spLocks noChangeArrowheads="1"/>
            </p:cNvSpPr>
            <p:nvPr/>
          </p:nvSpPr>
          <p:spPr bwMode="auto">
            <a:xfrm>
              <a:off x="7744" y="10165"/>
              <a:ext cx="676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/>
                <a:t>d</a:t>
              </a:r>
              <a:r>
                <a:rPr lang="en-US" b="1" baseline="-25000"/>
                <a:t>3</a:t>
              </a:r>
              <a:endParaRPr lang="ru-RU" b="1"/>
            </a:p>
          </p:txBody>
        </p:sp>
        <p:sp>
          <p:nvSpPr>
            <p:cNvPr id="58404" name="Text Box 37"/>
            <p:cNvSpPr txBox="1">
              <a:spLocks noChangeArrowheads="1"/>
            </p:cNvSpPr>
            <p:nvPr/>
          </p:nvSpPr>
          <p:spPr bwMode="auto">
            <a:xfrm>
              <a:off x="9261" y="9064"/>
              <a:ext cx="676" cy="4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/>
                <a:t>b</a:t>
              </a:r>
              <a:r>
                <a:rPr lang="en-US" b="1" baseline="-25000"/>
                <a:t>4</a:t>
              </a:r>
              <a:endParaRPr lang="ru-RU" b="1"/>
            </a:p>
          </p:txBody>
        </p:sp>
      </p:grpSp>
      <p:pic>
        <p:nvPicPr>
          <p:cNvPr id="58373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8"/>
          <a:stretch>
            <a:fillRect/>
          </a:stretch>
        </p:blipFill>
        <p:spPr bwMode="auto">
          <a:xfrm>
            <a:off x="96838" y="3776663"/>
            <a:ext cx="900430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08720"/>
            <a:ext cx="7715200" cy="496922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b="1" dirty="0" smtClean="0"/>
              <a:t>Динамика </a:t>
            </a:r>
            <a:r>
              <a:rPr lang="en-US" sz="2400" b="1" i="1" dirty="0"/>
              <a:t>N</a:t>
            </a:r>
            <a:r>
              <a:rPr lang="ru-RU" sz="2400" b="1" dirty="0"/>
              <a:t>-схемы</a:t>
            </a:r>
          </a:p>
          <a:p>
            <a:pPr eaLnBrk="1" hangingPunct="1">
              <a:defRPr/>
            </a:pPr>
            <a:r>
              <a:rPr lang="ru-RU" sz="2400" dirty="0" smtClean="0"/>
              <a:t>Динамика </a:t>
            </a:r>
            <a:r>
              <a:rPr lang="ru-RU" sz="2400" dirty="0"/>
              <a:t>поведения моделируемой системы отражается </a:t>
            </a:r>
            <a:r>
              <a:rPr lang="ru-RU" sz="2400" dirty="0" smtClean="0"/>
              <a:t>в функционировании </a:t>
            </a:r>
            <a:r>
              <a:rPr lang="ru-RU" sz="2400" dirty="0"/>
              <a:t>сети в виде совокупности действий, </a:t>
            </a:r>
            <a:r>
              <a:rPr lang="ru-RU" sz="2400" dirty="0" smtClean="0"/>
              <a:t>называемых </a:t>
            </a:r>
            <a:r>
              <a:rPr lang="ru-RU" sz="2400" b="1" dirty="0" smtClean="0"/>
              <a:t>срабатыванием </a:t>
            </a:r>
            <a:r>
              <a:rPr lang="ru-RU" sz="2400" b="1" dirty="0"/>
              <a:t>переходов</a:t>
            </a:r>
            <a:r>
              <a:rPr lang="ru-RU" sz="2400" dirty="0"/>
              <a:t>.</a:t>
            </a:r>
          </a:p>
          <a:p>
            <a:pPr eaLnBrk="1" hangingPunct="1">
              <a:defRPr/>
            </a:pPr>
            <a:r>
              <a:rPr lang="ru-RU" sz="2400" dirty="0" smtClean="0"/>
              <a:t>Для этого вводится функция </a:t>
            </a:r>
            <a:r>
              <a:rPr lang="ru-RU" sz="2400" b="1" dirty="0" smtClean="0"/>
              <a:t>маркировки </a:t>
            </a:r>
            <a:r>
              <a:rPr lang="ru-RU" sz="2400" dirty="0" smtClean="0"/>
              <a:t>(разметки) позиций 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ru-RU" sz="2400" b="1" i="1" dirty="0" smtClean="0"/>
              <a:t>М</a:t>
            </a:r>
            <a:r>
              <a:rPr lang="ru-RU" sz="2400" dirty="0" smtClean="0"/>
              <a:t>: </a:t>
            </a:r>
            <a:r>
              <a:rPr lang="ru-RU" sz="2400" i="1" dirty="0" smtClean="0"/>
              <a:t>В</a:t>
            </a:r>
            <a:r>
              <a:rPr lang="ru-RU" sz="2400" dirty="0" smtClean="0"/>
              <a:t> </a:t>
            </a:r>
            <a:r>
              <a:rPr lang="ru-RU" sz="2400" dirty="0" smtClean="0">
                <a:sym typeface="Symbol" pitchFamily="18" charset="2"/>
              </a:rPr>
              <a:t></a:t>
            </a:r>
            <a:r>
              <a:rPr lang="ru-RU" sz="2400" dirty="0" smtClean="0"/>
              <a:t> {0, 1, 2, …}. </a:t>
            </a:r>
          </a:p>
          <a:p>
            <a:pPr eaLnBrk="1" hangingPunct="1">
              <a:defRPr/>
            </a:pPr>
            <a:r>
              <a:rPr lang="ru-RU" sz="2400" b="1" dirty="0" smtClean="0"/>
              <a:t>Маркировка</a:t>
            </a:r>
            <a:r>
              <a:rPr lang="ru-RU" sz="2400" dirty="0" smtClean="0"/>
              <a:t> есть присвоение неких абстрактных объектов, называемых метками (фишками), позициям </a:t>
            </a:r>
            <a:r>
              <a:rPr lang="ru-RU" sz="2400" i="1" dirty="0" smtClean="0"/>
              <a:t>N</a:t>
            </a:r>
            <a:r>
              <a:rPr lang="ru-RU" sz="2400" dirty="0" smtClean="0"/>
              <a:t>-схемы.</a:t>
            </a:r>
          </a:p>
        </p:txBody>
      </p:sp>
      <p:sp>
        <p:nvSpPr>
          <p:cNvPr id="5939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endParaRPr lang="ru-RU" sz="32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776864" cy="468052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Функционирование </a:t>
            </a:r>
            <a:r>
              <a:rPr lang="ru-RU" sz="2400" i="1" dirty="0" smtClean="0"/>
              <a:t>N</a:t>
            </a:r>
            <a:r>
              <a:rPr lang="ru-RU" sz="2400" dirty="0" smtClean="0"/>
              <a:t>-схемы отражается путем перехода от разметки к разметке: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Начальная разметка обозначается как </a:t>
            </a:r>
            <a:r>
              <a:rPr lang="ru-RU" sz="2400" i="1" dirty="0" smtClean="0"/>
              <a:t>М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Смена разметок происходит в результате срабатывания одного из переходов </a:t>
            </a:r>
            <a:r>
              <a:rPr lang="ru-RU" sz="2400" i="1" dirty="0" err="1" smtClean="0"/>
              <a:t>d</a:t>
            </a:r>
            <a:r>
              <a:rPr lang="ru-RU" sz="2400" i="1" baseline="-25000" dirty="0" err="1" smtClean="0"/>
              <a:t>j</a:t>
            </a:r>
            <a:r>
              <a:rPr lang="ru-RU" sz="2400" dirty="0" smtClean="0"/>
              <a:t> 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Переход срабатывает, если выполняется необходимое условие.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Срабатывание перехода выполняется по определенному правилу.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25962"/>
          </a:xfrm>
        </p:spPr>
        <p:txBody>
          <a:bodyPr/>
          <a:lstStyle/>
          <a:p>
            <a:pPr eaLnBrk="1" hangingPunct="1"/>
            <a:r>
              <a:rPr lang="ru-RU" sz="2400" b="1" dirty="0" smtClean="0"/>
              <a:t>Необходимое условие срабатывания перехода </a:t>
            </a:r>
            <a:r>
              <a:rPr lang="ru-RU" sz="2400" b="1" i="1" dirty="0" err="1" smtClean="0"/>
              <a:t>d</a:t>
            </a:r>
            <a:r>
              <a:rPr lang="ru-RU" sz="2400" b="1" i="1" baseline="-25000" dirty="0" err="1" smtClean="0"/>
              <a:t>j</a:t>
            </a:r>
            <a:endParaRPr lang="ru-RU" sz="2400" i="1" dirty="0" smtClean="0"/>
          </a:p>
          <a:p>
            <a:pPr algn="ctr" eaLnBrk="1" hangingPunct="1">
              <a:buFont typeface="Wingdings" pitchFamily="2" charset="2"/>
              <a:buNone/>
            </a:pPr>
            <a:endParaRPr lang="ru-RU" sz="2400" i="1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ru-RU" sz="2400" i="1" dirty="0" err="1" smtClean="0"/>
              <a:t>b</a:t>
            </a:r>
            <a:r>
              <a:rPr lang="ru-RU" sz="2400" i="1" baseline="-25000" dirty="0" err="1" smtClean="0"/>
              <a:t>i</a:t>
            </a:r>
            <a:r>
              <a:rPr lang="ru-RU" sz="2400" i="1" dirty="0" smtClean="0"/>
              <a:t> </a:t>
            </a:r>
            <a:r>
              <a:rPr lang="ru-RU" sz="2400" dirty="0" smtClean="0">
                <a:sym typeface="Symbol" pitchFamily="18" charset="2"/>
              </a:rPr>
              <a:t></a:t>
            </a:r>
            <a:r>
              <a:rPr lang="ru-RU" sz="2400" dirty="0" smtClean="0"/>
              <a:t> </a:t>
            </a:r>
            <a:r>
              <a:rPr lang="ru-RU" sz="2400" i="1" dirty="0" smtClean="0"/>
              <a:t>I</a:t>
            </a:r>
            <a:r>
              <a:rPr lang="ru-RU" sz="2400" dirty="0" smtClean="0"/>
              <a:t>(</a:t>
            </a:r>
            <a:r>
              <a:rPr lang="ru-RU" sz="2400" i="1" dirty="0" err="1" smtClean="0"/>
              <a:t>d</a:t>
            </a:r>
            <a:r>
              <a:rPr lang="ru-RU" sz="2400" i="1" baseline="-25000" dirty="0" err="1" smtClean="0"/>
              <a:t>j</a:t>
            </a:r>
            <a:r>
              <a:rPr lang="ru-RU" sz="2400" dirty="0" smtClean="0"/>
              <a:t>), {</a:t>
            </a:r>
            <a:r>
              <a:rPr lang="ru-RU" sz="2400" i="1" dirty="0" smtClean="0"/>
              <a:t>M</a:t>
            </a:r>
            <a:r>
              <a:rPr lang="ru-RU" sz="2400" dirty="0" smtClean="0"/>
              <a:t>(</a:t>
            </a:r>
            <a:r>
              <a:rPr lang="ru-RU" sz="2400" i="1" dirty="0" err="1" smtClean="0"/>
              <a:t>b</a:t>
            </a:r>
            <a:r>
              <a:rPr lang="ru-RU" sz="2400" i="1" baseline="-25000" dirty="0" err="1" smtClean="0"/>
              <a:t>i</a:t>
            </a:r>
            <a:r>
              <a:rPr lang="ru-RU" sz="2400" dirty="0" smtClean="0"/>
              <a:t>) </a:t>
            </a:r>
            <a:r>
              <a:rPr lang="en-US" sz="2400" dirty="0" smtClean="0"/>
              <a:t>&gt;=</a:t>
            </a:r>
            <a:r>
              <a:rPr lang="ru-RU" sz="2400" dirty="0" smtClean="0"/>
              <a:t> 1}, где </a:t>
            </a:r>
            <a:r>
              <a:rPr lang="ru-RU" sz="2400" i="1" dirty="0" smtClean="0"/>
              <a:t>M</a:t>
            </a:r>
            <a:r>
              <a:rPr lang="ru-RU" sz="2400" dirty="0" smtClean="0"/>
              <a:t>(</a:t>
            </a:r>
            <a:r>
              <a:rPr lang="ru-RU" sz="2400" i="1" dirty="0" err="1" smtClean="0"/>
              <a:t>b</a:t>
            </a:r>
            <a:r>
              <a:rPr lang="ru-RU" sz="2400" i="1" baseline="-25000" dirty="0" err="1" smtClean="0"/>
              <a:t>i</a:t>
            </a:r>
            <a:r>
              <a:rPr lang="ru-RU" sz="2400" dirty="0"/>
              <a:t>)</a:t>
            </a:r>
            <a:r>
              <a:rPr lang="ru-RU" sz="2400" dirty="0" smtClean="0"/>
              <a:t> </a:t>
            </a:r>
            <a:r>
              <a:rPr lang="ru-RU" sz="2400" dirty="0" smtClean="0"/>
              <a:t>– </a:t>
            </a:r>
            <a:r>
              <a:rPr lang="ru-RU" sz="2400" dirty="0" smtClean="0"/>
              <a:t>разметка позиции </a:t>
            </a:r>
            <a:r>
              <a:rPr lang="ru-RU" sz="2400" i="1" dirty="0" err="1" smtClean="0"/>
              <a:t>b</a:t>
            </a:r>
            <a:r>
              <a:rPr lang="ru-RU" sz="2400" i="1" baseline="-25000" dirty="0" err="1" smtClean="0"/>
              <a:t>i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eaLnBrk="1" hangingPunct="1"/>
            <a:endParaRPr lang="ru-RU" sz="2400" dirty="0" smtClean="0"/>
          </a:p>
          <a:p>
            <a:pPr eaLnBrk="1" hangingPunct="1"/>
            <a:r>
              <a:rPr lang="ru-RU" sz="2400" dirty="0" smtClean="0"/>
              <a:t>Переход </a:t>
            </a:r>
            <a:r>
              <a:rPr lang="ru-RU" sz="2400" i="1" dirty="0" err="1" smtClean="0"/>
              <a:t>d</a:t>
            </a:r>
            <a:r>
              <a:rPr lang="ru-RU" sz="2400" i="1" baseline="-25000" dirty="0" err="1" smtClean="0"/>
              <a:t>j</a:t>
            </a:r>
            <a:r>
              <a:rPr lang="ru-RU" sz="2400" dirty="0" smtClean="0"/>
              <a:t>, для которого выполняется указанное условие, определяется как находящийся в состоянии готовности к срабатыванию или как возбужденный переход.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1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576" y="1412776"/>
                <a:ext cx="7776864" cy="5328592"/>
              </a:xfrm>
            </p:spPr>
            <p:txBody>
              <a:bodyPr/>
              <a:lstStyle/>
              <a:p>
                <a:pPr marL="0" indent="0" eaLnBrk="1" hangingPunct="1"/>
                <a:r>
                  <a:rPr lang="ru-RU" sz="2400" b="1" dirty="0" smtClean="0"/>
                  <a:t>Правило срабатывания перехода</a:t>
                </a:r>
              </a:p>
              <a:p>
                <a:pPr marL="0" indent="0" eaLnBrk="1" hangingPunct="1"/>
                <a:r>
                  <a:rPr lang="ru-RU" sz="2400" dirty="0" smtClean="0"/>
                  <a:t>Срабатывание </a:t>
                </a:r>
                <a:r>
                  <a:rPr lang="ru-RU" sz="2400" dirty="0"/>
                  <a:t>перехода</a:t>
                </a:r>
                <a:r>
                  <a:rPr lang="ru-RU" sz="2400" b="1" dirty="0"/>
                  <a:t> </a:t>
                </a:r>
                <a:r>
                  <a:rPr lang="ru-RU" sz="2400" i="1" dirty="0" err="1"/>
                  <a:t>d</a:t>
                </a:r>
                <a:r>
                  <a:rPr lang="ru-RU" sz="2400" i="1" baseline="-25000" dirty="0" err="1"/>
                  <a:t>j</a:t>
                </a:r>
                <a:r>
                  <a:rPr lang="ru-RU" sz="2400" dirty="0"/>
                  <a:t> изменяет разметку сети на новую по следующему правилу:</a:t>
                </a:r>
              </a:p>
              <a:p>
                <a:pPr algn="ctr" eaLnBrk="1" hangingPunct="1"/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’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ru-RU" sz="2400" i="1" dirty="0" smtClean="0">
                        <a:latin typeface="Cambria Math"/>
                      </a:rPr>
                      <m:t>𝑏</m:t>
                    </m:r>
                    <m:r>
                      <a:rPr lang="ru-RU" sz="2400" i="1" dirty="0">
                        <a:latin typeface="Cambria Math"/>
                      </a:rPr>
                      <m:t>)</m:t>
                    </m:r>
                    <m:r>
                      <a:rPr lang="ru-RU" sz="2400" i="1" dirty="0" smtClean="0">
                        <a:latin typeface="Cambria Math"/>
                      </a:rPr>
                      <m:t>= </m:t>
                    </m:r>
                    <m:r>
                      <a:rPr lang="ru-RU" sz="2400" i="1" dirty="0">
                        <a:latin typeface="Cambria Math"/>
                      </a:rPr>
                      <m:t>𝑀</m:t>
                    </m:r>
                    <m:r>
                      <a:rPr lang="ru-RU" sz="2400" i="1" dirty="0">
                        <a:latin typeface="Cambria Math"/>
                      </a:rPr>
                      <m:t>(</m:t>
                    </m:r>
                    <m:r>
                      <a:rPr lang="ru-RU" sz="2400" i="1" dirty="0">
                        <a:latin typeface="Cambria Math"/>
                      </a:rPr>
                      <m:t>𝑏</m:t>
                    </m:r>
                    <m:r>
                      <a:rPr lang="ru-RU" sz="2400" i="1" dirty="0">
                        <a:latin typeface="Cambria Math"/>
                      </a:rPr>
                      <m:t>) –</m:t>
                    </m:r>
                    <m:r>
                      <a:rPr lang="ru-RU" sz="2400" i="1" dirty="0" smtClean="0">
                        <a:latin typeface="Cambria Math"/>
                      </a:rPr>
                      <m:t>𝐼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ru-RU" sz="2400" i="1" dirty="0" err="1" smtClean="0">
                        <a:latin typeface="Cambria Math"/>
                      </a:rPr>
                      <m:t>𝑑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𝑗</m:t>
                    </m:r>
                    <m:r>
                      <a:rPr lang="ru-RU" sz="2400" i="1" dirty="0">
                        <a:latin typeface="Cambria Math"/>
                      </a:rPr>
                      <m:t>)+</m:t>
                    </m:r>
                    <m:r>
                      <a:rPr lang="ru-RU" sz="2400" i="1" dirty="0">
                        <a:latin typeface="Cambria Math"/>
                      </a:rPr>
                      <m:t>𝑂</m:t>
                    </m:r>
                    <m:r>
                      <a:rPr lang="ru-RU" sz="2400" i="1" dirty="0">
                        <a:latin typeface="Cambria Math"/>
                      </a:rPr>
                      <m:t>(</m:t>
                    </m:r>
                    <m:r>
                      <a:rPr lang="ru-RU" sz="2400" i="1" dirty="0" err="1">
                        <a:latin typeface="Cambria Math"/>
                      </a:rPr>
                      <m:t>𝑑</m:t>
                    </m:r>
                    <m:r>
                      <a:rPr lang="ru-RU" sz="2400" i="1" baseline="-25000" dirty="0" err="1">
                        <a:latin typeface="Cambria Math"/>
                      </a:rPr>
                      <m:t>𝑗</m:t>
                    </m:r>
                    <m:r>
                      <a:rPr lang="ru-RU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,</a:t>
                </a:r>
              </a:p>
              <a:p>
                <a:pPr eaLnBrk="1" hangingPunct="1"/>
                <a:r>
                  <a:rPr lang="ru-RU" sz="2400" dirty="0"/>
                  <a:t>т.е. переход </a:t>
                </a:r>
                <a:r>
                  <a:rPr lang="ru-RU" sz="2400" i="1" dirty="0" err="1"/>
                  <a:t>d</a:t>
                </a:r>
                <a:r>
                  <a:rPr lang="ru-RU" sz="2400" i="1" baseline="-25000" dirty="0" err="1"/>
                  <a:t>j</a:t>
                </a:r>
                <a:r>
                  <a:rPr lang="ru-RU" sz="2400" dirty="0"/>
                  <a:t> изымает по одной метке из каждой своей входной позиции и добавляет по одной метке в каждую из выходных позиций. </a:t>
                </a:r>
              </a:p>
              <a:p>
                <a:pPr eaLnBrk="1" hangingPunct="1"/>
                <a:endParaRPr lang="ru-RU" sz="2400" dirty="0" smtClean="0"/>
              </a:p>
            </p:txBody>
          </p:sp>
        </mc:Choice>
        <mc:Fallback xmlns="">
          <p:sp>
            <p:nvSpPr>
              <p:cNvPr id="604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412776"/>
                <a:ext cx="7776864" cy="5328592"/>
              </a:xfrm>
              <a:blipFill rotWithShape="1">
                <a:blip r:embed="rId2"/>
                <a:stretch>
                  <a:fillRect l="-1254" t="-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052736"/>
            <a:ext cx="7704856" cy="5256584"/>
          </a:xfrm>
        </p:spPr>
        <p:txBody>
          <a:bodyPr/>
          <a:lstStyle/>
          <a:p>
            <a:pPr eaLnBrk="1" hangingPunct="1"/>
            <a:r>
              <a:rPr lang="ru-RU" sz="2400" b="1" dirty="0" smtClean="0"/>
              <a:t>Пример моделирования производственной системы</a:t>
            </a:r>
          </a:p>
          <a:p>
            <a:pPr eaLnBrk="1" hangingPunct="1"/>
            <a:r>
              <a:rPr lang="ru-RU" sz="2400" dirty="0" smtClean="0"/>
              <a:t>Рассмотрим сеть Петри</a:t>
            </a:r>
            <a:r>
              <a:rPr lang="ru-RU" sz="2400" dirty="0"/>
              <a:t>, </a:t>
            </a:r>
            <a:r>
              <a:rPr lang="ru-RU" sz="2400" dirty="0" smtClean="0"/>
              <a:t>моделирующую структуру </a:t>
            </a:r>
            <a:r>
              <a:rPr lang="ru-RU" sz="2400" dirty="0"/>
              <a:t>процессов функционирования производственной </a:t>
            </a:r>
            <a:r>
              <a:rPr lang="ru-RU" sz="2400" dirty="0" smtClean="0"/>
              <a:t>системы. </a:t>
            </a:r>
          </a:p>
          <a:p>
            <a:pPr eaLnBrk="1" hangingPunct="1"/>
            <a:r>
              <a:rPr lang="ru-RU" sz="2400" dirty="0"/>
              <a:t>Формальное и графическое представление сетей Петри было рассмотрено </a:t>
            </a:r>
            <a:r>
              <a:rPr lang="ru-RU" sz="2400" dirty="0" smtClean="0"/>
              <a:t>ранее. Поэтому будем учитывать общее правило: состояниям системы соответствуют </a:t>
            </a:r>
            <a:r>
              <a:rPr lang="ru-RU" sz="2400" b="1" dirty="0" smtClean="0"/>
              <a:t>позиции </a:t>
            </a:r>
            <a:r>
              <a:rPr lang="en-US" sz="2400" dirty="0" smtClean="0"/>
              <a:t>N</a:t>
            </a:r>
            <a:r>
              <a:rPr lang="ru-RU" sz="2400" dirty="0" smtClean="0"/>
              <a:t>-схемы, событиям – </a:t>
            </a:r>
            <a:r>
              <a:rPr lang="ru-RU" sz="2400" b="1" dirty="0" smtClean="0"/>
              <a:t>переходы</a:t>
            </a:r>
            <a:r>
              <a:rPr lang="ru-RU" sz="2400" dirty="0" smtClean="0"/>
              <a:t>. Дисциплина изменения состояний отображается изменением </a:t>
            </a:r>
            <a:r>
              <a:rPr lang="ru-RU" sz="2400" b="1" dirty="0" smtClean="0"/>
              <a:t>маркировки </a:t>
            </a:r>
            <a:r>
              <a:rPr lang="ru-RU" sz="2400" dirty="0" smtClean="0"/>
              <a:t>(</a:t>
            </a:r>
            <a:r>
              <a:rPr lang="ru-RU" sz="2400" b="1" dirty="0" smtClean="0"/>
              <a:t>разметки</a:t>
            </a:r>
            <a:r>
              <a:rPr lang="ru-RU" sz="2400" dirty="0" smtClean="0"/>
              <a:t>) </a:t>
            </a:r>
            <a:r>
              <a:rPr lang="ru-RU" sz="2400" b="1" dirty="0" smtClean="0"/>
              <a:t>сети</a:t>
            </a:r>
            <a:r>
              <a:rPr lang="ru-RU" sz="2400" dirty="0" smtClean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5"/>
            <a:ext cx="7992888" cy="5073427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Пусть имеется система, описывающая некоторый производственно-технологический процесс.</a:t>
            </a:r>
          </a:p>
        </p:txBody>
      </p: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395536" y="2073670"/>
            <a:ext cx="7272338" cy="3311525"/>
            <a:chOff x="340" y="1389"/>
            <a:chExt cx="4581" cy="2086"/>
          </a:xfrm>
        </p:grpSpPr>
        <p:sp useBgFill="1">
          <p:nvSpPr>
            <p:cNvPr id="8198" name="AutoShape 5"/>
            <p:cNvSpPr>
              <a:spLocks noChangeArrowheads="1"/>
            </p:cNvSpPr>
            <p:nvPr/>
          </p:nvSpPr>
          <p:spPr bwMode="auto">
            <a:xfrm>
              <a:off x="1971" y="2196"/>
              <a:ext cx="436" cy="433"/>
            </a:xfrm>
            <a:prstGeom prst="flowChartConnector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К</a:t>
              </a:r>
              <a:r>
                <a:rPr lang="ru-RU" sz="1600" b="1" baseline="-25000"/>
                <a:t>11</a:t>
              </a:r>
              <a:endParaRPr lang="ru-RU" sz="1600" b="1"/>
            </a:p>
          </p:txBody>
        </p:sp>
        <p:sp useBgFill="1"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1299" y="2238"/>
              <a:ext cx="424" cy="391"/>
            </a:xfrm>
            <a:prstGeom prst="rect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Н</a:t>
              </a:r>
              <a:r>
                <a:rPr lang="ru-RU" sz="1600" b="1" baseline="-25000"/>
                <a:t>11</a:t>
              </a:r>
              <a:endParaRPr lang="ru-RU" sz="1600" b="1"/>
            </a:p>
          </p:txBody>
        </p:sp>
        <p:sp useBgFill="1"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2653" y="2238"/>
              <a:ext cx="424" cy="391"/>
            </a:xfrm>
            <a:prstGeom prst="rect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Н</a:t>
              </a:r>
              <a:r>
                <a:rPr lang="ru-RU" sz="1600" b="1" baseline="-25000"/>
                <a:t>21</a:t>
              </a:r>
              <a:endParaRPr lang="ru-RU" sz="1600" b="1"/>
            </a:p>
          </p:txBody>
        </p:sp>
        <p:sp useBgFill="1"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4077" y="2238"/>
              <a:ext cx="424" cy="391"/>
            </a:xfrm>
            <a:prstGeom prst="rect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Н</a:t>
              </a:r>
              <a:r>
                <a:rPr lang="ru-RU" sz="1600" b="1" baseline="-25000"/>
                <a:t>31</a:t>
              </a:r>
              <a:endParaRPr lang="ru-RU" sz="1600" b="1"/>
            </a:p>
          </p:txBody>
        </p:sp>
        <p:sp useBgFill="1">
          <p:nvSpPr>
            <p:cNvPr id="8202" name="AutoShape 9"/>
            <p:cNvSpPr>
              <a:spLocks noChangeArrowheads="1"/>
            </p:cNvSpPr>
            <p:nvPr/>
          </p:nvSpPr>
          <p:spPr bwMode="auto">
            <a:xfrm>
              <a:off x="3301" y="1763"/>
              <a:ext cx="436" cy="433"/>
            </a:xfrm>
            <a:prstGeom prst="flowChartConnector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К</a:t>
              </a:r>
              <a:r>
                <a:rPr lang="ru-RU" sz="1600" b="1" baseline="-25000"/>
                <a:t>21</a:t>
              </a:r>
              <a:endParaRPr lang="ru-RU" sz="1600" b="1"/>
            </a:p>
          </p:txBody>
        </p:sp>
        <p:sp useBgFill="1">
          <p:nvSpPr>
            <p:cNvPr id="8203" name="AutoShape 10"/>
            <p:cNvSpPr>
              <a:spLocks noChangeArrowheads="1"/>
            </p:cNvSpPr>
            <p:nvPr/>
          </p:nvSpPr>
          <p:spPr bwMode="auto">
            <a:xfrm>
              <a:off x="3301" y="2629"/>
              <a:ext cx="436" cy="433"/>
            </a:xfrm>
            <a:prstGeom prst="flowChartConnector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К</a:t>
              </a:r>
              <a:r>
                <a:rPr lang="ru-RU" sz="1600" b="1" baseline="-25000"/>
                <a:t>22</a:t>
              </a:r>
              <a:endParaRPr lang="ru-RU" sz="1600" b="1"/>
            </a:p>
          </p:txBody>
        </p:sp>
        <p:sp useBgFill="1">
          <p:nvSpPr>
            <p:cNvPr id="8204" name="AutoShape 11"/>
            <p:cNvSpPr>
              <a:spLocks noChangeArrowheads="1"/>
            </p:cNvSpPr>
            <p:nvPr/>
          </p:nvSpPr>
          <p:spPr bwMode="auto">
            <a:xfrm>
              <a:off x="2642" y="1392"/>
              <a:ext cx="435" cy="371"/>
            </a:xfrm>
            <a:prstGeom prst="flowChartConnector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/>
                <a:t>F</a:t>
              </a:r>
              <a:r>
                <a:rPr lang="ru-RU" sz="1600" b="1" baseline="-25000"/>
                <a:t>1</a:t>
              </a:r>
              <a:endParaRPr lang="ru-RU" sz="1600" b="1"/>
            </a:p>
          </p:txBody>
        </p:sp>
        <p:sp useBgFill="1">
          <p:nvSpPr>
            <p:cNvPr id="8205" name="AutoShape 12"/>
            <p:cNvSpPr>
              <a:spLocks noChangeArrowheads="1"/>
            </p:cNvSpPr>
            <p:nvPr/>
          </p:nvSpPr>
          <p:spPr bwMode="auto">
            <a:xfrm>
              <a:off x="2679" y="3062"/>
              <a:ext cx="435" cy="413"/>
            </a:xfrm>
            <a:prstGeom prst="flowChartConnector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/>
                <a:t>F</a:t>
              </a:r>
              <a:r>
                <a:rPr lang="en-US" sz="1600" b="1" baseline="-25000"/>
                <a:t>2</a:t>
              </a:r>
              <a:endParaRPr lang="ru-RU" sz="1600" b="1"/>
            </a:p>
          </p:txBody>
        </p:sp>
        <p:sp useBgFill="1">
          <p:nvSpPr>
            <p:cNvPr id="8206" name="Text Box 13"/>
            <p:cNvSpPr txBox="1">
              <a:spLocks noChangeArrowheads="1"/>
            </p:cNvSpPr>
            <p:nvPr/>
          </p:nvSpPr>
          <p:spPr bwMode="auto">
            <a:xfrm>
              <a:off x="340" y="1888"/>
              <a:ext cx="849" cy="42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600"/>
                <a:t>Поток заявок (заказов)</a:t>
              </a:r>
            </a:p>
          </p:txBody>
        </p:sp>
        <p:sp useBgFill="1"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584" y="2413"/>
              <a:ext cx="715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1723" y="2413"/>
              <a:ext cx="248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09" name="Line 16"/>
            <p:cNvSpPr>
              <a:spLocks noChangeShapeType="1"/>
            </p:cNvSpPr>
            <p:nvPr/>
          </p:nvSpPr>
          <p:spPr bwMode="auto">
            <a:xfrm>
              <a:off x="2407" y="2413"/>
              <a:ext cx="246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858" y="2413"/>
              <a:ext cx="219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1" name="Line 18"/>
            <p:cNvSpPr>
              <a:spLocks noChangeShapeType="1"/>
            </p:cNvSpPr>
            <p:nvPr/>
          </p:nvSpPr>
          <p:spPr bwMode="auto">
            <a:xfrm>
              <a:off x="4501" y="2413"/>
              <a:ext cx="420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3077" y="2413"/>
              <a:ext cx="107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3184" y="1993"/>
              <a:ext cx="0" cy="864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4" name="Line 21"/>
            <p:cNvSpPr>
              <a:spLocks noChangeShapeType="1"/>
            </p:cNvSpPr>
            <p:nvPr/>
          </p:nvSpPr>
          <p:spPr bwMode="auto">
            <a:xfrm>
              <a:off x="3184" y="2857"/>
              <a:ext cx="117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3184" y="1993"/>
              <a:ext cx="117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3737" y="1993"/>
              <a:ext cx="121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3737" y="2857"/>
              <a:ext cx="121" cy="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8" name="Line 25"/>
            <p:cNvSpPr>
              <a:spLocks noChangeShapeType="1"/>
            </p:cNvSpPr>
            <p:nvPr/>
          </p:nvSpPr>
          <p:spPr bwMode="auto">
            <a:xfrm>
              <a:off x="3858" y="1993"/>
              <a:ext cx="0" cy="864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19" name="Freeform 26"/>
            <p:cNvSpPr>
              <a:spLocks/>
            </p:cNvSpPr>
            <p:nvPr/>
          </p:nvSpPr>
          <p:spPr bwMode="auto">
            <a:xfrm>
              <a:off x="3114" y="3062"/>
              <a:ext cx="424" cy="267"/>
            </a:xfrm>
            <a:custGeom>
              <a:avLst/>
              <a:gdLst>
                <a:gd name="T0" fmla="*/ 0 w 884"/>
                <a:gd name="T1" fmla="*/ 256 h 305"/>
                <a:gd name="T2" fmla="*/ 130 w 884"/>
                <a:gd name="T3" fmla="*/ 256 h 305"/>
                <a:gd name="T4" fmla="*/ 265 w 884"/>
                <a:gd name="T5" fmla="*/ 193 h 305"/>
                <a:gd name="T6" fmla="*/ 358 w 884"/>
                <a:gd name="T7" fmla="*/ 104 h 305"/>
                <a:gd name="T8" fmla="*/ 424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20" name="Freeform 27"/>
            <p:cNvSpPr>
              <a:spLocks/>
            </p:cNvSpPr>
            <p:nvPr/>
          </p:nvSpPr>
          <p:spPr bwMode="auto">
            <a:xfrm rot="-7588435">
              <a:off x="3023" y="1546"/>
              <a:ext cx="501" cy="187"/>
            </a:xfrm>
            <a:custGeom>
              <a:avLst/>
              <a:gdLst>
                <a:gd name="T0" fmla="*/ 0 w 884"/>
                <a:gd name="T1" fmla="*/ 180 h 305"/>
                <a:gd name="T2" fmla="*/ 154 w 884"/>
                <a:gd name="T3" fmla="*/ 180 h 305"/>
                <a:gd name="T4" fmla="*/ 313 w 884"/>
                <a:gd name="T5" fmla="*/ 135 h 305"/>
                <a:gd name="T6" fmla="*/ 423 w 884"/>
                <a:gd name="T7" fmla="*/ 73 h 305"/>
                <a:gd name="T8" fmla="*/ 50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21" name="Freeform 28"/>
            <p:cNvSpPr>
              <a:spLocks/>
            </p:cNvSpPr>
            <p:nvPr/>
          </p:nvSpPr>
          <p:spPr bwMode="auto">
            <a:xfrm rot="10094611">
              <a:off x="2083" y="1573"/>
              <a:ext cx="613" cy="551"/>
            </a:xfrm>
            <a:custGeom>
              <a:avLst/>
              <a:gdLst>
                <a:gd name="T0" fmla="*/ 0 w 884"/>
                <a:gd name="T1" fmla="*/ 529 h 305"/>
                <a:gd name="T2" fmla="*/ 188 w 884"/>
                <a:gd name="T3" fmla="*/ 529 h 305"/>
                <a:gd name="T4" fmla="*/ 383 w 884"/>
                <a:gd name="T5" fmla="*/ 399 h 305"/>
                <a:gd name="T6" fmla="*/ 517 w 884"/>
                <a:gd name="T7" fmla="*/ 215 h 305"/>
                <a:gd name="T8" fmla="*/ 613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ru-RU"/>
            </a:p>
          </p:txBody>
        </p:sp>
        <p:sp useBgFill="1">
          <p:nvSpPr>
            <p:cNvPr id="8222" name="Freeform 29"/>
            <p:cNvSpPr>
              <a:spLocks/>
            </p:cNvSpPr>
            <p:nvPr/>
          </p:nvSpPr>
          <p:spPr bwMode="auto">
            <a:xfrm rot="3509744">
              <a:off x="1938" y="2830"/>
              <a:ext cx="860" cy="187"/>
            </a:xfrm>
            <a:custGeom>
              <a:avLst/>
              <a:gdLst>
                <a:gd name="T0" fmla="*/ 0 w 884"/>
                <a:gd name="T1" fmla="*/ 180 h 305"/>
                <a:gd name="T2" fmla="*/ 264 w 884"/>
                <a:gd name="T3" fmla="*/ 180 h 305"/>
                <a:gd name="T4" fmla="*/ 537 w 884"/>
                <a:gd name="T5" fmla="*/ 135 h 305"/>
                <a:gd name="T6" fmla="*/ 726 w 884"/>
                <a:gd name="T7" fmla="*/ 73 h 305"/>
                <a:gd name="T8" fmla="*/ 860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584" y="404664"/>
            <a:ext cx="8002587" cy="10262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 dirty="0" smtClean="0"/>
              <a:t>Тема 5. Сети Петри</a:t>
            </a:r>
            <a:endParaRPr lang="ru-RU" sz="3200" dirty="0"/>
          </a:p>
        </p:txBody>
      </p:sp>
      <p:sp>
        <p:nvSpPr>
          <p:cNvPr id="2253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79289-370B-48B2-95BE-C835F36F5EBF}" type="slidenum">
              <a:rPr lang="ru-RU" smtClean="0">
                <a:solidFill>
                  <a:srgbClr val="D1282E"/>
                </a:solidFill>
              </a:rPr>
              <a:pPr eaLnBrk="1" hangingPunct="1"/>
              <a:t>2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755576" y="1700808"/>
            <a:ext cx="7920880" cy="439248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Общая концепция формализма </a:t>
            </a:r>
            <a:r>
              <a:rPr lang="ru-RU" sz="2400" i="1" dirty="0"/>
              <a:t>N</a:t>
            </a:r>
            <a:r>
              <a:rPr lang="ru-RU" sz="2400" dirty="0"/>
              <a:t>-схем</a:t>
            </a:r>
            <a:endParaRPr lang="ru-RU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Структура моделируемой </a:t>
            </a:r>
            <a:r>
              <a:rPr lang="ru-RU" sz="2400" dirty="0"/>
              <a:t>системы в рамках формализма </a:t>
            </a:r>
            <a:r>
              <a:rPr lang="ru-RU" sz="2400" i="1" dirty="0"/>
              <a:t>N</a:t>
            </a:r>
            <a:r>
              <a:rPr lang="ru-RU" sz="2400" dirty="0"/>
              <a:t>–схем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Особенности </a:t>
            </a:r>
            <a:r>
              <a:rPr lang="ru-RU" sz="2400" smtClean="0"/>
              <a:t>и недостатки </a:t>
            </a:r>
            <a:r>
              <a:rPr lang="ru-RU" sz="2400" i="1" dirty="0"/>
              <a:t>N</a:t>
            </a:r>
            <a:r>
              <a:rPr lang="ru-RU" sz="2400" dirty="0"/>
              <a:t>–схем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Расширения </a:t>
            </a:r>
            <a:r>
              <a:rPr lang="ru-RU" sz="2400" i="1" dirty="0" smtClean="0"/>
              <a:t>N</a:t>
            </a:r>
            <a:r>
              <a:rPr lang="ru-RU" sz="2400" dirty="0" smtClean="0"/>
              <a:t>–схем </a:t>
            </a:r>
          </a:p>
          <a:p>
            <a:pPr marL="0" indent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95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229600" cy="5877272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На вход системы поочередно поступают заказы. </a:t>
            </a:r>
          </a:p>
          <a:p>
            <a:pPr eaLnBrk="1" hangingPunct="1"/>
            <a:r>
              <a:rPr lang="ru-RU" sz="2400" dirty="0" smtClean="0"/>
              <a:t>По технологическому циклу для выполнения заказа необходимо выполнить две фазы обслуживания: сначала обслуживание в канале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, затем либо в К</a:t>
            </a:r>
            <a:r>
              <a:rPr lang="ru-RU" sz="2400" baseline="-25000" dirty="0" smtClean="0"/>
              <a:t>21</a:t>
            </a:r>
            <a:r>
              <a:rPr lang="ru-RU" sz="2400" dirty="0" smtClean="0"/>
              <a:t>, либо в К</a:t>
            </a:r>
            <a:r>
              <a:rPr lang="ru-RU" sz="2400" baseline="-25000" dirty="0" smtClean="0"/>
              <a:t>22</a:t>
            </a:r>
            <a:r>
              <a:rPr lang="ru-RU" sz="2400" dirty="0" smtClean="0"/>
              <a:t>. </a:t>
            </a:r>
          </a:p>
          <a:p>
            <a:pPr eaLnBrk="1" hangingPunct="1"/>
            <a:r>
              <a:rPr lang="ru-RU" sz="2400" dirty="0" smtClean="0"/>
              <a:t>Для хранения и формирования очередности выполнения заказов используются накопители Н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 и Н</a:t>
            </a:r>
            <a:r>
              <a:rPr lang="ru-RU" sz="2400" baseline="-25000" dirty="0" smtClean="0"/>
              <a:t>21</a:t>
            </a:r>
            <a:r>
              <a:rPr lang="ru-RU" sz="2400" dirty="0" smtClean="0"/>
              <a:t>. </a:t>
            </a:r>
          </a:p>
          <a:p>
            <a:pPr eaLnBrk="1" hangingPunct="1"/>
            <a:r>
              <a:rPr lang="ru-RU" sz="2400" dirty="0" smtClean="0"/>
              <a:t>Для складирования выполненных заказов имеется накопитель Н</a:t>
            </a:r>
            <a:r>
              <a:rPr lang="ru-RU" sz="2400" baseline="-25000" dirty="0" smtClean="0"/>
              <a:t>31</a:t>
            </a:r>
            <a:r>
              <a:rPr lang="ru-RU" sz="2400" dirty="0" smtClean="0"/>
              <a:t>. </a:t>
            </a:r>
          </a:p>
          <a:p>
            <a:pPr eaLnBrk="1" hangingPunct="1"/>
            <a:r>
              <a:rPr lang="ru-RU" sz="2400" dirty="0" smtClean="0"/>
              <a:t>Операторы F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и F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обслуживают (поддерживают в работоспособном состоянии) каналы, причем F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обслуживает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 и К</a:t>
            </a:r>
            <a:r>
              <a:rPr lang="ru-RU" sz="2400" baseline="-25000" dirty="0" smtClean="0"/>
              <a:t>21</a:t>
            </a:r>
            <a:r>
              <a:rPr lang="ru-RU" sz="2400" dirty="0" smtClean="0"/>
              <a:t>, a F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–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 и К</a:t>
            </a:r>
            <a:r>
              <a:rPr lang="ru-RU" sz="2400" baseline="-25000" dirty="0" smtClean="0"/>
              <a:t>22</a:t>
            </a:r>
            <a:r>
              <a:rPr lang="ru-RU" sz="2400" dirty="0" smtClean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764704"/>
            <a:ext cx="8229600" cy="5937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/>
              <a:t>Тогда в этой системе могут быть следующие состояния (</a:t>
            </a:r>
            <a:r>
              <a:rPr lang="ru-RU" sz="2800" b="1" dirty="0" smtClean="0"/>
              <a:t>позиции</a:t>
            </a:r>
            <a:r>
              <a:rPr lang="ru-RU" sz="2800" dirty="0" smtClean="0"/>
              <a:t>):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а – заказ пришел и ждет в накопителе Н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б – заказ обработан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 и ждет в накопителе Н</a:t>
            </a:r>
            <a:r>
              <a:rPr lang="ru-RU" sz="2400" baseline="-25000" dirty="0" smtClean="0"/>
              <a:t>21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в – заказ выполнен и находится в накопителе Н</a:t>
            </a:r>
            <a:r>
              <a:rPr lang="ru-RU" sz="2400" baseline="-25000" dirty="0" smtClean="0"/>
              <a:t>31</a:t>
            </a:r>
            <a:r>
              <a:rPr lang="ru-RU" sz="2400" dirty="0" smtClean="0"/>
              <a:t>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г – канал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 не занят;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д – канал К</a:t>
            </a:r>
            <a:r>
              <a:rPr lang="ru-RU" sz="2400" baseline="-25000" dirty="0" smtClean="0"/>
              <a:t>21</a:t>
            </a:r>
            <a:r>
              <a:rPr lang="ru-RU" sz="2400" dirty="0" smtClean="0"/>
              <a:t> не занят;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е – канал К</a:t>
            </a:r>
            <a:r>
              <a:rPr lang="ru-RU" sz="2400" baseline="-25000" dirty="0" smtClean="0"/>
              <a:t>22</a:t>
            </a:r>
            <a:r>
              <a:rPr lang="ru-RU" sz="2400" dirty="0" smtClean="0"/>
              <a:t> не занят;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ж – оператор F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не занят;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з – оператор F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не занят;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и – канал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 выполняет заказ под управлением F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к – канал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 выполняет заказ под управлением F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л – канал К</a:t>
            </a:r>
            <a:r>
              <a:rPr lang="ru-RU" sz="2400" baseline="-25000" dirty="0" smtClean="0"/>
              <a:t>21</a:t>
            </a:r>
            <a:r>
              <a:rPr lang="ru-RU" sz="2400" dirty="0" smtClean="0"/>
              <a:t> выполняет заказ под управлением F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м – канал К</a:t>
            </a:r>
            <a:r>
              <a:rPr lang="ru-RU" sz="2400" baseline="-25000" dirty="0" smtClean="0"/>
              <a:t>22</a:t>
            </a:r>
            <a:r>
              <a:rPr lang="ru-RU" sz="2400" dirty="0" smtClean="0"/>
              <a:t> выполняет заказ под управлением F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92696"/>
            <a:ext cx="8229600" cy="5937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/>
              <a:t>В системе также могут происходить следующие события (</a:t>
            </a:r>
            <a:r>
              <a:rPr lang="ru-RU" sz="2800" b="1" dirty="0" smtClean="0"/>
              <a:t>переходы</a:t>
            </a:r>
            <a:r>
              <a:rPr lang="ru-RU" sz="2800" dirty="0" smtClean="0"/>
              <a:t>):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1 – поступление заказа;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2 – F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начинает выполнение заказа на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3 – F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закончил выполнение заказа на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4 – F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начинает выполнение  заказа на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5 – F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закончил выполнение заказа на К</a:t>
            </a:r>
            <a:r>
              <a:rPr lang="ru-RU" sz="2400" baseline="-25000" dirty="0" smtClean="0"/>
              <a:t>11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6 – F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начинает выполнение заказа на К</a:t>
            </a:r>
            <a:r>
              <a:rPr lang="ru-RU" sz="2400" baseline="-25000" dirty="0" smtClean="0"/>
              <a:t>21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7 – F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закончил выполнение заказа на К</a:t>
            </a:r>
            <a:r>
              <a:rPr lang="ru-RU" sz="2400" baseline="-25000" dirty="0" smtClean="0"/>
              <a:t>21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8 – F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начинает выполнение заказа на К</a:t>
            </a:r>
            <a:r>
              <a:rPr lang="ru-RU" sz="2400" baseline="-25000" dirty="0" smtClean="0"/>
              <a:t>22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9 – F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 закончил выполнение заказа на К</a:t>
            </a:r>
            <a:r>
              <a:rPr lang="ru-RU" sz="2400" baseline="-25000" dirty="0" smtClean="0"/>
              <a:t>22</a:t>
            </a:r>
            <a:r>
              <a:rPr lang="ru-RU" sz="24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10 – заказ отправляется на доставку.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8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5212" y="332656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800" dirty="0" smtClean="0"/>
              <a:t>Структура системы в виде </a:t>
            </a:r>
            <a:r>
              <a:rPr lang="ru-RU" sz="2800" i="1" dirty="0" smtClean="0"/>
              <a:t>N</a:t>
            </a:r>
            <a:r>
              <a:rPr lang="ru-RU" sz="2800" dirty="0" smtClean="0"/>
              <a:t> – схемы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672" y="1708607"/>
            <a:ext cx="8229600" cy="4319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sz="2800" dirty="0" smtClean="0"/>
          </a:p>
          <a:p>
            <a:pPr eaLnBrk="1" hangingPunct="1">
              <a:lnSpc>
                <a:spcPct val="80000"/>
              </a:lnSpc>
            </a:pPr>
            <a:endParaRPr lang="ru-RU" sz="2800" dirty="0" smtClean="0"/>
          </a:p>
          <a:p>
            <a:pPr eaLnBrk="1" hangingPunct="1">
              <a:lnSpc>
                <a:spcPct val="80000"/>
              </a:lnSpc>
            </a:pPr>
            <a:endParaRPr lang="ru-RU" sz="2800" dirty="0" smtClean="0"/>
          </a:p>
          <a:p>
            <a:pPr eaLnBrk="1" hangingPunct="1">
              <a:lnSpc>
                <a:spcPct val="80000"/>
              </a:lnSpc>
            </a:pPr>
            <a:endParaRPr lang="ru-RU" sz="2800" dirty="0" smtClean="0"/>
          </a:p>
          <a:p>
            <a:pPr eaLnBrk="1" hangingPunct="1">
              <a:lnSpc>
                <a:spcPct val="80000"/>
              </a:lnSpc>
            </a:pPr>
            <a:endParaRPr lang="ru-RU" sz="2800" dirty="0" smtClean="0"/>
          </a:p>
          <a:p>
            <a:pPr eaLnBrk="1" hangingPunct="1">
              <a:lnSpc>
                <a:spcPct val="80000"/>
              </a:lnSpc>
            </a:pPr>
            <a:endParaRPr lang="ru-RU" sz="2800" dirty="0" smtClean="0"/>
          </a:p>
          <a:p>
            <a:pPr eaLnBrk="1" hangingPunct="1">
              <a:lnSpc>
                <a:spcPct val="80000"/>
              </a:lnSpc>
            </a:pPr>
            <a:endParaRPr lang="ru-RU" sz="2800" dirty="0" smtClean="0"/>
          </a:p>
          <a:p>
            <a:pPr eaLnBrk="1" hangingPunct="1">
              <a:lnSpc>
                <a:spcPct val="80000"/>
              </a:lnSpc>
            </a:pPr>
            <a:endParaRPr lang="ru-RU" sz="2800" dirty="0" smtClean="0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772861" y="1415455"/>
            <a:ext cx="7416800" cy="3960813"/>
            <a:chOff x="1552" y="1715"/>
            <a:chExt cx="7170" cy="4057"/>
          </a:xfrm>
        </p:grpSpPr>
        <p:grpSp>
          <p:nvGrpSpPr>
            <p:cNvPr id="12294" name="Group 5"/>
            <p:cNvGrpSpPr>
              <a:grpSpLocks/>
            </p:cNvGrpSpPr>
            <p:nvPr/>
          </p:nvGrpSpPr>
          <p:grpSpPr bwMode="auto">
            <a:xfrm>
              <a:off x="2105" y="3399"/>
              <a:ext cx="540" cy="714"/>
              <a:chOff x="4620" y="5676"/>
              <a:chExt cx="540" cy="714"/>
            </a:xfrm>
          </p:grpSpPr>
          <p:sp>
            <p:nvSpPr>
              <p:cNvPr id="12397" name="Oval 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98" name="Object 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6" name="Формула" r:id="rId3" imgW="126835" imgH="139518" progId="Equation.3">
                      <p:embed/>
                    </p:oleObj>
                  </mc:Choice>
                  <mc:Fallback>
                    <p:oleObj name="Формула" r:id="rId3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5" name="Group 8"/>
            <p:cNvGrpSpPr>
              <a:grpSpLocks/>
            </p:cNvGrpSpPr>
            <p:nvPr/>
          </p:nvGrpSpPr>
          <p:grpSpPr bwMode="auto">
            <a:xfrm>
              <a:off x="4862" y="3399"/>
              <a:ext cx="540" cy="714"/>
              <a:chOff x="4620" y="5676"/>
              <a:chExt cx="540" cy="714"/>
            </a:xfrm>
          </p:grpSpPr>
          <p:sp>
            <p:nvSpPr>
              <p:cNvPr id="12395" name="Oval 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96" name="Object 1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7" name="Формула" r:id="rId5" imgW="126725" imgH="177415" progId="Equation.3">
                      <p:embed/>
                    </p:oleObj>
                  </mc:Choice>
                  <mc:Fallback>
                    <p:oleObj name="Формула" r:id="rId5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1552" y="3525"/>
              <a:ext cx="142" cy="881"/>
              <a:chOff x="1616" y="5850"/>
              <a:chExt cx="142" cy="881"/>
            </a:xfrm>
          </p:grpSpPr>
          <p:sp>
            <p:nvSpPr>
              <p:cNvPr id="12393" name="Line 12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94" name="Object 13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8" name="Формула" r:id="rId7" imgW="88707" imgH="164742" progId="Equation.3">
                      <p:embed/>
                    </p:oleObj>
                  </mc:Choice>
                  <mc:Fallback>
                    <p:oleObj name="Формула" r:id="rId7" imgW="88707" imgH="1647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7" name="Group 14"/>
            <p:cNvGrpSpPr>
              <a:grpSpLocks/>
            </p:cNvGrpSpPr>
            <p:nvPr/>
          </p:nvGrpSpPr>
          <p:grpSpPr bwMode="auto">
            <a:xfrm>
              <a:off x="2939" y="2455"/>
              <a:ext cx="142" cy="881"/>
              <a:chOff x="1616" y="5850"/>
              <a:chExt cx="142" cy="881"/>
            </a:xfrm>
          </p:grpSpPr>
          <p:sp>
            <p:nvSpPr>
              <p:cNvPr id="12391" name="Line 15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92" name="Object 16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9" name="Формула" r:id="rId9" imgW="126780" imgH="164814" progId="Equation.3">
                      <p:embed/>
                    </p:oleObj>
                  </mc:Choice>
                  <mc:Fallback>
                    <p:oleObj name="Формула" r:id="rId9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8" name="Group 17"/>
            <p:cNvGrpSpPr>
              <a:grpSpLocks/>
            </p:cNvGrpSpPr>
            <p:nvPr/>
          </p:nvGrpSpPr>
          <p:grpSpPr bwMode="auto">
            <a:xfrm>
              <a:off x="3067" y="4596"/>
              <a:ext cx="142" cy="881"/>
              <a:chOff x="1616" y="5850"/>
              <a:chExt cx="142" cy="881"/>
            </a:xfrm>
          </p:grpSpPr>
          <p:sp>
            <p:nvSpPr>
              <p:cNvPr id="12389" name="Line 18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90" name="Object 19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0" name="Формула" r:id="rId11" imgW="126780" imgH="164814" progId="Equation.3">
                      <p:embed/>
                    </p:oleObj>
                  </mc:Choice>
                  <mc:Fallback>
                    <p:oleObj name="Формула" r:id="rId11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299" name="Group 20"/>
            <p:cNvGrpSpPr>
              <a:grpSpLocks/>
            </p:cNvGrpSpPr>
            <p:nvPr/>
          </p:nvGrpSpPr>
          <p:grpSpPr bwMode="auto">
            <a:xfrm>
              <a:off x="3534" y="2266"/>
              <a:ext cx="540" cy="714"/>
              <a:chOff x="4620" y="5676"/>
              <a:chExt cx="540" cy="714"/>
            </a:xfrm>
          </p:grpSpPr>
          <p:sp>
            <p:nvSpPr>
              <p:cNvPr id="12387" name="Oval 21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88" name="Object 22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1" name="Формула" r:id="rId13" imgW="126835" imgH="139518" progId="Equation.3">
                      <p:embed/>
                    </p:oleObj>
                  </mc:Choice>
                  <mc:Fallback>
                    <p:oleObj name="Формула" r:id="rId13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0" name="Group 23"/>
            <p:cNvGrpSpPr>
              <a:grpSpLocks/>
            </p:cNvGrpSpPr>
            <p:nvPr/>
          </p:nvGrpSpPr>
          <p:grpSpPr bwMode="auto">
            <a:xfrm>
              <a:off x="4745" y="1741"/>
              <a:ext cx="540" cy="714"/>
              <a:chOff x="4620" y="5676"/>
              <a:chExt cx="540" cy="714"/>
            </a:xfrm>
          </p:grpSpPr>
          <p:sp>
            <p:nvSpPr>
              <p:cNvPr id="12385" name="Oval 24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86" name="Object 25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2" name="Формула" r:id="rId15" imgW="203112" imgH="139639" progId="Equation.3">
                      <p:embed/>
                    </p:oleObj>
                  </mc:Choice>
                  <mc:Fallback>
                    <p:oleObj name="Формула" r:id="rId15" imgW="203112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1" name="Group 26"/>
            <p:cNvGrpSpPr>
              <a:grpSpLocks/>
            </p:cNvGrpSpPr>
            <p:nvPr/>
          </p:nvGrpSpPr>
          <p:grpSpPr bwMode="auto">
            <a:xfrm>
              <a:off x="3534" y="3399"/>
              <a:ext cx="540" cy="714"/>
              <a:chOff x="4620" y="5676"/>
              <a:chExt cx="540" cy="714"/>
            </a:xfrm>
          </p:grpSpPr>
          <p:sp>
            <p:nvSpPr>
              <p:cNvPr id="12383" name="Oval 27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84" name="Object 28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3" name="Формула" r:id="rId17" imgW="114201" imgH="139579" progId="Equation.3">
                      <p:embed/>
                    </p:oleObj>
                  </mc:Choice>
                  <mc:Fallback>
                    <p:oleObj name="Формула" r:id="rId17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2" name="Group 29"/>
            <p:cNvGrpSpPr>
              <a:grpSpLocks/>
            </p:cNvGrpSpPr>
            <p:nvPr/>
          </p:nvGrpSpPr>
          <p:grpSpPr bwMode="auto">
            <a:xfrm>
              <a:off x="3534" y="4505"/>
              <a:ext cx="540" cy="714"/>
              <a:chOff x="4620" y="5676"/>
              <a:chExt cx="540" cy="714"/>
            </a:xfrm>
          </p:grpSpPr>
          <p:sp>
            <p:nvSpPr>
              <p:cNvPr id="12381" name="Oval 30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82" name="Object 31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4" name="Формула" r:id="rId19" imgW="126725" imgH="126725" progId="Equation.3">
                      <p:embed/>
                    </p:oleObj>
                  </mc:Choice>
                  <mc:Fallback>
                    <p:oleObj name="Формула" r:id="rId19" imgW="126725" imgH="126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3" name="Group 32"/>
            <p:cNvGrpSpPr>
              <a:grpSpLocks/>
            </p:cNvGrpSpPr>
            <p:nvPr/>
          </p:nvGrpSpPr>
          <p:grpSpPr bwMode="auto">
            <a:xfrm>
              <a:off x="4862" y="4994"/>
              <a:ext cx="540" cy="714"/>
              <a:chOff x="4620" y="5676"/>
              <a:chExt cx="540" cy="714"/>
            </a:xfrm>
          </p:grpSpPr>
          <p:sp>
            <p:nvSpPr>
              <p:cNvPr id="12379" name="Oval 33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80" name="Object 34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5" name="Формула" r:id="rId21" imgW="114201" imgH="139579" progId="Equation.3">
                      <p:embed/>
                    </p:oleObj>
                  </mc:Choice>
                  <mc:Fallback>
                    <p:oleObj name="Формула" r:id="rId21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4" name="Group 35"/>
            <p:cNvGrpSpPr>
              <a:grpSpLocks/>
            </p:cNvGrpSpPr>
            <p:nvPr/>
          </p:nvGrpSpPr>
          <p:grpSpPr bwMode="auto">
            <a:xfrm>
              <a:off x="6165" y="1966"/>
              <a:ext cx="540" cy="714"/>
              <a:chOff x="4620" y="5676"/>
              <a:chExt cx="540" cy="714"/>
            </a:xfrm>
          </p:grpSpPr>
          <p:sp>
            <p:nvSpPr>
              <p:cNvPr id="12377" name="Oval 3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78" name="Object 3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6" name="Формула" r:id="rId23" imgW="126835" imgH="139518" progId="Equation.3">
                      <p:embed/>
                    </p:oleObj>
                  </mc:Choice>
                  <mc:Fallback>
                    <p:oleObj name="Формула" r:id="rId23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5" name="Group 38"/>
            <p:cNvGrpSpPr>
              <a:grpSpLocks/>
            </p:cNvGrpSpPr>
            <p:nvPr/>
          </p:nvGrpSpPr>
          <p:grpSpPr bwMode="auto">
            <a:xfrm>
              <a:off x="6165" y="2811"/>
              <a:ext cx="540" cy="714"/>
              <a:chOff x="4620" y="5676"/>
              <a:chExt cx="540" cy="714"/>
            </a:xfrm>
          </p:grpSpPr>
          <p:sp>
            <p:nvSpPr>
              <p:cNvPr id="12375" name="Oval 3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76" name="Object 4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7" name="Формула" r:id="rId25" imgW="126725" imgH="177415" progId="Equation.3">
                      <p:embed/>
                    </p:oleObj>
                  </mc:Choice>
                  <mc:Fallback>
                    <p:oleObj name="Формула" r:id="rId25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6" name="Group 41"/>
            <p:cNvGrpSpPr>
              <a:grpSpLocks/>
            </p:cNvGrpSpPr>
            <p:nvPr/>
          </p:nvGrpSpPr>
          <p:grpSpPr bwMode="auto">
            <a:xfrm>
              <a:off x="6165" y="4014"/>
              <a:ext cx="540" cy="714"/>
              <a:chOff x="4620" y="5676"/>
              <a:chExt cx="540" cy="714"/>
            </a:xfrm>
          </p:grpSpPr>
          <p:sp>
            <p:nvSpPr>
              <p:cNvPr id="12373" name="Oval 42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74" name="Object 43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8" name="Формула" r:id="rId27" imgW="114201" imgH="139579" progId="Equation.3">
                      <p:embed/>
                    </p:oleObj>
                  </mc:Choice>
                  <mc:Fallback>
                    <p:oleObj name="Формула" r:id="rId27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7" name="Group 44"/>
            <p:cNvGrpSpPr>
              <a:grpSpLocks/>
            </p:cNvGrpSpPr>
            <p:nvPr/>
          </p:nvGrpSpPr>
          <p:grpSpPr bwMode="auto">
            <a:xfrm>
              <a:off x="6230" y="4871"/>
              <a:ext cx="540" cy="714"/>
              <a:chOff x="4620" y="5676"/>
              <a:chExt cx="540" cy="714"/>
            </a:xfrm>
          </p:grpSpPr>
          <p:sp>
            <p:nvSpPr>
              <p:cNvPr id="12371" name="Oval 45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72" name="Object 46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9" name="Формула" r:id="rId29" imgW="152334" imgH="139639" progId="Equation.3">
                      <p:embed/>
                    </p:oleObj>
                  </mc:Choice>
                  <mc:Fallback>
                    <p:oleObj name="Формула" r:id="rId29" imgW="152334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8" name="Group 47"/>
            <p:cNvGrpSpPr>
              <a:grpSpLocks/>
            </p:cNvGrpSpPr>
            <p:nvPr/>
          </p:nvGrpSpPr>
          <p:grpSpPr bwMode="auto">
            <a:xfrm>
              <a:off x="7575" y="3474"/>
              <a:ext cx="540" cy="714"/>
              <a:chOff x="4620" y="5676"/>
              <a:chExt cx="540" cy="714"/>
            </a:xfrm>
          </p:grpSpPr>
          <p:sp>
            <p:nvSpPr>
              <p:cNvPr id="12369" name="Oval 48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70" name="Object 49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0" name="Формула" r:id="rId31" imgW="114201" imgH="139579" progId="Equation.3">
                      <p:embed/>
                    </p:oleObj>
                  </mc:Choice>
                  <mc:Fallback>
                    <p:oleObj name="Формула" r:id="rId31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9" name="Group 50"/>
            <p:cNvGrpSpPr>
              <a:grpSpLocks/>
            </p:cNvGrpSpPr>
            <p:nvPr/>
          </p:nvGrpSpPr>
          <p:grpSpPr bwMode="auto">
            <a:xfrm>
              <a:off x="8494" y="3573"/>
              <a:ext cx="228" cy="881"/>
              <a:chOff x="1616" y="5850"/>
              <a:chExt cx="142" cy="881"/>
            </a:xfrm>
          </p:grpSpPr>
          <p:sp>
            <p:nvSpPr>
              <p:cNvPr id="12367" name="Line 51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68" name="Object 52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1" name="Формула" r:id="rId33" imgW="177492" imgH="177492" progId="Equation.3">
                      <p:embed/>
                    </p:oleObj>
                  </mc:Choice>
                  <mc:Fallback>
                    <p:oleObj name="Формула" r:id="rId33" imgW="17749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10" name="Group 53"/>
            <p:cNvGrpSpPr>
              <a:grpSpLocks/>
            </p:cNvGrpSpPr>
            <p:nvPr/>
          </p:nvGrpSpPr>
          <p:grpSpPr bwMode="auto">
            <a:xfrm>
              <a:off x="4358" y="4704"/>
              <a:ext cx="142" cy="881"/>
              <a:chOff x="1616" y="5850"/>
              <a:chExt cx="142" cy="881"/>
            </a:xfrm>
          </p:grpSpPr>
          <p:sp>
            <p:nvSpPr>
              <p:cNvPr id="12365" name="Line 54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66" name="Object 55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2" name="Формула" r:id="rId35" imgW="114102" imgH="177492" progId="Equation.3">
                      <p:embed/>
                    </p:oleObj>
                  </mc:Choice>
                  <mc:Fallback>
                    <p:oleObj name="Формула" r:id="rId35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11" name="Group 56"/>
            <p:cNvGrpSpPr>
              <a:grpSpLocks/>
            </p:cNvGrpSpPr>
            <p:nvPr/>
          </p:nvGrpSpPr>
          <p:grpSpPr bwMode="auto">
            <a:xfrm>
              <a:off x="4280" y="2191"/>
              <a:ext cx="142" cy="881"/>
              <a:chOff x="1616" y="5850"/>
              <a:chExt cx="142" cy="881"/>
            </a:xfrm>
          </p:grpSpPr>
          <p:sp>
            <p:nvSpPr>
              <p:cNvPr id="12363" name="Line 57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64" name="Object 58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3" name="Формула" r:id="rId37" imgW="114102" imgH="177492" progId="Equation.3">
                      <p:embed/>
                    </p:oleObj>
                  </mc:Choice>
                  <mc:Fallback>
                    <p:oleObj name="Формула" r:id="rId37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12" name="Group 59"/>
            <p:cNvGrpSpPr>
              <a:grpSpLocks/>
            </p:cNvGrpSpPr>
            <p:nvPr/>
          </p:nvGrpSpPr>
          <p:grpSpPr bwMode="auto">
            <a:xfrm>
              <a:off x="5676" y="2342"/>
              <a:ext cx="142" cy="881"/>
              <a:chOff x="1616" y="5850"/>
              <a:chExt cx="142" cy="881"/>
            </a:xfrm>
          </p:grpSpPr>
          <p:sp>
            <p:nvSpPr>
              <p:cNvPr id="12361" name="Line 60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62" name="Object 61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4" name="Формула" r:id="rId39" imgW="126725" imgH="177415" progId="Equation.3">
                      <p:embed/>
                    </p:oleObj>
                  </mc:Choice>
                  <mc:Fallback>
                    <p:oleObj name="Формула" r:id="rId39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13" name="Group 62"/>
            <p:cNvGrpSpPr>
              <a:grpSpLocks/>
            </p:cNvGrpSpPr>
            <p:nvPr/>
          </p:nvGrpSpPr>
          <p:grpSpPr bwMode="auto">
            <a:xfrm>
              <a:off x="5740" y="4438"/>
              <a:ext cx="142" cy="881"/>
              <a:chOff x="1616" y="5850"/>
              <a:chExt cx="142" cy="881"/>
            </a:xfrm>
          </p:grpSpPr>
          <p:sp>
            <p:nvSpPr>
              <p:cNvPr id="12359" name="Line 63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60" name="Object 64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5" name="Формула" r:id="rId41" imgW="114102" imgH="177492" progId="Equation.3">
                      <p:embed/>
                    </p:oleObj>
                  </mc:Choice>
                  <mc:Fallback>
                    <p:oleObj name="Формула" r:id="rId41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14" name="Group 65"/>
            <p:cNvGrpSpPr>
              <a:grpSpLocks/>
            </p:cNvGrpSpPr>
            <p:nvPr/>
          </p:nvGrpSpPr>
          <p:grpSpPr bwMode="auto">
            <a:xfrm>
              <a:off x="7013" y="2342"/>
              <a:ext cx="142" cy="881"/>
              <a:chOff x="1616" y="5850"/>
              <a:chExt cx="142" cy="881"/>
            </a:xfrm>
          </p:grpSpPr>
          <p:sp>
            <p:nvSpPr>
              <p:cNvPr id="12357" name="Line 66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58" name="Object 67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6" name="Формула" r:id="rId43" imgW="126725" imgH="177415" progId="Equation.3">
                      <p:embed/>
                    </p:oleObj>
                  </mc:Choice>
                  <mc:Fallback>
                    <p:oleObj name="Формула" r:id="rId43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15" name="Group 68"/>
            <p:cNvGrpSpPr>
              <a:grpSpLocks/>
            </p:cNvGrpSpPr>
            <p:nvPr/>
          </p:nvGrpSpPr>
          <p:grpSpPr bwMode="auto">
            <a:xfrm>
              <a:off x="7077" y="4380"/>
              <a:ext cx="142" cy="881"/>
              <a:chOff x="1616" y="5850"/>
              <a:chExt cx="142" cy="881"/>
            </a:xfrm>
          </p:grpSpPr>
          <p:sp>
            <p:nvSpPr>
              <p:cNvPr id="12355" name="Line 69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2356" name="Object 70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7" name="Формула" r:id="rId45" imgW="114102" imgH="177492" progId="Equation.3">
                      <p:embed/>
                    </p:oleObj>
                  </mc:Choice>
                  <mc:Fallback>
                    <p:oleObj name="Формула" r:id="rId45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16" name="Line 71"/>
            <p:cNvSpPr>
              <a:spLocks noChangeShapeType="1"/>
            </p:cNvSpPr>
            <p:nvPr/>
          </p:nvSpPr>
          <p:spPr bwMode="auto">
            <a:xfrm>
              <a:off x="1616" y="3840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7" name="Line 72"/>
            <p:cNvSpPr>
              <a:spLocks noChangeShapeType="1"/>
            </p:cNvSpPr>
            <p:nvPr/>
          </p:nvSpPr>
          <p:spPr bwMode="auto">
            <a:xfrm>
              <a:off x="8115" y="3922"/>
              <a:ext cx="4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8" name="Line 73"/>
            <p:cNvSpPr>
              <a:spLocks noChangeShapeType="1"/>
            </p:cNvSpPr>
            <p:nvPr/>
          </p:nvSpPr>
          <p:spPr bwMode="auto">
            <a:xfrm>
              <a:off x="3003" y="2680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9" name="Line 74"/>
            <p:cNvSpPr>
              <a:spLocks noChangeShapeType="1"/>
            </p:cNvSpPr>
            <p:nvPr/>
          </p:nvSpPr>
          <p:spPr bwMode="auto">
            <a:xfrm>
              <a:off x="3131" y="4943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0" name="Line 75"/>
            <p:cNvSpPr>
              <a:spLocks noChangeShapeType="1"/>
            </p:cNvSpPr>
            <p:nvPr/>
          </p:nvSpPr>
          <p:spPr bwMode="auto">
            <a:xfrm>
              <a:off x="4074" y="4994"/>
              <a:ext cx="348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1" name="Line 76"/>
            <p:cNvSpPr>
              <a:spLocks noChangeShapeType="1"/>
            </p:cNvSpPr>
            <p:nvPr/>
          </p:nvSpPr>
          <p:spPr bwMode="auto">
            <a:xfrm flipV="1">
              <a:off x="4074" y="2543"/>
              <a:ext cx="270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2" name="Line 77"/>
            <p:cNvSpPr>
              <a:spLocks noChangeShapeType="1"/>
            </p:cNvSpPr>
            <p:nvPr/>
          </p:nvSpPr>
          <p:spPr bwMode="auto">
            <a:xfrm>
              <a:off x="5285" y="2266"/>
              <a:ext cx="455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3" name="Line 78"/>
            <p:cNvSpPr>
              <a:spLocks noChangeShapeType="1"/>
            </p:cNvSpPr>
            <p:nvPr/>
          </p:nvSpPr>
          <p:spPr bwMode="auto">
            <a:xfrm flipV="1">
              <a:off x="5740" y="2440"/>
              <a:ext cx="425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4" name="Line 79"/>
            <p:cNvSpPr>
              <a:spLocks noChangeShapeType="1"/>
            </p:cNvSpPr>
            <p:nvPr/>
          </p:nvSpPr>
          <p:spPr bwMode="auto">
            <a:xfrm>
              <a:off x="6705" y="2342"/>
              <a:ext cx="308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5" name="Line 80"/>
            <p:cNvSpPr>
              <a:spLocks noChangeShapeType="1"/>
            </p:cNvSpPr>
            <p:nvPr/>
          </p:nvSpPr>
          <p:spPr bwMode="auto">
            <a:xfrm flipH="1">
              <a:off x="6624" y="2806"/>
              <a:ext cx="453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6" name="Line 81"/>
            <p:cNvSpPr>
              <a:spLocks noChangeShapeType="1"/>
            </p:cNvSpPr>
            <p:nvPr/>
          </p:nvSpPr>
          <p:spPr bwMode="auto">
            <a:xfrm flipH="1" flipV="1">
              <a:off x="5740" y="2680"/>
              <a:ext cx="49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7" name="Line 82"/>
            <p:cNvSpPr>
              <a:spLocks noChangeShapeType="1"/>
            </p:cNvSpPr>
            <p:nvPr/>
          </p:nvSpPr>
          <p:spPr bwMode="auto">
            <a:xfrm flipV="1">
              <a:off x="4358" y="2140"/>
              <a:ext cx="387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8" name="Line 83"/>
            <p:cNvSpPr>
              <a:spLocks noChangeShapeType="1"/>
            </p:cNvSpPr>
            <p:nvPr/>
          </p:nvSpPr>
          <p:spPr bwMode="auto">
            <a:xfrm flipH="1" flipV="1">
              <a:off x="6705" y="4406"/>
              <a:ext cx="422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29" name="Line 84"/>
            <p:cNvSpPr>
              <a:spLocks noChangeShapeType="1"/>
            </p:cNvSpPr>
            <p:nvPr/>
          </p:nvSpPr>
          <p:spPr bwMode="auto">
            <a:xfrm flipV="1">
              <a:off x="6770" y="4810"/>
              <a:ext cx="357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0" name="Line 85"/>
            <p:cNvSpPr>
              <a:spLocks noChangeShapeType="1"/>
            </p:cNvSpPr>
            <p:nvPr/>
          </p:nvSpPr>
          <p:spPr bwMode="auto">
            <a:xfrm flipH="1">
              <a:off x="5818" y="4505"/>
              <a:ext cx="347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1" name="Line 86"/>
            <p:cNvSpPr>
              <a:spLocks noChangeShapeType="1"/>
            </p:cNvSpPr>
            <p:nvPr/>
          </p:nvSpPr>
          <p:spPr bwMode="auto">
            <a:xfrm>
              <a:off x="5804" y="4810"/>
              <a:ext cx="426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2" name="Line 87"/>
            <p:cNvSpPr>
              <a:spLocks noChangeShapeType="1"/>
            </p:cNvSpPr>
            <p:nvPr/>
          </p:nvSpPr>
          <p:spPr bwMode="auto">
            <a:xfrm flipV="1">
              <a:off x="5363" y="4871"/>
              <a:ext cx="441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3" name="Line 88"/>
            <p:cNvSpPr>
              <a:spLocks noChangeShapeType="1"/>
            </p:cNvSpPr>
            <p:nvPr/>
          </p:nvSpPr>
          <p:spPr bwMode="auto">
            <a:xfrm>
              <a:off x="4422" y="5045"/>
              <a:ext cx="440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4" name="Freeform 89"/>
            <p:cNvSpPr>
              <a:spLocks/>
            </p:cNvSpPr>
            <p:nvPr/>
          </p:nvSpPr>
          <p:spPr bwMode="auto">
            <a:xfrm rot="8981638">
              <a:off x="3732" y="2862"/>
              <a:ext cx="785" cy="599"/>
            </a:xfrm>
            <a:custGeom>
              <a:avLst/>
              <a:gdLst>
                <a:gd name="T0" fmla="*/ 0 w 884"/>
                <a:gd name="T1" fmla="*/ 575 h 305"/>
                <a:gd name="T2" fmla="*/ 241 w 884"/>
                <a:gd name="T3" fmla="*/ 575 h 305"/>
                <a:gd name="T4" fmla="*/ 490 w 884"/>
                <a:gd name="T5" fmla="*/ 434 h 305"/>
                <a:gd name="T6" fmla="*/ 662 w 884"/>
                <a:gd name="T7" fmla="*/ 234 h 305"/>
                <a:gd name="T8" fmla="*/ 78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5" name="Freeform 90"/>
            <p:cNvSpPr>
              <a:spLocks/>
            </p:cNvSpPr>
            <p:nvPr/>
          </p:nvSpPr>
          <p:spPr bwMode="auto">
            <a:xfrm rot="-1968766">
              <a:off x="4290" y="4366"/>
              <a:ext cx="1077" cy="331"/>
            </a:xfrm>
            <a:custGeom>
              <a:avLst/>
              <a:gdLst>
                <a:gd name="T0" fmla="*/ 0 w 884"/>
                <a:gd name="T1" fmla="*/ 318 h 305"/>
                <a:gd name="T2" fmla="*/ 330 w 884"/>
                <a:gd name="T3" fmla="*/ 318 h 305"/>
                <a:gd name="T4" fmla="*/ 673 w 884"/>
                <a:gd name="T5" fmla="*/ 240 h 305"/>
                <a:gd name="T6" fmla="*/ 909 w 884"/>
                <a:gd name="T7" fmla="*/ 129 h 305"/>
                <a:gd name="T8" fmla="*/ 107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6" name="Freeform 91"/>
            <p:cNvSpPr>
              <a:spLocks/>
            </p:cNvSpPr>
            <p:nvPr/>
          </p:nvSpPr>
          <p:spPr bwMode="auto">
            <a:xfrm rot="4905746">
              <a:off x="2138" y="4123"/>
              <a:ext cx="1036" cy="814"/>
            </a:xfrm>
            <a:custGeom>
              <a:avLst/>
              <a:gdLst>
                <a:gd name="T0" fmla="*/ 0 w 884"/>
                <a:gd name="T1" fmla="*/ 782 h 305"/>
                <a:gd name="T2" fmla="*/ 318 w 884"/>
                <a:gd name="T3" fmla="*/ 782 h 305"/>
                <a:gd name="T4" fmla="*/ 647 w 884"/>
                <a:gd name="T5" fmla="*/ 590 h 305"/>
                <a:gd name="T6" fmla="*/ 874 w 884"/>
                <a:gd name="T7" fmla="*/ 318 h 305"/>
                <a:gd name="T8" fmla="*/ 1036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7" name="Freeform 92"/>
            <p:cNvSpPr>
              <a:spLocks/>
            </p:cNvSpPr>
            <p:nvPr/>
          </p:nvSpPr>
          <p:spPr bwMode="auto">
            <a:xfrm rot="4072793">
              <a:off x="3688" y="4379"/>
              <a:ext cx="911" cy="173"/>
            </a:xfrm>
            <a:custGeom>
              <a:avLst/>
              <a:gdLst>
                <a:gd name="T0" fmla="*/ 0 w 884"/>
                <a:gd name="T1" fmla="*/ 166 h 305"/>
                <a:gd name="T2" fmla="*/ 279 w 884"/>
                <a:gd name="T3" fmla="*/ 166 h 305"/>
                <a:gd name="T4" fmla="*/ 569 w 884"/>
                <a:gd name="T5" fmla="*/ 125 h 305"/>
                <a:gd name="T6" fmla="*/ 769 w 884"/>
                <a:gd name="T7" fmla="*/ 67 h 305"/>
                <a:gd name="T8" fmla="*/ 91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8" name="Freeform 93"/>
            <p:cNvSpPr>
              <a:spLocks/>
            </p:cNvSpPr>
            <p:nvPr/>
          </p:nvSpPr>
          <p:spPr bwMode="auto">
            <a:xfrm rot="-339353">
              <a:off x="7127" y="4184"/>
              <a:ext cx="819" cy="511"/>
            </a:xfrm>
            <a:custGeom>
              <a:avLst/>
              <a:gdLst>
                <a:gd name="T0" fmla="*/ 0 w 884"/>
                <a:gd name="T1" fmla="*/ 491 h 305"/>
                <a:gd name="T2" fmla="*/ 251 w 884"/>
                <a:gd name="T3" fmla="*/ 491 h 305"/>
                <a:gd name="T4" fmla="*/ 511 w 884"/>
                <a:gd name="T5" fmla="*/ 370 h 305"/>
                <a:gd name="T6" fmla="*/ 691 w 884"/>
                <a:gd name="T7" fmla="*/ 199 h 305"/>
                <a:gd name="T8" fmla="*/ 81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39" name="Freeform 94"/>
            <p:cNvSpPr>
              <a:spLocks/>
            </p:cNvSpPr>
            <p:nvPr/>
          </p:nvSpPr>
          <p:spPr bwMode="auto">
            <a:xfrm rot="-10290528">
              <a:off x="3082" y="1823"/>
              <a:ext cx="1667" cy="859"/>
            </a:xfrm>
            <a:custGeom>
              <a:avLst/>
              <a:gdLst>
                <a:gd name="T0" fmla="*/ 0 w 884"/>
                <a:gd name="T1" fmla="*/ 825 h 305"/>
                <a:gd name="T2" fmla="*/ 511 w 884"/>
                <a:gd name="T3" fmla="*/ 825 h 305"/>
                <a:gd name="T4" fmla="*/ 1041 w 884"/>
                <a:gd name="T5" fmla="*/ 622 h 305"/>
                <a:gd name="T6" fmla="*/ 1407 w 884"/>
                <a:gd name="T7" fmla="*/ 335 h 305"/>
                <a:gd name="T8" fmla="*/ 166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0" name="Freeform 95"/>
            <p:cNvSpPr>
              <a:spLocks/>
            </p:cNvSpPr>
            <p:nvPr/>
          </p:nvSpPr>
          <p:spPr bwMode="auto">
            <a:xfrm rot="9051310">
              <a:off x="2105" y="2896"/>
              <a:ext cx="1089" cy="440"/>
            </a:xfrm>
            <a:custGeom>
              <a:avLst/>
              <a:gdLst>
                <a:gd name="T0" fmla="*/ 0 w 884"/>
                <a:gd name="T1" fmla="*/ 423 h 305"/>
                <a:gd name="T2" fmla="*/ 334 w 884"/>
                <a:gd name="T3" fmla="*/ 423 h 305"/>
                <a:gd name="T4" fmla="*/ 680 w 884"/>
                <a:gd name="T5" fmla="*/ 319 h 305"/>
                <a:gd name="T6" fmla="*/ 919 w 884"/>
                <a:gd name="T7" fmla="*/ 172 h 305"/>
                <a:gd name="T8" fmla="*/ 108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1" name="Freeform 96"/>
            <p:cNvSpPr>
              <a:spLocks/>
            </p:cNvSpPr>
            <p:nvPr/>
          </p:nvSpPr>
          <p:spPr bwMode="auto">
            <a:xfrm rot="5117308">
              <a:off x="5198" y="4122"/>
              <a:ext cx="671" cy="540"/>
            </a:xfrm>
            <a:custGeom>
              <a:avLst/>
              <a:gdLst>
                <a:gd name="T0" fmla="*/ 0 w 884"/>
                <a:gd name="T1" fmla="*/ 519 h 305"/>
                <a:gd name="T2" fmla="*/ 206 w 884"/>
                <a:gd name="T3" fmla="*/ 519 h 305"/>
                <a:gd name="T4" fmla="*/ 419 w 884"/>
                <a:gd name="T5" fmla="*/ 391 h 305"/>
                <a:gd name="T6" fmla="*/ 566 w 884"/>
                <a:gd name="T7" fmla="*/ 211 h 305"/>
                <a:gd name="T8" fmla="*/ 67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2" name="Freeform 97"/>
            <p:cNvSpPr>
              <a:spLocks/>
            </p:cNvSpPr>
            <p:nvPr/>
          </p:nvSpPr>
          <p:spPr bwMode="auto">
            <a:xfrm rot="-5682693">
              <a:off x="2945" y="2799"/>
              <a:ext cx="844" cy="733"/>
            </a:xfrm>
            <a:custGeom>
              <a:avLst/>
              <a:gdLst>
                <a:gd name="T0" fmla="*/ 0 w 884"/>
                <a:gd name="T1" fmla="*/ 704 h 305"/>
                <a:gd name="T2" fmla="*/ 259 w 884"/>
                <a:gd name="T3" fmla="*/ 704 h 305"/>
                <a:gd name="T4" fmla="*/ 527 w 884"/>
                <a:gd name="T5" fmla="*/ 531 h 305"/>
                <a:gd name="T6" fmla="*/ 712 w 884"/>
                <a:gd name="T7" fmla="*/ 286 h 305"/>
                <a:gd name="T8" fmla="*/ 844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3" name="Freeform 98"/>
            <p:cNvSpPr>
              <a:spLocks/>
            </p:cNvSpPr>
            <p:nvPr/>
          </p:nvSpPr>
          <p:spPr bwMode="auto">
            <a:xfrm rot="7889757">
              <a:off x="5003" y="3080"/>
              <a:ext cx="942" cy="208"/>
            </a:xfrm>
            <a:custGeom>
              <a:avLst/>
              <a:gdLst>
                <a:gd name="T0" fmla="*/ 0 w 884"/>
                <a:gd name="T1" fmla="*/ 200 h 305"/>
                <a:gd name="T2" fmla="*/ 289 w 884"/>
                <a:gd name="T3" fmla="*/ 200 h 305"/>
                <a:gd name="T4" fmla="*/ 588 w 884"/>
                <a:gd name="T5" fmla="*/ 151 h 305"/>
                <a:gd name="T6" fmla="*/ 795 w 884"/>
                <a:gd name="T7" fmla="*/ 81 h 305"/>
                <a:gd name="T8" fmla="*/ 942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4" name="Freeform 99"/>
            <p:cNvSpPr>
              <a:spLocks/>
            </p:cNvSpPr>
            <p:nvPr/>
          </p:nvSpPr>
          <p:spPr bwMode="auto">
            <a:xfrm rot="-1457854">
              <a:off x="3004" y="4293"/>
              <a:ext cx="829" cy="402"/>
            </a:xfrm>
            <a:custGeom>
              <a:avLst/>
              <a:gdLst>
                <a:gd name="T0" fmla="*/ 0 w 884"/>
                <a:gd name="T1" fmla="*/ 386 h 305"/>
                <a:gd name="T2" fmla="*/ 254 w 884"/>
                <a:gd name="T3" fmla="*/ 386 h 305"/>
                <a:gd name="T4" fmla="*/ 518 w 884"/>
                <a:gd name="T5" fmla="*/ 291 h 305"/>
                <a:gd name="T6" fmla="*/ 700 w 884"/>
                <a:gd name="T7" fmla="*/ 157 h 305"/>
                <a:gd name="T8" fmla="*/ 82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5" name="Freeform 100"/>
            <p:cNvSpPr>
              <a:spLocks/>
            </p:cNvSpPr>
            <p:nvPr/>
          </p:nvSpPr>
          <p:spPr bwMode="auto">
            <a:xfrm rot="-7233113">
              <a:off x="4161" y="2994"/>
              <a:ext cx="1203" cy="204"/>
            </a:xfrm>
            <a:custGeom>
              <a:avLst/>
              <a:gdLst>
                <a:gd name="T0" fmla="*/ 0 w 884"/>
                <a:gd name="T1" fmla="*/ 196 h 305"/>
                <a:gd name="T2" fmla="*/ 369 w 884"/>
                <a:gd name="T3" fmla="*/ 196 h 305"/>
                <a:gd name="T4" fmla="*/ 751 w 884"/>
                <a:gd name="T5" fmla="*/ 148 h 305"/>
                <a:gd name="T6" fmla="*/ 1015 w 884"/>
                <a:gd name="T7" fmla="*/ 80 h 305"/>
                <a:gd name="T8" fmla="*/ 1203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6" name="Freeform 101"/>
            <p:cNvSpPr>
              <a:spLocks/>
            </p:cNvSpPr>
            <p:nvPr/>
          </p:nvSpPr>
          <p:spPr bwMode="auto">
            <a:xfrm rot="2076591">
              <a:off x="3135" y="5083"/>
              <a:ext cx="1818" cy="570"/>
            </a:xfrm>
            <a:custGeom>
              <a:avLst/>
              <a:gdLst>
                <a:gd name="T0" fmla="*/ 0 w 884"/>
                <a:gd name="T1" fmla="*/ 548 h 305"/>
                <a:gd name="T2" fmla="*/ 557 w 884"/>
                <a:gd name="T3" fmla="*/ 548 h 305"/>
                <a:gd name="T4" fmla="*/ 1135 w 884"/>
                <a:gd name="T5" fmla="*/ 413 h 305"/>
                <a:gd name="T6" fmla="*/ 1534 w 884"/>
                <a:gd name="T7" fmla="*/ 222 h 305"/>
                <a:gd name="T8" fmla="*/ 1818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7" name="Freeform 102"/>
            <p:cNvSpPr>
              <a:spLocks/>
            </p:cNvSpPr>
            <p:nvPr/>
          </p:nvSpPr>
          <p:spPr bwMode="auto">
            <a:xfrm rot="-5682693">
              <a:off x="6984" y="2805"/>
              <a:ext cx="1035" cy="702"/>
            </a:xfrm>
            <a:custGeom>
              <a:avLst/>
              <a:gdLst>
                <a:gd name="T0" fmla="*/ 0 w 884"/>
                <a:gd name="T1" fmla="*/ 674 h 305"/>
                <a:gd name="T2" fmla="*/ 317 w 884"/>
                <a:gd name="T3" fmla="*/ 674 h 305"/>
                <a:gd name="T4" fmla="*/ 646 w 884"/>
                <a:gd name="T5" fmla="*/ 509 h 305"/>
                <a:gd name="T6" fmla="*/ 873 w 884"/>
                <a:gd name="T7" fmla="*/ 274 h 305"/>
                <a:gd name="T8" fmla="*/ 103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8" name="Freeform 103"/>
            <p:cNvSpPr>
              <a:spLocks/>
            </p:cNvSpPr>
            <p:nvPr/>
          </p:nvSpPr>
          <p:spPr bwMode="auto">
            <a:xfrm>
              <a:off x="5208" y="1715"/>
              <a:ext cx="2429" cy="887"/>
            </a:xfrm>
            <a:custGeom>
              <a:avLst/>
              <a:gdLst>
                <a:gd name="T0" fmla="*/ 1813 w 2429"/>
                <a:gd name="T1" fmla="*/ 828 h 887"/>
                <a:gd name="T2" fmla="*/ 2311 w 2429"/>
                <a:gd name="T3" fmla="*/ 828 h 887"/>
                <a:gd name="T4" fmla="*/ 2253 w 2429"/>
                <a:gd name="T5" fmla="*/ 476 h 887"/>
                <a:gd name="T6" fmla="*/ 1252 w 2429"/>
                <a:gd name="T7" fmla="*/ 26 h 887"/>
                <a:gd name="T8" fmla="*/ 0 w 2429"/>
                <a:gd name="T9" fmla="*/ 317 h 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9"/>
                <a:gd name="T16" fmla="*/ 0 h 887"/>
                <a:gd name="T17" fmla="*/ 2429 w 2429"/>
                <a:gd name="T18" fmla="*/ 887 h 8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9" h="887">
                  <a:moveTo>
                    <a:pt x="1813" y="828"/>
                  </a:moveTo>
                  <a:cubicBezTo>
                    <a:pt x="2025" y="857"/>
                    <a:pt x="2238" y="887"/>
                    <a:pt x="2311" y="828"/>
                  </a:cubicBezTo>
                  <a:cubicBezTo>
                    <a:pt x="2384" y="769"/>
                    <a:pt x="2429" y="610"/>
                    <a:pt x="2253" y="476"/>
                  </a:cubicBezTo>
                  <a:cubicBezTo>
                    <a:pt x="2077" y="342"/>
                    <a:pt x="1627" y="52"/>
                    <a:pt x="1252" y="26"/>
                  </a:cubicBezTo>
                  <a:cubicBezTo>
                    <a:pt x="877" y="0"/>
                    <a:pt x="209" y="269"/>
                    <a:pt x="0" y="3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49" name="Freeform 104"/>
            <p:cNvSpPr>
              <a:spLocks/>
            </p:cNvSpPr>
            <p:nvPr/>
          </p:nvSpPr>
          <p:spPr bwMode="auto">
            <a:xfrm>
              <a:off x="5363" y="4810"/>
              <a:ext cx="2185" cy="962"/>
            </a:xfrm>
            <a:custGeom>
              <a:avLst/>
              <a:gdLst>
                <a:gd name="T0" fmla="*/ 1768 w 2215"/>
                <a:gd name="T1" fmla="*/ 11 h 1014"/>
                <a:gd name="T2" fmla="*/ 1913 w 2215"/>
                <a:gd name="T3" fmla="*/ 11 h 1014"/>
                <a:gd name="T4" fmla="*/ 2075 w 2215"/>
                <a:gd name="T5" fmla="*/ 80 h 1014"/>
                <a:gd name="T6" fmla="*/ 2182 w 2215"/>
                <a:gd name="T7" fmla="*/ 225 h 1014"/>
                <a:gd name="T8" fmla="*/ 2094 w 2215"/>
                <a:gd name="T9" fmla="*/ 436 h 1014"/>
                <a:gd name="T10" fmla="*/ 1691 w 2215"/>
                <a:gd name="T11" fmla="*/ 753 h 1014"/>
                <a:gd name="T12" fmla="*/ 1207 w 2215"/>
                <a:gd name="T13" fmla="*/ 952 h 1014"/>
                <a:gd name="T14" fmla="*/ 0 w 2215"/>
                <a:gd name="T15" fmla="*/ 689 h 10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15"/>
                <a:gd name="T25" fmla="*/ 0 h 1014"/>
                <a:gd name="T26" fmla="*/ 2215 w 2215"/>
                <a:gd name="T27" fmla="*/ 1014 h 10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15" h="1014">
                  <a:moveTo>
                    <a:pt x="1792" y="12"/>
                  </a:moveTo>
                  <a:cubicBezTo>
                    <a:pt x="1839" y="6"/>
                    <a:pt x="1887" y="0"/>
                    <a:pt x="1939" y="12"/>
                  </a:cubicBezTo>
                  <a:cubicBezTo>
                    <a:pt x="1991" y="24"/>
                    <a:pt x="2058" y="47"/>
                    <a:pt x="2103" y="84"/>
                  </a:cubicBezTo>
                  <a:cubicBezTo>
                    <a:pt x="2148" y="121"/>
                    <a:pt x="2209" y="174"/>
                    <a:pt x="2212" y="237"/>
                  </a:cubicBezTo>
                  <a:cubicBezTo>
                    <a:pt x="2215" y="300"/>
                    <a:pt x="2206" y="367"/>
                    <a:pt x="2123" y="460"/>
                  </a:cubicBezTo>
                  <a:cubicBezTo>
                    <a:pt x="2040" y="553"/>
                    <a:pt x="1864" y="703"/>
                    <a:pt x="1714" y="794"/>
                  </a:cubicBezTo>
                  <a:cubicBezTo>
                    <a:pt x="1564" y="885"/>
                    <a:pt x="1510" y="1014"/>
                    <a:pt x="1224" y="1003"/>
                  </a:cubicBezTo>
                  <a:cubicBezTo>
                    <a:pt x="938" y="992"/>
                    <a:pt x="469" y="859"/>
                    <a:pt x="0" y="7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50" name="Oval 105"/>
            <p:cNvSpPr>
              <a:spLocks noChangeArrowheads="1"/>
            </p:cNvSpPr>
            <p:nvPr/>
          </p:nvSpPr>
          <p:spPr bwMode="auto">
            <a:xfrm>
              <a:off x="3732" y="3779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51" name="Oval 106"/>
            <p:cNvSpPr>
              <a:spLocks noChangeArrowheads="1"/>
            </p:cNvSpPr>
            <p:nvPr/>
          </p:nvSpPr>
          <p:spPr bwMode="auto">
            <a:xfrm>
              <a:off x="4923" y="212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52" name="Oval 107"/>
            <p:cNvSpPr>
              <a:spLocks noChangeArrowheads="1"/>
            </p:cNvSpPr>
            <p:nvPr/>
          </p:nvSpPr>
          <p:spPr bwMode="auto">
            <a:xfrm>
              <a:off x="6369" y="319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53" name="Oval 108"/>
            <p:cNvSpPr>
              <a:spLocks noChangeArrowheads="1"/>
            </p:cNvSpPr>
            <p:nvPr/>
          </p:nvSpPr>
          <p:spPr bwMode="auto">
            <a:xfrm>
              <a:off x="6369" y="4406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54" name="Oval 109"/>
            <p:cNvSpPr>
              <a:spLocks noChangeArrowheads="1"/>
            </p:cNvSpPr>
            <p:nvPr/>
          </p:nvSpPr>
          <p:spPr bwMode="auto">
            <a:xfrm>
              <a:off x="5065" y="5334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24744"/>
            <a:ext cx="7620000" cy="5001419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ru-RU" sz="2400" b="1" dirty="0">
                <a:solidFill>
                  <a:srgbClr val="000000"/>
                </a:solidFill>
              </a:rPr>
              <a:t>Начальная маркировка</a:t>
            </a:r>
            <a:r>
              <a:rPr lang="ru-RU" sz="2400" dirty="0">
                <a:solidFill>
                  <a:srgbClr val="000000"/>
                </a:solidFill>
              </a:rPr>
              <a:t>: </a:t>
            </a:r>
          </a:p>
          <a:p>
            <a:pPr lvl="0" algn="ctr" eaLnBrk="1" hangingPunct="1">
              <a:lnSpc>
                <a:spcPct val="80000"/>
              </a:lnSpc>
            </a:pPr>
            <a:r>
              <a:rPr lang="ru-RU" sz="2400" i="1" dirty="0">
                <a:solidFill>
                  <a:srgbClr val="000000"/>
                </a:solidFill>
              </a:rPr>
              <a:t>М</a:t>
            </a:r>
            <a:r>
              <a:rPr lang="ru-RU" sz="2400" baseline="-25000" dirty="0">
                <a:solidFill>
                  <a:srgbClr val="000000"/>
                </a:solidFill>
              </a:rPr>
              <a:t>0</a:t>
            </a:r>
            <a:r>
              <a:rPr lang="ru-RU" sz="2400" dirty="0">
                <a:solidFill>
                  <a:srgbClr val="000000"/>
                </a:solidFill>
              </a:rPr>
              <a:t> = (0, 0, 0, 1, 1, 1, 1, 1, 0, 0, 0, 0) </a:t>
            </a:r>
          </a:p>
          <a:p>
            <a:r>
              <a:rPr lang="ru-RU" sz="2400" dirty="0" smtClean="0"/>
              <a:t>т.е. истины следующие предусловия:</a:t>
            </a:r>
          </a:p>
          <a:p>
            <a:r>
              <a:rPr lang="ru-RU" sz="2400" dirty="0"/>
              <a:t>г – канал К</a:t>
            </a:r>
            <a:r>
              <a:rPr lang="ru-RU" sz="2400" baseline="-25000" dirty="0"/>
              <a:t>11</a:t>
            </a:r>
            <a:r>
              <a:rPr lang="ru-RU" sz="2400" dirty="0"/>
              <a:t> не занят;</a:t>
            </a:r>
          </a:p>
          <a:p>
            <a:r>
              <a:rPr lang="ru-RU" sz="2400" dirty="0"/>
              <a:t>д – канал К</a:t>
            </a:r>
            <a:r>
              <a:rPr lang="ru-RU" sz="2400" baseline="-25000" dirty="0"/>
              <a:t>21</a:t>
            </a:r>
            <a:r>
              <a:rPr lang="ru-RU" sz="2400" dirty="0"/>
              <a:t> не занят;</a:t>
            </a:r>
          </a:p>
          <a:p>
            <a:r>
              <a:rPr lang="ru-RU" sz="2400" dirty="0"/>
              <a:t>е – канал К</a:t>
            </a:r>
            <a:r>
              <a:rPr lang="ru-RU" sz="2400" baseline="-25000" dirty="0"/>
              <a:t>22</a:t>
            </a:r>
            <a:r>
              <a:rPr lang="ru-RU" sz="2400" dirty="0"/>
              <a:t> не занят;</a:t>
            </a:r>
          </a:p>
          <a:p>
            <a:r>
              <a:rPr lang="ru-RU" sz="2400" dirty="0"/>
              <a:t>ж – оператор F</a:t>
            </a:r>
            <a:r>
              <a:rPr lang="ru-RU" sz="2400" baseline="-25000" dirty="0"/>
              <a:t>1</a:t>
            </a:r>
            <a:r>
              <a:rPr lang="ru-RU" sz="2400" dirty="0"/>
              <a:t> не занят;</a:t>
            </a:r>
          </a:p>
          <a:p>
            <a:r>
              <a:rPr lang="ru-RU" sz="2400" dirty="0"/>
              <a:t>з – оператор F</a:t>
            </a:r>
            <a:r>
              <a:rPr lang="ru-RU" sz="2400" baseline="-25000" dirty="0"/>
              <a:t>2</a:t>
            </a:r>
            <a:r>
              <a:rPr lang="ru-RU" sz="2400" dirty="0"/>
              <a:t> не </a:t>
            </a:r>
            <a:r>
              <a:rPr lang="ru-RU" sz="2400" dirty="0" smtClean="0"/>
              <a:t>занят.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52736"/>
            <a:ext cx="7920880" cy="550545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Для выполнения каждого события (перехода) необходимо выполнение определенных условий – </a:t>
            </a:r>
            <a:r>
              <a:rPr lang="ru-RU" sz="2400" b="1" dirty="0" smtClean="0"/>
              <a:t>предусловий</a:t>
            </a:r>
            <a:r>
              <a:rPr lang="ru-RU" sz="2400" dirty="0" smtClean="0"/>
              <a:t>. </a:t>
            </a:r>
          </a:p>
          <a:p>
            <a:pPr eaLnBrk="1" hangingPunct="1"/>
            <a:r>
              <a:rPr lang="ru-RU" sz="2400" dirty="0" smtClean="0"/>
              <a:t>Выполнение события может вызвать нарушение предусловий и привести к выполнению условий для совершения других событий – </a:t>
            </a:r>
            <a:r>
              <a:rPr lang="ru-RU" sz="2400" b="1" dirty="0" smtClean="0"/>
              <a:t>постусловий</a:t>
            </a:r>
            <a:r>
              <a:rPr lang="ru-RU" sz="2400" dirty="0" smtClean="0"/>
              <a:t>.</a:t>
            </a:r>
          </a:p>
          <a:p>
            <a:pPr eaLnBrk="1" hangingPunct="1"/>
            <a:r>
              <a:rPr lang="ru-RU" sz="2400" dirty="0"/>
              <a:t>В рассматриваемом примере предусловия и постусловия  реализуются набором состояний. </a:t>
            </a:r>
            <a:endParaRPr lang="ru-RU" sz="2400" dirty="0" smtClean="0"/>
          </a:p>
          <a:p>
            <a:pPr eaLnBrk="1" hangingPunct="1"/>
            <a:r>
              <a:rPr lang="ru-RU" sz="2400" dirty="0" smtClean="0"/>
              <a:t>Можно построить таблицу предусловий и постусловий.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5" y="498475"/>
            <a:ext cx="7988375" cy="5937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b="1" dirty="0" smtClean="0"/>
              <a:t>Таблица предусловий и постусловий</a:t>
            </a:r>
            <a:r>
              <a:rPr lang="ru-RU" sz="24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sz="2000" dirty="0" smtClean="0"/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Эта таблица является описанием структуры </a:t>
            </a:r>
            <a:r>
              <a:rPr lang="ru-RU" sz="2400" i="1" dirty="0" smtClean="0"/>
              <a:t>N</a:t>
            </a:r>
            <a:r>
              <a:rPr lang="ru-RU" sz="2400" dirty="0" smtClean="0"/>
              <a:t>-схемы, удобным для ввода в ЭВМ. </a:t>
            </a:r>
          </a:p>
        </p:txBody>
      </p:sp>
      <p:grpSp>
        <p:nvGrpSpPr>
          <p:cNvPr id="14341" name="Group 8"/>
          <p:cNvGrpSpPr>
            <a:grpSpLocks noChangeAspect="1"/>
          </p:cNvGrpSpPr>
          <p:nvPr/>
        </p:nvGrpSpPr>
        <p:grpSpPr bwMode="auto">
          <a:xfrm>
            <a:off x="-1027908" y="996950"/>
            <a:ext cx="8578851" cy="4433887"/>
            <a:chOff x="-937" y="1117"/>
            <a:chExt cx="5404" cy="2793"/>
          </a:xfrm>
        </p:grpSpPr>
        <p:sp>
          <p:nvSpPr>
            <p:cNvPr id="14342" name="AutoShape 7"/>
            <p:cNvSpPr>
              <a:spLocks noChangeAspect="1" noChangeArrowheads="1" noTextEdit="1"/>
            </p:cNvSpPr>
            <p:nvPr/>
          </p:nvSpPr>
          <p:spPr bwMode="auto">
            <a:xfrm>
              <a:off x="612" y="1117"/>
              <a:ext cx="3855" cy="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002" y="1128"/>
              <a:ext cx="7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100">
                  <a:solidFill>
                    <a:srgbClr val="000000"/>
                  </a:solidFill>
                  <a:latin typeface="Times New Roman" pitchFamily="18" charset="0"/>
                </a:rPr>
                <a:t>События</a:t>
              </a:r>
              <a:endParaRPr lang="ru-RU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647" y="1128"/>
              <a:ext cx="11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45" name="Rectangle 11"/>
            <p:cNvSpPr>
              <a:spLocks noChangeArrowheads="1"/>
            </p:cNvSpPr>
            <p:nvPr/>
          </p:nvSpPr>
          <p:spPr bwMode="auto">
            <a:xfrm>
              <a:off x="2063" y="1128"/>
              <a:ext cx="105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100">
                  <a:solidFill>
                    <a:srgbClr val="000000"/>
                  </a:solidFill>
                  <a:latin typeface="Times New Roman" pitchFamily="18" charset="0"/>
                </a:rPr>
                <a:t>Предусловия</a:t>
              </a:r>
              <a:endParaRPr lang="ru-RU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3014" y="1128"/>
              <a:ext cx="11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3295" y="1128"/>
              <a:ext cx="1044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100">
                  <a:solidFill>
                    <a:srgbClr val="000000"/>
                  </a:solidFill>
                  <a:latin typeface="Times New Roman" pitchFamily="18" charset="0"/>
                </a:rPr>
                <a:t>Постусловия</a:t>
              </a:r>
              <a:endParaRPr lang="ru-RU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4233" y="1128"/>
              <a:ext cx="11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775" y="111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0" name="Rectangle 16"/>
            <p:cNvSpPr>
              <a:spLocks noChangeArrowheads="1"/>
            </p:cNvSpPr>
            <p:nvPr/>
          </p:nvSpPr>
          <p:spPr bwMode="auto">
            <a:xfrm>
              <a:off x="775" y="111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782" y="1119"/>
              <a:ext cx="1082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1864" y="111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1871" y="1119"/>
              <a:ext cx="133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3208" y="111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5" name="Rectangle 21"/>
            <p:cNvSpPr>
              <a:spLocks noChangeArrowheads="1"/>
            </p:cNvSpPr>
            <p:nvPr/>
          </p:nvSpPr>
          <p:spPr bwMode="auto">
            <a:xfrm>
              <a:off x="3215" y="1119"/>
              <a:ext cx="109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4313" y="1119"/>
              <a:ext cx="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4313" y="1119"/>
              <a:ext cx="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775" y="1126"/>
              <a:ext cx="7" cy="1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1864" y="1126"/>
              <a:ext cx="7" cy="1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60" name="Rectangle 26"/>
            <p:cNvSpPr>
              <a:spLocks noChangeArrowheads="1"/>
            </p:cNvSpPr>
            <p:nvPr/>
          </p:nvSpPr>
          <p:spPr bwMode="auto">
            <a:xfrm>
              <a:off x="3208" y="1126"/>
              <a:ext cx="7" cy="1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4313" y="1126"/>
              <a:ext cx="8" cy="1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1325" y="1329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1279" y="1543"/>
              <a:ext cx="1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ru-RU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1372" y="1543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65" name="Rectangle 31"/>
            <p:cNvSpPr>
              <a:spLocks noChangeArrowheads="1"/>
            </p:cNvSpPr>
            <p:nvPr/>
          </p:nvSpPr>
          <p:spPr bwMode="auto">
            <a:xfrm>
              <a:off x="1279" y="1756"/>
              <a:ext cx="1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ru-RU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1372" y="1756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1279" y="1970"/>
              <a:ext cx="1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ru-RU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1372" y="1970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1279" y="2184"/>
              <a:ext cx="1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ru-RU"/>
            </a:p>
          </p:txBody>
        </p:sp>
        <p:sp>
          <p:nvSpPr>
            <p:cNvPr id="14370" name="Rectangle 36"/>
            <p:cNvSpPr>
              <a:spLocks noChangeArrowheads="1"/>
            </p:cNvSpPr>
            <p:nvPr/>
          </p:nvSpPr>
          <p:spPr bwMode="auto">
            <a:xfrm>
              <a:off x="1372" y="2184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1279" y="2397"/>
              <a:ext cx="1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ru-RU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1372" y="2397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1279" y="2611"/>
              <a:ext cx="1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ru-RU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1372" y="2611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75" name="Rectangle 41"/>
            <p:cNvSpPr>
              <a:spLocks noChangeArrowheads="1"/>
            </p:cNvSpPr>
            <p:nvPr/>
          </p:nvSpPr>
          <p:spPr bwMode="auto">
            <a:xfrm>
              <a:off x="1279" y="2825"/>
              <a:ext cx="1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ru-RU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1372" y="2825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1279" y="3038"/>
              <a:ext cx="1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ru-RU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1372" y="3038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1279" y="3252"/>
              <a:ext cx="17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lang="ru-RU"/>
            </a:p>
          </p:txBody>
        </p:sp>
        <p:sp>
          <p:nvSpPr>
            <p:cNvPr id="14380" name="Rectangle 46"/>
            <p:cNvSpPr>
              <a:spLocks noChangeArrowheads="1"/>
            </p:cNvSpPr>
            <p:nvPr/>
          </p:nvSpPr>
          <p:spPr bwMode="auto">
            <a:xfrm>
              <a:off x="1372" y="3252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1232" y="3465"/>
              <a:ext cx="26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ru-RU"/>
            </a:p>
          </p:txBody>
        </p:sp>
        <p:sp>
          <p:nvSpPr>
            <p:cNvPr id="14382" name="Rectangle 48"/>
            <p:cNvSpPr>
              <a:spLocks noChangeArrowheads="1"/>
            </p:cNvSpPr>
            <p:nvPr/>
          </p:nvSpPr>
          <p:spPr bwMode="auto">
            <a:xfrm>
              <a:off x="1418" y="3465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83" name="Rectangle 49"/>
            <p:cNvSpPr>
              <a:spLocks noChangeArrowheads="1"/>
            </p:cNvSpPr>
            <p:nvPr/>
          </p:nvSpPr>
          <p:spPr bwMode="auto">
            <a:xfrm>
              <a:off x="2539" y="1329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84" name="Rectangle 50"/>
            <p:cNvSpPr>
              <a:spLocks noChangeArrowheads="1"/>
            </p:cNvSpPr>
            <p:nvPr/>
          </p:nvSpPr>
          <p:spPr bwMode="auto">
            <a:xfrm>
              <a:off x="2407" y="1543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н</a:t>
              </a:r>
              <a:endParaRPr lang="ru-RU"/>
            </a:p>
          </p:txBody>
        </p:sp>
        <p:sp>
          <p:nvSpPr>
            <p:cNvPr id="14385" name="Rectangle 51"/>
            <p:cNvSpPr>
              <a:spLocks noChangeArrowheads="1"/>
            </p:cNvSpPr>
            <p:nvPr/>
          </p:nvSpPr>
          <p:spPr bwMode="auto">
            <a:xfrm>
              <a:off x="2507" y="1543"/>
              <a:ext cx="24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ет</a:t>
              </a:r>
              <a:endParaRPr lang="ru-RU"/>
            </a:p>
          </p:txBody>
        </p:sp>
        <p:sp>
          <p:nvSpPr>
            <p:cNvPr id="14386" name="Rectangle 52"/>
            <p:cNvSpPr>
              <a:spLocks noChangeArrowheads="1"/>
            </p:cNvSpPr>
            <p:nvPr/>
          </p:nvSpPr>
          <p:spPr bwMode="auto">
            <a:xfrm>
              <a:off x="2671" y="1543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87" name="Rectangle 53"/>
            <p:cNvSpPr>
              <a:spLocks noChangeArrowheads="1"/>
            </p:cNvSpPr>
            <p:nvPr/>
          </p:nvSpPr>
          <p:spPr bwMode="auto">
            <a:xfrm>
              <a:off x="2303" y="1756"/>
              <a:ext cx="56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а, ж, г</a:t>
              </a:r>
              <a:endParaRPr lang="ru-RU"/>
            </a:p>
          </p:txBody>
        </p:sp>
        <p:sp>
          <p:nvSpPr>
            <p:cNvPr id="14388" name="Rectangle 54"/>
            <p:cNvSpPr>
              <a:spLocks noChangeArrowheads="1"/>
            </p:cNvSpPr>
            <p:nvPr/>
          </p:nvSpPr>
          <p:spPr bwMode="auto">
            <a:xfrm>
              <a:off x="2775" y="1756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89" name="Rectangle 55"/>
            <p:cNvSpPr>
              <a:spLocks noChangeArrowheads="1"/>
            </p:cNvSpPr>
            <p:nvPr/>
          </p:nvSpPr>
          <p:spPr bwMode="auto">
            <a:xfrm>
              <a:off x="2488" y="1970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 dirty="0">
                  <a:solidFill>
                    <a:srgbClr val="000000"/>
                  </a:solidFill>
                  <a:latin typeface="Times New Roman" pitchFamily="18" charset="0"/>
                </a:rPr>
                <a:t>и</a:t>
              </a:r>
              <a:endParaRPr lang="ru-RU" dirty="0"/>
            </a:p>
          </p:txBody>
        </p:sp>
        <p:sp>
          <p:nvSpPr>
            <p:cNvPr id="14390" name="Rectangle 56"/>
            <p:cNvSpPr>
              <a:spLocks noChangeArrowheads="1"/>
            </p:cNvSpPr>
            <p:nvPr/>
          </p:nvSpPr>
          <p:spPr bwMode="auto">
            <a:xfrm>
              <a:off x="2589" y="1970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91" name="Rectangle 57"/>
            <p:cNvSpPr>
              <a:spLocks noChangeArrowheads="1"/>
            </p:cNvSpPr>
            <p:nvPr/>
          </p:nvSpPr>
          <p:spPr bwMode="auto">
            <a:xfrm>
              <a:off x="2330" y="2184"/>
              <a:ext cx="50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 dirty="0">
                  <a:solidFill>
                    <a:srgbClr val="000000"/>
                  </a:solidFill>
                  <a:latin typeface="Times New Roman" pitchFamily="18" charset="0"/>
                </a:rPr>
                <a:t>а, г, з</a:t>
              </a:r>
              <a:endParaRPr lang="ru-RU" dirty="0"/>
            </a:p>
          </p:txBody>
        </p:sp>
        <p:sp>
          <p:nvSpPr>
            <p:cNvPr id="14392" name="Rectangle 58"/>
            <p:cNvSpPr>
              <a:spLocks noChangeArrowheads="1"/>
            </p:cNvSpPr>
            <p:nvPr/>
          </p:nvSpPr>
          <p:spPr bwMode="auto">
            <a:xfrm>
              <a:off x="2749" y="2184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93" name="Rectangle 59"/>
            <p:cNvSpPr>
              <a:spLocks noChangeArrowheads="1"/>
            </p:cNvSpPr>
            <p:nvPr/>
          </p:nvSpPr>
          <p:spPr bwMode="auto">
            <a:xfrm>
              <a:off x="2494" y="2397"/>
              <a:ext cx="16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к</a:t>
              </a:r>
              <a:endParaRPr lang="ru-RU"/>
            </a:p>
          </p:txBody>
        </p:sp>
        <p:sp>
          <p:nvSpPr>
            <p:cNvPr id="14394" name="Rectangle 60"/>
            <p:cNvSpPr>
              <a:spLocks noChangeArrowheads="1"/>
            </p:cNvSpPr>
            <p:nvPr/>
          </p:nvSpPr>
          <p:spPr bwMode="auto">
            <a:xfrm>
              <a:off x="2585" y="2397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95" name="Rectangle 61"/>
            <p:cNvSpPr>
              <a:spLocks noChangeArrowheads="1"/>
            </p:cNvSpPr>
            <p:nvPr/>
          </p:nvSpPr>
          <p:spPr bwMode="auto">
            <a:xfrm>
              <a:off x="2288" y="2611"/>
              <a:ext cx="59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б, ж, д</a:t>
              </a:r>
              <a:endParaRPr lang="ru-RU"/>
            </a:p>
          </p:txBody>
        </p:sp>
        <p:sp>
          <p:nvSpPr>
            <p:cNvPr id="14396" name="Rectangle 62"/>
            <p:cNvSpPr>
              <a:spLocks noChangeArrowheads="1"/>
            </p:cNvSpPr>
            <p:nvPr/>
          </p:nvSpPr>
          <p:spPr bwMode="auto">
            <a:xfrm>
              <a:off x="2791" y="2611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97" name="Rectangle 63"/>
            <p:cNvSpPr>
              <a:spLocks noChangeArrowheads="1"/>
            </p:cNvSpPr>
            <p:nvPr/>
          </p:nvSpPr>
          <p:spPr bwMode="auto">
            <a:xfrm>
              <a:off x="2492" y="2825"/>
              <a:ext cx="17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л</a:t>
              </a:r>
              <a:endParaRPr lang="ru-RU"/>
            </a:p>
          </p:txBody>
        </p:sp>
        <p:sp>
          <p:nvSpPr>
            <p:cNvPr id="14398" name="Rectangle 64"/>
            <p:cNvSpPr>
              <a:spLocks noChangeArrowheads="1"/>
            </p:cNvSpPr>
            <p:nvPr/>
          </p:nvSpPr>
          <p:spPr bwMode="auto">
            <a:xfrm>
              <a:off x="2585" y="2825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399" name="Rectangle 65"/>
            <p:cNvSpPr>
              <a:spLocks noChangeArrowheads="1"/>
            </p:cNvSpPr>
            <p:nvPr/>
          </p:nvSpPr>
          <p:spPr bwMode="auto">
            <a:xfrm>
              <a:off x="2321" y="3038"/>
              <a:ext cx="5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б, е, з</a:t>
              </a:r>
              <a:endParaRPr lang="ru-RU"/>
            </a:p>
          </p:txBody>
        </p:sp>
        <p:sp>
          <p:nvSpPr>
            <p:cNvPr id="14400" name="Rectangle 66"/>
            <p:cNvSpPr>
              <a:spLocks noChangeArrowheads="1"/>
            </p:cNvSpPr>
            <p:nvPr/>
          </p:nvSpPr>
          <p:spPr bwMode="auto">
            <a:xfrm>
              <a:off x="2758" y="3038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01" name="Rectangle 67"/>
            <p:cNvSpPr>
              <a:spLocks noChangeArrowheads="1"/>
            </p:cNvSpPr>
            <p:nvPr/>
          </p:nvSpPr>
          <p:spPr bwMode="auto">
            <a:xfrm>
              <a:off x="2481" y="3252"/>
              <a:ext cx="19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м</a:t>
              </a:r>
              <a:endParaRPr lang="ru-RU"/>
            </a:p>
          </p:txBody>
        </p:sp>
        <p:sp>
          <p:nvSpPr>
            <p:cNvPr id="14402" name="Rectangle 68"/>
            <p:cNvSpPr>
              <a:spLocks noChangeArrowheads="1"/>
            </p:cNvSpPr>
            <p:nvPr/>
          </p:nvSpPr>
          <p:spPr bwMode="auto">
            <a:xfrm>
              <a:off x="2598" y="3252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03" name="Rectangle 69"/>
            <p:cNvSpPr>
              <a:spLocks noChangeArrowheads="1"/>
            </p:cNvSpPr>
            <p:nvPr/>
          </p:nvSpPr>
          <p:spPr bwMode="auto">
            <a:xfrm>
              <a:off x="2496" y="3465"/>
              <a:ext cx="16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в</a:t>
              </a:r>
              <a:endParaRPr lang="ru-RU"/>
            </a:p>
          </p:txBody>
        </p:sp>
        <p:sp>
          <p:nvSpPr>
            <p:cNvPr id="14404" name="Rectangle 70"/>
            <p:cNvSpPr>
              <a:spLocks noChangeArrowheads="1"/>
            </p:cNvSpPr>
            <p:nvPr/>
          </p:nvSpPr>
          <p:spPr bwMode="auto">
            <a:xfrm>
              <a:off x="2583" y="3465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05" name="Rectangle 71"/>
            <p:cNvSpPr>
              <a:spLocks noChangeArrowheads="1"/>
            </p:cNvSpPr>
            <p:nvPr/>
          </p:nvSpPr>
          <p:spPr bwMode="auto">
            <a:xfrm>
              <a:off x="3763" y="1329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06" name="Rectangle 72"/>
            <p:cNvSpPr>
              <a:spLocks noChangeArrowheads="1"/>
            </p:cNvSpPr>
            <p:nvPr/>
          </p:nvSpPr>
          <p:spPr bwMode="auto">
            <a:xfrm>
              <a:off x="3722" y="1543"/>
              <a:ext cx="16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а</a:t>
              </a:r>
              <a:endParaRPr lang="ru-RU"/>
            </a:p>
          </p:txBody>
        </p:sp>
        <p:sp>
          <p:nvSpPr>
            <p:cNvPr id="14407" name="Rectangle 73"/>
            <p:cNvSpPr>
              <a:spLocks noChangeArrowheads="1"/>
            </p:cNvSpPr>
            <p:nvPr/>
          </p:nvSpPr>
          <p:spPr bwMode="auto">
            <a:xfrm>
              <a:off x="3804" y="1543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08" name="Rectangle 74"/>
            <p:cNvSpPr>
              <a:spLocks noChangeArrowheads="1"/>
            </p:cNvSpPr>
            <p:nvPr/>
          </p:nvSpPr>
          <p:spPr bwMode="auto">
            <a:xfrm>
              <a:off x="3713" y="1756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и</a:t>
              </a:r>
              <a:endParaRPr lang="ru-RU"/>
            </a:p>
          </p:txBody>
        </p:sp>
        <p:sp>
          <p:nvSpPr>
            <p:cNvPr id="14409" name="Rectangle 75"/>
            <p:cNvSpPr>
              <a:spLocks noChangeArrowheads="1"/>
            </p:cNvSpPr>
            <p:nvPr/>
          </p:nvSpPr>
          <p:spPr bwMode="auto">
            <a:xfrm>
              <a:off x="3813" y="1756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10" name="Rectangle 76"/>
            <p:cNvSpPr>
              <a:spLocks noChangeArrowheads="1"/>
            </p:cNvSpPr>
            <p:nvPr/>
          </p:nvSpPr>
          <p:spPr bwMode="auto">
            <a:xfrm>
              <a:off x="3522" y="1970"/>
              <a:ext cx="57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б, ж, г</a:t>
              </a:r>
              <a:endParaRPr lang="ru-RU"/>
            </a:p>
          </p:txBody>
        </p:sp>
        <p:sp>
          <p:nvSpPr>
            <p:cNvPr id="14411" name="Rectangle 77"/>
            <p:cNvSpPr>
              <a:spLocks noChangeArrowheads="1"/>
            </p:cNvSpPr>
            <p:nvPr/>
          </p:nvSpPr>
          <p:spPr bwMode="auto">
            <a:xfrm>
              <a:off x="4007" y="1970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12" name="Rectangle 78"/>
            <p:cNvSpPr>
              <a:spLocks noChangeArrowheads="1"/>
            </p:cNvSpPr>
            <p:nvPr/>
          </p:nvSpPr>
          <p:spPr bwMode="auto">
            <a:xfrm>
              <a:off x="3702" y="2184"/>
              <a:ext cx="9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к</a:t>
              </a:r>
              <a:endParaRPr lang="ru-RU"/>
            </a:p>
          </p:txBody>
        </p:sp>
        <p:sp>
          <p:nvSpPr>
            <p:cNvPr id="14413" name="Rectangle 79"/>
            <p:cNvSpPr>
              <a:spLocks noChangeArrowheads="1"/>
            </p:cNvSpPr>
            <p:nvPr/>
          </p:nvSpPr>
          <p:spPr bwMode="auto">
            <a:xfrm>
              <a:off x="3826" y="2184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14" name="Rectangle 80"/>
            <p:cNvSpPr>
              <a:spLocks noChangeArrowheads="1"/>
            </p:cNvSpPr>
            <p:nvPr/>
          </p:nvSpPr>
          <p:spPr bwMode="auto">
            <a:xfrm>
              <a:off x="3548" y="2397"/>
              <a:ext cx="52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б, г, з</a:t>
              </a:r>
              <a:endParaRPr lang="ru-RU"/>
            </a:p>
          </p:txBody>
        </p:sp>
        <p:sp>
          <p:nvSpPr>
            <p:cNvPr id="14415" name="Rectangle 81"/>
            <p:cNvSpPr>
              <a:spLocks noChangeArrowheads="1"/>
            </p:cNvSpPr>
            <p:nvPr/>
          </p:nvSpPr>
          <p:spPr bwMode="auto">
            <a:xfrm>
              <a:off x="3979" y="2397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16" name="Rectangle 82"/>
            <p:cNvSpPr>
              <a:spLocks noChangeArrowheads="1"/>
            </p:cNvSpPr>
            <p:nvPr/>
          </p:nvSpPr>
          <p:spPr bwMode="auto">
            <a:xfrm>
              <a:off x="3717" y="2611"/>
              <a:ext cx="17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л</a:t>
              </a:r>
              <a:endParaRPr lang="ru-RU"/>
            </a:p>
          </p:txBody>
        </p:sp>
        <p:sp>
          <p:nvSpPr>
            <p:cNvPr id="14417" name="Rectangle 83"/>
            <p:cNvSpPr>
              <a:spLocks noChangeArrowheads="1"/>
            </p:cNvSpPr>
            <p:nvPr/>
          </p:nvSpPr>
          <p:spPr bwMode="auto">
            <a:xfrm>
              <a:off x="3810" y="2611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18" name="Rectangle 84"/>
            <p:cNvSpPr>
              <a:spLocks noChangeArrowheads="1"/>
            </p:cNvSpPr>
            <p:nvPr/>
          </p:nvSpPr>
          <p:spPr bwMode="auto">
            <a:xfrm>
              <a:off x="3516" y="2825"/>
              <a:ext cx="58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в, д, ж</a:t>
              </a:r>
              <a:endParaRPr lang="ru-RU"/>
            </a:p>
          </p:txBody>
        </p:sp>
        <p:sp>
          <p:nvSpPr>
            <p:cNvPr id="14419" name="Rectangle 85"/>
            <p:cNvSpPr>
              <a:spLocks noChangeArrowheads="1"/>
            </p:cNvSpPr>
            <p:nvPr/>
          </p:nvSpPr>
          <p:spPr bwMode="auto">
            <a:xfrm>
              <a:off x="4012" y="2825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20" name="Rectangle 86"/>
            <p:cNvSpPr>
              <a:spLocks noChangeArrowheads="1"/>
            </p:cNvSpPr>
            <p:nvPr/>
          </p:nvSpPr>
          <p:spPr bwMode="auto">
            <a:xfrm>
              <a:off x="3706" y="3038"/>
              <a:ext cx="19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м</a:t>
              </a:r>
              <a:endParaRPr lang="ru-RU"/>
            </a:p>
          </p:txBody>
        </p:sp>
        <p:sp>
          <p:nvSpPr>
            <p:cNvPr id="14421" name="Rectangle 87"/>
            <p:cNvSpPr>
              <a:spLocks noChangeArrowheads="1"/>
            </p:cNvSpPr>
            <p:nvPr/>
          </p:nvSpPr>
          <p:spPr bwMode="auto">
            <a:xfrm>
              <a:off x="3823" y="3038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22" name="Rectangle 88"/>
            <p:cNvSpPr>
              <a:spLocks noChangeArrowheads="1"/>
            </p:cNvSpPr>
            <p:nvPr/>
          </p:nvSpPr>
          <p:spPr bwMode="auto">
            <a:xfrm>
              <a:off x="3550" y="3252"/>
              <a:ext cx="52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е, в, з</a:t>
              </a:r>
              <a:endParaRPr lang="ru-RU"/>
            </a:p>
          </p:txBody>
        </p:sp>
        <p:sp>
          <p:nvSpPr>
            <p:cNvPr id="14423" name="Rectangle 89"/>
            <p:cNvSpPr>
              <a:spLocks noChangeArrowheads="1"/>
            </p:cNvSpPr>
            <p:nvPr/>
          </p:nvSpPr>
          <p:spPr bwMode="auto">
            <a:xfrm>
              <a:off x="3979" y="3252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24" name="Rectangle 90"/>
            <p:cNvSpPr>
              <a:spLocks noChangeArrowheads="1"/>
            </p:cNvSpPr>
            <p:nvPr/>
          </p:nvSpPr>
          <p:spPr bwMode="auto">
            <a:xfrm>
              <a:off x="3631" y="3465"/>
              <a:ext cx="34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нет</a:t>
              </a:r>
              <a:endParaRPr lang="ru-RU"/>
            </a:p>
          </p:txBody>
        </p:sp>
        <p:sp>
          <p:nvSpPr>
            <p:cNvPr id="14425" name="Rectangle 91"/>
            <p:cNvSpPr>
              <a:spLocks noChangeArrowheads="1"/>
            </p:cNvSpPr>
            <p:nvPr/>
          </p:nvSpPr>
          <p:spPr bwMode="auto">
            <a:xfrm>
              <a:off x="3895" y="3465"/>
              <a:ext cx="1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  <p:sp>
          <p:nvSpPr>
            <p:cNvPr id="14426" name="Rectangle 92"/>
            <p:cNvSpPr>
              <a:spLocks noChangeArrowheads="1"/>
            </p:cNvSpPr>
            <p:nvPr/>
          </p:nvSpPr>
          <p:spPr bwMode="auto">
            <a:xfrm>
              <a:off x="775" y="1321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27" name="Rectangle 93"/>
            <p:cNvSpPr>
              <a:spLocks noChangeArrowheads="1"/>
            </p:cNvSpPr>
            <p:nvPr/>
          </p:nvSpPr>
          <p:spPr bwMode="auto">
            <a:xfrm>
              <a:off x="782" y="1321"/>
              <a:ext cx="108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28" name="Rectangle 94"/>
            <p:cNvSpPr>
              <a:spLocks noChangeArrowheads="1"/>
            </p:cNvSpPr>
            <p:nvPr/>
          </p:nvSpPr>
          <p:spPr bwMode="auto">
            <a:xfrm>
              <a:off x="1864" y="1321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29" name="Rectangle 95"/>
            <p:cNvSpPr>
              <a:spLocks noChangeArrowheads="1"/>
            </p:cNvSpPr>
            <p:nvPr/>
          </p:nvSpPr>
          <p:spPr bwMode="auto">
            <a:xfrm>
              <a:off x="1871" y="1321"/>
              <a:ext cx="133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0" name="Rectangle 96"/>
            <p:cNvSpPr>
              <a:spLocks noChangeArrowheads="1"/>
            </p:cNvSpPr>
            <p:nvPr/>
          </p:nvSpPr>
          <p:spPr bwMode="auto">
            <a:xfrm>
              <a:off x="3208" y="1321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1" name="Rectangle 97"/>
            <p:cNvSpPr>
              <a:spLocks noChangeArrowheads="1"/>
            </p:cNvSpPr>
            <p:nvPr/>
          </p:nvSpPr>
          <p:spPr bwMode="auto">
            <a:xfrm>
              <a:off x="3215" y="1321"/>
              <a:ext cx="10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2" name="Rectangle 98"/>
            <p:cNvSpPr>
              <a:spLocks noChangeArrowheads="1"/>
            </p:cNvSpPr>
            <p:nvPr/>
          </p:nvSpPr>
          <p:spPr bwMode="auto">
            <a:xfrm>
              <a:off x="4313" y="132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3" name="Rectangle 99"/>
            <p:cNvSpPr>
              <a:spLocks noChangeArrowheads="1"/>
            </p:cNvSpPr>
            <p:nvPr/>
          </p:nvSpPr>
          <p:spPr bwMode="auto">
            <a:xfrm>
              <a:off x="775" y="1329"/>
              <a:ext cx="7" cy="2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4" name="Rectangle 100"/>
            <p:cNvSpPr>
              <a:spLocks noChangeArrowheads="1"/>
            </p:cNvSpPr>
            <p:nvPr/>
          </p:nvSpPr>
          <p:spPr bwMode="auto">
            <a:xfrm>
              <a:off x="775" y="367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5" name="Rectangle 101"/>
            <p:cNvSpPr>
              <a:spLocks noChangeArrowheads="1"/>
            </p:cNvSpPr>
            <p:nvPr/>
          </p:nvSpPr>
          <p:spPr bwMode="auto">
            <a:xfrm>
              <a:off x="775" y="367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6" name="Rectangle 102"/>
            <p:cNvSpPr>
              <a:spLocks noChangeArrowheads="1"/>
            </p:cNvSpPr>
            <p:nvPr/>
          </p:nvSpPr>
          <p:spPr bwMode="auto">
            <a:xfrm>
              <a:off x="782" y="3679"/>
              <a:ext cx="1082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7" name="Rectangle 103"/>
            <p:cNvSpPr>
              <a:spLocks noChangeArrowheads="1"/>
            </p:cNvSpPr>
            <p:nvPr/>
          </p:nvSpPr>
          <p:spPr bwMode="auto">
            <a:xfrm>
              <a:off x="1864" y="1329"/>
              <a:ext cx="7" cy="2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8" name="Rectangle 104"/>
            <p:cNvSpPr>
              <a:spLocks noChangeArrowheads="1"/>
            </p:cNvSpPr>
            <p:nvPr/>
          </p:nvSpPr>
          <p:spPr bwMode="auto">
            <a:xfrm>
              <a:off x="1864" y="367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39" name="Rectangle 105"/>
            <p:cNvSpPr>
              <a:spLocks noChangeArrowheads="1"/>
            </p:cNvSpPr>
            <p:nvPr/>
          </p:nvSpPr>
          <p:spPr bwMode="auto">
            <a:xfrm>
              <a:off x="1871" y="3679"/>
              <a:ext cx="133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0" name="Rectangle 106"/>
            <p:cNvSpPr>
              <a:spLocks noChangeArrowheads="1"/>
            </p:cNvSpPr>
            <p:nvPr/>
          </p:nvSpPr>
          <p:spPr bwMode="auto">
            <a:xfrm>
              <a:off x="3208" y="1329"/>
              <a:ext cx="7" cy="2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1" name="Rectangle 107"/>
            <p:cNvSpPr>
              <a:spLocks noChangeArrowheads="1"/>
            </p:cNvSpPr>
            <p:nvPr/>
          </p:nvSpPr>
          <p:spPr bwMode="auto">
            <a:xfrm>
              <a:off x="3208" y="367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2" name="Rectangle 108"/>
            <p:cNvSpPr>
              <a:spLocks noChangeArrowheads="1"/>
            </p:cNvSpPr>
            <p:nvPr/>
          </p:nvSpPr>
          <p:spPr bwMode="auto">
            <a:xfrm>
              <a:off x="3215" y="3679"/>
              <a:ext cx="109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3" name="Rectangle 109"/>
            <p:cNvSpPr>
              <a:spLocks noChangeArrowheads="1"/>
            </p:cNvSpPr>
            <p:nvPr/>
          </p:nvSpPr>
          <p:spPr bwMode="auto">
            <a:xfrm>
              <a:off x="4313" y="1329"/>
              <a:ext cx="8" cy="2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4" name="Rectangle 110"/>
            <p:cNvSpPr>
              <a:spLocks noChangeArrowheads="1"/>
            </p:cNvSpPr>
            <p:nvPr/>
          </p:nvSpPr>
          <p:spPr bwMode="auto">
            <a:xfrm>
              <a:off x="4313" y="3679"/>
              <a:ext cx="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5" name="Rectangle 111"/>
            <p:cNvSpPr>
              <a:spLocks noChangeArrowheads="1"/>
            </p:cNvSpPr>
            <p:nvPr/>
          </p:nvSpPr>
          <p:spPr bwMode="auto">
            <a:xfrm>
              <a:off x="4313" y="3679"/>
              <a:ext cx="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46" name="Rectangle 112"/>
            <p:cNvSpPr>
              <a:spLocks noChangeArrowheads="1"/>
            </p:cNvSpPr>
            <p:nvPr/>
          </p:nvSpPr>
          <p:spPr bwMode="auto">
            <a:xfrm>
              <a:off x="-937" y="3689"/>
              <a:ext cx="10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764704"/>
            <a:ext cx="7992888" cy="5616624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Процесс моделирования заключается в последовательном вычислении маркировок, получающихся в результате выполнения событий (переходов). </a:t>
            </a:r>
          </a:p>
          <a:p>
            <a:pPr eaLnBrk="1" hangingPunct="1"/>
            <a:r>
              <a:rPr lang="ru-RU" sz="2400" dirty="0" smtClean="0"/>
              <a:t>События, по которым нет предусловий, являются </a:t>
            </a:r>
            <a:r>
              <a:rPr lang="ru-RU" sz="2400" b="1" dirty="0" smtClean="0"/>
              <a:t>входами N-схемы</a:t>
            </a:r>
            <a:r>
              <a:rPr lang="ru-RU" sz="2400" dirty="0" smtClean="0"/>
              <a:t>. </a:t>
            </a:r>
          </a:p>
          <a:p>
            <a:pPr eaLnBrk="1" hangingPunct="1"/>
            <a:r>
              <a:rPr lang="ru-RU" sz="2400" dirty="0" smtClean="0"/>
              <a:t>Каждый вход должен быть присоединен к модели, генерирующей запуск события в соответствии с условиями, определяемыми моделируемой реальностью. В частности, это может  быть другая </a:t>
            </a:r>
            <a:r>
              <a:rPr lang="ru-RU" sz="2400" i="1" dirty="0" smtClean="0"/>
              <a:t>N</a:t>
            </a:r>
            <a:r>
              <a:rPr lang="ru-RU" sz="2400" dirty="0" smtClean="0"/>
              <a:t>-схема или </a:t>
            </a:r>
            <a:r>
              <a:rPr lang="en-US" sz="2400" i="1" dirty="0" smtClean="0"/>
              <a:t>Q</a:t>
            </a:r>
            <a:r>
              <a:rPr lang="ru-RU" sz="2400" dirty="0" smtClean="0"/>
              <a:t>-схема, моделирующая процесс появления этих событий.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764704"/>
            <a:ext cx="7992888" cy="5760640"/>
          </a:xfrm>
        </p:spPr>
        <p:txBody>
          <a:bodyPr/>
          <a:lstStyle/>
          <a:p>
            <a:r>
              <a:rPr lang="ru-RU" sz="2400" b="1" dirty="0"/>
              <a:t>Переход </a:t>
            </a:r>
            <a:r>
              <a:rPr lang="ru-RU" sz="2400" b="1" dirty="0" smtClean="0"/>
              <a:t>может сработать</a:t>
            </a:r>
            <a:r>
              <a:rPr lang="ru-RU" sz="2400" dirty="0" smtClean="0"/>
              <a:t>, </a:t>
            </a:r>
            <a:r>
              <a:rPr lang="ru-RU" sz="2400" dirty="0"/>
              <a:t>если выполнены все </a:t>
            </a:r>
            <a:r>
              <a:rPr lang="ru-RU" sz="2400" dirty="0" smtClean="0"/>
              <a:t>условия реализации </a:t>
            </a:r>
            <a:r>
              <a:rPr lang="ru-RU" sz="2400" dirty="0"/>
              <a:t>соответствующего события, т.е</a:t>
            </a:r>
            <a:r>
              <a:rPr lang="ru-RU" sz="2400" dirty="0" smtClean="0"/>
              <a:t>. во всех </a:t>
            </a:r>
            <a:r>
              <a:rPr lang="ru-RU" sz="2400" dirty="0"/>
              <a:t>входных позициях такой </a:t>
            </a:r>
            <a:r>
              <a:rPr lang="ru-RU" sz="2400" dirty="0" smtClean="0"/>
              <a:t>перехода имеются </a:t>
            </a:r>
            <a:r>
              <a:rPr lang="ru-RU" sz="2400" dirty="0"/>
              <a:t>ненулевые </a:t>
            </a:r>
            <a:r>
              <a:rPr lang="ru-RU" sz="2400" dirty="0" smtClean="0"/>
              <a:t>метки. </a:t>
            </a:r>
            <a:endParaRPr lang="ru-RU" sz="2400" dirty="0"/>
          </a:p>
          <a:p>
            <a:r>
              <a:rPr lang="ru-RU" sz="2400" b="1" dirty="0" smtClean="0"/>
              <a:t>Срабатывание </a:t>
            </a:r>
            <a:r>
              <a:rPr lang="ru-RU" sz="2400" b="1" dirty="0"/>
              <a:t>перехода </a:t>
            </a:r>
            <a:r>
              <a:rPr lang="ru-RU" sz="2400" dirty="0"/>
              <a:t>– это неделимое действие</a:t>
            </a:r>
            <a:r>
              <a:rPr lang="ru-RU" sz="2400" dirty="0" smtClean="0"/>
              <a:t>, изменяющее </a:t>
            </a:r>
            <a:r>
              <a:rPr lang="ru-RU" sz="2400" dirty="0"/>
              <a:t>разметку: из каждого </a:t>
            </a:r>
            <a:r>
              <a:rPr lang="ru-RU" sz="2400" dirty="0" smtClean="0"/>
              <a:t>входной позиции </a:t>
            </a:r>
            <a:r>
              <a:rPr lang="ru-RU" sz="2400" dirty="0"/>
              <a:t>изымается </a:t>
            </a:r>
            <a:r>
              <a:rPr lang="ru-RU" sz="2400" dirty="0" smtClean="0"/>
              <a:t>по одной </a:t>
            </a:r>
            <a:r>
              <a:rPr lang="ru-RU" sz="2400" dirty="0"/>
              <a:t>фишке, а в </a:t>
            </a:r>
            <a:r>
              <a:rPr lang="ru-RU" sz="2400" dirty="0" smtClean="0"/>
              <a:t>каждую выходную позицию </a:t>
            </a:r>
            <a:r>
              <a:rPr lang="ru-RU" sz="2400" dirty="0"/>
              <a:t>добавляется по </a:t>
            </a:r>
            <a:r>
              <a:rPr lang="ru-RU" sz="2400" dirty="0" smtClean="0"/>
              <a:t>одной фишке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Тем </a:t>
            </a:r>
            <a:r>
              <a:rPr lang="ru-RU" sz="2400" dirty="0"/>
              <a:t>самым реализация события, изображенного переходом</a:t>
            </a:r>
            <a:r>
              <a:rPr lang="ru-RU" sz="2400" dirty="0" smtClean="0"/>
              <a:t>, изменяет </a:t>
            </a:r>
            <a:r>
              <a:rPr lang="ru-RU" sz="2400" dirty="0"/>
              <a:t>состояние связанных с ним условий (уменьшается емкость </a:t>
            </a:r>
            <a:r>
              <a:rPr lang="ru-RU" sz="2400" dirty="0" smtClean="0"/>
              <a:t>«предусловий», </a:t>
            </a:r>
            <a:r>
              <a:rPr lang="ru-RU" sz="2400" dirty="0"/>
              <a:t>увеличивается емкость </a:t>
            </a:r>
            <a:r>
              <a:rPr lang="ru-RU" sz="2400" dirty="0" smtClean="0"/>
              <a:t>«постусловий»).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692696"/>
            <a:ext cx="7920880" cy="5832648"/>
          </a:xfrm>
        </p:spPr>
        <p:txBody>
          <a:bodyPr/>
          <a:lstStyle/>
          <a:p>
            <a:r>
              <a:rPr lang="ru-RU" sz="2400" b="1" dirty="0" smtClean="0"/>
              <a:t>Правила </a:t>
            </a:r>
            <a:r>
              <a:rPr lang="ru-RU" sz="2400" b="1" dirty="0"/>
              <a:t>изменения маркировок</a:t>
            </a:r>
            <a:r>
              <a:rPr lang="ru-RU" sz="2400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выполняется </a:t>
            </a:r>
            <a:r>
              <a:rPr lang="ru-RU" sz="2000" dirty="0"/>
              <a:t>только возбужденный переход, т.е. такой переход, </a:t>
            </a:r>
            <a:r>
              <a:rPr lang="ru-RU" sz="2000" dirty="0" smtClean="0"/>
              <a:t>во всех </a:t>
            </a:r>
            <a:r>
              <a:rPr lang="ru-RU" sz="2000" dirty="0"/>
              <a:t>входных позициях которого имеются ненулевые метки;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срабатывание </a:t>
            </a:r>
            <a:r>
              <a:rPr lang="ru-RU" sz="2000" dirty="0"/>
              <a:t>перехода может наступить через любой </a:t>
            </a:r>
            <a:r>
              <a:rPr lang="ru-RU" sz="2000" dirty="0" smtClean="0"/>
              <a:t>конечный промежуток </a:t>
            </a:r>
            <a:r>
              <a:rPr lang="ru-RU" sz="2000" dirty="0"/>
              <a:t>времени после его возбуждения;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ru-RU" sz="2000" dirty="0"/>
              <a:t>в некотором состоянии сети возбужденным оказывается </a:t>
            </a:r>
            <a:r>
              <a:rPr lang="ru-RU" sz="2000" dirty="0" smtClean="0"/>
              <a:t>сразу несколько </a:t>
            </a:r>
            <a:r>
              <a:rPr lang="ru-RU" sz="2000" dirty="0"/>
              <a:t>переходов, то всегда выполняется только </a:t>
            </a:r>
            <a:r>
              <a:rPr lang="ru-RU" sz="2000" dirty="0" smtClean="0"/>
              <a:t>какой-то один (</a:t>
            </a:r>
            <a:r>
              <a:rPr lang="ru-RU" sz="2000" dirty="0"/>
              <a:t>любой) из них;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</a:t>
            </a:r>
            <a:r>
              <a:rPr lang="ru-RU" sz="2000" dirty="0"/>
              <a:t>результате срабатывания перехода метки в каждой </a:t>
            </a:r>
            <a:r>
              <a:rPr lang="ru-RU" sz="2000" dirty="0" smtClean="0"/>
              <a:t>входной позиции перехода </a:t>
            </a:r>
            <a:r>
              <a:rPr lang="ru-RU" sz="2000" dirty="0"/>
              <a:t>уменьшаются на единицу, а метки во всех его </a:t>
            </a:r>
            <a:r>
              <a:rPr lang="ru-RU" sz="2000" dirty="0" smtClean="0"/>
              <a:t>выходных позициях </a:t>
            </a:r>
            <a:r>
              <a:rPr lang="ru-RU" sz="2000" dirty="0"/>
              <a:t>увеличиваются на единицу;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выполнение </a:t>
            </a:r>
            <a:r>
              <a:rPr lang="ru-RU" sz="2000" dirty="0"/>
              <a:t>перехода – неделимый акт, изменение разметки </a:t>
            </a:r>
            <a:r>
              <a:rPr lang="ru-RU" sz="2000" dirty="0" smtClean="0"/>
              <a:t>входных и </a:t>
            </a:r>
            <a:r>
              <a:rPr lang="ru-RU" sz="2000" dirty="0"/>
              <a:t>выходных позиций перехода при его выполнении </a:t>
            </a:r>
            <a:r>
              <a:rPr lang="ru-RU" sz="2000" dirty="0" smtClean="0"/>
              <a:t>осуществляется мгновенно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5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20688"/>
            <a:ext cx="7786563" cy="755650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dirty="0" smtClean="0"/>
              <a:t>Общая концепция формализма </a:t>
            </a:r>
            <a:r>
              <a:rPr lang="ru-RU" sz="3200" i="1" dirty="0" smtClean="0"/>
              <a:t>N</a:t>
            </a:r>
            <a:r>
              <a:rPr lang="ru-RU" sz="3200" dirty="0" smtClean="0"/>
              <a:t>-схем 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064896" cy="4248473"/>
          </a:xfrm>
        </p:spPr>
        <p:txBody>
          <a:bodyPr/>
          <a:lstStyle/>
          <a:p>
            <a:pPr eaLnBrk="1" hangingPunct="1"/>
            <a:r>
              <a:rPr lang="ru-RU" sz="2400" b="1" dirty="0"/>
              <a:t>Сети Петри </a:t>
            </a:r>
            <a:r>
              <a:rPr lang="ru-RU" sz="2400" dirty="0"/>
              <a:t>(англ. </a:t>
            </a:r>
            <a:r>
              <a:rPr lang="ru-RU" sz="2400" dirty="0" err="1"/>
              <a:t>Petri</a:t>
            </a:r>
            <a:r>
              <a:rPr lang="ru-RU" sz="2400" dirty="0"/>
              <a:t> </a:t>
            </a:r>
            <a:r>
              <a:rPr lang="ru-RU" sz="2400" dirty="0" err="1"/>
              <a:t>Nets</a:t>
            </a:r>
            <a:r>
              <a:rPr lang="ru-RU" sz="2400" dirty="0"/>
              <a:t>), называемые</a:t>
            </a:r>
            <a:r>
              <a:rPr lang="ru-RU" sz="2400" i="1" dirty="0"/>
              <a:t> </a:t>
            </a:r>
            <a:r>
              <a:rPr lang="ru-RU" sz="2400" i="1" dirty="0" smtClean="0"/>
              <a:t>N</a:t>
            </a:r>
            <a:r>
              <a:rPr lang="ru-RU" sz="2400" dirty="0" smtClean="0"/>
              <a:t>-</a:t>
            </a:r>
            <a:r>
              <a:rPr lang="ru-RU" sz="2400" i="1" dirty="0" smtClean="0"/>
              <a:t>схемами</a:t>
            </a:r>
            <a:r>
              <a:rPr lang="ru-RU" sz="2400" dirty="0" smtClean="0"/>
              <a:t>,</a:t>
            </a:r>
            <a:r>
              <a:rPr lang="ru-RU" sz="2400" i="1" dirty="0" smtClean="0"/>
              <a:t> </a:t>
            </a:r>
            <a:r>
              <a:rPr lang="ru-RU" sz="2400" dirty="0" smtClean="0"/>
              <a:t>используются для формального описания структуры и взаимодействия параллельных систем и процессов, а также анализа причинно-следственных связей в сложных системах.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04664"/>
            <a:ext cx="8229600" cy="593725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Для нашего примера последовательность изменения маркировок описывается соотношениями: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347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204002"/>
              </p:ext>
            </p:extLst>
          </p:nvPr>
        </p:nvGraphicFramePr>
        <p:xfrm>
          <a:off x="1043608" y="1484784"/>
          <a:ext cx="6192837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Формула" r:id="rId3" imgW="2641600" imgH="2159000" progId="Equation.3">
                  <p:embed/>
                </p:oleObj>
              </mc:Choice>
              <mc:Fallback>
                <p:oleObj name="Формула" r:id="rId3" imgW="2641600" imgH="215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84784"/>
                        <a:ext cx="6192837" cy="507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755650" y="1341438"/>
            <a:ext cx="7632700" cy="4319587"/>
            <a:chOff x="1552" y="1715"/>
            <a:chExt cx="7170" cy="4057"/>
          </a:xfrm>
        </p:grpSpPr>
        <p:grpSp>
          <p:nvGrpSpPr>
            <p:cNvPr id="17414" name="Group 5"/>
            <p:cNvGrpSpPr>
              <a:grpSpLocks/>
            </p:cNvGrpSpPr>
            <p:nvPr/>
          </p:nvGrpSpPr>
          <p:grpSpPr bwMode="auto">
            <a:xfrm>
              <a:off x="2105" y="3399"/>
              <a:ext cx="540" cy="714"/>
              <a:chOff x="4620" y="5676"/>
              <a:chExt cx="540" cy="714"/>
            </a:xfrm>
          </p:grpSpPr>
          <p:sp>
            <p:nvSpPr>
              <p:cNvPr id="17518" name="Oval 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19" name="Object 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0" name="Формула" r:id="rId3" imgW="88707" imgH="164742" progId="Equation.3">
                      <p:embed/>
                    </p:oleObj>
                  </mc:Choice>
                  <mc:Fallback>
                    <p:oleObj name="Формула" r:id="rId3" imgW="88707" imgH="1647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15" name="Group 8"/>
            <p:cNvGrpSpPr>
              <a:grpSpLocks/>
            </p:cNvGrpSpPr>
            <p:nvPr/>
          </p:nvGrpSpPr>
          <p:grpSpPr bwMode="auto">
            <a:xfrm>
              <a:off x="4862" y="3399"/>
              <a:ext cx="540" cy="714"/>
              <a:chOff x="4620" y="5676"/>
              <a:chExt cx="540" cy="714"/>
            </a:xfrm>
          </p:grpSpPr>
          <p:sp>
            <p:nvSpPr>
              <p:cNvPr id="17516" name="Oval 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17" name="Object 1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1" name="Формула" r:id="rId5" imgW="126725" imgH="177415" progId="Equation.3">
                      <p:embed/>
                    </p:oleObj>
                  </mc:Choice>
                  <mc:Fallback>
                    <p:oleObj name="Формула" r:id="rId5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16" name="Group 11"/>
            <p:cNvGrpSpPr>
              <a:grpSpLocks/>
            </p:cNvGrpSpPr>
            <p:nvPr/>
          </p:nvGrpSpPr>
          <p:grpSpPr bwMode="auto">
            <a:xfrm>
              <a:off x="1552" y="3525"/>
              <a:ext cx="142" cy="881"/>
              <a:chOff x="1616" y="5850"/>
              <a:chExt cx="142" cy="881"/>
            </a:xfrm>
          </p:grpSpPr>
          <p:sp>
            <p:nvSpPr>
              <p:cNvPr id="17514" name="Line 12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15" name="Object 13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2" name="Формула" r:id="rId7" imgW="88707" imgH="164742" progId="Equation.3">
                      <p:embed/>
                    </p:oleObj>
                  </mc:Choice>
                  <mc:Fallback>
                    <p:oleObj name="Формула" r:id="rId7" imgW="88707" imgH="1647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17" name="Group 14"/>
            <p:cNvGrpSpPr>
              <a:grpSpLocks/>
            </p:cNvGrpSpPr>
            <p:nvPr/>
          </p:nvGrpSpPr>
          <p:grpSpPr bwMode="auto">
            <a:xfrm>
              <a:off x="2939" y="2455"/>
              <a:ext cx="142" cy="881"/>
              <a:chOff x="1616" y="5850"/>
              <a:chExt cx="142" cy="881"/>
            </a:xfrm>
          </p:grpSpPr>
          <p:sp>
            <p:nvSpPr>
              <p:cNvPr id="17512" name="Line 15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13" name="Object 16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3" name="Формула" r:id="rId8" imgW="126780" imgH="164814" progId="Equation.3">
                      <p:embed/>
                    </p:oleObj>
                  </mc:Choice>
                  <mc:Fallback>
                    <p:oleObj name="Формула" r:id="rId8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18" name="Group 17"/>
            <p:cNvGrpSpPr>
              <a:grpSpLocks/>
            </p:cNvGrpSpPr>
            <p:nvPr/>
          </p:nvGrpSpPr>
          <p:grpSpPr bwMode="auto">
            <a:xfrm>
              <a:off x="3067" y="4596"/>
              <a:ext cx="142" cy="881"/>
              <a:chOff x="1616" y="5850"/>
              <a:chExt cx="142" cy="881"/>
            </a:xfrm>
          </p:grpSpPr>
          <p:sp>
            <p:nvSpPr>
              <p:cNvPr id="17510" name="Line 18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11" name="Object 19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4" name="Формула" r:id="rId10" imgW="126780" imgH="164814" progId="Equation.3">
                      <p:embed/>
                    </p:oleObj>
                  </mc:Choice>
                  <mc:Fallback>
                    <p:oleObj name="Формула" r:id="rId10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19" name="Group 20"/>
            <p:cNvGrpSpPr>
              <a:grpSpLocks/>
            </p:cNvGrpSpPr>
            <p:nvPr/>
          </p:nvGrpSpPr>
          <p:grpSpPr bwMode="auto">
            <a:xfrm>
              <a:off x="3534" y="2266"/>
              <a:ext cx="540" cy="714"/>
              <a:chOff x="4620" y="5676"/>
              <a:chExt cx="540" cy="714"/>
            </a:xfrm>
          </p:grpSpPr>
          <p:sp>
            <p:nvSpPr>
              <p:cNvPr id="17508" name="Oval 21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09" name="Object 22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5" name="Формула" r:id="rId12" imgW="126835" imgH="139518" progId="Equation.3">
                      <p:embed/>
                    </p:oleObj>
                  </mc:Choice>
                  <mc:Fallback>
                    <p:oleObj name="Формула" r:id="rId1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0" name="Group 23"/>
            <p:cNvGrpSpPr>
              <a:grpSpLocks/>
            </p:cNvGrpSpPr>
            <p:nvPr/>
          </p:nvGrpSpPr>
          <p:grpSpPr bwMode="auto">
            <a:xfrm>
              <a:off x="4745" y="1741"/>
              <a:ext cx="540" cy="714"/>
              <a:chOff x="4620" y="5676"/>
              <a:chExt cx="540" cy="714"/>
            </a:xfrm>
          </p:grpSpPr>
          <p:sp>
            <p:nvSpPr>
              <p:cNvPr id="17506" name="Oval 24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07" name="Object 25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6" name="Формула" r:id="rId14" imgW="203112" imgH="139639" progId="Equation.3">
                      <p:embed/>
                    </p:oleObj>
                  </mc:Choice>
                  <mc:Fallback>
                    <p:oleObj name="Формула" r:id="rId14" imgW="203112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1" name="Group 26"/>
            <p:cNvGrpSpPr>
              <a:grpSpLocks/>
            </p:cNvGrpSpPr>
            <p:nvPr/>
          </p:nvGrpSpPr>
          <p:grpSpPr bwMode="auto">
            <a:xfrm>
              <a:off x="3534" y="3399"/>
              <a:ext cx="540" cy="714"/>
              <a:chOff x="4620" y="5676"/>
              <a:chExt cx="540" cy="714"/>
            </a:xfrm>
          </p:grpSpPr>
          <p:sp>
            <p:nvSpPr>
              <p:cNvPr id="17504" name="Oval 27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05" name="Object 28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7" name="Формула" r:id="rId16" imgW="114201" imgH="139579" progId="Equation.3">
                      <p:embed/>
                    </p:oleObj>
                  </mc:Choice>
                  <mc:Fallback>
                    <p:oleObj name="Формула" r:id="rId1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2" name="Group 29"/>
            <p:cNvGrpSpPr>
              <a:grpSpLocks/>
            </p:cNvGrpSpPr>
            <p:nvPr/>
          </p:nvGrpSpPr>
          <p:grpSpPr bwMode="auto">
            <a:xfrm>
              <a:off x="3534" y="4505"/>
              <a:ext cx="540" cy="714"/>
              <a:chOff x="4620" y="5676"/>
              <a:chExt cx="540" cy="714"/>
            </a:xfrm>
          </p:grpSpPr>
          <p:sp>
            <p:nvSpPr>
              <p:cNvPr id="17502" name="Oval 30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03" name="Object 31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8" name="Формула" r:id="rId18" imgW="126725" imgH="126725" progId="Equation.3">
                      <p:embed/>
                    </p:oleObj>
                  </mc:Choice>
                  <mc:Fallback>
                    <p:oleObj name="Формула" r:id="rId18" imgW="126725" imgH="126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3" name="Group 32"/>
            <p:cNvGrpSpPr>
              <a:grpSpLocks/>
            </p:cNvGrpSpPr>
            <p:nvPr/>
          </p:nvGrpSpPr>
          <p:grpSpPr bwMode="auto">
            <a:xfrm>
              <a:off x="4862" y="4994"/>
              <a:ext cx="540" cy="714"/>
              <a:chOff x="4620" y="5676"/>
              <a:chExt cx="540" cy="714"/>
            </a:xfrm>
          </p:grpSpPr>
          <p:sp>
            <p:nvSpPr>
              <p:cNvPr id="17500" name="Oval 33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501" name="Object 34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69" name="Формула" r:id="rId20" imgW="114201" imgH="139579" progId="Equation.3">
                      <p:embed/>
                    </p:oleObj>
                  </mc:Choice>
                  <mc:Fallback>
                    <p:oleObj name="Формула" r:id="rId20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4" name="Group 35"/>
            <p:cNvGrpSpPr>
              <a:grpSpLocks/>
            </p:cNvGrpSpPr>
            <p:nvPr/>
          </p:nvGrpSpPr>
          <p:grpSpPr bwMode="auto">
            <a:xfrm>
              <a:off x="6165" y="1966"/>
              <a:ext cx="540" cy="714"/>
              <a:chOff x="4620" y="5676"/>
              <a:chExt cx="540" cy="714"/>
            </a:xfrm>
          </p:grpSpPr>
          <p:sp>
            <p:nvSpPr>
              <p:cNvPr id="17498" name="Oval 3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99" name="Object 3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0" name="Формула" r:id="rId22" imgW="126835" imgH="139518" progId="Equation.3">
                      <p:embed/>
                    </p:oleObj>
                  </mc:Choice>
                  <mc:Fallback>
                    <p:oleObj name="Формула" r:id="rId2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5" name="Group 38"/>
            <p:cNvGrpSpPr>
              <a:grpSpLocks/>
            </p:cNvGrpSpPr>
            <p:nvPr/>
          </p:nvGrpSpPr>
          <p:grpSpPr bwMode="auto">
            <a:xfrm>
              <a:off x="6165" y="2811"/>
              <a:ext cx="540" cy="714"/>
              <a:chOff x="4620" y="5676"/>
              <a:chExt cx="540" cy="714"/>
            </a:xfrm>
          </p:grpSpPr>
          <p:sp>
            <p:nvSpPr>
              <p:cNvPr id="17496" name="Oval 3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97" name="Object 4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1" name="Формула" r:id="rId24" imgW="126725" imgH="177415" progId="Equation.3">
                      <p:embed/>
                    </p:oleObj>
                  </mc:Choice>
                  <mc:Fallback>
                    <p:oleObj name="Формула" r:id="rId24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6" name="Group 41"/>
            <p:cNvGrpSpPr>
              <a:grpSpLocks/>
            </p:cNvGrpSpPr>
            <p:nvPr/>
          </p:nvGrpSpPr>
          <p:grpSpPr bwMode="auto">
            <a:xfrm>
              <a:off x="6165" y="4014"/>
              <a:ext cx="540" cy="714"/>
              <a:chOff x="4620" y="5676"/>
              <a:chExt cx="540" cy="714"/>
            </a:xfrm>
          </p:grpSpPr>
          <p:sp>
            <p:nvSpPr>
              <p:cNvPr id="17494" name="Oval 42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95" name="Object 43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2" name="Формула" r:id="rId26" imgW="114201" imgH="139579" progId="Equation.3">
                      <p:embed/>
                    </p:oleObj>
                  </mc:Choice>
                  <mc:Fallback>
                    <p:oleObj name="Формула" r:id="rId2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7" name="Group 44"/>
            <p:cNvGrpSpPr>
              <a:grpSpLocks/>
            </p:cNvGrpSpPr>
            <p:nvPr/>
          </p:nvGrpSpPr>
          <p:grpSpPr bwMode="auto">
            <a:xfrm>
              <a:off x="6230" y="4871"/>
              <a:ext cx="540" cy="714"/>
              <a:chOff x="4620" y="5676"/>
              <a:chExt cx="540" cy="714"/>
            </a:xfrm>
          </p:grpSpPr>
          <p:sp>
            <p:nvSpPr>
              <p:cNvPr id="17492" name="Oval 45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93" name="Object 46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3" name="Формула" r:id="rId28" imgW="152334" imgH="139639" progId="Equation.3">
                      <p:embed/>
                    </p:oleObj>
                  </mc:Choice>
                  <mc:Fallback>
                    <p:oleObj name="Формула" r:id="rId28" imgW="152334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8" name="Group 47"/>
            <p:cNvGrpSpPr>
              <a:grpSpLocks/>
            </p:cNvGrpSpPr>
            <p:nvPr/>
          </p:nvGrpSpPr>
          <p:grpSpPr bwMode="auto">
            <a:xfrm>
              <a:off x="7575" y="3474"/>
              <a:ext cx="540" cy="714"/>
              <a:chOff x="4620" y="5676"/>
              <a:chExt cx="540" cy="714"/>
            </a:xfrm>
          </p:grpSpPr>
          <p:sp>
            <p:nvSpPr>
              <p:cNvPr id="17490" name="Oval 48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91" name="Object 49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4" name="Формула" r:id="rId30" imgW="114201" imgH="139579" progId="Equation.3">
                      <p:embed/>
                    </p:oleObj>
                  </mc:Choice>
                  <mc:Fallback>
                    <p:oleObj name="Формула" r:id="rId30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29" name="Group 50"/>
            <p:cNvGrpSpPr>
              <a:grpSpLocks/>
            </p:cNvGrpSpPr>
            <p:nvPr/>
          </p:nvGrpSpPr>
          <p:grpSpPr bwMode="auto">
            <a:xfrm>
              <a:off x="8494" y="3573"/>
              <a:ext cx="228" cy="881"/>
              <a:chOff x="1616" y="5850"/>
              <a:chExt cx="142" cy="881"/>
            </a:xfrm>
          </p:grpSpPr>
          <p:sp>
            <p:nvSpPr>
              <p:cNvPr id="17488" name="Line 51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89" name="Object 52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5" name="Формула" r:id="rId32" imgW="177492" imgH="177492" progId="Equation.3">
                      <p:embed/>
                    </p:oleObj>
                  </mc:Choice>
                  <mc:Fallback>
                    <p:oleObj name="Формула" r:id="rId32" imgW="17749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30" name="Group 53"/>
            <p:cNvGrpSpPr>
              <a:grpSpLocks/>
            </p:cNvGrpSpPr>
            <p:nvPr/>
          </p:nvGrpSpPr>
          <p:grpSpPr bwMode="auto">
            <a:xfrm>
              <a:off x="4358" y="4704"/>
              <a:ext cx="142" cy="881"/>
              <a:chOff x="1616" y="5850"/>
              <a:chExt cx="142" cy="881"/>
            </a:xfrm>
          </p:grpSpPr>
          <p:sp>
            <p:nvSpPr>
              <p:cNvPr id="17486" name="Line 54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87" name="Object 55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6" name="Формула" r:id="rId34" imgW="114102" imgH="177492" progId="Equation.3">
                      <p:embed/>
                    </p:oleObj>
                  </mc:Choice>
                  <mc:Fallback>
                    <p:oleObj name="Формула" r:id="rId34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31" name="Group 56"/>
            <p:cNvGrpSpPr>
              <a:grpSpLocks/>
            </p:cNvGrpSpPr>
            <p:nvPr/>
          </p:nvGrpSpPr>
          <p:grpSpPr bwMode="auto">
            <a:xfrm>
              <a:off x="4280" y="2191"/>
              <a:ext cx="142" cy="881"/>
              <a:chOff x="1616" y="5850"/>
              <a:chExt cx="142" cy="881"/>
            </a:xfrm>
          </p:grpSpPr>
          <p:sp>
            <p:nvSpPr>
              <p:cNvPr id="17484" name="Line 57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85" name="Object 58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7" name="Формула" r:id="rId36" imgW="114102" imgH="177492" progId="Equation.3">
                      <p:embed/>
                    </p:oleObj>
                  </mc:Choice>
                  <mc:Fallback>
                    <p:oleObj name="Формула" r:id="rId36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32" name="Group 59"/>
            <p:cNvGrpSpPr>
              <a:grpSpLocks/>
            </p:cNvGrpSpPr>
            <p:nvPr/>
          </p:nvGrpSpPr>
          <p:grpSpPr bwMode="auto">
            <a:xfrm>
              <a:off x="5676" y="2342"/>
              <a:ext cx="142" cy="881"/>
              <a:chOff x="1616" y="5850"/>
              <a:chExt cx="142" cy="881"/>
            </a:xfrm>
          </p:grpSpPr>
          <p:sp>
            <p:nvSpPr>
              <p:cNvPr id="17482" name="Line 60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83" name="Object 61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8" name="Формула" r:id="rId38" imgW="126725" imgH="177415" progId="Equation.3">
                      <p:embed/>
                    </p:oleObj>
                  </mc:Choice>
                  <mc:Fallback>
                    <p:oleObj name="Формула" r:id="rId38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33" name="Group 62"/>
            <p:cNvGrpSpPr>
              <a:grpSpLocks/>
            </p:cNvGrpSpPr>
            <p:nvPr/>
          </p:nvGrpSpPr>
          <p:grpSpPr bwMode="auto">
            <a:xfrm>
              <a:off x="5740" y="4438"/>
              <a:ext cx="142" cy="881"/>
              <a:chOff x="1616" y="5850"/>
              <a:chExt cx="142" cy="881"/>
            </a:xfrm>
          </p:grpSpPr>
          <p:sp>
            <p:nvSpPr>
              <p:cNvPr id="17480" name="Line 63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81" name="Object 64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79" name="Формула" r:id="rId40" imgW="114102" imgH="177492" progId="Equation.3">
                      <p:embed/>
                    </p:oleObj>
                  </mc:Choice>
                  <mc:Fallback>
                    <p:oleObj name="Формула" r:id="rId40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34" name="Group 65"/>
            <p:cNvGrpSpPr>
              <a:grpSpLocks/>
            </p:cNvGrpSpPr>
            <p:nvPr/>
          </p:nvGrpSpPr>
          <p:grpSpPr bwMode="auto">
            <a:xfrm>
              <a:off x="7013" y="2342"/>
              <a:ext cx="142" cy="881"/>
              <a:chOff x="1616" y="5850"/>
              <a:chExt cx="142" cy="881"/>
            </a:xfrm>
          </p:grpSpPr>
          <p:sp>
            <p:nvSpPr>
              <p:cNvPr id="17478" name="Line 66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79" name="Object 67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80" name="Формула" r:id="rId42" imgW="126725" imgH="177415" progId="Equation.3">
                      <p:embed/>
                    </p:oleObj>
                  </mc:Choice>
                  <mc:Fallback>
                    <p:oleObj name="Формула" r:id="rId42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35" name="Group 68"/>
            <p:cNvGrpSpPr>
              <a:grpSpLocks/>
            </p:cNvGrpSpPr>
            <p:nvPr/>
          </p:nvGrpSpPr>
          <p:grpSpPr bwMode="auto">
            <a:xfrm>
              <a:off x="7077" y="4380"/>
              <a:ext cx="142" cy="881"/>
              <a:chOff x="1616" y="5850"/>
              <a:chExt cx="142" cy="881"/>
            </a:xfrm>
          </p:grpSpPr>
          <p:sp>
            <p:nvSpPr>
              <p:cNvPr id="17476" name="Line 69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7477" name="Object 70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81" name="Формула" r:id="rId44" imgW="114102" imgH="177492" progId="Equation.3">
                      <p:embed/>
                    </p:oleObj>
                  </mc:Choice>
                  <mc:Fallback>
                    <p:oleObj name="Формула" r:id="rId44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36" name="Line 71"/>
            <p:cNvSpPr>
              <a:spLocks noChangeShapeType="1"/>
            </p:cNvSpPr>
            <p:nvPr/>
          </p:nvSpPr>
          <p:spPr bwMode="auto">
            <a:xfrm>
              <a:off x="1616" y="3840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37" name="Line 72"/>
            <p:cNvSpPr>
              <a:spLocks noChangeShapeType="1"/>
            </p:cNvSpPr>
            <p:nvPr/>
          </p:nvSpPr>
          <p:spPr bwMode="auto">
            <a:xfrm>
              <a:off x="8115" y="3922"/>
              <a:ext cx="4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38" name="Line 73"/>
            <p:cNvSpPr>
              <a:spLocks noChangeShapeType="1"/>
            </p:cNvSpPr>
            <p:nvPr/>
          </p:nvSpPr>
          <p:spPr bwMode="auto">
            <a:xfrm>
              <a:off x="3003" y="2680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39" name="Line 74"/>
            <p:cNvSpPr>
              <a:spLocks noChangeShapeType="1"/>
            </p:cNvSpPr>
            <p:nvPr/>
          </p:nvSpPr>
          <p:spPr bwMode="auto">
            <a:xfrm>
              <a:off x="3131" y="4943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0" name="Line 75"/>
            <p:cNvSpPr>
              <a:spLocks noChangeShapeType="1"/>
            </p:cNvSpPr>
            <p:nvPr/>
          </p:nvSpPr>
          <p:spPr bwMode="auto">
            <a:xfrm>
              <a:off x="4074" y="4994"/>
              <a:ext cx="348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1" name="Line 76"/>
            <p:cNvSpPr>
              <a:spLocks noChangeShapeType="1"/>
            </p:cNvSpPr>
            <p:nvPr/>
          </p:nvSpPr>
          <p:spPr bwMode="auto">
            <a:xfrm flipV="1">
              <a:off x="4074" y="2543"/>
              <a:ext cx="270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2" name="Line 77"/>
            <p:cNvSpPr>
              <a:spLocks noChangeShapeType="1"/>
            </p:cNvSpPr>
            <p:nvPr/>
          </p:nvSpPr>
          <p:spPr bwMode="auto">
            <a:xfrm>
              <a:off x="5285" y="2266"/>
              <a:ext cx="455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3" name="Line 78"/>
            <p:cNvSpPr>
              <a:spLocks noChangeShapeType="1"/>
            </p:cNvSpPr>
            <p:nvPr/>
          </p:nvSpPr>
          <p:spPr bwMode="auto">
            <a:xfrm flipV="1">
              <a:off x="5740" y="2440"/>
              <a:ext cx="425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4" name="Line 79"/>
            <p:cNvSpPr>
              <a:spLocks noChangeShapeType="1"/>
            </p:cNvSpPr>
            <p:nvPr/>
          </p:nvSpPr>
          <p:spPr bwMode="auto">
            <a:xfrm>
              <a:off x="6705" y="2342"/>
              <a:ext cx="308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5" name="Line 80"/>
            <p:cNvSpPr>
              <a:spLocks noChangeShapeType="1"/>
            </p:cNvSpPr>
            <p:nvPr/>
          </p:nvSpPr>
          <p:spPr bwMode="auto">
            <a:xfrm flipH="1">
              <a:off x="6624" y="2806"/>
              <a:ext cx="453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6" name="Line 81"/>
            <p:cNvSpPr>
              <a:spLocks noChangeShapeType="1"/>
            </p:cNvSpPr>
            <p:nvPr/>
          </p:nvSpPr>
          <p:spPr bwMode="auto">
            <a:xfrm flipH="1" flipV="1">
              <a:off x="5740" y="2680"/>
              <a:ext cx="49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7" name="Line 82"/>
            <p:cNvSpPr>
              <a:spLocks noChangeShapeType="1"/>
            </p:cNvSpPr>
            <p:nvPr/>
          </p:nvSpPr>
          <p:spPr bwMode="auto">
            <a:xfrm flipV="1">
              <a:off x="4358" y="2140"/>
              <a:ext cx="387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8" name="Line 83"/>
            <p:cNvSpPr>
              <a:spLocks noChangeShapeType="1"/>
            </p:cNvSpPr>
            <p:nvPr/>
          </p:nvSpPr>
          <p:spPr bwMode="auto">
            <a:xfrm flipH="1" flipV="1">
              <a:off x="6705" y="4406"/>
              <a:ext cx="422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49" name="Line 84"/>
            <p:cNvSpPr>
              <a:spLocks noChangeShapeType="1"/>
            </p:cNvSpPr>
            <p:nvPr/>
          </p:nvSpPr>
          <p:spPr bwMode="auto">
            <a:xfrm flipV="1">
              <a:off x="6770" y="4810"/>
              <a:ext cx="357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0" name="Line 85"/>
            <p:cNvSpPr>
              <a:spLocks noChangeShapeType="1"/>
            </p:cNvSpPr>
            <p:nvPr/>
          </p:nvSpPr>
          <p:spPr bwMode="auto">
            <a:xfrm flipH="1">
              <a:off x="5818" y="4505"/>
              <a:ext cx="347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1" name="Line 86"/>
            <p:cNvSpPr>
              <a:spLocks noChangeShapeType="1"/>
            </p:cNvSpPr>
            <p:nvPr/>
          </p:nvSpPr>
          <p:spPr bwMode="auto">
            <a:xfrm>
              <a:off x="5804" y="4810"/>
              <a:ext cx="426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2" name="Line 87"/>
            <p:cNvSpPr>
              <a:spLocks noChangeShapeType="1"/>
            </p:cNvSpPr>
            <p:nvPr/>
          </p:nvSpPr>
          <p:spPr bwMode="auto">
            <a:xfrm flipV="1">
              <a:off x="5363" y="4871"/>
              <a:ext cx="441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3" name="Line 88"/>
            <p:cNvSpPr>
              <a:spLocks noChangeShapeType="1"/>
            </p:cNvSpPr>
            <p:nvPr/>
          </p:nvSpPr>
          <p:spPr bwMode="auto">
            <a:xfrm>
              <a:off x="4422" y="5045"/>
              <a:ext cx="440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4" name="Freeform 89"/>
            <p:cNvSpPr>
              <a:spLocks/>
            </p:cNvSpPr>
            <p:nvPr/>
          </p:nvSpPr>
          <p:spPr bwMode="auto">
            <a:xfrm rot="8981638">
              <a:off x="3732" y="2862"/>
              <a:ext cx="785" cy="599"/>
            </a:xfrm>
            <a:custGeom>
              <a:avLst/>
              <a:gdLst>
                <a:gd name="T0" fmla="*/ 0 w 884"/>
                <a:gd name="T1" fmla="*/ 575 h 305"/>
                <a:gd name="T2" fmla="*/ 241 w 884"/>
                <a:gd name="T3" fmla="*/ 575 h 305"/>
                <a:gd name="T4" fmla="*/ 490 w 884"/>
                <a:gd name="T5" fmla="*/ 434 h 305"/>
                <a:gd name="T6" fmla="*/ 662 w 884"/>
                <a:gd name="T7" fmla="*/ 234 h 305"/>
                <a:gd name="T8" fmla="*/ 78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5" name="Freeform 90"/>
            <p:cNvSpPr>
              <a:spLocks/>
            </p:cNvSpPr>
            <p:nvPr/>
          </p:nvSpPr>
          <p:spPr bwMode="auto">
            <a:xfrm rot="-1968766">
              <a:off x="4290" y="4366"/>
              <a:ext cx="1077" cy="331"/>
            </a:xfrm>
            <a:custGeom>
              <a:avLst/>
              <a:gdLst>
                <a:gd name="T0" fmla="*/ 0 w 884"/>
                <a:gd name="T1" fmla="*/ 318 h 305"/>
                <a:gd name="T2" fmla="*/ 330 w 884"/>
                <a:gd name="T3" fmla="*/ 318 h 305"/>
                <a:gd name="T4" fmla="*/ 673 w 884"/>
                <a:gd name="T5" fmla="*/ 240 h 305"/>
                <a:gd name="T6" fmla="*/ 909 w 884"/>
                <a:gd name="T7" fmla="*/ 129 h 305"/>
                <a:gd name="T8" fmla="*/ 107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6" name="Freeform 91"/>
            <p:cNvSpPr>
              <a:spLocks/>
            </p:cNvSpPr>
            <p:nvPr/>
          </p:nvSpPr>
          <p:spPr bwMode="auto">
            <a:xfrm rot="4905746">
              <a:off x="2138" y="4123"/>
              <a:ext cx="1036" cy="814"/>
            </a:xfrm>
            <a:custGeom>
              <a:avLst/>
              <a:gdLst>
                <a:gd name="T0" fmla="*/ 0 w 884"/>
                <a:gd name="T1" fmla="*/ 782 h 305"/>
                <a:gd name="T2" fmla="*/ 318 w 884"/>
                <a:gd name="T3" fmla="*/ 782 h 305"/>
                <a:gd name="T4" fmla="*/ 647 w 884"/>
                <a:gd name="T5" fmla="*/ 590 h 305"/>
                <a:gd name="T6" fmla="*/ 874 w 884"/>
                <a:gd name="T7" fmla="*/ 318 h 305"/>
                <a:gd name="T8" fmla="*/ 1036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7" name="Freeform 92"/>
            <p:cNvSpPr>
              <a:spLocks/>
            </p:cNvSpPr>
            <p:nvPr/>
          </p:nvSpPr>
          <p:spPr bwMode="auto">
            <a:xfrm rot="4072793">
              <a:off x="3688" y="4379"/>
              <a:ext cx="911" cy="173"/>
            </a:xfrm>
            <a:custGeom>
              <a:avLst/>
              <a:gdLst>
                <a:gd name="T0" fmla="*/ 0 w 884"/>
                <a:gd name="T1" fmla="*/ 166 h 305"/>
                <a:gd name="T2" fmla="*/ 279 w 884"/>
                <a:gd name="T3" fmla="*/ 166 h 305"/>
                <a:gd name="T4" fmla="*/ 569 w 884"/>
                <a:gd name="T5" fmla="*/ 125 h 305"/>
                <a:gd name="T6" fmla="*/ 769 w 884"/>
                <a:gd name="T7" fmla="*/ 67 h 305"/>
                <a:gd name="T8" fmla="*/ 91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8" name="Freeform 93"/>
            <p:cNvSpPr>
              <a:spLocks/>
            </p:cNvSpPr>
            <p:nvPr/>
          </p:nvSpPr>
          <p:spPr bwMode="auto">
            <a:xfrm rot="-339353">
              <a:off x="7127" y="4184"/>
              <a:ext cx="819" cy="511"/>
            </a:xfrm>
            <a:custGeom>
              <a:avLst/>
              <a:gdLst>
                <a:gd name="T0" fmla="*/ 0 w 884"/>
                <a:gd name="T1" fmla="*/ 491 h 305"/>
                <a:gd name="T2" fmla="*/ 251 w 884"/>
                <a:gd name="T3" fmla="*/ 491 h 305"/>
                <a:gd name="T4" fmla="*/ 511 w 884"/>
                <a:gd name="T5" fmla="*/ 370 h 305"/>
                <a:gd name="T6" fmla="*/ 691 w 884"/>
                <a:gd name="T7" fmla="*/ 199 h 305"/>
                <a:gd name="T8" fmla="*/ 81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59" name="Freeform 94"/>
            <p:cNvSpPr>
              <a:spLocks/>
            </p:cNvSpPr>
            <p:nvPr/>
          </p:nvSpPr>
          <p:spPr bwMode="auto">
            <a:xfrm rot="-10290528">
              <a:off x="3082" y="1823"/>
              <a:ext cx="1667" cy="859"/>
            </a:xfrm>
            <a:custGeom>
              <a:avLst/>
              <a:gdLst>
                <a:gd name="T0" fmla="*/ 0 w 884"/>
                <a:gd name="T1" fmla="*/ 825 h 305"/>
                <a:gd name="T2" fmla="*/ 511 w 884"/>
                <a:gd name="T3" fmla="*/ 825 h 305"/>
                <a:gd name="T4" fmla="*/ 1041 w 884"/>
                <a:gd name="T5" fmla="*/ 622 h 305"/>
                <a:gd name="T6" fmla="*/ 1407 w 884"/>
                <a:gd name="T7" fmla="*/ 335 h 305"/>
                <a:gd name="T8" fmla="*/ 166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0" name="Freeform 95"/>
            <p:cNvSpPr>
              <a:spLocks/>
            </p:cNvSpPr>
            <p:nvPr/>
          </p:nvSpPr>
          <p:spPr bwMode="auto">
            <a:xfrm rot="9051310">
              <a:off x="2105" y="2896"/>
              <a:ext cx="1089" cy="440"/>
            </a:xfrm>
            <a:custGeom>
              <a:avLst/>
              <a:gdLst>
                <a:gd name="T0" fmla="*/ 0 w 884"/>
                <a:gd name="T1" fmla="*/ 423 h 305"/>
                <a:gd name="T2" fmla="*/ 334 w 884"/>
                <a:gd name="T3" fmla="*/ 423 h 305"/>
                <a:gd name="T4" fmla="*/ 680 w 884"/>
                <a:gd name="T5" fmla="*/ 319 h 305"/>
                <a:gd name="T6" fmla="*/ 919 w 884"/>
                <a:gd name="T7" fmla="*/ 172 h 305"/>
                <a:gd name="T8" fmla="*/ 108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1" name="Freeform 96"/>
            <p:cNvSpPr>
              <a:spLocks/>
            </p:cNvSpPr>
            <p:nvPr/>
          </p:nvSpPr>
          <p:spPr bwMode="auto">
            <a:xfrm rot="5117308">
              <a:off x="5198" y="4122"/>
              <a:ext cx="671" cy="540"/>
            </a:xfrm>
            <a:custGeom>
              <a:avLst/>
              <a:gdLst>
                <a:gd name="T0" fmla="*/ 0 w 884"/>
                <a:gd name="T1" fmla="*/ 519 h 305"/>
                <a:gd name="T2" fmla="*/ 206 w 884"/>
                <a:gd name="T3" fmla="*/ 519 h 305"/>
                <a:gd name="T4" fmla="*/ 419 w 884"/>
                <a:gd name="T5" fmla="*/ 391 h 305"/>
                <a:gd name="T6" fmla="*/ 566 w 884"/>
                <a:gd name="T7" fmla="*/ 211 h 305"/>
                <a:gd name="T8" fmla="*/ 67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2" name="Freeform 97"/>
            <p:cNvSpPr>
              <a:spLocks/>
            </p:cNvSpPr>
            <p:nvPr/>
          </p:nvSpPr>
          <p:spPr bwMode="auto">
            <a:xfrm rot="-5682693">
              <a:off x="2945" y="2799"/>
              <a:ext cx="844" cy="733"/>
            </a:xfrm>
            <a:custGeom>
              <a:avLst/>
              <a:gdLst>
                <a:gd name="T0" fmla="*/ 0 w 884"/>
                <a:gd name="T1" fmla="*/ 704 h 305"/>
                <a:gd name="T2" fmla="*/ 259 w 884"/>
                <a:gd name="T3" fmla="*/ 704 h 305"/>
                <a:gd name="T4" fmla="*/ 527 w 884"/>
                <a:gd name="T5" fmla="*/ 531 h 305"/>
                <a:gd name="T6" fmla="*/ 712 w 884"/>
                <a:gd name="T7" fmla="*/ 286 h 305"/>
                <a:gd name="T8" fmla="*/ 844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3" name="Freeform 98"/>
            <p:cNvSpPr>
              <a:spLocks/>
            </p:cNvSpPr>
            <p:nvPr/>
          </p:nvSpPr>
          <p:spPr bwMode="auto">
            <a:xfrm rot="7889757">
              <a:off x="5003" y="3080"/>
              <a:ext cx="942" cy="208"/>
            </a:xfrm>
            <a:custGeom>
              <a:avLst/>
              <a:gdLst>
                <a:gd name="T0" fmla="*/ 0 w 884"/>
                <a:gd name="T1" fmla="*/ 200 h 305"/>
                <a:gd name="T2" fmla="*/ 289 w 884"/>
                <a:gd name="T3" fmla="*/ 200 h 305"/>
                <a:gd name="T4" fmla="*/ 588 w 884"/>
                <a:gd name="T5" fmla="*/ 151 h 305"/>
                <a:gd name="T6" fmla="*/ 795 w 884"/>
                <a:gd name="T7" fmla="*/ 81 h 305"/>
                <a:gd name="T8" fmla="*/ 942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4" name="Freeform 99"/>
            <p:cNvSpPr>
              <a:spLocks/>
            </p:cNvSpPr>
            <p:nvPr/>
          </p:nvSpPr>
          <p:spPr bwMode="auto">
            <a:xfrm rot="-1457854">
              <a:off x="3004" y="4293"/>
              <a:ext cx="829" cy="402"/>
            </a:xfrm>
            <a:custGeom>
              <a:avLst/>
              <a:gdLst>
                <a:gd name="T0" fmla="*/ 0 w 884"/>
                <a:gd name="T1" fmla="*/ 386 h 305"/>
                <a:gd name="T2" fmla="*/ 254 w 884"/>
                <a:gd name="T3" fmla="*/ 386 h 305"/>
                <a:gd name="T4" fmla="*/ 518 w 884"/>
                <a:gd name="T5" fmla="*/ 291 h 305"/>
                <a:gd name="T6" fmla="*/ 700 w 884"/>
                <a:gd name="T7" fmla="*/ 157 h 305"/>
                <a:gd name="T8" fmla="*/ 82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5" name="Freeform 100"/>
            <p:cNvSpPr>
              <a:spLocks/>
            </p:cNvSpPr>
            <p:nvPr/>
          </p:nvSpPr>
          <p:spPr bwMode="auto">
            <a:xfrm rot="-7233113">
              <a:off x="4161" y="2994"/>
              <a:ext cx="1203" cy="204"/>
            </a:xfrm>
            <a:custGeom>
              <a:avLst/>
              <a:gdLst>
                <a:gd name="T0" fmla="*/ 0 w 884"/>
                <a:gd name="T1" fmla="*/ 196 h 305"/>
                <a:gd name="T2" fmla="*/ 369 w 884"/>
                <a:gd name="T3" fmla="*/ 196 h 305"/>
                <a:gd name="T4" fmla="*/ 751 w 884"/>
                <a:gd name="T5" fmla="*/ 148 h 305"/>
                <a:gd name="T6" fmla="*/ 1015 w 884"/>
                <a:gd name="T7" fmla="*/ 80 h 305"/>
                <a:gd name="T8" fmla="*/ 1203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6" name="Freeform 101"/>
            <p:cNvSpPr>
              <a:spLocks/>
            </p:cNvSpPr>
            <p:nvPr/>
          </p:nvSpPr>
          <p:spPr bwMode="auto">
            <a:xfrm rot="2076591">
              <a:off x="3135" y="5083"/>
              <a:ext cx="1818" cy="570"/>
            </a:xfrm>
            <a:custGeom>
              <a:avLst/>
              <a:gdLst>
                <a:gd name="T0" fmla="*/ 0 w 884"/>
                <a:gd name="T1" fmla="*/ 548 h 305"/>
                <a:gd name="T2" fmla="*/ 557 w 884"/>
                <a:gd name="T3" fmla="*/ 548 h 305"/>
                <a:gd name="T4" fmla="*/ 1135 w 884"/>
                <a:gd name="T5" fmla="*/ 413 h 305"/>
                <a:gd name="T6" fmla="*/ 1534 w 884"/>
                <a:gd name="T7" fmla="*/ 222 h 305"/>
                <a:gd name="T8" fmla="*/ 1818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7" name="Freeform 102"/>
            <p:cNvSpPr>
              <a:spLocks/>
            </p:cNvSpPr>
            <p:nvPr/>
          </p:nvSpPr>
          <p:spPr bwMode="auto">
            <a:xfrm rot="-5682693">
              <a:off x="6984" y="2805"/>
              <a:ext cx="1035" cy="702"/>
            </a:xfrm>
            <a:custGeom>
              <a:avLst/>
              <a:gdLst>
                <a:gd name="T0" fmla="*/ 0 w 884"/>
                <a:gd name="T1" fmla="*/ 674 h 305"/>
                <a:gd name="T2" fmla="*/ 317 w 884"/>
                <a:gd name="T3" fmla="*/ 674 h 305"/>
                <a:gd name="T4" fmla="*/ 646 w 884"/>
                <a:gd name="T5" fmla="*/ 509 h 305"/>
                <a:gd name="T6" fmla="*/ 873 w 884"/>
                <a:gd name="T7" fmla="*/ 274 h 305"/>
                <a:gd name="T8" fmla="*/ 103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8" name="Freeform 103"/>
            <p:cNvSpPr>
              <a:spLocks/>
            </p:cNvSpPr>
            <p:nvPr/>
          </p:nvSpPr>
          <p:spPr bwMode="auto">
            <a:xfrm>
              <a:off x="5208" y="1715"/>
              <a:ext cx="2429" cy="887"/>
            </a:xfrm>
            <a:custGeom>
              <a:avLst/>
              <a:gdLst>
                <a:gd name="T0" fmla="*/ 1813 w 2429"/>
                <a:gd name="T1" fmla="*/ 828 h 887"/>
                <a:gd name="T2" fmla="*/ 2311 w 2429"/>
                <a:gd name="T3" fmla="*/ 828 h 887"/>
                <a:gd name="T4" fmla="*/ 2253 w 2429"/>
                <a:gd name="T5" fmla="*/ 476 h 887"/>
                <a:gd name="T6" fmla="*/ 1252 w 2429"/>
                <a:gd name="T7" fmla="*/ 26 h 887"/>
                <a:gd name="T8" fmla="*/ 0 w 2429"/>
                <a:gd name="T9" fmla="*/ 317 h 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9"/>
                <a:gd name="T16" fmla="*/ 0 h 887"/>
                <a:gd name="T17" fmla="*/ 2429 w 2429"/>
                <a:gd name="T18" fmla="*/ 887 h 8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9" h="887">
                  <a:moveTo>
                    <a:pt x="1813" y="828"/>
                  </a:moveTo>
                  <a:cubicBezTo>
                    <a:pt x="2025" y="857"/>
                    <a:pt x="2238" y="887"/>
                    <a:pt x="2311" y="828"/>
                  </a:cubicBezTo>
                  <a:cubicBezTo>
                    <a:pt x="2384" y="769"/>
                    <a:pt x="2429" y="610"/>
                    <a:pt x="2253" y="476"/>
                  </a:cubicBezTo>
                  <a:cubicBezTo>
                    <a:pt x="2077" y="342"/>
                    <a:pt x="1627" y="52"/>
                    <a:pt x="1252" y="26"/>
                  </a:cubicBezTo>
                  <a:cubicBezTo>
                    <a:pt x="877" y="0"/>
                    <a:pt x="209" y="269"/>
                    <a:pt x="0" y="3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69" name="Freeform 104"/>
            <p:cNvSpPr>
              <a:spLocks/>
            </p:cNvSpPr>
            <p:nvPr/>
          </p:nvSpPr>
          <p:spPr bwMode="auto">
            <a:xfrm>
              <a:off x="5363" y="4810"/>
              <a:ext cx="2185" cy="962"/>
            </a:xfrm>
            <a:custGeom>
              <a:avLst/>
              <a:gdLst>
                <a:gd name="T0" fmla="*/ 1768 w 2215"/>
                <a:gd name="T1" fmla="*/ 11 h 1014"/>
                <a:gd name="T2" fmla="*/ 1913 w 2215"/>
                <a:gd name="T3" fmla="*/ 11 h 1014"/>
                <a:gd name="T4" fmla="*/ 2075 w 2215"/>
                <a:gd name="T5" fmla="*/ 80 h 1014"/>
                <a:gd name="T6" fmla="*/ 2182 w 2215"/>
                <a:gd name="T7" fmla="*/ 225 h 1014"/>
                <a:gd name="T8" fmla="*/ 2094 w 2215"/>
                <a:gd name="T9" fmla="*/ 436 h 1014"/>
                <a:gd name="T10" fmla="*/ 1691 w 2215"/>
                <a:gd name="T11" fmla="*/ 753 h 1014"/>
                <a:gd name="T12" fmla="*/ 1207 w 2215"/>
                <a:gd name="T13" fmla="*/ 952 h 1014"/>
                <a:gd name="T14" fmla="*/ 0 w 2215"/>
                <a:gd name="T15" fmla="*/ 689 h 10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15"/>
                <a:gd name="T25" fmla="*/ 0 h 1014"/>
                <a:gd name="T26" fmla="*/ 2215 w 2215"/>
                <a:gd name="T27" fmla="*/ 1014 h 10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15" h="1014">
                  <a:moveTo>
                    <a:pt x="1792" y="12"/>
                  </a:moveTo>
                  <a:cubicBezTo>
                    <a:pt x="1839" y="6"/>
                    <a:pt x="1887" y="0"/>
                    <a:pt x="1939" y="12"/>
                  </a:cubicBezTo>
                  <a:cubicBezTo>
                    <a:pt x="1991" y="24"/>
                    <a:pt x="2058" y="47"/>
                    <a:pt x="2103" y="84"/>
                  </a:cubicBezTo>
                  <a:cubicBezTo>
                    <a:pt x="2148" y="121"/>
                    <a:pt x="2209" y="174"/>
                    <a:pt x="2212" y="237"/>
                  </a:cubicBezTo>
                  <a:cubicBezTo>
                    <a:pt x="2215" y="300"/>
                    <a:pt x="2206" y="367"/>
                    <a:pt x="2123" y="460"/>
                  </a:cubicBezTo>
                  <a:cubicBezTo>
                    <a:pt x="2040" y="553"/>
                    <a:pt x="1864" y="703"/>
                    <a:pt x="1714" y="794"/>
                  </a:cubicBezTo>
                  <a:cubicBezTo>
                    <a:pt x="1564" y="885"/>
                    <a:pt x="1510" y="1014"/>
                    <a:pt x="1224" y="1003"/>
                  </a:cubicBezTo>
                  <a:cubicBezTo>
                    <a:pt x="938" y="992"/>
                    <a:pt x="469" y="859"/>
                    <a:pt x="0" y="7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70" name="Oval 105"/>
            <p:cNvSpPr>
              <a:spLocks noChangeArrowheads="1"/>
            </p:cNvSpPr>
            <p:nvPr/>
          </p:nvSpPr>
          <p:spPr bwMode="auto">
            <a:xfrm>
              <a:off x="3732" y="3779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71" name="Oval 106"/>
            <p:cNvSpPr>
              <a:spLocks noChangeArrowheads="1"/>
            </p:cNvSpPr>
            <p:nvPr/>
          </p:nvSpPr>
          <p:spPr bwMode="auto">
            <a:xfrm>
              <a:off x="4923" y="212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72" name="Oval 107"/>
            <p:cNvSpPr>
              <a:spLocks noChangeArrowheads="1"/>
            </p:cNvSpPr>
            <p:nvPr/>
          </p:nvSpPr>
          <p:spPr bwMode="auto">
            <a:xfrm>
              <a:off x="6369" y="319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73" name="Oval 108"/>
            <p:cNvSpPr>
              <a:spLocks noChangeArrowheads="1"/>
            </p:cNvSpPr>
            <p:nvPr/>
          </p:nvSpPr>
          <p:spPr bwMode="auto">
            <a:xfrm>
              <a:off x="6369" y="4406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74" name="Oval 109"/>
            <p:cNvSpPr>
              <a:spLocks noChangeArrowheads="1"/>
            </p:cNvSpPr>
            <p:nvPr/>
          </p:nvSpPr>
          <p:spPr bwMode="auto">
            <a:xfrm>
              <a:off x="5065" y="5334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75" name="Oval 110"/>
            <p:cNvSpPr>
              <a:spLocks noChangeArrowheads="1"/>
            </p:cNvSpPr>
            <p:nvPr/>
          </p:nvSpPr>
          <p:spPr bwMode="auto">
            <a:xfrm>
              <a:off x="2309" y="3779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1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б)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827088" y="1412875"/>
            <a:ext cx="7489825" cy="4032250"/>
            <a:chOff x="1552" y="1715"/>
            <a:chExt cx="7170" cy="4057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2105" y="3399"/>
              <a:ext cx="540" cy="714"/>
              <a:chOff x="4620" y="5676"/>
              <a:chExt cx="540" cy="714"/>
            </a:xfrm>
          </p:grpSpPr>
          <p:sp>
            <p:nvSpPr>
              <p:cNvPr id="18540" name="Oval 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41" name="Object 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4" name="Формула" r:id="rId3" imgW="126725" imgH="177415" progId="Equation.3">
                      <p:embed/>
                    </p:oleObj>
                  </mc:Choice>
                  <mc:Fallback>
                    <p:oleObj name="Формула" r:id="rId3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39" name="Group 8"/>
            <p:cNvGrpSpPr>
              <a:grpSpLocks/>
            </p:cNvGrpSpPr>
            <p:nvPr/>
          </p:nvGrpSpPr>
          <p:grpSpPr bwMode="auto">
            <a:xfrm>
              <a:off x="4862" y="3399"/>
              <a:ext cx="540" cy="714"/>
              <a:chOff x="4620" y="5676"/>
              <a:chExt cx="540" cy="714"/>
            </a:xfrm>
          </p:grpSpPr>
          <p:sp>
            <p:nvSpPr>
              <p:cNvPr id="18538" name="Oval 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39" name="Object 1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5" name="Формула" r:id="rId5" imgW="126725" imgH="177415" progId="Equation.3">
                      <p:embed/>
                    </p:oleObj>
                  </mc:Choice>
                  <mc:Fallback>
                    <p:oleObj name="Формула" r:id="rId5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0" name="Group 11"/>
            <p:cNvGrpSpPr>
              <a:grpSpLocks/>
            </p:cNvGrpSpPr>
            <p:nvPr/>
          </p:nvGrpSpPr>
          <p:grpSpPr bwMode="auto">
            <a:xfrm>
              <a:off x="1552" y="3525"/>
              <a:ext cx="142" cy="881"/>
              <a:chOff x="1616" y="5850"/>
              <a:chExt cx="142" cy="881"/>
            </a:xfrm>
          </p:grpSpPr>
          <p:sp>
            <p:nvSpPr>
              <p:cNvPr id="18536" name="Line 12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37" name="Object 13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6" name="Формула" r:id="rId6" imgW="88707" imgH="164742" progId="Equation.3">
                      <p:embed/>
                    </p:oleObj>
                  </mc:Choice>
                  <mc:Fallback>
                    <p:oleObj name="Формула" r:id="rId6" imgW="88707" imgH="1647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1" name="Group 14"/>
            <p:cNvGrpSpPr>
              <a:grpSpLocks/>
            </p:cNvGrpSpPr>
            <p:nvPr/>
          </p:nvGrpSpPr>
          <p:grpSpPr bwMode="auto">
            <a:xfrm>
              <a:off x="2939" y="2455"/>
              <a:ext cx="142" cy="881"/>
              <a:chOff x="1616" y="5850"/>
              <a:chExt cx="142" cy="881"/>
            </a:xfrm>
          </p:grpSpPr>
          <p:sp>
            <p:nvSpPr>
              <p:cNvPr id="18534" name="Line 15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35" name="Object 16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7" name="Формула" r:id="rId8" imgW="126780" imgH="164814" progId="Equation.3">
                      <p:embed/>
                    </p:oleObj>
                  </mc:Choice>
                  <mc:Fallback>
                    <p:oleObj name="Формула" r:id="rId8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2" name="Group 17"/>
            <p:cNvGrpSpPr>
              <a:grpSpLocks/>
            </p:cNvGrpSpPr>
            <p:nvPr/>
          </p:nvGrpSpPr>
          <p:grpSpPr bwMode="auto">
            <a:xfrm>
              <a:off x="3067" y="4596"/>
              <a:ext cx="142" cy="881"/>
              <a:chOff x="1616" y="5850"/>
              <a:chExt cx="142" cy="881"/>
            </a:xfrm>
          </p:grpSpPr>
          <p:sp>
            <p:nvSpPr>
              <p:cNvPr id="18532" name="Line 18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33" name="Object 19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8" name="Формула" r:id="rId10" imgW="126780" imgH="164814" progId="Equation.3">
                      <p:embed/>
                    </p:oleObj>
                  </mc:Choice>
                  <mc:Fallback>
                    <p:oleObj name="Формула" r:id="rId10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3" name="Group 20"/>
            <p:cNvGrpSpPr>
              <a:grpSpLocks/>
            </p:cNvGrpSpPr>
            <p:nvPr/>
          </p:nvGrpSpPr>
          <p:grpSpPr bwMode="auto">
            <a:xfrm>
              <a:off x="3534" y="2266"/>
              <a:ext cx="540" cy="714"/>
              <a:chOff x="4620" y="5676"/>
              <a:chExt cx="540" cy="714"/>
            </a:xfrm>
          </p:grpSpPr>
          <p:sp>
            <p:nvSpPr>
              <p:cNvPr id="18530" name="Oval 21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31" name="Object 22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9" name="Формула" r:id="rId12" imgW="126835" imgH="139518" progId="Equation.3">
                      <p:embed/>
                    </p:oleObj>
                  </mc:Choice>
                  <mc:Fallback>
                    <p:oleObj name="Формула" r:id="rId1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4" name="Group 23"/>
            <p:cNvGrpSpPr>
              <a:grpSpLocks/>
            </p:cNvGrpSpPr>
            <p:nvPr/>
          </p:nvGrpSpPr>
          <p:grpSpPr bwMode="auto">
            <a:xfrm>
              <a:off x="4745" y="1741"/>
              <a:ext cx="540" cy="714"/>
              <a:chOff x="4620" y="5676"/>
              <a:chExt cx="540" cy="714"/>
            </a:xfrm>
          </p:grpSpPr>
          <p:sp>
            <p:nvSpPr>
              <p:cNvPr id="18528" name="Oval 24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29" name="Object 25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0" name="Формула" r:id="rId14" imgW="203112" imgH="139639" progId="Equation.3">
                      <p:embed/>
                    </p:oleObj>
                  </mc:Choice>
                  <mc:Fallback>
                    <p:oleObj name="Формула" r:id="rId14" imgW="203112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5" name="Group 26"/>
            <p:cNvGrpSpPr>
              <a:grpSpLocks/>
            </p:cNvGrpSpPr>
            <p:nvPr/>
          </p:nvGrpSpPr>
          <p:grpSpPr bwMode="auto">
            <a:xfrm>
              <a:off x="3534" y="3399"/>
              <a:ext cx="540" cy="714"/>
              <a:chOff x="4620" y="5676"/>
              <a:chExt cx="540" cy="714"/>
            </a:xfrm>
          </p:grpSpPr>
          <p:sp>
            <p:nvSpPr>
              <p:cNvPr id="18526" name="Oval 27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27" name="Object 28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1" name="Формула" r:id="rId16" imgW="114201" imgH="139579" progId="Equation.3">
                      <p:embed/>
                    </p:oleObj>
                  </mc:Choice>
                  <mc:Fallback>
                    <p:oleObj name="Формула" r:id="rId1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6" name="Group 29"/>
            <p:cNvGrpSpPr>
              <a:grpSpLocks/>
            </p:cNvGrpSpPr>
            <p:nvPr/>
          </p:nvGrpSpPr>
          <p:grpSpPr bwMode="auto">
            <a:xfrm>
              <a:off x="3534" y="4505"/>
              <a:ext cx="540" cy="714"/>
              <a:chOff x="4620" y="5676"/>
              <a:chExt cx="540" cy="714"/>
            </a:xfrm>
          </p:grpSpPr>
          <p:sp>
            <p:nvSpPr>
              <p:cNvPr id="18524" name="Oval 30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25" name="Object 31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2" name="Формула" r:id="rId18" imgW="126725" imgH="126725" progId="Equation.3">
                      <p:embed/>
                    </p:oleObj>
                  </mc:Choice>
                  <mc:Fallback>
                    <p:oleObj name="Формула" r:id="rId18" imgW="126725" imgH="126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7" name="Group 32"/>
            <p:cNvGrpSpPr>
              <a:grpSpLocks/>
            </p:cNvGrpSpPr>
            <p:nvPr/>
          </p:nvGrpSpPr>
          <p:grpSpPr bwMode="auto">
            <a:xfrm>
              <a:off x="4862" y="4994"/>
              <a:ext cx="540" cy="714"/>
              <a:chOff x="4620" y="5676"/>
              <a:chExt cx="540" cy="714"/>
            </a:xfrm>
          </p:grpSpPr>
          <p:sp>
            <p:nvSpPr>
              <p:cNvPr id="18522" name="Oval 33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23" name="Object 34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3" name="Формула" r:id="rId20" imgW="114201" imgH="139579" progId="Equation.3">
                      <p:embed/>
                    </p:oleObj>
                  </mc:Choice>
                  <mc:Fallback>
                    <p:oleObj name="Формула" r:id="rId20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8" name="Group 35"/>
            <p:cNvGrpSpPr>
              <a:grpSpLocks/>
            </p:cNvGrpSpPr>
            <p:nvPr/>
          </p:nvGrpSpPr>
          <p:grpSpPr bwMode="auto">
            <a:xfrm>
              <a:off x="6165" y="1966"/>
              <a:ext cx="540" cy="714"/>
              <a:chOff x="4620" y="5676"/>
              <a:chExt cx="540" cy="714"/>
            </a:xfrm>
          </p:grpSpPr>
          <p:sp>
            <p:nvSpPr>
              <p:cNvPr id="18520" name="Oval 3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21" name="Object 3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4" name="Формула" r:id="rId22" imgW="126835" imgH="139518" progId="Equation.3">
                      <p:embed/>
                    </p:oleObj>
                  </mc:Choice>
                  <mc:Fallback>
                    <p:oleObj name="Формула" r:id="rId2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49" name="Group 38"/>
            <p:cNvGrpSpPr>
              <a:grpSpLocks/>
            </p:cNvGrpSpPr>
            <p:nvPr/>
          </p:nvGrpSpPr>
          <p:grpSpPr bwMode="auto">
            <a:xfrm>
              <a:off x="6165" y="2811"/>
              <a:ext cx="540" cy="714"/>
              <a:chOff x="4620" y="5676"/>
              <a:chExt cx="540" cy="714"/>
            </a:xfrm>
          </p:grpSpPr>
          <p:sp>
            <p:nvSpPr>
              <p:cNvPr id="18518" name="Oval 3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19" name="Object 4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5" name="Формула" r:id="rId24" imgW="126725" imgH="177415" progId="Equation.3">
                      <p:embed/>
                    </p:oleObj>
                  </mc:Choice>
                  <mc:Fallback>
                    <p:oleObj name="Формула" r:id="rId24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0" name="Group 41"/>
            <p:cNvGrpSpPr>
              <a:grpSpLocks/>
            </p:cNvGrpSpPr>
            <p:nvPr/>
          </p:nvGrpSpPr>
          <p:grpSpPr bwMode="auto">
            <a:xfrm>
              <a:off x="6165" y="4014"/>
              <a:ext cx="540" cy="714"/>
              <a:chOff x="4620" y="5676"/>
              <a:chExt cx="540" cy="714"/>
            </a:xfrm>
          </p:grpSpPr>
          <p:sp>
            <p:nvSpPr>
              <p:cNvPr id="18516" name="Oval 42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17" name="Object 43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6" name="Формула" r:id="rId26" imgW="114201" imgH="139579" progId="Equation.3">
                      <p:embed/>
                    </p:oleObj>
                  </mc:Choice>
                  <mc:Fallback>
                    <p:oleObj name="Формула" r:id="rId2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1" name="Group 44"/>
            <p:cNvGrpSpPr>
              <a:grpSpLocks/>
            </p:cNvGrpSpPr>
            <p:nvPr/>
          </p:nvGrpSpPr>
          <p:grpSpPr bwMode="auto">
            <a:xfrm>
              <a:off x="6230" y="4871"/>
              <a:ext cx="540" cy="714"/>
              <a:chOff x="4620" y="5676"/>
              <a:chExt cx="540" cy="714"/>
            </a:xfrm>
          </p:grpSpPr>
          <p:sp>
            <p:nvSpPr>
              <p:cNvPr id="18514" name="Oval 45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15" name="Object 46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7" name="Формула" r:id="rId28" imgW="152334" imgH="139639" progId="Equation.3">
                      <p:embed/>
                    </p:oleObj>
                  </mc:Choice>
                  <mc:Fallback>
                    <p:oleObj name="Формула" r:id="rId28" imgW="152334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2" name="Group 47"/>
            <p:cNvGrpSpPr>
              <a:grpSpLocks/>
            </p:cNvGrpSpPr>
            <p:nvPr/>
          </p:nvGrpSpPr>
          <p:grpSpPr bwMode="auto">
            <a:xfrm>
              <a:off x="7575" y="3474"/>
              <a:ext cx="540" cy="714"/>
              <a:chOff x="4620" y="5676"/>
              <a:chExt cx="540" cy="714"/>
            </a:xfrm>
          </p:grpSpPr>
          <p:sp>
            <p:nvSpPr>
              <p:cNvPr id="18512" name="Oval 48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13" name="Object 49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8" name="Формула" r:id="rId30" imgW="114201" imgH="139579" progId="Equation.3">
                      <p:embed/>
                    </p:oleObj>
                  </mc:Choice>
                  <mc:Fallback>
                    <p:oleObj name="Формула" r:id="rId30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3" name="Group 50"/>
            <p:cNvGrpSpPr>
              <a:grpSpLocks/>
            </p:cNvGrpSpPr>
            <p:nvPr/>
          </p:nvGrpSpPr>
          <p:grpSpPr bwMode="auto">
            <a:xfrm>
              <a:off x="8494" y="3573"/>
              <a:ext cx="228" cy="881"/>
              <a:chOff x="1616" y="5850"/>
              <a:chExt cx="142" cy="881"/>
            </a:xfrm>
          </p:grpSpPr>
          <p:sp>
            <p:nvSpPr>
              <p:cNvPr id="18510" name="Line 51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11" name="Object 52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9" name="Формула" r:id="rId32" imgW="177492" imgH="177492" progId="Equation.3">
                      <p:embed/>
                    </p:oleObj>
                  </mc:Choice>
                  <mc:Fallback>
                    <p:oleObj name="Формула" r:id="rId32" imgW="17749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4" name="Group 53"/>
            <p:cNvGrpSpPr>
              <a:grpSpLocks/>
            </p:cNvGrpSpPr>
            <p:nvPr/>
          </p:nvGrpSpPr>
          <p:grpSpPr bwMode="auto">
            <a:xfrm>
              <a:off x="4358" y="4704"/>
              <a:ext cx="142" cy="881"/>
              <a:chOff x="1616" y="5850"/>
              <a:chExt cx="142" cy="881"/>
            </a:xfrm>
          </p:grpSpPr>
          <p:sp>
            <p:nvSpPr>
              <p:cNvPr id="18508" name="Line 54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09" name="Object 55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0" name="Формула" r:id="rId34" imgW="114102" imgH="177492" progId="Equation.3">
                      <p:embed/>
                    </p:oleObj>
                  </mc:Choice>
                  <mc:Fallback>
                    <p:oleObj name="Формула" r:id="rId34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5" name="Group 56"/>
            <p:cNvGrpSpPr>
              <a:grpSpLocks/>
            </p:cNvGrpSpPr>
            <p:nvPr/>
          </p:nvGrpSpPr>
          <p:grpSpPr bwMode="auto">
            <a:xfrm>
              <a:off x="4280" y="2191"/>
              <a:ext cx="142" cy="881"/>
              <a:chOff x="1616" y="5850"/>
              <a:chExt cx="142" cy="881"/>
            </a:xfrm>
          </p:grpSpPr>
          <p:sp>
            <p:nvSpPr>
              <p:cNvPr id="18506" name="Line 57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07" name="Object 58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1" name="Формула" r:id="rId36" imgW="114102" imgH="177492" progId="Equation.3">
                      <p:embed/>
                    </p:oleObj>
                  </mc:Choice>
                  <mc:Fallback>
                    <p:oleObj name="Формула" r:id="rId36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6" name="Group 59"/>
            <p:cNvGrpSpPr>
              <a:grpSpLocks/>
            </p:cNvGrpSpPr>
            <p:nvPr/>
          </p:nvGrpSpPr>
          <p:grpSpPr bwMode="auto">
            <a:xfrm>
              <a:off x="5676" y="2342"/>
              <a:ext cx="142" cy="881"/>
              <a:chOff x="1616" y="5850"/>
              <a:chExt cx="142" cy="881"/>
            </a:xfrm>
          </p:grpSpPr>
          <p:sp>
            <p:nvSpPr>
              <p:cNvPr id="18504" name="Line 60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05" name="Object 61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2" name="Формула" r:id="rId38" imgW="126725" imgH="177415" progId="Equation.3">
                      <p:embed/>
                    </p:oleObj>
                  </mc:Choice>
                  <mc:Fallback>
                    <p:oleObj name="Формула" r:id="rId38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7" name="Group 62"/>
            <p:cNvGrpSpPr>
              <a:grpSpLocks/>
            </p:cNvGrpSpPr>
            <p:nvPr/>
          </p:nvGrpSpPr>
          <p:grpSpPr bwMode="auto">
            <a:xfrm>
              <a:off x="5740" y="4438"/>
              <a:ext cx="142" cy="881"/>
              <a:chOff x="1616" y="5850"/>
              <a:chExt cx="142" cy="881"/>
            </a:xfrm>
          </p:grpSpPr>
          <p:sp>
            <p:nvSpPr>
              <p:cNvPr id="18502" name="Line 63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03" name="Object 64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3" name="Формула" r:id="rId40" imgW="114102" imgH="177492" progId="Equation.3">
                      <p:embed/>
                    </p:oleObj>
                  </mc:Choice>
                  <mc:Fallback>
                    <p:oleObj name="Формула" r:id="rId40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8" name="Group 65"/>
            <p:cNvGrpSpPr>
              <a:grpSpLocks/>
            </p:cNvGrpSpPr>
            <p:nvPr/>
          </p:nvGrpSpPr>
          <p:grpSpPr bwMode="auto">
            <a:xfrm>
              <a:off x="7013" y="2342"/>
              <a:ext cx="142" cy="881"/>
              <a:chOff x="1616" y="5850"/>
              <a:chExt cx="142" cy="881"/>
            </a:xfrm>
          </p:grpSpPr>
          <p:sp>
            <p:nvSpPr>
              <p:cNvPr id="18500" name="Line 66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501" name="Object 67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4" name="Формула" r:id="rId42" imgW="126725" imgH="177415" progId="Equation.3">
                      <p:embed/>
                    </p:oleObj>
                  </mc:Choice>
                  <mc:Fallback>
                    <p:oleObj name="Формула" r:id="rId42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9" name="Group 68"/>
            <p:cNvGrpSpPr>
              <a:grpSpLocks/>
            </p:cNvGrpSpPr>
            <p:nvPr/>
          </p:nvGrpSpPr>
          <p:grpSpPr bwMode="auto">
            <a:xfrm>
              <a:off x="7077" y="4380"/>
              <a:ext cx="142" cy="881"/>
              <a:chOff x="1616" y="5850"/>
              <a:chExt cx="142" cy="881"/>
            </a:xfrm>
          </p:grpSpPr>
          <p:sp>
            <p:nvSpPr>
              <p:cNvPr id="18498" name="Line 69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8499" name="Object 70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5" name="Формула" r:id="rId44" imgW="114102" imgH="177492" progId="Equation.3">
                      <p:embed/>
                    </p:oleObj>
                  </mc:Choice>
                  <mc:Fallback>
                    <p:oleObj name="Формула" r:id="rId44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60" name="Line 71"/>
            <p:cNvSpPr>
              <a:spLocks noChangeShapeType="1"/>
            </p:cNvSpPr>
            <p:nvPr/>
          </p:nvSpPr>
          <p:spPr bwMode="auto">
            <a:xfrm>
              <a:off x="1616" y="3840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1" name="Line 72"/>
            <p:cNvSpPr>
              <a:spLocks noChangeShapeType="1"/>
            </p:cNvSpPr>
            <p:nvPr/>
          </p:nvSpPr>
          <p:spPr bwMode="auto">
            <a:xfrm>
              <a:off x="8115" y="3922"/>
              <a:ext cx="4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2" name="Line 73"/>
            <p:cNvSpPr>
              <a:spLocks noChangeShapeType="1"/>
            </p:cNvSpPr>
            <p:nvPr/>
          </p:nvSpPr>
          <p:spPr bwMode="auto">
            <a:xfrm>
              <a:off x="3003" y="2680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3" name="Line 74"/>
            <p:cNvSpPr>
              <a:spLocks noChangeShapeType="1"/>
            </p:cNvSpPr>
            <p:nvPr/>
          </p:nvSpPr>
          <p:spPr bwMode="auto">
            <a:xfrm>
              <a:off x="3131" y="4943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4" name="Line 75"/>
            <p:cNvSpPr>
              <a:spLocks noChangeShapeType="1"/>
            </p:cNvSpPr>
            <p:nvPr/>
          </p:nvSpPr>
          <p:spPr bwMode="auto">
            <a:xfrm>
              <a:off x="4074" y="4994"/>
              <a:ext cx="348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5" name="Line 76"/>
            <p:cNvSpPr>
              <a:spLocks noChangeShapeType="1"/>
            </p:cNvSpPr>
            <p:nvPr/>
          </p:nvSpPr>
          <p:spPr bwMode="auto">
            <a:xfrm flipV="1">
              <a:off x="4074" y="2543"/>
              <a:ext cx="270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6" name="Line 77"/>
            <p:cNvSpPr>
              <a:spLocks noChangeShapeType="1"/>
            </p:cNvSpPr>
            <p:nvPr/>
          </p:nvSpPr>
          <p:spPr bwMode="auto">
            <a:xfrm>
              <a:off x="5285" y="2266"/>
              <a:ext cx="455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7" name="Line 78"/>
            <p:cNvSpPr>
              <a:spLocks noChangeShapeType="1"/>
            </p:cNvSpPr>
            <p:nvPr/>
          </p:nvSpPr>
          <p:spPr bwMode="auto">
            <a:xfrm flipV="1">
              <a:off x="5740" y="2440"/>
              <a:ext cx="425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8" name="Line 79"/>
            <p:cNvSpPr>
              <a:spLocks noChangeShapeType="1"/>
            </p:cNvSpPr>
            <p:nvPr/>
          </p:nvSpPr>
          <p:spPr bwMode="auto">
            <a:xfrm>
              <a:off x="6705" y="2342"/>
              <a:ext cx="308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9" name="Line 80"/>
            <p:cNvSpPr>
              <a:spLocks noChangeShapeType="1"/>
            </p:cNvSpPr>
            <p:nvPr/>
          </p:nvSpPr>
          <p:spPr bwMode="auto">
            <a:xfrm flipH="1">
              <a:off x="6624" y="2806"/>
              <a:ext cx="453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0" name="Line 81"/>
            <p:cNvSpPr>
              <a:spLocks noChangeShapeType="1"/>
            </p:cNvSpPr>
            <p:nvPr/>
          </p:nvSpPr>
          <p:spPr bwMode="auto">
            <a:xfrm flipH="1" flipV="1">
              <a:off x="5740" y="2680"/>
              <a:ext cx="49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1" name="Line 82"/>
            <p:cNvSpPr>
              <a:spLocks noChangeShapeType="1"/>
            </p:cNvSpPr>
            <p:nvPr/>
          </p:nvSpPr>
          <p:spPr bwMode="auto">
            <a:xfrm flipV="1">
              <a:off x="4358" y="2140"/>
              <a:ext cx="387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2" name="Line 83"/>
            <p:cNvSpPr>
              <a:spLocks noChangeShapeType="1"/>
            </p:cNvSpPr>
            <p:nvPr/>
          </p:nvSpPr>
          <p:spPr bwMode="auto">
            <a:xfrm flipH="1" flipV="1">
              <a:off x="6705" y="4406"/>
              <a:ext cx="422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3" name="Line 84"/>
            <p:cNvSpPr>
              <a:spLocks noChangeShapeType="1"/>
            </p:cNvSpPr>
            <p:nvPr/>
          </p:nvSpPr>
          <p:spPr bwMode="auto">
            <a:xfrm flipV="1">
              <a:off x="6770" y="4810"/>
              <a:ext cx="357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4" name="Line 85"/>
            <p:cNvSpPr>
              <a:spLocks noChangeShapeType="1"/>
            </p:cNvSpPr>
            <p:nvPr/>
          </p:nvSpPr>
          <p:spPr bwMode="auto">
            <a:xfrm flipH="1">
              <a:off x="5818" y="4505"/>
              <a:ext cx="347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5" name="Line 86"/>
            <p:cNvSpPr>
              <a:spLocks noChangeShapeType="1"/>
            </p:cNvSpPr>
            <p:nvPr/>
          </p:nvSpPr>
          <p:spPr bwMode="auto">
            <a:xfrm>
              <a:off x="5804" y="4810"/>
              <a:ext cx="426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6" name="Line 87"/>
            <p:cNvSpPr>
              <a:spLocks noChangeShapeType="1"/>
            </p:cNvSpPr>
            <p:nvPr/>
          </p:nvSpPr>
          <p:spPr bwMode="auto">
            <a:xfrm flipV="1">
              <a:off x="5363" y="4871"/>
              <a:ext cx="441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7" name="Line 88"/>
            <p:cNvSpPr>
              <a:spLocks noChangeShapeType="1"/>
            </p:cNvSpPr>
            <p:nvPr/>
          </p:nvSpPr>
          <p:spPr bwMode="auto">
            <a:xfrm>
              <a:off x="4422" y="5045"/>
              <a:ext cx="440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8" name="Freeform 89"/>
            <p:cNvSpPr>
              <a:spLocks/>
            </p:cNvSpPr>
            <p:nvPr/>
          </p:nvSpPr>
          <p:spPr bwMode="auto">
            <a:xfrm rot="8981638">
              <a:off x="3732" y="2862"/>
              <a:ext cx="785" cy="599"/>
            </a:xfrm>
            <a:custGeom>
              <a:avLst/>
              <a:gdLst>
                <a:gd name="T0" fmla="*/ 0 w 884"/>
                <a:gd name="T1" fmla="*/ 575 h 305"/>
                <a:gd name="T2" fmla="*/ 241 w 884"/>
                <a:gd name="T3" fmla="*/ 575 h 305"/>
                <a:gd name="T4" fmla="*/ 490 w 884"/>
                <a:gd name="T5" fmla="*/ 434 h 305"/>
                <a:gd name="T6" fmla="*/ 662 w 884"/>
                <a:gd name="T7" fmla="*/ 234 h 305"/>
                <a:gd name="T8" fmla="*/ 78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9" name="Freeform 90"/>
            <p:cNvSpPr>
              <a:spLocks/>
            </p:cNvSpPr>
            <p:nvPr/>
          </p:nvSpPr>
          <p:spPr bwMode="auto">
            <a:xfrm rot="-1968766">
              <a:off x="4290" y="4366"/>
              <a:ext cx="1077" cy="331"/>
            </a:xfrm>
            <a:custGeom>
              <a:avLst/>
              <a:gdLst>
                <a:gd name="T0" fmla="*/ 0 w 884"/>
                <a:gd name="T1" fmla="*/ 318 h 305"/>
                <a:gd name="T2" fmla="*/ 330 w 884"/>
                <a:gd name="T3" fmla="*/ 318 h 305"/>
                <a:gd name="T4" fmla="*/ 673 w 884"/>
                <a:gd name="T5" fmla="*/ 240 h 305"/>
                <a:gd name="T6" fmla="*/ 909 w 884"/>
                <a:gd name="T7" fmla="*/ 129 h 305"/>
                <a:gd name="T8" fmla="*/ 107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0" name="Freeform 91"/>
            <p:cNvSpPr>
              <a:spLocks/>
            </p:cNvSpPr>
            <p:nvPr/>
          </p:nvSpPr>
          <p:spPr bwMode="auto">
            <a:xfrm rot="4905746">
              <a:off x="2138" y="4123"/>
              <a:ext cx="1036" cy="814"/>
            </a:xfrm>
            <a:custGeom>
              <a:avLst/>
              <a:gdLst>
                <a:gd name="T0" fmla="*/ 0 w 884"/>
                <a:gd name="T1" fmla="*/ 782 h 305"/>
                <a:gd name="T2" fmla="*/ 318 w 884"/>
                <a:gd name="T3" fmla="*/ 782 h 305"/>
                <a:gd name="T4" fmla="*/ 647 w 884"/>
                <a:gd name="T5" fmla="*/ 590 h 305"/>
                <a:gd name="T6" fmla="*/ 874 w 884"/>
                <a:gd name="T7" fmla="*/ 318 h 305"/>
                <a:gd name="T8" fmla="*/ 1036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1" name="Freeform 92"/>
            <p:cNvSpPr>
              <a:spLocks/>
            </p:cNvSpPr>
            <p:nvPr/>
          </p:nvSpPr>
          <p:spPr bwMode="auto">
            <a:xfrm rot="4072793">
              <a:off x="3688" y="4379"/>
              <a:ext cx="911" cy="173"/>
            </a:xfrm>
            <a:custGeom>
              <a:avLst/>
              <a:gdLst>
                <a:gd name="T0" fmla="*/ 0 w 884"/>
                <a:gd name="T1" fmla="*/ 166 h 305"/>
                <a:gd name="T2" fmla="*/ 279 w 884"/>
                <a:gd name="T3" fmla="*/ 166 h 305"/>
                <a:gd name="T4" fmla="*/ 569 w 884"/>
                <a:gd name="T5" fmla="*/ 125 h 305"/>
                <a:gd name="T6" fmla="*/ 769 w 884"/>
                <a:gd name="T7" fmla="*/ 67 h 305"/>
                <a:gd name="T8" fmla="*/ 91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2" name="Freeform 93"/>
            <p:cNvSpPr>
              <a:spLocks/>
            </p:cNvSpPr>
            <p:nvPr/>
          </p:nvSpPr>
          <p:spPr bwMode="auto">
            <a:xfrm rot="-339353">
              <a:off x="7127" y="4184"/>
              <a:ext cx="819" cy="511"/>
            </a:xfrm>
            <a:custGeom>
              <a:avLst/>
              <a:gdLst>
                <a:gd name="T0" fmla="*/ 0 w 884"/>
                <a:gd name="T1" fmla="*/ 491 h 305"/>
                <a:gd name="T2" fmla="*/ 251 w 884"/>
                <a:gd name="T3" fmla="*/ 491 h 305"/>
                <a:gd name="T4" fmla="*/ 511 w 884"/>
                <a:gd name="T5" fmla="*/ 370 h 305"/>
                <a:gd name="T6" fmla="*/ 691 w 884"/>
                <a:gd name="T7" fmla="*/ 199 h 305"/>
                <a:gd name="T8" fmla="*/ 81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3" name="Freeform 94"/>
            <p:cNvSpPr>
              <a:spLocks/>
            </p:cNvSpPr>
            <p:nvPr/>
          </p:nvSpPr>
          <p:spPr bwMode="auto">
            <a:xfrm rot="-10290528">
              <a:off x="3082" y="1823"/>
              <a:ext cx="1667" cy="859"/>
            </a:xfrm>
            <a:custGeom>
              <a:avLst/>
              <a:gdLst>
                <a:gd name="T0" fmla="*/ 0 w 884"/>
                <a:gd name="T1" fmla="*/ 825 h 305"/>
                <a:gd name="T2" fmla="*/ 511 w 884"/>
                <a:gd name="T3" fmla="*/ 825 h 305"/>
                <a:gd name="T4" fmla="*/ 1041 w 884"/>
                <a:gd name="T5" fmla="*/ 622 h 305"/>
                <a:gd name="T6" fmla="*/ 1407 w 884"/>
                <a:gd name="T7" fmla="*/ 335 h 305"/>
                <a:gd name="T8" fmla="*/ 166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4" name="Freeform 95"/>
            <p:cNvSpPr>
              <a:spLocks/>
            </p:cNvSpPr>
            <p:nvPr/>
          </p:nvSpPr>
          <p:spPr bwMode="auto">
            <a:xfrm rot="9051310">
              <a:off x="2105" y="2896"/>
              <a:ext cx="1089" cy="440"/>
            </a:xfrm>
            <a:custGeom>
              <a:avLst/>
              <a:gdLst>
                <a:gd name="T0" fmla="*/ 0 w 884"/>
                <a:gd name="T1" fmla="*/ 423 h 305"/>
                <a:gd name="T2" fmla="*/ 334 w 884"/>
                <a:gd name="T3" fmla="*/ 423 h 305"/>
                <a:gd name="T4" fmla="*/ 680 w 884"/>
                <a:gd name="T5" fmla="*/ 319 h 305"/>
                <a:gd name="T6" fmla="*/ 919 w 884"/>
                <a:gd name="T7" fmla="*/ 172 h 305"/>
                <a:gd name="T8" fmla="*/ 108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5" name="Freeform 96"/>
            <p:cNvSpPr>
              <a:spLocks/>
            </p:cNvSpPr>
            <p:nvPr/>
          </p:nvSpPr>
          <p:spPr bwMode="auto">
            <a:xfrm rot="5117308">
              <a:off x="5198" y="4122"/>
              <a:ext cx="671" cy="540"/>
            </a:xfrm>
            <a:custGeom>
              <a:avLst/>
              <a:gdLst>
                <a:gd name="T0" fmla="*/ 0 w 884"/>
                <a:gd name="T1" fmla="*/ 519 h 305"/>
                <a:gd name="T2" fmla="*/ 206 w 884"/>
                <a:gd name="T3" fmla="*/ 519 h 305"/>
                <a:gd name="T4" fmla="*/ 419 w 884"/>
                <a:gd name="T5" fmla="*/ 391 h 305"/>
                <a:gd name="T6" fmla="*/ 566 w 884"/>
                <a:gd name="T7" fmla="*/ 211 h 305"/>
                <a:gd name="T8" fmla="*/ 67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6" name="Freeform 97"/>
            <p:cNvSpPr>
              <a:spLocks/>
            </p:cNvSpPr>
            <p:nvPr/>
          </p:nvSpPr>
          <p:spPr bwMode="auto">
            <a:xfrm rot="-5682693">
              <a:off x="2945" y="2799"/>
              <a:ext cx="844" cy="733"/>
            </a:xfrm>
            <a:custGeom>
              <a:avLst/>
              <a:gdLst>
                <a:gd name="T0" fmla="*/ 0 w 884"/>
                <a:gd name="T1" fmla="*/ 704 h 305"/>
                <a:gd name="T2" fmla="*/ 259 w 884"/>
                <a:gd name="T3" fmla="*/ 704 h 305"/>
                <a:gd name="T4" fmla="*/ 527 w 884"/>
                <a:gd name="T5" fmla="*/ 531 h 305"/>
                <a:gd name="T6" fmla="*/ 712 w 884"/>
                <a:gd name="T7" fmla="*/ 286 h 305"/>
                <a:gd name="T8" fmla="*/ 844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7" name="Freeform 98"/>
            <p:cNvSpPr>
              <a:spLocks/>
            </p:cNvSpPr>
            <p:nvPr/>
          </p:nvSpPr>
          <p:spPr bwMode="auto">
            <a:xfrm rot="7889757">
              <a:off x="5003" y="3080"/>
              <a:ext cx="942" cy="208"/>
            </a:xfrm>
            <a:custGeom>
              <a:avLst/>
              <a:gdLst>
                <a:gd name="T0" fmla="*/ 0 w 884"/>
                <a:gd name="T1" fmla="*/ 200 h 305"/>
                <a:gd name="T2" fmla="*/ 289 w 884"/>
                <a:gd name="T3" fmla="*/ 200 h 305"/>
                <a:gd name="T4" fmla="*/ 588 w 884"/>
                <a:gd name="T5" fmla="*/ 151 h 305"/>
                <a:gd name="T6" fmla="*/ 795 w 884"/>
                <a:gd name="T7" fmla="*/ 81 h 305"/>
                <a:gd name="T8" fmla="*/ 942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8" name="Freeform 99"/>
            <p:cNvSpPr>
              <a:spLocks/>
            </p:cNvSpPr>
            <p:nvPr/>
          </p:nvSpPr>
          <p:spPr bwMode="auto">
            <a:xfrm rot="-1457854">
              <a:off x="3004" y="4293"/>
              <a:ext cx="829" cy="402"/>
            </a:xfrm>
            <a:custGeom>
              <a:avLst/>
              <a:gdLst>
                <a:gd name="T0" fmla="*/ 0 w 884"/>
                <a:gd name="T1" fmla="*/ 386 h 305"/>
                <a:gd name="T2" fmla="*/ 254 w 884"/>
                <a:gd name="T3" fmla="*/ 386 h 305"/>
                <a:gd name="T4" fmla="*/ 518 w 884"/>
                <a:gd name="T5" fmla="*/ 291 h 305"/>
                <a:gd name="T6" fmla="*/ 700 w 884"/>
                <a:gd name="T7" fmla="*/ 157 h 305"/>
                <a:gd name="T8" fmla="*/ 82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9" name="Freeform 100"/>
            <p:cNvSpPr>
              <a:spLocks/>
            </p:cNvSpPr>
            <p:nvPr/>
          </p:nvSpPr>
          <p:spPr bwMode="auto">
            <a:xfrm rot="-7233113">
              <a:off x="4161" y="2994"/>
              <a:ext cx="1203" cy="204"/>
            </a:xfrm>
            <a:custGeom>
              <a:avLst/>
              <a:gdLst>
                <a:gd name="T0" fmla="*/ 0 w 884"/>
                <a:gd name="T1" fmla="*/ 196 h 305"/>
                <a:gd name="T2" fmla="*/ 369 w 884"/>
                <a:gd name="T3" fmla="*/ 196 h 305"/>
                <a:gd name="T4" fmla="*/ 751 w 884"/>
                <a:gd name="T5" fmla="*/ 148 h 305"/>
                <a:gd name="T6" fmla="*/ 1015 w 884"/>
                <a:gd name="T7" fmla="*/ 80 h 305"/>
                <a:gd name="T8" fmla="*/ 1203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90" name="Freeform 101"/>
            <p:cNvSpPr>
              <a:spLocks/>
            </p:cNvSpPr>
            <p:nvPr/>
          </p:nvSpPr>
          <p:spPr bwMode="auto">
            <a:xfrm rot="2076591">
              <a:off x="3135" y="5083"/>
              <a:ext cx="1818" cy="570"/>
            </a:xfrm>
            <a:custGeom>
              <a:avLst/>
              <a:gdLst>
                <a:gd name="T0" fmla="*/ 0 w 884"/>
                <a:gd name="T1" fmla="*/ 548 h 305"/>
                <a:gd name="T2" fmla="*/ 557 w 884"/>
                <a:gd name="T3" fmla="*/ 548 h 305"/>
                <a:gd name="T4" fmla="*/ 1135 w 884"/>
                <a:gd name="T5" fmla="*/ 413 h 305"/>
                <a:gd name="T6" fmla="*/ 1534 w 884"/>
                <a:gd name="T7" fmla="*/ 222 h 305"/>
                <a:gd name="T8" fmla="*/ 1818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91" name="Freeform 102"/>
            <p:cNvSpPr>
              <a:spLocks/>
            </p:cNvSpPr>
            <p:nvPr/>
          </p:nvSpPr>
          <p:spPr bwMode="auto">
            <a:xfrm rot="-5682693">
              <a:off x="6984" y="2805"/>
              <a:ext cx="1035" cy="702"/>
            </a:xfrm>
            <a:custGeom>
              <a:avLst/>
              <a:gdLst>
                <a:gd name="T0" fmla="*/ 0 w 884"/>
                <a:gd name="T1" fmla="*/ 674 h 305"/>
                <a:gd name="T2" fmla="*/ 317 w 884"/>
                <a:gd name="T3" fmla="*/ 674 h 305"/>
                <a:gd name="T4" fmla="*/ 646 w 884"/>
                <a:gd name="T5" fmla="*/ 509 h 305"/>
                <a:gd name="T6" fmla="*/ 873 w 884"/>
                <a:gd name="T7" fmla="*/ 274 h 305"/>
                <a:gd name="T8" fmla="*/ 103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92" name="Freeform 103"/>
            <p:cNvSpPr>
              <a:spLocks/>
            </p:cNvSpPr>
            <p:nvPr/>
          </p:nvSpPr>
          <p:spPr bwMode="auto">
            <a:xfrm>
              <a:off x="5208" y="1715"/>
              <a:ext cx="2429" cy="887"/>
            </a:xfrm>
            <a:custGeom>
              <a:avLst/>
              <a:gdLst>
                <a:gd name="T0" fmla="*/ 1813 w 2429"/>
                <a:gd name="T1" fmla="*/ 828 h 887"/>
                <a:gd name="T2" fmla="*/ 2311 w 2429"/>
                <a:gd name="T3" fmla="*/ 828 h 887"/>
                <a:gd name="T4" fmla="*/ 2253 w 2429"/>
                <a:gd name="T5" fmla="*/ 476 h 887"/>
                <a:gd name="T6" fmla="*/ 1252 w 2429"/>
                <a:gd name="T7" fmla="*/ 26 h 887"/>
                <a:gd name="T8" fmla="*/ 0 w 2429"/>
                <a:gd name="T9" fmla="*/ 317 h 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9"/>
                <a:gd name="T16" fmla="*/ 0 h 887"/>
                <a:gd name="T17" fmla="*/ 2429 w 2429"/>
                <a:gd name="T18" fmla="*/ 887 h 8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9" h="887">
                  <a:moveTo>
                    <a:pt x="1813" y="828"/>
                  </a:moveTo>
                  <a:cubicBezTo>
                    <a:pt x="2025" y="857"/>
                    <a:pt x="2238" y="887"/>
                    <a:pt x="2311" y="828"/>
                  </a:cubicBezTo>
                  <a:cubicBezTo>
                    <a:pt x="2384" y="769"/>
                    <a:pt x="2429" y="610"/>
                    <a:pt x="2253" y="476"/>
                  </a:cubicBezTo>
                  <a:cubicBezTo>
                    <a:pt x="2077" y="342"/>
                    <a:pt x="1627" y="52"/>
                    <a:pt x="1252" y="26"/>
                  </a:cubicBezTo>
                  <a:cubicBezTo>
                    <a:pt x="877" y="0"/>
                    <a:pt x="209" y="269"/>
                    <a:pt x="0" y="3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93" name="Freeform 104"/>
            <p:cNvSpPr>
              <a:spLocks/>
            </p:cNvSpPr>
            <p:nvPr/>
          </p:nvSpPr>
          <p:spPr bwMode="auto">
            <a:xfrm>
              <a:off x="5363" y="4810"/>
              <a:ext cx="2185" cy="962"/>
            </a:xfrm>
            <a:custGeom>
              <a:avLst/>
              <a:gdLst>
                <a:gd name="T0" fmla="*/ 1768 w 2215"/>
                <a:gd name="T1" fmla="*/ 11 h 1014"/>
                <a:gd name="T2" fmla="*/ 1913 w 2215"/>
                <a:gd name="T3" fmla="*/ 11 h 1014"/>
                <a:gd name="T4" fmla="*/ 2075 w 2215"/>
                <a:gd name="T5" fmla="*/ 80 h 1014"/>
                <a:gd name="T6" fmla="*/ 2182 w 2215"/>
                <a:gd name="T7" fmla="*/ 225 h 1014"/>
                <a:gd name="T8" fmla="*/ 2094 w 2215"/>
                <a:gd name="T9" fmla="*/ 436 h 1014"/>
                <a:gd name="T10" fmla="*/ 1691 w 2215"/>
                <a:gd name="T11" fmla="*/ 753 h 1014"/>
                <a:gd name="T12" fmla="*/ 1207 w 2215"/>
                <a:gd name="T13" fmla="*/ 952 h 1014"/>
                <a:gd name="T14" fmla="*/ 0 w 2215"/>
                <a:gd name="T15" fmla="*/ 689 h 10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15"/>
                <a:gd name="T25" fmla="*/ 0 h 1014"/>
                <a:gd name="T26" fmla="*/ 2215 w 2215"/>
                <a:gd name="T27" fmla="*/ 1014 h 10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15" h="1014">
                  <a:moveTo>
                    <a:pt x="1792" y="12"/>
                  </a:moveTo>
                  <a:cubicBezTo>
                    <a:pt x="1839" y="6"/>
                    <a:pt x="1887" y="0"/>
                    <a:pt x="1939" y="12"/>
                  </a:cubicBezTo>
                  <a:cubicBezTo>
                    <a:pt x="1991" y="24"/>
                    <a:pt x="2058" y="47"/>
                    <a:pt x="2103" y="84"/>
                  </a:cubicBezTo>
                  <a:cubicBezTo>
                    <a:pt x="2148" y="121"/>
                    <a:pt x="2209" y="174"/>
                    <a:pt x="2212" y="237"/>
                  </a:cubicBezTo>
                  <a:cubicBezTo>
                    <a:pt x="2215" y="300"/>
                    <a:pt x="2206" y="367"/>
                    <a:pt x="2123" y="460"/>
                  </a:cubicBezTo>
                  <a:cubicBezTo>
                    <a:pt x="2040" y="553"/>
                    <a:pt x="1864" y="703"/>
                    <a:pt x="1714" y="794"/>
                  </a:cubicBezTo>
                  <a:cubicBezTo>
                    <a:pt x="1564" y="885"/>
                    <a:pt x="1510" y="1014"/>
                    <a:pt x="1224" y="1003"/>
                  </a:cubicBezTo>
                  <a:cubicBezTo>
                    <a:pt x="938" y="992"/>
                    <a:pt x="469" y="859"/>
                    <a:pt x="0" y="7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94" name="Oval 105"/>
            <p:cNvSpPr>
              <a:spLocks noChangeArrowheads="1"/>
            </p:cNvSpPr>
            <p:nvPr/>
          </p:nvSpPr>
          <p:spPr bwMode="auto">
            <a:xfrm>
              <a:off x="6369" y="319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95" name="Oval 106"/>
            <p:cNvSpPr>
              <a:spLocks noChangeArrowheads="1"/>
            </p:cNvSpPr>
            <p:nvPr/>
          </p:nvSpPr>
          <p:spPr bwMode="auto">
            <a:xfrm>
              <a:off x="6369" y="4406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96" name="Oval 107"/>
            <p:cNvSpPr>
              <a:spLocks noChangeArrowheads="1"/>
            </p:cNvSpPr>
            <p:nvPr/>
          </p:nvSpPr>
          <p:spPr bwMode="auto">
            <a:xfrm>
              <a:off x="5065" y="5334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497" name="Oval 108"/>
            <p:cNvSpPr>
              <a:spLocks noChangeArrowheads="1"/>
            </p:cNvSpPr>
            <p:nvPr/>
          </p:nvSpPr>
          <p:spPr bwMode="auto">
            <a:xfrm>
              <a:off x="3732" y="2638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84213" y="1484313"/>
            <a:ext cx="7632700" cy="4176712"/>
            <a:chOff x="1552" y="1715"/>
            <a:chExt cx="7170" cy="4057"/>
          </a:xfrm>
        </p:grpSpPr>
        <p:grpSp>
          <p:nvGrpSpPr>
            <p:cNvPr id="19462" name="Group 5"/>
            <p:cNvGrpSpPr>
              <a:grpSpLocks/>
            </p:cNvGrpSpPr>
            <p:nvPr/>
          </p:nvGrpSpPr>
          <p:grpSpPr bwMode="auto">
            <a:xfrm>
              <a:off x="2105" y="3399"/>
              <a:ext cx="540" cy="714"/>
              <a:chOff x="4620" y="5676"/>
              <a:chExt cx="540" cy="714"/>
            </a:xfrm>
          </p:grpSpPr>
          <p:sp>
            <p:nvSpPr>
              <p:cNvPr id="19566" name="Oval 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67" name="Object 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08" name="Формула" r:id="rId3" imgW="126725" imgH="177415" progId="Equation.3">
                      <p:embed/>
                    </p:oleObj>
                  </mc:Choice>
                  <mc:Fallback>
                    <p:oleObj name="Формула" r:id="rId3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3" name="Group 8"/>
            <p:cNvGrpSpPr>
              <a:grpSpLocks/>
            </p:cNvGrpSpPr>
            <p:nvPr/>
          </p:nvGrpSpPr>
          <p:grpSpPr bwMode="auto">
            <a:xfrm>
              <a:off x="4862" y="3399"/>
              <a:ext cx="540" cy="714"/>
              <a:chOff x="4620" y="5676"/>
              <a:chExt cx="540" cy="714"/>
            </a:xfrm>
          </p:grpSpPr>
          <p:sp>
            <p:nvSpPr>
              <p:cNvPr id="19564" name="Oval 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65" name="Object 1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09" name="Формула" r:id="rId5" imgW="126725" imgH="177415" progId="Equation.3">
                      <p:embed/>
                    </p:oleObj>
                  </mc:Choice>
                  <mc:Fallback>
                    <p:oleObj name="Формула" r:id="rId5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4" name="Group 11"/>
            <p:cNvGrpSpPr>
              <a:grpSpLocks/>
            </p:cNvGrpSpPr>
            <p:nvPr/>
          </p:nvGrpSpPr>
          <p:grpSpPr bwMode="auto">
            <a:xfrm>
              <a:off x="1552" y="3525"/>
              <a:ext cx="142" cy="881"/>
              <a:chOff x="1616" y="5850"/>
              <a:chExt cx="142" cy="881"/>
            </a:xfrm>
          </p:grpSpPr>
          <p:sp>
            <p:nvSpPr>
              <p:cNvPr id="19562" name="Line 12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63" name="Object 13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0" name="Формула" r:id="rId6" imgW="88707" imgH="164742" progId="Equation.3">
                      <p:embed/>
                    </p:oleObj>
                  </mc:Choice>
                  <mc:Fallback>
                    <p:oleObj name="Формула" r:id="rId6" imgW="88707" imgH="1647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5" name="Group 14"/>
            <p:cNvGrpSpPr>
              <a:grpSpLocks/>
            </p:cNvGrpSpPr>
            <p:nvPr/>
          </p:nvGrpSpPr>
          <p:grpSpPr bwMode="auto">
            <a:xfrm>
              <a:off x="2939" y="2455"/>
              <a:ext cx="142" cy="881"/>
              <a:chOff x="1616" y="5850"/>
              <a:chExt cx="142" cy="881"/>
            </a:xfrm>
          </p:grpSpPr>
          <p:sp>
            <p:nvSpPr>
              <p:cNvPr id="19560" name="Line 15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61" name="Object 16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1" name="Формула" r:id="rId8" imgW="126780" imgH="164814" progId="Equation.3">
                      <p:embed/>
                    </p:oleObj>
                  </mc:Choice>
                  <mc:Fallback>
                    <p:oleObj name="Формула" r:id="rId8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6" name="Group 17"/>
            <p:cNvGrpSpPr>
              <a:grpSpLocks/>
            </p:cNvGrpSpPr>
            <p:nvPr/>
          </p:nvGrpSpPr>
          <p:grpSpPr bwMode="auto">
            <a:xfrm>
              <a:off x="3067" y="4596"/>
              <a:ext cx="142" cy="881"/>
              <a:chOff x="1616" y="5850"/>
              <a:chExt cx="142" cy="881"/>
            </a:xfrm>
          </p:grpSpPr>
          <p:sp>
            <p:nvSpPr>
              <p:cNvPr id="19558" name="Line 18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59" name="Object 19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2" name="Формула" r:id="rId10" imgW="126780" imgH="164814" progId="Equation.3">
                      <p:embed/>
                    </p:oleObj>
                  </mc:Choice>
                  <mc:Fallback>
                    <p:oleObj name="Формула" r:id="rId10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7" name="Group 20"/>
            <p:cNvGrpSpPr>
              <a:grpSpLocks/>
            </p:cNvGrpSpPr>
            <p:nvPr/>
          </p:nvGrpSpPr>
          <p:grpSpPr bwMode="auto">
            <a:xfrm>
              <a:off x="3534" y="2266"/>
              <a:ext cx="540" cy="714"/>
              <a:chOff x="4620" y="5676"/>
              <a:chExt cx="540" cy="714"/>
            </a:xfrm>
          </p:grpSpPr>
          <p:sp>
            <p:nvSpPr>
              <p:cNvPr id="19556" name="Oval 21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57" name="Object 22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3" name="Формула" r:id="rId12" imgW="126835" imgH="139518" progId="Equation.3">
                      <p:embed/>
                    </p:oleObj>
                  </mc:Choice>
                  <mc:Fallback>
                    <p:oleObj name="Формула" r:id="rId1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8" name="Group 23"/>
            <p:cNvGrpSpPr>
              <a:grpSpLocks/>
            </p:cNvGrpSpPr>
            <p:nvPr/>
          </p:nvGrpSpPr>
          <p:grpSpPr bwMode="auto">
            <a:xfrm>
              <a:off x="4745" y="1741"/>
              <a:ext cx="540" cy="714"/>
              <a:chOff x="4620" y="5676"/>
              <a:chExt cx="540" cy="714"/>
            </a:xfrm>
          </p:grpSpPr>
          <p:sp>
            <p:nvSpPr>
              <p:cNvPr id="19554" name="Oval 24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55" name="Object 25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4" name="Формула" r:id="rId14" imgW="203112" imgH="139639" progId="Equation.3">
                      <p:embed/>
                    </p:oleObj>
                  </mc:Choice>
                  <mc:Fallback>
                    <p:oleObj name="Формула" r:id="rId14" imgW="203112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9" name="Group 26"/>
            <p:cNvGrpSpPr>
              <a:grpSpLocks/>
            </p:cNvGrpSpPr>
            <p:nvPr/>
          </p:nvGrpSpPr>
          <p:grpSpPr bwMode="auto">
            <a:xfrm>
              <a:off x="3534" y="3399"/>
              <a:ext cx="540" cy="714"/>
              <a:chOff x="4620" y="5676"/>
              <a:chExt cx="540" cy="714"/>
            </a:xfrm>
          </p:grpSpPr>
          <p:sp>
            <p:nvSpPr>
              <p:cNvPr id="19552" name="Oval 27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53" name="Object 28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5" name="Формула" r:id="rId16" imgW="114201" imgH="139579" progId="Equation.3">
                      <p:embed/>
                    </p:oleObj>
                  </mc:Choice>
                  <mc:Fallback>
                    <p:oleObj name="Формула" r:id="rId1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0" name="Group 29"/>
            <p:cNvGrpSpPr>
              <a:grpSpLocks/>
            </p:cNvGrpSpPr>
            <p:nvPr/>
          </p:nvGrpSpPr>
          <p:grpSpPr bwMode="auto">
            <a:xfrm>
              <a:off x="3534" y="4505"/>
              <a:ext cx="540" cy="714"/>
              <a:chOff x="4620" y="5676"/>
              <a:chExt cx="540" cy="714"/>
            </a:xfrm>
          </p:grpSpPr>
          <p:sp>
            <p:nvSpPr>
              <p:cNvPr id="19550" name="Oval 30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51" name="Object 31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6" name="Формула" r:id="rId18" imgW="126725" imgH="126725" progId="Equation.3">
                      <p:embed/>
                    </p:oleObj>
                  </mc:Choice>
                  <mc:Fallback>
                    <p:oleObj name="Формула" r:id="rId18" imgW="126725" imgH="126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1" name="Group 32"/>
            <p:cNvGrpSpPr>
              <a:grpSpLocks/>
            </p:cNvGrpSpPr>
            <p:nvPr/>
          </p:nvGrpSpPr>
          <p:grpSpPr bwMode="auto">
            <a:xfrm>
              <a:off x="4862" y="4994"/>
              <a:ext cx="540" cy="714"/>
              <a:chOff x="4620" y="5676"/>
              <a:chExt cx="540" cy="714"/>
            </a:xfrm>
          </p:grpSpPr>
          <p:sp>
            <p:nvSpPr>
              <p:cNvPr id="19548" name="Oval 33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49" name="Object 34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7" name="Формула" r:id="rId20" imgW="114201" imgH="139579" progId="Equation.3">
                      <p:embed/>
                    </p:oleObj>
                  </mc:Choice>
                  <mc:Fallback>
                    <p:oleObj name="Формула" r:id="rId20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2" name="Group 35"/>
            <p:cNvGrpSpPr>
              <a:grpSpLocks/>
            </p:cNvGrpSpPr>
            <p:nvPr/>
          </p:nvGrpSpPr>
          <p:grpSpPr bwMode="auto">
            <a:xfrm>
              <a:off x="6165" y="1966"/>
              <a:ext cx="540" cy="714"/>
              <a:chOff x="4620" y="5676"/>
              <a:chExt cx="540" cy="714"/>
            </a:xfrm>
          </p:grpSpPr>
          <p:sp>
            <p:nvSpPr>
              <p:cNvPr id="19546" name="Oval 3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47" name="Object 3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8" name="Формула" r:id="rId22" imgW="126835" imgH="139518" progId="Equation.3">
                      <p:embed/>
                    </p:oleObj>
                  </mc:Choice>
                  <mc:Fallback>
                    <p:oleObj name="Формула" r:id="rId2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3" name="Group 38"/>
            <p:cNvGrpSpPr>
              <a:grpSpLocks/>
            </p:cNvGrpSpPr>
            <p:nvPr/>
          </p:nvGrpSpPr>
          <p:grpSpPr bwMode="auto">
            <a:xfrm>
              <a:off x="6165" y="2811"/>
              <a:ext cx="540" cy="714"/>
              <a:chOff x="4620" y="5676"/>
              <a:chExt cx="540" cy="714"/>
            </a:xfrm>
          </p:grpSpPr>
          <p:sp>
            <p:nvSpPr>
              <p:cNvPr id="19544" name="Oval 3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45" name="Object 4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9" name="Формула" r:id="rId24" imgW="126725" imgH="177415" progId="Equation.3">
                      <p:embed/>
                    </p:oleObj>
                  </mc:Choice>
                  <mc:Fallback>
                    <p:oleObj name="Формула" r:id="rId24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4" name="Group 41"/>
            <p:cNvGrpSpPr>
              <a:grpSpLocks/>
            </p:cNvGrpSpPr>
            <p:nvPr/>
          </p:nvGrpSpPr>
          <p:grpSpPr bwMode="auto">
            <a:xfrm>
              <a:off x="6165" y="4014"/>
              <a:ext cx="540" cy="714"/>
              <a:chOff x="4620" y="5676"/>
              <a:chExt cx="540" cy="714"/>
            </a:xfrm>
          </p:grpSpPr>
          <p:sp>
            <p:nvSpPr>
              <p:cNvPr id="19542" name="Oval 42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43" name="Object 43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0" name="Формула" r:id="rId26" imgW="114201" imgH="139579" progId="Equation.3">
                      <p:embed/>
                    </p:oleObj>
                  </mc:Choice>
                  <mc:Fallback>
                    <p:oleObj name="Формула" r:id="rId2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5" name="Group 44"/>
            <p:cNvGrpSpPr>
              <a:grpSpLocks/>
            </p:cNvGrpSpPr>
            <p:nvPr/>
          </p:nvGrpSpPr>
          <p:grpSpPr bwMode="auto">
            <a:xfrm>
              <a:off x="6230" y="4871"/>
              <a:ext cx="540" cy="714"/>
              <a:chOff x="4620" y="5676"/>
              <a:chExt cx="540" cy="714"/>
            </a:xfrm>
          </p:grpSpPr>
          <p:sp>
            <p:nvSpPr>
              <p:cNvPr id="19540" name="Oval 45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41" name="Object 46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1" name="Формула" r:id="rId28" imgW="152334" imgH="139639" progId="Equation.3">
                      <p:embed/>
                    </p:oleObj>
                  </mc:Choice>
                  <mc:Fallback>
                    <p:oleObj name="Формула" r:id="rId28" imgW="152334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6" name="Group 47"/>
            <p:cNvGrpSpPr>
              <a:grpSpLocks/>
            </p:cNvGrpSpPr>
            <p:nvPr/>
          </p:nvGrpSpPr>
          <p:grpSpPr bwMode="auto">
            <a:xfrm>
              <a:off x="7575" y="3474"/>
              <a:ext cx="540" cy="714"/>
              <a:chOff x="4620" y="5676"/>
              <a:chExt cx="540" cy="714"/>
            </a:xfrm>
          </p:grpSpPr>
          <p:sp>
            <p:nvSpPr>
              <p:cNvPr id="19538" name="Oval 48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39" name="Object 49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2" name="Формула" r:id="rId30" imgW="114201" imgH="139579" progId="Equation.3">
                      <p:embed/>
                    </p:oleObj>
                  </mc:Choice>
                  <mc:Fallback>
                    <p:oleObj name="Формула" r:id="rId30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7" name="Group 50"/>
            <p:cNvGrpSpPr>
              <a:grpSpLocks/>
            </p:cNvGrpSpPr>
            <p:nvPr/>
          </p:nvGrpSpPr>
          <p:grpSpPr bwMode="auto">
            <a:xfrm>
              <a:off x="8494" y="3573"/>
              <a:ext cx="228" cy="881"/>
              <a:chOff x="1616" y="5850"/>
              <a:chExt cx="142" cy="881"/>
            </a:xfrm>
          </p:grpSpPr>
          <p:sp>
            <p:nvSpPr>
              <p:cNvPr id="19536" name="Line 51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37" name="Object 52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3" name="Формула" r:id="rId32" imgW="177492" imgH="177492" progId="Equation.3">
                      <p:embed/>
                    </p:oleObj>
                  </mc:Choice>
                  <mc:Fallback>
                    <p:oleObj name="Формула" r:id="rId32" imgW="17749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8" name="Group 53"/>
            <p:cNvGrpSpPr>
              <a:grpSpLocks/>
            </p:cNvGrpSpPr>
            <p:nvPr/>
          </p:nvGrpSpPr>
          <p:grpSpPr bwMode="auto">
            <a:xfrm>
              <a:off x="4358" y="4704"/>
              <a:ext cx="142" cy="881"/>
              <a:chOff x="1616" y="5850"/>
              <a:chExt cx="142" cy="881"/>
            </a:xfrm>
          </p:grpSpPr>
          <p:sp>
            <p:nvSpPr>
              <p:cNvPr id="19534" name="Line 54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35" name="Object 55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4" name="Формула" r:id="rId34" imgW="114102" imgH="177492" progId="Equation.3">
                      <p:embed/>
                    </p:oleObj>
                  </mc:Choice>
                  <mc:Fallback>
                    <p:oleObj name="Формула" r:id="rId34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9" name="Group 56"/>
            <p:cNvGrpSpPr>
              <a:grpSpLocks/>
            </p:cNvGrpSpPr>
            <p:nvPr/>
          </p:nvGrpSpPr>
          <p:grpSpPr bwMode="auto">
            <a:xfrm>
              <a:off x="4280" y="2191"/>
              <a:ext cx="142" cy="881"/>
              <a:chOff x="1616" y="5850"/>
              <a:chExt cx="142" cy="881"/>
            </a:xfrm>
          </p:grpSpPr>
          <p:sp>
            <p:nvSpPr>
              <p:cNvPr id="19532" name="Line 57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33" name="Object 58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5" name="Формула" r:id="rId36" imgW="114102" imgH="177492" progId="Equation.3">
                      <p:embed/>
                    </p:oleObj>
                  </mc:Choice>
                  <mc:Fallback>
                    <p:oleObj name="Формула" r:id="rId36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80" name="Group 59"/>
            <p:cNvGrpSpPr>
              <a:grpSpLocks/>
            </p:cNvGrpSpPr>
            <p:nvPr/>
          </p:nvGrpSpPr>
          <p:grpSpPr bwMode="auto">
            <a:xfrm>
              <a:off x="5676" y="2342"/>
              <a:ext cx="142" cy="881"/>
              <a:chOff x="1616" y="5850"/>
              <a:chExt cx="142" cy="881"/>
            </a:xfrm>
          </p:grpSpPr>
          <p:sp>
            <p:nvSpPr>
              <p:cNvPr id="19530" name="Line 60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31" name="Object 61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6" name="Формула" r:id="rId38" imgW="126725" imgH="177415" progId="Equation.3">
                      <p:embed/>
                    </p:oleObj>
                  </mc:Choice>
                  <mc:Fallback>
                    <p:oleObj name="Формула" r:id="rId38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81" name="Group 62"/>
            <p:cNvGrpSpPr>
              <a:grpSpLocks/>
            </p:cNvGrpSpPr>
            <p:nvPr/>
          </p:nvGrpSpPr>
          <p:grpSpPr bwMode="auto">
            <a:xfrm>
              <a:off x="5740" y="4438"/>
              <a:ext cx="142" cy="881"/>
              <a:chOff x="1616" y="5850"/>
              <a:chExt cx="142" cy="881"/>
            </a:xfrm>
          </p:grpSpPr>
          <p:sp>
            <p:nvSpPr>
              <p:cNvPr id="19528" name="Line 63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29" name="Object 64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7" name="Формула" r:id="rId40" imgW="114102" imgH="177492" progId="Equation.3">
                      <p:embed/>
                    </p:oleObj>
                  </mc:Choice>
                  <mc:Fallback>
                    <p:oleObj name="Формула" r:id="rId40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82" name="Group 65"/>
            <p:cNvGrpSpPr>
              <a:grpSpLocks/>
            </p:cNvGrpSpPr>
            <p:nvPr/>
          </p:nvGrpSpPr>
          <p:grpSpPr bwMode="auto">
            <a:xfrm>
              <a:off x="7013" y="2342"/>
              <a:ext cx="142" cy="881"/>
              <a:chOff x="1616" y="5850"/>
              <a:chExt cx="142" cy="881"/>
            </a:xfrm>
          </p:grpSpPr>
          <p:sp>
            <p:nvSpPr>
              <p:cNvPr id="19526" name="Line 66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27" name="Object 67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8" name="Формула" r:id="rId42" imgW="126725" imgH="177415" progId="Equation.3">
                      <p:embed/>
                    </p:oleObj>
                  </mc:Choice>
                  <mc:Fallback>
                    <p:oleObj name="Формула" r:id="rId42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83" name="Group 68"/>
            <p:cNvGrpSpPr>
              <a:grpSpLocks/>
            </p:cNvGrpSpPr>
            <p:nvPr/>
          </p:nvGrpSpPr>
          <p:grpSpPr bwMode="auto">
            <a:xfrm>
              <a:off x="7077" y="4380"/>
              <a:ext cx="142" cy="881"/>
              <a:chOff x="1616" y="5850"/>
              <a:chExt cx="142" cy="881"/>
            </a:xfrm>
          </p:grpSpPr>
          <p:sp>
            <p:nvSpPr>
              <p:cNvPr id="19524" name="Line 69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19525" name="Object 70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29" name="Формула" r:id="rId44" imgW="114102" imgH="177492" progId="Equation.3">
                      <p:embed/>
                    </p:oleObj>
                  </mc:Choice>
                  <mc:Fallback>
                    <p:oleObj name="Формула" r:id="rId44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84" name="Line 71"/>
            <p:cNvSpPr>
              <a:spLocks noChangeShapeType="1"/>
            </p:cNvSpPr>
            <p:nvPr/>
          </p:nvSpPr>
          <p:spPr bwMode="auto">
            <a:xfrm>
              <a:off x="1616" y="3840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5" name="Line 72"/>
            <p:cNvSpPr>
              <a:spLocks noChangeShapeType="1"/>
            </p:cNvSpPr>
            <p:nvPr/>
          </p:nvSpPr>
          <p:spPr bwMode="auto">
            <a:xfrm>
              <a:off x="8115" y="3922"/>
              <a:ext cx="4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6" name="Line 73"/>
            <p:cNvSpPr>
              <a:spLocks noChangeShapeType="1"/>
            </p:cNvSpPr>
            <p:nvPr/>
          </p:nvSpPr>
          <p:spPr bwMode="auto">
            <a:xfrm>
              <a:off x="3003" y="2680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7" name="Line 74"/>
            <p:cNvSpPr>
              <a:spLocks noChangeShapeType="1"/>
            </p:cNvSpPr>
            <p:nvPr/>
          </p:nvSpPr>
          <p:spPr bwMode="auto">
            <a:xfrm>
              <a:off x="3131" y="4943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8" name="Line 75"/>
            <p:cNvSpPr>
              <a:spLocks noChangeShapeType="1"/>
            </p:cNvSpPr>
            <p:nvPr/>
          </p:nvSpPr>
          <p:spPr bwMode="auto">
            <a:xfrm>
              <a:off x="4074" y="4994"/>
              <a:ext cx="348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9" name="Line 76"/>
            <p:cNvSpPr>
              <a:spLocks noChangeShapeType="1"/>
            </p:cNvSpPr>
            <p:nvPr/>
          </p:nvSpPr>
          <p:spPr bwMode="auto">
            <a:xfrm flipV="1">
              <a:off x="4074" y="2543"/>
              <a:ext cx="270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0" name="Line 77"/>
            <p:cNvSpPr>
              <a:spLocks noChangeShapeType="1"/>
            </p:cNvSpPr>
            <p:nvPr/>
          </p:nvSpPr>
          <p:spPr bwMode="auto">
            <a:xfrm>
              <a:off x="5285" y="2266"/>
              <a:ext cx="455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1" name="Line 78"/>
            <p:cNvSpPr>
              <a:spLocks noChangeShapeType="1"/>
            </p:cNvSpPr>
            <p:nvPr/>
          </p:nvSpPr>
          <p:spPr bwMode="auto">
            <a:xfrm flipV="1">
              <a:off x="5740" y="2440"/>
              <a:ext cx="425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2" name="Line 79"/>
            <p:cNvSpPr>
              <a:spLocks noChangeShapeType="1"/>
            </p:cNvSpPr>
            <p:nvPr/>
          </p:nvSpPr>
          <p:spPr bwMode="auto">
            <a:xfrm>
              <a:off x="6705" y="2342"/>
              <a:ext cx="308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3" name="Line 80"/>
            <p:cNvSpPr>
              <a:spLocks noChangeShapeType="1"/>
            </p:cNvSpPr>
            <p:nvPr/>
          </p:nvSpPr>
          <p:spPr bwMode="auto">
            <a:xfrm flipH="1">
              <a:off x="6624" y="2806"/>
              <a:ext cx="453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4" name="Line 81"/>
            <p:cNvSpPr>
              <a:spLocks noChangeShapeType="1"/>
            </p:cNvSpPr>
            <p:nvPr/>
          </p:nvSpPr>
          <p:spPr bwMode="auto">
            <a:xfrm flipH="1" flipV="1">
              <a:off x="5740" y="2680"/>
              <a:ext cx="49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5" name="Line 82"/>
            <p:cNvSpPr>
              <a:spLocks noChangeShapeType="1"/>
            </p:cNvSpPr>
            <p:nvPr/>
          </p:nvSpPr>
          <p:spPr bwMode="auto">
            <a:xfrm flipV="1">
              <a:off x="4358" y="2140"/>
              <a:ext cx="387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6" name="Line 83"/>
            <p:cNvSpPr>
              <a:spLocks noChangeShapeType="1"/>
            </p:cNvSpPr>
            <p:nvPr/>
          </p:nvSpPr>
          <p:spPr bwMode="auto">
            <a:xfrm flipH="1" flipV="1">
              <a:off x="6705" y="4406"/>
              <a:ext cx="422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7" name="Line 84"/>
            <p:cNvSpPr>
              <a:spLocks noChangeShapeType="1"/>
            </p:cNvSpPr>
            <p:nvPr/>
          </p:nvSpPr>
          <p:spPr bwMode="auto">
            <a:xfrm flipV="1">
              <a:off x="6770" y="4810"/>
              <a:ext cx="357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8" name="Line 85"/>
            <p:cNvSpPr>
              <a:spLocks noChangeShapeType="1"/>
            </p:cNvSpPr>
            <p:nvPr/>
          </p:nvSpPr>
          <p:spPr bwMode="auto">
            <a:xfrm flipH="1">
              <a:off x="5818" y="4505"/>
              <a:ext cx="347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99" name="Line 86"/>
            <p:cNvSpPr>
              <a:spLocks noChangeShapeType="1"/>
            </p:cNvSpPr>
            <p:nvPr/>
          </p:nvSpPr>
          <p:spPr bwMode="auto">
            <a:xfrm>
              <a:off x="5804" y="4810"/>
              <a:ext cx="426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0" name="Line 87"/>
            <p:cNvSpPr>
              <a:spLocks noChangeShapeType="1"/>
            </p:cNvSpPr>
            <p:nvPr/>
          </p:nvSpPr>
          <p:spPr bwMode="auto">
            <a:xfrm flipV="1">
              <a:off x="5363" y="4871"/>
              <a:ext cx="441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1" name="Line 88"/>
            <p:cNvSpPr>
              <a:spLocks noChangeShapeType="1"/>
            </p:cNvSpPr>
            <p:nvPr/>
          </p:nvSpPr>
          <p:spPr bwMode="auto">
            <a:xfrm>
              <a:off x="4422" y="5045"/>
              <a:ext cx="440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2" name="Freeform 89"/>
            <p:cNvSpPr>
              <a:spLocks/>
            </p:cNvSpPr>
            <p:nvPr/>
          </p:nvSpPr>
          <p:spPr bwMode="auto">
            <a:xfrm rot="8981638">
              <a:off x="3732" y="2862"/>
              <a:ext cx="785" cy="599"/>
            </a:xfrm>
            <a:custGeom>
              <a:avLst/>
              <a:gdLst>
                <a:gd name="T0" fmla="*/ 0 w 884"/>
                <a:gd name="T1" fmla="*/ 575 h 305"/>
                <a:gd name="T2" fmla="*/ 241 w 884"/>
                <a:gd name="T3" fmla="*/ 575 h 305"/>
                <a:gd name="T4" fmla="*/ 490 w 884"/>
                <a:gd name="T5" fmla="*/ 434 h 305"/>
                <a:gd name="T6" fmla="*/ 662 w 884"/>
                <a:gd name="T7" fmla="*/ 234 h 305"/>
                <a:gd name="T8" fmla="*/ 78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3" name="Freeform 90"/>
            <p:cNvSpPr>
              <a:spLocks/>
            </p:cNvSpPr>
            <p:nvPr/>
          </p:nvSpPr>
          <p:spPr bwMode="auto">
            <a:xfrm rot="-1968766">
              <a:off x="4290" y="4366"/>
              <a:ext cx="1077" cy="331"/>
            </a:xfrm>
            <a:custGeom>
              <a:avLst/>
              <a:gdLst>
                <a:gd name="T0" fmla="*/ 0 w 884"/>
                <a:gd name="T1" fmla="*/ 318 h 305"/>
                <a:gd name="T2" fmla="*/ 330 w 884"/>
                <a:gd name="T3" fmla="*/ 318 h 305"/>
                <a:gd name="T4" fmla="*/ 673 w 884"/>
                <a:gd name="T5" fmla="*/ 240 h 305"/>
                <a:gd name="T6" fmla="*/ 909 w 884"/>
                <a:gd name="T7" fmla="*/ 129 h 305"/>
                <a:gd name="T8" fmla="*/ 107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4" name="Freeform 91"/>
            <p:cNvSpPr>
              <a:spLocks/>
            </p:cNvSpPr>
            <p:nvPr/>
          </p:nvSpPr>
          <p:spPr bwMode="auto">
            <a:xfrm rot="4905746">
              <a:off x="2138" y="4123"/>
              <a:ext cx="1036" cy="814"/>
            </a:xfrm>
            <a:custGeom>
              <a:avLst/>
              <a:gdLst>
                <a:gd name="T0" fmla="*/ 0 w 884"/>
                <a:gd name="T1" fmla="*/ 782 h 305"/>
                <a:gd name="T2" fmla="*/ 318 w 884"/>
                <a:gd name="T3" fmla="*/ 782 h 305"/>
                <a:gd name="T4" fmla="*/ 647 w 884"/>
                <a:gd name="T5" fmla="*/ 590 h 305"/>
                <a:gd name="T6" fmla="*/ 874 w 884"/>
                <a:gd name="T7" fmla="*/ 318 h 305"/>
                <a:gd name="T8" fmla="*/ 1036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5" name="Freeform 92"/>
            <p:cNvSpPr>
              <a:spLocks/>
            </p:cNvSpPr>
            <p:nvPr/>
          </p:nvSpPr>
          <p:spPr bwMode="auto">
            <a:xfrm rot="4072793">
              <a:off x="3688" y="4379"/>
              <a:ext cx="911" cy="173"/>
            </a:xfrm>
            <a:custGeom>
              <a:avLst/>
              <a:gdLst>
                <a:gd name="T0" fmla="*/ 0 w 884"/>
                <a:gd name="T1" fmla="*/ 166 h 305"/>
                <a:gd name="T2" fmla="*/ 279 w 884"/>
                <a:gd name="T3" fmla="*/ 166 h 305"/>
                <a:gd name="T4" fmla="*/ 569 w 884"/>
                <a:gd name="T5" fmla="*/ 125 h 305"/>
                <a:gd name="T6" fmla="*/ 769 w 884"/>
                <a:gd name="T7" fmla="*/ 67 h 305"/>
                <a:gd name="T8" fmla="*/ 91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6" name="Freeform 93"/>
            <p:cNvSpPr>
              <a:spLocks/>
            </p:cNvSpPr>
            <p:nvPr/>
          </p:nvSpPr>
          <p:spPr bwMode="auto">
            <a:xfrm rot="-339353">
              <a:off x="7127" y="4184"/>
              <a:ext cx="819" cy="511"/>
            </a:xfrm>
            <a:custGeom>
              <a:avLst/>
              <a:gdLst>
                <a:gd name="T0" fmla="*/ 0 w 884"/>
                <a:gd name="T1" fmla="*/ 491 h 305"/>
                <a:gd name="T2" fmla="*/ 251 w 884"/>
                <a:gd name="T3" fmla="*/ 491 h 305"/>
                <a:gd name="T4" fmla="*/ 511 w 884"/>
                <a:gd name="T5" fmla="*/ 370 h 305"/>
                <a:gd name="T6" fmla="*/ 691 w 884"/>
                <a:gd name="T7" fmla="*/ 199 h 305"/>
                <a:gd name="T8" fmla="*/ 81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7" name="Freeform 94"/>
            <p:cNvSpPr>
              <a:spLocks/>
            </p:cNvSpPr>
            <p:nvPr/>
          </p:nvSpPr>
          <p:spPr bwMode="auto">
            <a:xfrm rot="-10290528">
              <a:off x="3082" y="1823"/>
              <a:ext cx="1667" cy="859"/>
            </a:xfrm>
            <a:custGeom>
              <a:avLst/>
              <a:gdLst>
                <a:gd name="T0" fmla="*/ 0 w 884"/>
                <a:gd name="T1" fmla="*/ 825 h 305"/>
                <a:gd name="T2" fmla="*/ 511 w 884"/>
                <a:gd name="T3" fmla="*/ 825 h 305"/>
                <a:gd name="T4" fmla="*/ 1041 w 884"/>
                <a:gd name="T5" fmla="*/ 622 h 305"/>
                <a:gd name="T6" fmla="*/ 1407 w 884"/>
                <a:gd name="T7" fmla="*/ 335 h 305"/>
                <a:gd name="T8" fmla="*/ 166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8" name="Freeform 95"/>
            <p:cNvSpPr>
              <a:spLocks/>
            </p:cNvSpPr>
            <p:nvPr/>
          </p:nvSpPr>
          <p:spPr bwMode="auto">
            <a:xfrm rot="9051310">
              <a:off x="2105" y="2896"/>
              <a:ext cx="1089" cy="440"/>
            </a:xfrm>
            <a:custGeom>
              <a:avLst/>
              <a:gdLst>
                <a:gd name="T0" fmla="*/ 0 w 884"/>
                <a:gd name="T1" fmla="*/ 423 h 305"/>
                <a:gd name="T2" fmla="*/ 334 w 884"/>
                <a:gd name="T3" fmla="*/ 423 h 305"/>
                <a:gd name="T4" fmla="*/ 680 w 884"/>
                <a:gd name="T5" fmla="*/ 319 h 305"/>
                <a:gd name="T6" fmla="*/ 919 w 884"/>
                <a:gd name="T7" fmla="*/ 172 h 305"/>
                <a:gd name="T8" fmla="*/ 108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09" name="Freeform 96"/>
            <p:cNvSpPr>
              <a:spLocks/>
            </p:cNvSpPr>
            <p:nvPr/>
          </p:nvSpPr>
          <p:spPr bwMode="auto">
            <a:xfrm rot="5117308">
              <a:off x="5198" y="4122"/>
              <a:ext cx="671" cy="540"/>
            </a:xfrm>
            <a:custGeom>
              <a:avLst/>
              <a:gdLst>
                <a:gd name="T0" fmla="*/ 0 w 884"/>
                <a:gd name="T1" fmla="*/ 519 h 305"/>
                <a:gd name="T2" fmla="*/ 206 w 884"/>
                <a:gd name="T3" fmla="*/ 519 h 305"/>
                <a:gd name="T4" fmla="*/ 419 w 884"/>
                <a:gd name="T5" fmla="*/ 391 h 305"/>
                <a:gd name="T6" fmla="*/ 566 w 884"/>
                <a:gd name="T7" fmla="*/ 211 h 305"/>
                <a:gd name="T8" fmla="*/ 67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10" name="Freeform 97"/>
            <p:cNvSpPr>
              <a:spLocks/>
            </p:cNvSpPr>
            <p:nvPr/>
          </p:nvSpPr>
          <p:spPr bwMode="auto">
            <a:xfrm rot="-5682693">
              <a:off x="2945" y="2799"/>
              <a:ext cx="844" cy="733"/>
            </a:xfrm>
            <a:custGeom>
              <a:avLst/>
              <a:gdLst>
                <a:gd name="T0" fmla="*/ 0 w 884"/>
                <a:gd name="T1" fmla="*/ 704 h 305"/>
                <a:gd name="T2" fmla="*/ 259 w 884"/>
                <a:gd name="T3" fmla="*/ 704 h 305"/>
                <a:gd name="T4" fmla="*/ 527 w 884"/>
                <a:gd name="T5" fmla="*/ 531 h 305"/>
                <a:gd name="T6" fmla="*/ 712 w 884"/>
                <a:gd name="T7" fmla="*/ 286 h 305"/>
                <a:gd name="T8" fmla="*/ 844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11" name="Freeform 98"/>
            <p:cNvSpPr>
              <a:spLocks/>
            </p:cNvSpPr>
            <p:nvPr/>
          </p:nvSpPr>
          <p:spPr bwMode="auto">
            <a:xfrm rot="7889757">
              <a:off x="5003" y="3080"/>
              <a:ext cx="942" cy="208"/>
            </a:xfrm>
            <a:custGeom>
              <a:avLst/>
              <a:gdLst>
                <a:gd name="T0" fmla="*/ 0 w 884"/>
                <a:gd name="T1" fmla="*/ 200 h 305"/>
                <a:gd name="T2" fmla="*/ 289 w 884"/>
                <a:gd name="T3" fmla="*/ 200 h 305"/>
                <a:gd name="T4" fmla="*/ 588 w 884"/>
                <a:gd name="T5" fmla="*/ 151 h 305"/>
                <a:gd name="T6" fmla="*/ 795 w 884"/>
                <a:gd name="T7" fmla="*/ 81 h 305"/>
                <a:gd name="T8" fmla="*/ 942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12" name="Freeform 99"/>
            <p:cNvSpPr>
              <a:spLocks/>
            </p:cNvSpPr>
            <p:nvPr/>
          </p:nvSpPr>
          <p:spPr bwMode="auto">
            <a:xfrm rot="-1457854">
              <a:off x="3004" y="4293"/>
              <a:ext cx="829" cy="402"/>
            </a:xfrm>
            <a:custGeom>
              <a:avLst/>
              <a:gdLst>
                <a:gd name="T0" fmla="*/ 0 w 884"/>
                <a:gd name="T1" fmla="*/ 386 h 305"/>
                <a:gd name="T2" fmla="*/ 254 w 884"/>
                <a:gd name="T3" fmla="*/ 386 h 305"/>
                <a:gd name="T4" fmla="*/ 518 w 884"/>
                <a:gd name="T5" fmla="*/ 291 h 305"/>
                <a:gd name="T6" fmla="*/ 700 w 884"/>
                <a:gd name="T7" fmla="*/ 157 h 305"/>
                <a:gd name="T8" fmla="*/ 82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13" name="Freeform 100"/>
            <p:cNvSpPr>
              <a:spLocks/>
            </p:cNvSpPr>
            <p:nvPr/>
          </p:nvSpPr>
          <p:spPr bwMode="auto">
            <a:xfrm rot="-7233113">
              <a:off x="4161" y="2994"/>
              <a:ext cx="1203" cy="204"/>
            </a:xfrm>
            <a:custGeom>
              <a:avLst/>
              <a:gdLst>
                <a:gd name="T0" fmla="*/ 0 w 884"/>
                <a:gd name="T1" fmla="*/ 196 h 305"/>
                <a:gd name="T2" fmla="*/ 369 w 884"/>
                <a:gd name="T3" fmla="*/ 196 h 305"/>
                <a:gd name="T4" fmla="*/ 751 w 884"/>
                <a:gd name="T5" fmla="*/ 148 h 305"/>
                <a:gd name="T6" fmla="*/ 1015 w 884"/>
                <a:gd name="T7" fmla="*/ 80 h 305"/>
                <a:gd name="T8" fmla="*/ 1203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14" name="Freeform 101"/>
            <p:cNvSpPr>
              <a:spLocks/>
            </p:cNvSpPr>
            <p:nvPr/>
          </p:nvSpPr>
          <p:spPr bwMode="auto">
            <a:xfrm rot="2076591">
              <a:off x="3135" y="5083"/>
              <a:ext cx="1818" cy="570"/>
            </a:xfrm>
            <a:custGeom>
              <a:avLst/>
              <a:gdLst>
                <a:gd name="T0" fmla="*/ 0 w 884"/>
                <a:gd name="T1" fmla="*/ 548 h 305"/>
                <a:gd name="T2" fmla="*/ 557 w 884"/>
                <a:gd name="T3" fmla="*/ 548 h 305"/>
                <a:gd name="T4" fmla="*/ 1135 w 884"/>
                <a:gd name="T5" fmla="*/ 413 h 305"/>
                <a:gd name="T6" fmla="*/ 1534 w 884"/>
                <a:gd name="T7" fmla="*/ 222 h 305"/>
                <a:gd name="T8" fmla="*/ 1818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15" name="Freeform 102"/>
            <p:cNvSpPr>
              <a:spLocks/>
            </p:cNvSpPr>
            <p:nvPr/>
          </p:nvSpPr>
          <p:spPr bwMode="auto">
            <a:xfrm rot="-5682693">
              <a:off x="6984" y="2805"/>
              <a:ext cx="1035" cy="702"/>
            </a:xfrm>
            <a:custGeom>
              <a:avLst/>
              <a:gdLst>
                <a:gd name="T0" fmla="*/ 0 w 884"/>
                <a:gd name="T1" fmla="*/ 674 h 305"/>
                <a:gd name="T2" fmla="*/ 317 w 884"/>
                <a:gd name="T3" fmla="*/ 674 h 305"/>
                <a:gd name="T4" fmla="*/ 646 w 884"/>
                <a:gd name="T5" fmla="*/ 509 h 305"/>
                <a:gd name="T6" fmla="*/ 873 w 884"/>
                <a:gd name="T7" fmla="*/ 274 h 305"/>
                <a:gd name="T8" fmla="*/ 103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16" name="Freeform 103"/>
            <p:cNvSpPr>
              <a:spLocks/>
            </p:cNvSpPr>
            <p:nvPr/>
          </p:nvSpPr>
          <p:spPr bwMode="auto">
            <a:xfrm>
              <a:off x="5208" y="1715"/>
              <a:ext cx="2429" cy="887"/>
            </a:xfrm>
            <a:custGeom>
              <a:avLst/>
              <a:gdLst>
                <a:gd name="T0" fmla="*/ 1813 w 2429"/>
                <a:gd name="T1" fmla="*/ 828 h 887"/>
                <a:gd name="T2" fmla="*/ 2311 w 2429"/>
                <a:gd name="T3" fmla="*/ 828 h 887"/>
                <a:gd name="T4" fmla="*/ 2253 w 2429"/>
                <a:gd name="T5" fmla="*/ 476 h 887"/>
                <a:gd name="T6" fmla="*/ 1252 w 2429"/>
                <a:gd name="T7" fmla="*/ 26 h 887"/>
                <a:gd name="T8" fmla="*/ 0 w 2429"/>
                <a:gd name="T9" fmla="*/ 317 h 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9"/>
                <a:gd name="T16" fmla="*/ 0 h 887"/>
                <a:gd name="T17" fmla="*/ 2429 w 2429"/>
                <a:gd name="T18" fmla="*/ 887 h 8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9" h="887">
                  <a:moveTo>
                    <a:pt x="1813" y="828"/>
                  </a:moveTo>
                  <a:cubicBezTo>
                    <a:pt x="2025" y="857"/>
                    <a:pt x="2238" y="887"/>
                    <a:pt x="2311" y="828"/>
                  </a:cubicBezTo>
                  <a:cubicBezTo>
                    <a:pt x="2384" y="769"/>
                    <a:pt x="2429" y="610"/>
                    <a:pt x="2253" y="476"/>
                  </a:cubicBezTo>
                  <a:cubicBezTo>
                    <a:pt x="2077" y="342"/>
                    <a:pt x="1627" y="52"/>
                    <a:pt x="1252" y="26"/>
                  </a:cubicBezTo>
                  <a:cubicBezTo>
                    <a:pt x="877" y="0"/>
                    <a:pt x="209" y="269"/>
                    <a:pt x="0" y="3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17" name="Freeform 104"/>
            <p:cNvSpPr>
              <a:spLocks/>
            </p:cNvSpPr>
            <p:nvPr/>
          </p:nvSpPr>
          <p:spPr bwMode="auto">
            <a:xfrm>
              <a:off x="5363" y="4810"/>
              <a:ext cx="2185" cy="962"/>
            </a:xfrm>
            <a:custGeom>
              <a:avLst/>
              <a:gdLst>
                <a:gd name="T0" fmla="*/ 1768 w 2215"/>
                <a:gd name="T1" fmla="*/ 11 h 1014"/>
                <a:gd name="T2" fmla="*/ 1913 w 2215"/>
                <a:gd name="T3" fmla="*/ 11 h 1014"/>
                <a:gd name="T4" fmla="*/ 2075 w 2215"/>
                <a:gd name="T5" fmla="*/ 80 h 1014"/>
                <a:gd name="T6" fmla="*/ 2182 w 2215"/>
                <a:gd name="T7" fmla="*/ 225 h 1014"/>
                <a:gd name="T8" fmla="*/ 2094 w 2215"/>
                <a:gd name="T9" fmla="*/ 436 h 1014"/>
                <a:gd name="T10" fmla="*/ 1691 w 2215"/>
                <a:gd name="T11" fmla="*/ 753 h 1014"/>
                <a:gd name="T12" fmla="*/ 1207 w 2215"/>
                <a:gd name="T13" fmla="*/ 952 h 1014"/>
                <a:gd name="T14" fmla="*/ 0 w 2215"/>
                <a:gd name="T15" fmla="*/ 689 h 10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15"/>
                <a:gd name="T25" fmla="*/ 0 h 1014"/>
                <a:gd name="T26" fmla="*/ 2215 w 2215"/>
                <a:gd name="T27" fmla="*/ 1014 h 10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15" h="1014">
                  <a:moveTo>
                    <a:pt x="1792" y="12"/>
                  </a:moveTo>
                  <a:cubicBezTo>
                    <a:pt x="1839" y="6"/>
                    <a:pt x="1887" y="0"/>
                    <a:pt x="1939" y="12"/>
                  </a:cubicBezTo>
                  <a:cubicBezTo>
                    <a:pt x="1991" y="24"/>
                    <a:pt x="2058" y="47"/>
                    <a:pt x="2103" y="84"/>
                  </a:cubicBezTo>
                  <a:cubicBezTo>
                    <a:pt x="2148" y="121"/>
                    <a:pt x="2209" y="174"/>
                    <a:pt x="2212" y="237"/>
                  </a:cubicBezTo>
                  <a:cubicBezTo>
                    <a:pt x="2215" y="300"/>
                    <a:pt x="2206" y="367"/>
                    <a:pt x="2123" y="460"/>
                  </a:cubicBezTo>
                  <a:cubicBezTo>
                    <a:pt x="2040" y="553"/>
                    <a:pt x="1864" y="703"/>
                    <a:pt x="1714" y="794"/>
                  </a:cubicBezTo>
                  <a:cubicBezTo>
                    <a:pt x="1564" y="885"/>
                    <a:pt x="1510" y="1014"/>
                    <a:pt x="1224" y="1003"/>
                  </a:cubicBezTo>
                  <a:cubicBezTo>
                    <a:pt x="938" y="992"/>
                    <a:pt x="469" y="859"/>
                    <a:pt x="0" y="7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18" name="Oval 105"/>
            <p:cNvSpPr>
              <a:spLocks noChangeArrowheads="1"/>
            </p:cNvSpPr>
            <p:nvPr/>
          </p:nvSpPr>
          <p:spPr bwMode="auto">
            <a:xfrm>
              <a:off x="6369" y="319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519" name="Oval 106"/>
            <p:cNvSpPr>
              <a:spLocks noChangeArrowheads="1"/>
            </p:cNvSpPr>
            <p:nvPr/>
          </p:nvSpPr>
          <p:spPr bwMode="auto">
            <a:xfrm>
              <a:off x="6369" y="4406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520" name="Oval 107"/>
            <p:cNvSpPr>
              <a:spLocks noChangeArrowheads="1"/>
            </p:cNvSpPr>
            <p:nvPr/>
          </p:nvSpPr>
          <p:spPr bwMode="auto">
            <a:xfrm>
              <a:off x="5065" y="5334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521" name="Oval 108"/>
            <p:cNvSpPr>
              <a:spLocks noChangeArrowheads="1"/>
            </p:cNvSpPr>
            <p:nvPr/>
          </p:nvSpPr>
          <p:spPr bwMode="auto">
            <a:xfrm>
              <a:off x="4949" y="212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522" name="Oval 109"/>
            <p:cNvSpPr>
              <a:spLocks noChangeArrowheads="1"/>
            </p:cNvSpPr>
            <p:nvPr/>
          </p:nvSpPr>
          <p:spPr bwMode="auto">
            <a:xfrm>
              <a:off x="5046" y="3779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523" name="Oval 110"/>
            <p:cNvSpPr>
              <a:spLocks noChangeArrowheads="1"/>
            </p:cNvSpPr>
            <p:nvPr/>
          </p:nvSpPr>
          <p:spPr bwMode="auto">
            <a:xfrm>
              <a:off x="3732" y="3779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г)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971550" y="1412875"/>
            <a:ext cx="7416800" cy="4176713"/>
            <a:chOff x="1552" y="1715"/>
            <a:chExt cx="7170" cy="4057"/>
          </a:xfrm>
        </p:grpSpPr>
        <p:grpSp>
          <p:nvGrpSpPr>
            <p:cNvPr id="20486" name="Group 5"/>
            <p:cNvGrpSpPr>
              <a:grpSpLocks/>
            </p:cNvGrpSpPr>
            <p:nvPr/>
          </p:nvGrpSpPr>
          <p:grpSpPr bwMode="auto">
            <a:xfrm>
              <a:off x="2105" y="3399"/>
              <a:ext cx="540" cy="714"/>
              <a:chOff x="4620" y="5676"/>
              <a:chExt cx="540" cy="714"/>
            </a:xfrm>
          </p:grpSpPr>
          <p:sp>
            <p:nvSpPr>
              <p:cNvPr id="20588" name="Oval 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89" name="Object 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2" name="Формула" r:id="rId3" imgW="126725" imgH="177415" progId="Equation.3">
                      <p:embed/>
                    </p:oleObj>
                  </mc:Choice>
                  <mc:Fallback>
                    <p:oleObj name="Формула" r:id="rId3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87" name="Group 8"/>
            <p:cNvGrpSpPr>
              <a:grpSpLocks/>
            </p:cNvGrpSpPr>
            <p:nvPr/>
          </p:nvGrpSpPr>
          <p:grpSpPr bwMode="auto">
            <a:xfrm>
              <a:off x="4862" y="3399"/>
              <a:ext cx="540" cy="714"/>
              <a:chOff x="4620" y="5676"/>
              <a:chExt cx="540" cy="714"/>
            </a:xfrm>
          </p:grpSpPr>
          <p:sp>
            <p:nvSpPr>
              <p:cNvPr id="20586" name="Oval 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87" name="Object 1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3" name="Формула" r:id="rId5" imgW="126725" imgH="177415" progId="Equation.3">
                      <p:embed/>
                    </p:oleObj>
                  </mc:Choice>
                  <mc:Fallback>
                    <p:oleObj name="Формула" r:id="rId5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88" name="Group 11"/>
            <p:cNvGrpSpPr>
              <a:grpSpLocks/>
            </p:cNvGrpSpPr>
            <p:nvPr/>
          </p:nvGrpSpPr>
          <p:grpSpPr bwMode="auto">
            <a:xfrm>
              <a:off x="1552" y="3525"/>
              <a:ext cx="142" cy="881"/>
              <a:chOff x="1616" y="5850"/>
              <a:chExt cx="142" cy="881"/>
            </a:xfrm>
          </p:grpSpPr>
          <p:sp>
            <p:nvSpPr>
              <p:cNvPr id="20584" name="Line 12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85" name="Object 13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4" name="Формула" r:id="rId6" imgW="88707" imgH="164742" progId="Equation.3">
                      <p:embed/>
                    </p:oleObj>
                  </mc:Choice>
                  <mc:Fallback>
                    <p:oleObj name="Формула" r:id="rId6" imgW="88707" imgH="1647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89" name="Group 14"/>
            <p:cNvGrpSpPr>
              <a:grpSpLocks/>
            </p:cNvGrpSpPr>
            <p:nvPr/>
          </p:nvGrpSpPr>
          <p:grpSpPr bwMode="auto">
            <a:xfrm>
              <a:off x="2939" y="2455"/>
              <a:ext cx="142" cy="881"/>
              <a:chOff x="1616" y="5850"/>
              <a:chExt cx="142" cy="881"/>
            </a:xfrm>
          </p:grpSpPr>
          <p:sp>
            <p:nvSpPr>
              <p:cNvPr id="20582" name="Line 15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83" name="Object 16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5" name="Формула" r:id="rId8" imgW="126780" imgH="164814" progId="Equation.3">
                      <p:embed/>
                    </p:oleObj>
                  </mc:Choice>
                  <mc:Fallback>
                    <p:oleObj name="Формула" r:id="rId8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0" name="Group 17"/>
            <p:cNvGrpSpPr>
              <a:grpSpLocks/>
            </p:cNvGrpSpPr>
            <p:nvPr/>
          </p:nvGrpSpPr>
          <p:grpSpPr bwMode="auto">
            <a:xfrm>
              <a:off x="3067" y="4596"/>
              <a:ext cx="142" cy="881"/>
              <a:chOff x="1616" y="5850"/>
              <a:chExt cx="142" cy="881"/>
            </a:xfrm>
          </p:grpSpPr>
          <p:sp>
            <p:nvSpPr>
              <p:cNvPr id="20580" name="Line 18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81" name="Object 19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6" name="Формула" r:id="rId10" imgW="126780" imgH="164814" progId="Equation.3">
                      <p:embed/>
                    </p:oleObj>
                  </mc:Choice>
                  <mc:Fallback>
                    <p:oleObj name="Формула" r:id="rId10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1" name="Group 20"/>
            <p:cNvGrpSpPr>
              <a:grpSpLocks/>
            </p:cNvGrpSpPr>
            <p:nvPr/>
          </p:nvGrpSpPr>
          <p:grpSpPr bwMode="auto">
            <a:xfrm>
              <a:off x="3534" y="2266"/>
              <a:ext cx="540" cy="714"/>
              <a:chOff x="4620" y="5676"/>
              <a:chExt cx="540" cy="714"/>
            </a:xfrm>
          </p:grpSpPr>
          <p:sp>
            <p:nvSpPr>
              <p:cNvPr id="20578" name="Oval 21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79" name="Object 22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7" name="Формула" r:id="rId12" imgW="126835" imgH="139518" progId="Equation.3">
                      <p:embed/>
                    </p:oleObj>
                  </mc:Choice>
                  <mc:Fallback>
                    <p:oleObj name="Формула" r:id="rId1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2" name="Group 23"/>
            <p:cNvGrpSpPr>
              <a:grpSpLocks/>
            </p:cNvGrpSpPr>
            <p:nvPr/>
          </p:nvGrpSpPr>
          <p:grpSpPr bwMode="auto">
            <a:xfrm>
              <a:off x="4745" y="1741"/>
              <a:ext cx="540" cy="714"/>
              <a:chOff x="4620" y="5676"/>
              <a:chExt cx="540" cy="714"/>
            </a:xfrm>
          </p:grpSpPr>
          <p:sp>
            <p:nvSpPr>
              <p:cNvPr id="20576" name="Oval 24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77" name="Object 25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8" name="Формула" r:id="rId14" imgW="203112" imgH="139639" progId="Equation.3">
                      <p:embed/>
                    </p:oleObj>
                  </mc:Choice>
                  <mc:Fallback>
                    <p:oleObj name="Формула" r:id="rId14" imgW="203112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3" name="Group 26"/>
            <p:cNvGrpSpPr>
              <a:grpSpLocks/>
            </p:cNvGrpSpPr>
            <p:nvPr/>
          </p:nvGrpSpPr>
          <p:grpSpPr bwMode="auto">
            <a:xfrm>
              <a:off x="3534" y="3399"/>
              <a:ext cx="540" cy="714"/>
              <a:chOff x="4620" y="5676"/>
              <a:chExt cx="540" cy="714"/>
            </a:xfrm>
          </p:grpSpPr>
          <p:sp>
            <p:nvSpPr>
              <p:cNvPr id="20574" name="Oval 27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75" name="Object 28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9" name="Формула" r:id="rId16" imgW="114201" imgH="139579" progId="Equation.3">
                      <p:embed/>
                    </p:oleObj>
                  </mc:Choice>
                  <mc:Fallback>
                    <p:oleObj name="Формула" r:id="rId1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4" name="Group 29"/>
            <p:cNvGrpSpPr>
              <a:grpSpLocks/>
            </p:cNvGrpSpPr>
            <p:nvPr/>
          </p:nvGrpSpPr>
          <p:grpSpPr bwMode="auto">
            <a:xfrm>
              <a:off x="3534" y="4505"/>
              <a:ext cx="540" cy="714"/>
              <a:chOff x="4620" y="5676"/>
              <a:chExt cx="540" cy="714"/>
            </a:xfrm>
          </p:grpSpPr>
          <p:sp>
            <p:nvSpPr>
              <p:cNvPr id="20572" name="Oval 30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73" name="Object 31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0" name="Формула" r:id="rId18" imgW="126725" imgH="126725" progId="Equation.3">
                      <p:embed/>
                    </p:oleObj>
                  </mc:Choice>
                  <mc:Fallback>
                    <p:oleObj name="Формула" r:id="rId18" imgW="126725" imgH="126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5" name="Group 32"/>
            <p:cNvGrpSpPr>
              <a:grpSpLocks/>
            </p:cNvGrpSpPr>
            <p:nvPr/>
          </p:nvGrpSpPr>
          <p:grpSpPr bwMode="auto">
            <a:xfrm>
              <a:off x="4862" y="4994"/>
              <a:ext cx="540" cy="714"/>
              <a:chOff x="4620" y="5676"/>
              <a:chExt cx="540" cy="714"/>
            </a:xfrm>
          </p:grpSpPr>
          <p:sp>
            <p:nvSpPr>
              <p:cNvPr id="20570" name="Oval 33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71" name="Object 34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1" name="Формула" r:id="rId20" imgW="114201" imgH="139579" progId="Equation.3">
                      <p:embed/>
                    </p:oleObj>
                  </mc:Choice>
                  <mc:Fallback>
                    <p:oleObj name="Формула" r:id="rId20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6" name="Group 35"/>
            <p:cNvGrpSpPr>
              <a:grpSpLocks/>
            </p:cNvGrpSpPr>
            <p:nvPr/>
          </p:nvGrpSpPr>
          <p:grpSpPr bwMode="auto">
            <a:xfrm>
              <a:off x="6165" y="1966"/>
              <a:ext cx="540" cy="714"/>
              <a:chOff x="4620" y="5676"/>
              <a:chExt cx="540" cy="714"/>
            </a:xfrm>
          </p:grpSpPr>
          <p:sp>
            <p:nvSpPr>
              <p:cNvPr id="20568" name="Oval 36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69" name="Object 37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2" name="Формула" r:id="rId22" imgW="126835" imgH="139518" progId="Equation.3">
                      <p:embed/>
                    </p:oleObj>
                  </mc:Choice>
                  <mc:Fallback>
                    <p:oleObj name="Формула" r:id="rId2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7" name="Group 38"/>
            <p:cNvGrpSpPr>
              <a:grpSpLocks/>
            </p:cNvGrpSpPr>
            <p:nvPr/>
          </p:nvGrpSpPr>
          <p:grpSpPr bwMode="auto">
            <a:xfrm>
              <a:off x="6165" y="2811"/>
              <a:ext cx="540" cy="714"/>
              <a:chOff x="4620" y="5676"/>
              <a:chExt cx="540" cy="714"/>
            </a:xfrm>
          </p:grpSpPr>
          <p:sp>
            <p:nvSpPr>
              <p:cNvPr id="20566" name="Oval 39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67" name="Object 40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3" name="Формула" r:id="rId24" imgW="126725" imgH="177415" progId="Equation.3">
                      <p:embed/>
                    </p:oleObj>
                  </mc:Choice>
                  <mc:Fallback>
                    <p:oleObj name="Формула" r:id="rId24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8" name="Group 41"/>
            <p:cNvGrpSpPr>
              <a:grpSpLocks/>
            </p:cNvGrpSpPr>
            <p:nvPr/>
          </p:nvGrpSpPr>
          <p:grpSpPr bwMode="auto">
            <a:xfrm>
              <a:off x="6165" y="4014"/>
              <a:ext cx="540" cy="714"/>
              <a:chOff x="4620" y="5676"/>
              <a:chExt cx="540" cy="714"/>
            </a:xfrm>
          </p:grpSpPr>
          <p:sp>
            <p:nvSpPr>
              <p:cNvPr id="20564" name="Oval 42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65" name="Object 43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4" name="Формула" r:id="rId26" imgW="114201" imgH="139579" progId="Equation.3">
                      <p:embed/>
                    </p:oleObj>
                  </mc:Choice>
                  <mc:Fallback>
                    <p:oleObj name="Формула" r:id="rId26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99" name="Group 44"/>
            <p:cNvGrpSpPr>
              <a:grpSpLocks/>
            </p:cNvGrpSpPr>
            <p:nvPr/>
          </p:nvGrpSpPr>
          <p:grpSpPr bwMode="auto">
            <a:xfrm>
              <a:off x="6230" y="4871"/>
              <a:ext cx="540" cy="714"/>
              <a:chOff x="4620" y="5676"/>
              <a:chExt cx="540" cy="714"/>
            </a:xfrm>
          </p:grpSpPr>
          <p:sp>
            <p:nvSpPr>
              <p:cNvPr id="20562" name="Oval 45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63" name="Object 46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5" name="Формула" r:id="rId28" imgW="152334" imgH="139639" progId="Equation.3">
                      <p:embed/>
                    </p:oleObj>
                  </mc:Choice>
                  <mc:Fallback>
                    <p:oleObj name="Формула" r:id="rId28" imgW="152334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0" name="Group 47"/>
            <p:cNvGrpSpPr>
              <a:grpSpLocks/>
            </p:cNvGrpSpPr>
            <p:nvPr/>
          </p:nvGrpSpPr>
          <p:grpSpPr bwMode="auto">
            <a:xfrm>
              <a:off x="7575" y="3474"/>
              <a:ext cx="540" cy="714"/>
              <a:chOff x="4620" y="5676"/>
              <a:chExt cx="540" cy="714"/>
            </a:xfrm>
          </p:grpSpPr>
          <p:sp>
            <p:nvSpPr>
              <p:cNvPr id="20560" name="Oval 48"/>
              <p:cNvSpPr>
                <a:spLocks noChangeArrowheads="1"/>
              </p:cNvSpPr>
              <p:nvPr/>
            </p:nvSpPr>
            <p:spPr bwMode="auto">
              <a:xfrm>
                <a:off x="4620" y="5850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61" name="Object 49"/>
              <p:cNvGraphicFramePr>
                <a:graphicFrameLocks noChangeAspect="1"/>
              </p:cNvGraphicFramePr>
              <p:nvPr/>
            </p:nvGraphicFramePr>
            <p:xfrm>
              <a:off x="4620" y="5676"/>
              <a:ext cx="20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6" name="Формула" r:id="rId30" imgW="114201" imgH="139579" progId="Equation.3">
                      <p:embed/>
                    </p:oleObj>
                  </mc:Choice>
                  <mc:Fallback>
                    <p:oleObj name="Формула" r:id="rId30" imgW="114201" imgH="1395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0" y="5676"/>
                            <a:ext cx="20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1" name="Group 50"/>
            <p:cNvGrpSpPr>
              <a:grpSpLocks/>
            </p:cNvGrpSpPr>
            <p:nvPr/>
          </p:nvGrpSpPr>
          <p:grpSpPr bwMode="auto">
            <a:xfrm>
              <a:off x="8494" y="3573"/>
              <a:ext cx="228" cy="881"/>
              <a:chOff x="1616" y="5850"/>
              <a:chExt cx="142" cy="881"/>
            </a:xfrm>
          </p:grpSpPr>
          <p:sp>
            <p:nvSpPr>
              <p:cNvPr id="20558" name="Line 51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59" name="Object 52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7" name="Формула" r:id="rId32" imgW="177492" imgH="177492" progId="Equation.3">
                      <p:embed/>
                    </p:oleObj>
                  </mc:Choice>
                  <mc:Fallback>
                    <p:oleObj name="Формула" r:id="rId32" imgW="17749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2" name="Group 53"/>
            <p:cNvGrpSpPr>
              <a:grpSpLocks/>
            </p:cNvGrpSpPr>
            <p:nvPr/>
          </p:nvGrpSpPr>
          <p:grpSpPr bwMode="auto">
            <a:xfrm>
              <a:off x="4358" y="4704"/>
              <a:ext cx="142" cy="881"/>
              <a:chOff x="1616" y="5850"/>
              <a:chExt cx="142" cy="881"/>
            </a:xfrm>
          </p:grpSpPr>
          <p:sp>
            <p:nvSpPr>
              <p:cNvPr id="20556" name="Line 54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57" name="Object 55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8" name="Формула" r:id="rId34" imgW="114102" imgH="177492" progId="Equation.3">
                      <p:embed/>
                    </p:oleObj>
                  </mc:Choice>
                  <mc:Fallback>
                    <p:oleObj name="Формула" r:id="rId34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3" name="Group 56"/>
            <p:cNvGrpSpPr>
              <a:grpSpLocks/>
            </p:cNvGrpSpPr>
            <p:nvPr/>
          </p:nvGrpSpPr>
          <p:grpSpPr bwMode="auto">
            <a:xfrm>
              <a:off x="4280" y="2191"/>
              <a:ext cx="142" cy="881"/>
              <a:chOff x="1616" y="5850"/>
              <a:chExt cx="142" cy="881"/>
            </a:xfrm>
          </p:grpSpPr>
          <p:sp>
            <p:nvSpPr>
              <p:cNvPr id="20554" name="Line 57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55" name="Object 58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9" name="Формула" r:id="rId36" imgW="114102" imgH="177492" progId="Equation.3">
                      <p:embed/>
                    </p:oleObj>
                  </mc:Choice>
                  <mc:Fallback>
                    <p:oleObj name="Формула" r:id="rId36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4" name="Group 59"/>
            <p:cNvGrpSpPr>
              <a:grpSpLocks/>
            </p:cNvGrpSpPr>
            <p:nvPr/>
          </p:nvGrpSpPr>
          <p:grpSpPr bwMode="auto">
            <a:xfrm>
              <a:off x="5676" y="2342"/>
              <a:ext cx="142" cy="881"/>
              <a:chOff x="1616" y="5850"/>
              <a:chExt cx="142" cy="881"/>
            </a:xfrm>
          </p:grpSpPr>
          <p:sp>
            <p:nvSpPr>
              <p:cNvPr id="20552" name="Line 60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53" name="Object 61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50" name="Формула" r:id="rId38" imgW="126725" imgH="177415" progId="Equation.3">
                      <p:embed/>
                    </p:oleObj>
                  </mc:Choice>
                  <mc:Fallback>
                    <p:oleObj name="Формула" r:id="rId38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5" name="Group 62"/>
            <p:cNvGrpSpPr>
              <a:grpSpLocks/>
            </p:cNvGrpSpPr>
            <p:nvPr/>
          </p:nvGrpSpPr>
          <p:grpSpPr bwMode="auto">
            <a:xfrm>
              <a:off x="5740" y="4438"/>
              <a:ext cx="142" cy="881"/>
              <a:chOff x="1616" y="5850"/>
              <a:chExt cx="142" cy="881"/>
            </a:xfrm>
          </p:grpSpPr>
          <p:sp>
            <p:nvSpPr>
              <p:cNvPr id="20550" name="Line 63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51" name="Object 64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51" name="Формула" r:id="rId40" imgW="114102" imgH="177492" progId="Equation.3">
                      <p:embed/>
                    </p:oleObj>
                  </mc:Choice>
                  <mc:Fallback>
                    <p:oleObj name="Формула" r:id="rId40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6" name="Group 65"/>
            <p:cNvGrpSpPr>
              <a:grpSpLocks/>
            </p:cNvGrpSpPr>
            <p:nvPr/>
          </p:nvGrpSpPr>
          <p:grpSpPr bwMode="auto">
            <a:xfrm>
              <a:off x="7013" y="2342"/>
              <a:ext cx="142" cy="881"/>
              <a:chOff x="1616" y="5850"/>
              <a:chExt cx="142" cy="881"/>
            </a:xfrm>
          </p:grpSpPr>
          <p:sp>
            <p:nvSpPr>
              <p:cNvPr id="20548" name="Line 66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49" name="Object 67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52" name="Формула" r:id="rId42" imgW="126725" imgH="177415" progId="Equation.3">
                      <p:embed/>
                    </p:oleObj>
                  </mc:Choice>
                  <mc:Fallback>
                    <p:oleObj name="Формула" r:id="rId42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507" name="Group 68"/>
            <p:cNvGrpSpPr>
              <a:grpSpLocks/>
            </p:cNvGrpSpPr>
            <p:nvPr/>
          </p:nvGrpSpPr>
          <p:grpSpPr bwMode="auto">
            <a:xfrm>
              <a:off x="7077" y="4380"/>
              <a:ext cx="142" cy="881"/>
              <a:chOff x="1616" y="5850"/>
              <a:chExt cx="142" cy="881"/>
            </a:xfrm>
          </p:grpSpPr>
          <p:sp>
            <p:nvSpPr>
              <p:cNvPr id="20546" name="Line 69"/>
              <p:cNvSpPr>
                <a:spLocks noChangeShapeType="1"/>
              </p:cNvSpPr>
              <p:nvPr/>
            </p:nvSpPr>
            <p:spPr bwMode="auto">
              <a:xfrm>
                <a:off x="1680" y="5850"/>
                <a:ext cx="0" cy="6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aphicFrame>
            <p:nvGraphicFramePr>
              <p:cNvPr id="20547" name="Object 70"/>
              <p:cNvGraphicFramePr>
                <a:graphicFrameLocks noChangeAspect="1"/>
              </p:cNvGraphicFramePr>
              <p:nvPr/>
            </p:nvGraphicFramePr>
            <p:xfrm>
              <a:off x="1616" y="6465"/>
              <a:ext cx="1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53" name="Формула" r:id="rId44" imgW="114102" imgH="177492" progId="Equation.3">
                      <p:embed/>
                    </p:oleObj>
                  </mc:Choice>
                  <mc:Fallback>
                    <p:oleObj name="Формула" r:id="rId44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6" y="6465"/>
                            <a:ext cx="1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08" name="Line 71"/>
            <p:cNvSpPr>
              <a:spLocks noChangeShapeType="1"/>
            </p:cNvSpPr>
            <p:nvPr/>
          </p:nvSpPr>
          <p:spPr bwMode="auto">
            <a:xfrm>
              <a:off x="1616" y="3840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9" name="Line 72"/>
            <p:cNvSpPr>
              <a:spLocks noChangeShapeType="1"/>
            </p:cNvSpPr>
            <p:nvPr/>
          </p:nvSpPr>
          <p:spPr bwMode="auto">
            <a:xfrm>
              <a:off x="8115" y="3922"/>
              <a:ext cx="4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0" name="Line 73"/>
            <p:cNvSpPr>
              <a:spLocks noChangeShapeType="1"/>
            </p:cNvSpPr>
            <p:nvPr/>
          </p:nvSpPr>
          <p:spPr bwMode="auto">
            <a:xfrm>
              <a:off x="3003" y="2680"/>
              <a:ext cx="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1" name="Line 74"/>
            <p:cNvSpPr>
              <a:spLocks noChangeShapeType="1"/>
            </p:cNvSpPr>
            <p:nvPr/>
          </p:nvSpPr>
          <p:spPr bwMode="auto">
            <a:xfrm>
              <a:off x="3131" y="4943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2" name="Line 75"/>
            <p:cNvSpPr>
              <a:spLocks noChangeShapeType="1"/>
            </p:cNvSpPr>
            <p:nvPr/>
          </p:nvSpPr>
          <p:spPr bwMode="auto">
            <a:xfrm>
              <a:off x="4074" y="4994"/>
              <a:ext cx="348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3" name="Line 76"/>
            <p:cNvSpPr>
              <a:spLocks noChangeShapeType="1"/>
            </p:cNvSpPr>
            <p:nvPr/>
          </p:nvSpPr>
          <p:spPr bwMode="auto">
            <a:xfrm flipV="1">
              <a:off x="4074" y="2543"/>
              <a:ext cx="270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4" name="Line 77"/>
            <p:cNvSpPr>
              <a:spLocks noChangeShapeType="1"/>
            </p:cNvSpPr>
            <p:nvPr/>
          </p:nvSpPr>
          <p:spPr bwMode="auto">
            <a:xfrm>
              <a:off x="5285" y="2266"/>
              <a:ext cx="455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5" name="Line 78"/>
            <p:cNvSpPr>
              <a:spLocks noChangeShapeType="1"/>
            </p:cNvSpPr>
            <p:nvPr/>
          </p:nvSpPr>
          <p:spPr bwMode="auto">
            <a:xfrm flipV="1">
              <a:off x="5740" y="2440"/>
              <a:ext cx="425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6" name="Line 79"/>
            <p:cNvSpPr>
              <a:spLocks noChangeShapeType="1"/>
            </p:cNvSpPr>
            <p:nvPr/>
          </p:nvSpPr>
          <p:spPr bwMode="auto">
            <a:xfrm>
              <a:off x="6705" y="2342"/>
              <a:ext cx="308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7" name="Line 80"/>
            <p:cNvSpPr>
              <a:spLocks noChangeShapeType="1"/>
            </p:cNvSpPr>
            <p:nvPr/>
          </p:nvSpPr>
          <p:spPr bwMode="auto">
            <a:xfrm flipH="1">
              <a:off x="6624" y="2806"/>
              <a:ext cx="453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8" name="Line 81"/>
            <p:cNvSpPr>
              <a:spLocks noChangeShapeType="1"/>
            </p:cNvSpPr>
            <p:nvPr/>
          </p:nvSpPr>
          <p:spPr bwMode="auto">
            <a:xfrm flipH="1" flipV="1">
              <a:off x="5740" y="2680"/>
              <a:ext cx="49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19" name="Line 82"/>
            <p:cNvSpPr>
              <a:spLocks noChangeShapeType="1"/>
            </p:cNvSpPr>
            <p:nvPr/>
          </p:nvSpPr>
          <p:spPr bwMode="auto">
            <a:xfrm flipV="1">
              <a:off x="4358" y="2140"/>
              <a:ext cx="387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0" name="Line 83"/>
            <p:cNvSpPr>
              <a:spLocks noChangeShapeType="1"/>
            </p:cNvSpPr>
            <p:nvPr/>
          </p:nvSpPr>
          <p:spPr bwMode="auto">
            <a:xfrm flipH="1" flipV="1">
              <a:off x="6705" y="4406"/>
              <a:ext cx="422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1" name="Line 84"/>
            <p:cNvSpPr>
              <a:spLocks noChangeShapeType="1"/>
            </p:cNvSpPr>
            <p:nvPr/>
          </p:nvSpPr>
          <p:spPr bwMode="auto">
            <a:xfrm flipV="1">
              <a:off x="6770" y="4810"/>
              <a:ext cx="357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2" name="Line 85"/>
            <p:cNvSpPr>
              <a:spLocks noChangeShapeType="1"/>
            </p:cNvSpPr>
            <p:nvPr/>
          </p:nvSpPr>
          <p:spPr bwMode="auto">
            <a:xfrm flipH="1">
              <a:off x="5818" y="4505"/>
              <a:ext cx="347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3" name="Line 86"/>
            <p:cNvSpPr>
              <a:spLocks noChangeShapeType="1"/>
            </p:cNvSpPr>
            <p:nvPr/>
          </p:nvSpPr>
          <p:spPr bwMode="auto">
            <a:xfrm>
              <a:off x="5804" y="4810"/>
              <a:ext cx="426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4" name="Line 87"/>
            <p:cNvSpPr>
              <a:spLocks noChangeShapeType="1"/>
            </p:cNvSpPr>
            <p:nvPr/>
          </p:nvSpPr>
          <p:spPr bwMode="auto">
            <a:xfrm flipV="1">
              <a:off x="5363" y="4871"/>
              <a:ext cx="441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5" name="Line 88"/>
            <p:cNvSpPr>
              <a:spLocks noChangeShapeType="1"/>
            </p:cNvSpPr>
            <p:nvPr/>
          </p:nvSpPr>
          <p:spPr bwMode="auto">
            <a:xfrm>
              <a:off x="4422" y="5045"/>
              <a:ext cx="440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6" name="Freeform 89"/>
            <p:cNvSpPr>
              <a:spLocks/>
            </p:cNvSpPr>
            <p:nvPr/>
          </p:nvSpPr>
          <p:spPr bwMode="auto">
            <a:xfrm rot="8981638">
              <a:off x="3732" y="2862"/>
              <a:ext cx="785" cy="599"/>
            </a:xfrm>
            <a:custGeom>
              <a:avLst/>
              <a:gdLst>
                <a:gd name="T0" fmla="*/ 0 w 884"/>
                <a:gd name="T1" fmla="*/ 575 h 305"/>
                <a:gd name="T2" fmla="*/ 241 w 884"/>
                <a:gd name="T3" fmla="*/ 575 h 305"/>
                <a:gd name="T4" fmla="*/ 490 w 884"/>
                <a:gd name="T5" fmla="*/ 434 h 305"/>
                <a:gd name="T6" fmla="*/ 662 w 884"/>
                <a:gd name="T7" fmla="*/ 234 h 305"/>
                <a:gd name="T8" fmla="*/ 78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7" name="Freeform 90"/>
            <p:cNvSpPr>
              <a:spLocks/>
            </p:cNvSpPr>
            <p:nvPr/>
          </p:nvSpPr>
          <p:spPr bwMode="auto">
            <a:xfrm rot="-1968766">
              <a:off x="4290" y="4366"/>
              <a:ext cx="1077" cy="331"/>
            </a:xfrm>
            <a:custGeom>
              <a:avLst/>
              <a:gdLst>
                <a:gd name="T0" fmla="*/ 0 w 884"/>
                <a:gd name="T1" fmla="*/ 318 h 305"/>
                <a:gd name="T2" fmla="*/ 330 w 884"/>
                <a:gd name="T3" fmla="*/ 318 h 305"/>
                <a:gd name="T4" fmla="*/ 673 w 884"/>
                <a:gd name="T5" fmla="*/ 240 h 305"/>
                <a:gd name="T6" fmla="*/ 909 w 884"/>
                <a:gd name="T7" fmla="*/ 129 h 305"/>
                <a:gd name="T8" fmla="*/ 107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8" name="Freeform 91"/>
            <p:cNvSpPr>
              <a:spLocks/>
            </p:cNvSpPr>
            <p:nvPr/>
          </p:nvSpPr>
          <p:spPr bwMode="auto">
            <a:xfrm rot="4905746">
              <a:off x="2138" y="4123"/>
              <a:ext cx="1036" cy="814"/>
            </a:xfrm>
            <a:custGeom>
              <a:avLst/>
              <a:gdLst>
                <a:gd name="T0" fmla="*/ 0 w 884"/>
                <a:gd name="T1" fmla="*/ 782 h 305"/>
                <a:gd name="T2" fmla="*/ 318 w 884"/>
                <a:gd name="T3" fmla="*/ 782 h 305"/>
                <a:gd name="T4" fmla="*/ 647 w 884"/>
                <a:gd name="T5" fmla="*/ 590 h 305"/>
                <a:gd name="T6" fmla="*/ 874 w 884"/>
                <a:gd name="T7" fmla="*/ 318 h 305"/>
                <a:gd name="T8" fmla="*/ 1036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9" name="Freeform 92"/>
            <p:cNvSpPr>
              <a:spLocks/>
            </p:cNvSpPr>
            <p:nvPr/>
          </p:nvSpPr>
          <p:spPr bwMode="auto">
            <a:xfrm rot="4072793">
              <a:off x="3688" y="4379"/>
              <a:ext cx="911" cy="173"/>
            </a:xfrm>
            <a:custGeom>
              <a:avLst/>
              <a:gdLst>
                <a:gd name="T0" fmla="*/ 0 w 884"/>
                <a:gd name="T1" fmla="*/ 166 h 305"/>
                <a:gd name="T2" fmla="*/ 279 w 884"/>
                <a:gd name="T3" fmla="*/ 166 h 305"/>
                <a:gd name="T4" fmla="*/ 569 w 884"/>
                <a:gd name="T5" fmla="*/ 125 h 305"/>
                <a:gd name="T6" fmla="*/ 769 w 884"/>
                <a:gd name="T7" fmla="*/ 67 h 305"/>
                <a:gd name="T8" fmla="*/ 91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0" name="Freeform 93"/>
            <p:cNvSpPr>
              <a:spLocks/>
            </p:cNvSpPr>
            <p:nvPr/>
          </p:nvSpPr>
          <p:spPr bwMode="auto">
            <a:xfrm rot="-339353">
              <a:off x="7127" y="4184"/>
              <a:ext cx="819" cy="511"/>
            </a:xfrm>
            <a:custGeom>
              <a:avLst/>
              <a:gdLst>
                <a:gd name="T0" fmla="*/ 0 w 884"/>
                <a:gd name="T1" fmla="*/ 491 h 305"/>
                <a:gd name="T2" fmla="*/ 251 w 884"/>
                <a:gd name="T3" fmla="*/ 491 h 305"/>
                <a:gd name="T4" fmla="*/ 511 w 884"/>
                <a:gd name="T5" fmla="*/ 370 h 305"/>
                <a:gd name="T6" fmla="*/ 691 w 884"/>
                <a:gd name="T7" fmla="*/ 199 h 305"/>
                <a:gd name="T8" fmla="*/ 81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1" name="Freeform 94"/>
            <p:cNvSpPr>
              <a:spLocks/>
            </p:cNvSpPr>
            <p:nvPr/>
          </p:nvSpPr>
          <p:spPr bwMode="auto">
            <a:xfrm rot="-10290528">
              <a:off x="3082" y="1823"/>
              <a:ext cx="1667" cy="859"/>
            </a:xfrm>
            <a:custGeom>
              <a:avLst/>
              <a:gdLst>
                <a:gd name="T0" fmla="*/ 0 w 884"/>
                <a:gd name="T1" fmla="*/ 825 h 305"/>
                <a:gd name="T2" fmla="*/ 511 w 884"/>
                <a:gd name="T3" fmla="*/ 825 h 305"/>
                <a:gd name="T4" fmla="*/ 1041 w 884"/>
                <a:gd name="T5" fmla="*/ 622 h 305"/>
                <a:gd name="T6" fmla="*/ 1407 w 884"/>
                <a:gd name="T7" fmla="*/ 335 h 305"/>
                <a:gd name="T8" fmla="*/ 1667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2" name="Freeform 95"/>
            <p:cNvSpPr>
              <a:spLocks/>
            </p:cNvSpPr>
            <p:nvPr/>
          </p:nvSpPr>
          <p:spPr bwMode="auto">
            <a:xfrm rot="9051310">
              <a:off x="2105" y="2896"/>
              <a:ext cx="1089" cy="440"/>
            </a:xfrm>
            <a:custGeom>
              <a:avLst/>
              <a:gdLst>
                <a:gd name="T0" fmla="*/ 0 w 884"/>
                <a:gd name="T1" fmla="*/ 423 h 305"/>
                <a:gd name="T2" fmla="*/ 334 w 884"/>
                <a:gd name="T3" fmla="*/ 423 h 305"/>
                <a:gd name="T4" fmla="*/ 680 w 884"/>
                <a:gd name="T5" fmla="*/ 319 h 305"/>
                <a:gd name="T6" fmla="*/ 919 w 884"/>
                <a:gd name="T7" fmla="*/ 172 h 305"/>
                <a:gd name="T8" fmla="*/ 108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3" name="Freeform 96"/>
            <p:cNvSpPr>
              <a:spLocks/>
            </p:cNvSpPr>
            <p:nvPr/>
          </p:nvSpPr>
          <p:spPr bwMode="auto">
            <a:xfrm rot="5117308">
              <a:off x="5198" y="4122"/>
              <a:ext cx="671" cy="540"/>
            </a:xfrm>
            <a:custGeom>
              <a:avLst/>
              <a:gdLst>
                <a:gd name="T0" fmla="*/ 0 w 884"/>
                <a:gd name="T1" fmla="*/ 519 h 305"/>
                <a:gd name="T2" fmla="*/ 206 w 884"/>
                <a:gd name="T3" fmla="*/ 519 h 305"/>
                <a:gd name="T4" fmla="*/ 419 w 884"/>
                <a:gd name="T5" fmla="*/ 391 h 305"/>
                <a:gd name="T6" fmla="*/ 566 w 884"/>
                <a:gd name="T7" fmla="*/ 211 h 305"/>
                <a:gd name="T8" fmla="*/ 671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4" name="Freeform 97"/>
            <p:cNvSpPr>
              <a:spLocks/>
            </p:cNvSpPr>
            <p:nvPr/>
          </p:nvSpPr>
          <p:spPr bwMode="auto">
            <a:xfrm rot="-5682693">
              <a:off x="2945" y="2799"/>
              <a:ext cx="844" cy="733"/>
            </a:xfrm>
            <a:custGeom>
              <a:avLst/>
              <a:gdLst>
                <a:gd name="T0" fmla="*/ 0 w 884"/>
                <a:gd name="T1" fmla="*/ 704 h 305"/>
                <a:gd name="T2" fmla="*/ 259 w 884"/>
                <a:gd name="T3" fmla="*/ 704 h 305"/>
                <a:gd name="T4" fmla="*/ 527 w 884"/>
                <a:gd name="T5" fmla="*/ 531 h 305"/>
                <a:gd name="T6" fmla="*/ 712 w 884"/>
                <a:gd name="T7" fmla="*/ 286 h 305"/>
                <a:gd name="T8" fmla="*/ 844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5" name="Freeform 98"/>
            <p:cNvSpPr>
              <a:spLocks/>
            </p:cNvSpPr>
            <p:nvPr/>
          </p:nvSpPr>
          <p:spPr bwMode="auto">
            <a:xfrm rot="7889757">
              <a:off x="5003" y="3080"/>
              <a:ext cx="942" cy="208"/>
            </a:xfrm>
            <a:custGeom>
              <a:avLst/>
              <a:gdLst>
                <a:gd name="T0" fmla="*/ 0 w 884"/>
                <a:gd name="T1" fmla="*/ 200 h 305"/>
                <a:gd name="T2" fmla="*/ 289 w 884"/>
                <a:gd name="T3" fmla="*/ 200 h 305"/>
                <a:gd name="T4" fmla="*/ 588 w 884"/>
                <a:gd name="T5" fmla="*/ 151 h 305"/>
                <a:gd name="T6" fmla="*/ 795 w 884"/>
                <a:gd name="T7" fmla="*/ 81 h 305"/>
                <a:gd name="T8" fmla="*/ 942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6" name="Freeform 99"/>
            <p:cNvSpPr>
              <a:spLocks/>
            </p:cNvSpPr>
            <p:nvPr/>
          </p:nvSpPr>
          <p:spPr bwMode="auto">
            <a:xfrm rot="-1457854">
              <a:off x="3004" y="4293"/>
              <a:ext cx="829" cy="402"/>
            </a:xfrm>
            <a:custGeom>
              <a:avLst/>
              <a:gdLst>
                <a:gd name="T0" fmla="*/ 0 w 884"/>
                <a:gd name="T1" fmla="*/ 386 h 305"/>
                <a:gd name="T2" fmla="*/ 254 w 884"/>
                <a:gd name="T3" fmla="*/ 386 h 305"/>
                <a:gd name="T4" fmla="*/ 518 w 884"/>
                <a:gd name="T5" fmla="*/ 291 h 305"/>
                <a:gd name="T6" fmla="*/ 700 w 884"/>
                <a:gd name="T7" fmla="*/ 157 h 305"/>
                <a:gd name="T8" fmla="*/ 829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7" name="Freeform 100"/>
            <p:cNvSpPr>
              <a:spLocks/>
            </p:cNvSpPr>
            <p:nvPr/>
          </p:nvSpPr>
          <p:spPr bwMode="auto">
            <a:xfrm rot="-7233113">
              <a:off x="4161" y="2994"/>
              <a:ext cx="1203" cy="204"/>
            </a:xfrm>
            <a:custGeom>
              <a:avLst/>
              <a:gdLst>
                <a:gd name="T0" fmla="*/ 0 w 884"/>
                <a:gd name="T1" fmla="*/ 196 h 305"/>
                <a:gd name="T2" fmla="*/ 369 w 884"/>
                <a:gd name="T3" fmla="*/ 196 h 305"/>
                <a:gd name="T4" fmla="*/ 751 w 884"/>
                <a:gd name="T5" fmla="*/ 148 h 305"/>
                <a:gd name="T6" fmla="*/ 1015 w 884"/>
                <a:gd name="T7" fmla="*/ 80 h 305"/>
                <a:gd name="T8" fmla="*/ 1203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8" name="Freeform 101"/>
            <p:cNvSpPr>
              <a:spLocks/>
            </p:cNvSpPr>
            <p:nvPr/>
          </p:nvSpPr>
          <p:spPr bwMode="auto">
            <a:xfrm rot="2076591">
              <a:off x="3135" y="5083"/>
              <a:ext cx="1818" cy="570"/>
            </a:xfrm>
            <a:custGeom>
              <a:avLst/>
              <a:gdLst>
                <a:gd name="T0" fmla="*/ 0 w 884"/>
                <a:gd name="T1" fmla="*/ 548 h 305"/>
                <a:gd name="T2" fmla="*/ 557 w 884"/>
                <a:gd name="T3" fmla="*/ 548 h 305"/>
                <a:gd name="T4" fmla="*/ 1135 w 884"/>
                <a:gd name="T5" fmla="*/ 413 h 305"/>
                <a:gd name="T6" fmla="*/ 1534 w 884"/>
                <a:gd name="T7" fmla="*/ 222 h 305"/>
                <a:gd name="T8" fmla="*/ 1818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9" name="Freeform 102"/>
            <p:cNvSpPr>
              <a:spLocks/>
            </p:cNvSpPr>
            <p:nvPr/>
          </p:nvSpPr>
          <p:spPr bwMode="auto">
            <a:xfrm rot="-5682693">
              <a:off x="6984" y="2805"/>
              <a:ext cx="1035" cy="702"/>
            </a:xfrm>
            <a:custGeom>
              <a:avLst/>
              <a:gdLst>
                <a:gd name="T0" fmla="*/ 0 w 884"/>
                <a:gd name="T1" fmla="*/ 674 h 305"/>
                <a:gd name="T2" fmla="*/ 317 w 884"/>
                <a:gd name="T3" fmla="*/ 674 h 305"/>
                <a:gd name="T4" fmla="*/ 646 w 884"/>
                <a:gd name="T5" fmla="*/ 509 h 305"/>
                <a:gd name="T6" fmla="*/ 873 w 884"/>
                <a:gd name="T7" fmla="*/ 274 h 305"/>
                <a:gd name="T8" fmla="*/ 1035 w 88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305"/>
                <a:gd name="T17" fmla="*/ 884 w 884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305">
                  <a:moveTo>
                    <a:pt x="0" y="293"/>
                  </a:moveTo>
                  <a:cubicBezTo>
                    <a:pt x="89" y="299"/>
                    <a:pt x="179" y="305"/>
                    <a:pt x="271" y="293"/>
                  </a:cubicBezTo>
                  <a:cubicBezTo>
                    <a:pt x="363" y="281"/>
                    <a:pt x="473" y="250"/>
                    <a:pt x="552" y="221"/>
                  </a:cubicBezTo>
                  <a:cubicBezTo>
                    <a:pt x="631" y="192"/>
                    <a:pt x="691" y="156"/>
                    <a:pt x="746" y="119"/>
                  </a:cubicBezTo>
                  <a:cubicBezTo>
                    <a:pt x="801" y="82"/>
                    <a:pt x="842" y="41"/>
                    <a:pt x="8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40" name="Freeform 103"/>
            <p:cNvSpPr>
              <a:spLocks/>
            </p:cNvSpPr>
            <p:nvPr/>
          </p:nvSpPr>
          <p:spPr bwMode="auto">
            <a:xfrm>
              <a:off x="5208" y="1715"/>
              <a:ext cx="2429" cy="887"/>
            </a:xfrm>
            <a:custGeom>
              <a:avLst/>
              <a:gdLst>
                <a:gd name="T0" fmla="*/ 1813 w 2429"/>
                <a:gd name="T1" fmla="*/ 828 h 887"/>
                <a:gd name="T2" fmla="*/ 2311 w 2429"/>
                <a:gd name="T3" fmla="*/ 828 h 887"/>
                <a:gd name="T4" fmla="*/ 2253 w 2429"/>
                <a:gd name="T5" fmla="*/ 476 h 887"/>
                <a:gd name="T6" fmla="*/ 1252 w 2429"/>
                <a:gd name="T7" fmla="*/ 26 h 887"/>
                <a:gd name="T8" fmla="*/ 0 w 2429"/>
                <a:gd name="T9" fmla="*/ 317 h 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9"/>
                <a:gd name="T16" fmla="*/ 0 h 887"/>
                <a:gd name="T17" fmla="*/ 2429 w 2429"/>
                <a:gd name="T18" fmla="*/ 887 h 8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9" h="887">
                  <a:moveTo>
                    <a:pt x="1813" y="828"/>
                  </a:moveTo>
                  <a:cubicBezTo>
                    <a:pt x="2025" y="857"/>
                    <a:pt x="2238" y="887"/>
                    <a:pt x="2311" y="828"/>
                  </a:cubicBezTo>
                  <a:cubicBezTo>
                    <a:pt x="2384" y="769"/>
                    <a:pt x="2429" y="610"/>
                    <a:pt x="2253" y="476"/>
                  </a:cubicBezTo>
                  <a:cubicBezTo>
                    <a:pt x="2077" y="342"/>
                    <a:pt x="1627" y="52"/>
                    <a:pt x="1252" y="26"/>
                  </a:cubicBezTo>
                  <a:cubicBezTo>
                    <a:pt x="877" y="0"/>
                    <a:pt x="209" y="269"/>
                    <a:pt x="0" y="3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41" name="Freeform 104"/>
            <p:cNvSpPr>
              <a:spLocks/>
            </p:cNvSpPr>
            <p:nvPr/>
          </p:nvSpPr>
          <p:spPr bwMode="auto">
            <a:xfrm>
              <a:off x="5363" y="4810"/>
              <a:ext cx="2185" cy="962"/>
            </a:xfrm>
            <a:custGeom>
              <a:avLst/>
              <a:gdLst>
                <a:gd name="T0" fmla="*/ 1768 w 2215"/>
                <a:gd name="T1" fmla="*/ 11 h 1014"/>
                <a:gd name="T2" fmla="*/ 1913 w 2215"/>
                <a:gd name="T3" fmla="*/ 11 h 1014"/>
                <a:gd name="T4" fmla="*/ 2075 w 2215"/>
                <a:gd name="T5" fmla="*/ 80 h 1014"/>
                <a:gd name="T6" fmla="*/ 2182 w 2215"/>
                <a:gd name="T7" fmla="*/ 225 h 1014"/>
                <a:gd name="T8" fmla="*/ 2094 w 2215"/>
                <a:gd name="T9" fmla="*/ 436 h 1014"/>
                <a:gd name="T10" fmla="*/ 1691 w 2215"/>
                <a:gd name="T11" fmla="*/ 753 h 1014"/>
                <a:gd name="T12" fmla="*/ 1207 w 2215"/>
                <a:gd name="T13" fmla="*/ 952 h 1014"/>
                <a:gd name="T14" fmla="*/ 0 w 2215"/>
                <a:gd name="T15" fmla="*/ 689 h 10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15"/>
                <a:gd name="T25" fmla="*/ 0 h 1014"/>
                <a:gd name="T26" fmla="*/ 2215 w 2215"/>
                <a:gd name="T27" fmla="*/ 1014 h 10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15" h="1014">
                  <a:moveTo>
                    <a:pt x="1792" y="12"/>
                  </a:moveTo>
                  <a:cubicBezTo>
                    <a:pt x="1839" y="6"/>
                    <a:pt x="1887" y="0"/>
                    <a:pt x="1939" y="12"/>
                  </a:cubicBezTo>
                  <a:cubicBezTo>
                    <a:pt x="1991" y="24"/>
                    <a:pt x="2058" y="47"/>
                    <a:pt x="2103" y="84"/>
                  </a:cubicBezTo>
                  <a:cubicBezTo>
                    <a:pt x="2148" y="121"/>
                    <a:pt x="2209" y="174"/>
                    <a:pt x="2212" y="237"/>
                  </a:cubicBezTo>
                  <a:cubicBezTo>
                    <a:pt x="2215" y="300"/>
                    <a:pt x="2206" y="367"/>
                    <a:pt x="2123" y="460"/>
                  </a:cubicBezTo>
                  <a:cubicBezTo>
                    <a:pt x="2040" y="553"/>
                    <a:pt x="1864" y="703"/>
                    <a:pt x="1714" y="794"/>
                  </a:cubicBezTo>
                  <a:cubicBezTo>
                    <a:pt x="1564" y="885"/>
                    <a:pt x="1510" y="1014"/>
                    <a:pt x="1224" y="1003"/>
                  </a:cubicBezTo>
                  <a:cubicBezTo>
                    <a:pt x="938" y="992"/>
                    <a:pt x="469" y="859"/>
                    <a:pt x="0" y="72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42" name="Oval 105"/>
            <p:cNvSpPr>
              <a:spLocks noChangeArrowheads="1"/>
            </p:cNvSpPr>
            <p:nvPr/>
          </p:nvSpPr>
          <p:spPr bwMode="auto">
            <a:xfrm>
              <a:off x="6369" y="319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43" name="Oval 106"/>
            <p:cNvSpPr>
              <a:spLocks noChangeArrowheads="1"/>
            </p:cNvSpPr>
            <p:nvPr/>
          </p:nvSpPr>
          <p:spPr bwMode="auto">
            <a:xfrm>
              <a:off x="6434" y="5261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44" name="Oval 107"/>
            <p:cNvSpPr>
              <a:spLocks noChangeArrowheads="1"/>
            </p:cNvSpPr>
            <p:nvPr/>
          </p:nvSpPr>
          <p:spPr bwMode="auto">
            <a:xfrm>
              <a:off x="4949" y="2123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545" name="Oval 108"/>
            <p:cNvSpPr>
              <a:spLocks noChangeArrowheads="1"/>
            </p:cNvSpPr>
            <p:nvPr/>
          </p:nvSpPr>
          <p:spPr bwMode="auto">
            <a:xfrm>
              <a:off x="3732" y="3779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2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002587" cy="755650"/>
          </a:xfrm>
        </p:spPr>
        <p:txBody>
          <a:bodyPr>
            <a:noAutofit/>
          </a:bodyPr>
          <a:lstStyle/>
          <a:p>
            <a:pPr eaLnBrk="1" hangingPunct="1"/>
            <a:r>
              <a:rPr lang="ru-RU" sz="2800" dirty="0" smtClean="0"/>
              <a:t>Неоднозначность в выполнении переходов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1"/>
            <a:ext cx="8229600" cy="4569371"/>
          </a:xfrm>
        </p:spPr>
        <p:txBody>
          <a:bodyPr/>
          <a:lstStyle/>
          <a:p>
            <a:pPr eaLnBrk="1" hangingPunct="1"/>
            <a:r>
              <a:rPr lang="ru-RU" sz="2400" dirty="0"/>
              <a:t>Рассмотрим ситуацию, которая приведена на рис. </a:t>
            </a:r>
            <a:r>
              <a:rPr lang="ru-RU" sz="2400" dirty="0" smtClean="0"/>
              <a:t>А). Здесь имеется неоднозначность в выполнении двух разрешенных переходов. </a:t>
            </a:r>
          </a:p>
          <a:p>
            <a:pPr eaLnBrk="1" hangingPunct="1"/>
            <a:r>
              <a:rPr lang="ru-RU" sz="2400" dirty="0" smtClean="0"/>
              <a:t>Может быть запущен только один из них, так как при запуске он удаляет метку из общего входа и запрещает другой переход</a:t>
            </a:r>
            <a:r>
              <a:rPr lang="en-US" sz="2400" dirty="0" smtClean="0"/>
              <a:t> (</a:t>
            </a:r>
            <a:r>
              <a:rPr lang="ru-RU" sz="2400" b="1" dirty="0" smtClean="0"/>
              <a:t>конфликт переходов</a:t>
            </a:r>
            <a:r>
              <a:rPr lang="ru-RU" sz="2400" dirty="0" smtClean="0"/>
              <a:t>). </a:t>
            </a:r>
          </a:p>
          <a:p>
            <a:pPr eaLnBrk="1" hangingPunct="1"/>
            <a:r>
              <a:rPr lang="ru-RU" sz="2400" dirty="0" smtClean="0"/>
              <a:t>Выбор срабатывающего перехода может быть осуществлен случайным образом или путём определения некоторого приоритета.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7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Асинхронность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052736"/>
            <a:ext cx="7931224" cy="540060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Другая важная особенность </a:t>
            </a:r>
            <a:r>
              <a:rPr lang="ru-RU" sz="2400" i="1" dirty="0" smtClean="0"/>
              <a:t>N</a:t>
            </a:r>
            <a:r>
              <a:rPr lang="ru-RU" sz="2400" dirty="0" smtClean="0"/>
              <a:t>-схем – это их асинхронная природа. Внутри </a:t>
            </a:r>
            <a:r>
              <a:rPr lang="ru-RU" sz="2400" i="1" dirty="0" smtClean="0"/>
              <a:t>N</a:t>
            </a:r>
            <a:r>
              <a:rPr lang="ru-RU" sz="2400" dirty="0" smtClean="0"/>
              <a:t>-схемы отсутствует измерение времени. </a:t>
            </a:r>
          </a:p>
          <a:p>
            <a:pPr eaLnBrk="1" hangingPunct="1"/>
            <a:r>
              <a:rPr lang="ru-RU" sz="2400" dirty="0" smtClean="0"/>
              <a:t>Для простоты обычно  вводят следующее ограничение. 3апуск перехода (и соответствующего события) рассматривается как мгновенное событие, занимающее нулевое время, а возникновение двух событий одновременно невозможно. </a:t>
            </a:r>
          </a:p>
          <a:p>
            <a:pPr eaLnBrk="1" hangingPunct="1"/>
            <a:r>
              <a:rPr lang="ru-RU" sz="2400" dirty="0" smtClean="0"/>
              <a:t>Моделируемое таким образом событие называется </a:t>
            </a:r>
            <a:r>
              <a:rPr lang="ru-RU" sz="2400" b="1" dirty="0" smtClean="0"/>
              <a:t>примитивным</a:t>
            </a:r>
            <a:r>
              <a:rPr lang="ru-RU" sz="2400" dirty="0" smtClean="0"/>
              <a:t> (примитивные события мгновенны и </a:t>
            </a:r>
            <a:r>
              <a:rPr lang="ru-RU" sz="2400" dirty="0" err="1" smtClean="0"/>
              <a:t>неодновременны</a:t>
            </a:r>
            <a:r>
              <a:rPr lang="ru-RU" sz="2400" dirty="0" smtClean="0"/>
              <a:t>).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136904" cy="5112568"/>
          </a:xfrm>
        </p:spPr>
        <p:txBody>
          <a:bodyPr/>
          <a:lstStyle/>
          <a:p>
            <a:pPr eaLnBrk="1" hangingPunct="1"/>
            <a:r>
              <a:rPr lang="ru-RU" sz="2400" b="1" dirty="0" err="1" smtClean="0"/>
              <a:t>Непримитивными</a:t>
            </a:r>
            <a:r>
              <a:rPr lang="ru-RU" sz="2400" dirty="0" smtClean="0"/>
              <a:t> называются такие события, длительность которых отлична от нуля. </a:t>
            </a:r>
          </a:p>
          <a:p>
            <a:pPr eaLnBrk="1" hangingPunct="1"/>
            <a:r>
              <a:rPr lang="ru-RU" sz="2400" dirty="0" smtClean="0"/>
              <a:t>Любое </a:t>
            </a:r>
            <a:r>
              <a:rPr lang="ru-RU" sz="2400" dirty="0" err="1" smtClean="0"/>
              <a:t>непримитивное</a:t>
            </a:r>
            <a:r>
              <a:rPr lang="ru-RU" sz="2400" dirty="0" smtClean="0"/>
              <a:t> событие может быть представлено в виде двух примитивных событий: «начало </a:t>
            </a:r>
            <a:r>
              <a:rPr lang="ru-RU" sz="2400" dirty="0" err="1" smtClean="0"/>
              <a:t>непримитивного</a:t>
            </a:r>
            <a:r>
              <a:rPr lang="ru-RU" sz="2400" dirty="0" smtClean="0"/>
              <a:t> события», «конец </a:t>
            </a:r>
            <a:r>
              <a:rPr lang="ru-RU" sz="2400" dirty="0" err="1" smtClean="0"/>
              <a:t>непримитивного</a:t>
            </a:r>
            <a:r>
              <a:rPr lang="ru-RU" sz="2400" dirty="0" smtClean="0"/>
              <a:t> события» – и промежуточного состояния (условия) «</a:t>
            </a:r>
            <a:r>
              <a:rPr lang="ru-RU" sz="2400" dirty="0" err="1" smtClean="0"/>
              <a:t>непримитивное</a:t>
            </a:r>
            <a:r>
              <a:rPr lang="ru-RU" sz="2400" dirty="0" smtClean="0"/>
              <a:t> событие происходит».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620688"/>
            <a:ext cx="8229600" cy="5865813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Преобразование </a:t>
            </a:r>
            <a:r>
              <a:rPr lang="ru-RU" sz="2800" dirty="0" err="1" smtClean="0"/>
              <a:t>непримитивного</a:t>
            </a:r>
            <a:r>
              <a:rPr lang="ru-RU" sz="2800" dirty="0" smtClean="0"/>
              <a:t> события (</a:t>
            </a:r>
            <a:r>
              <a:rPr lang="ru-RU" sz="2800" i="1" dirty="0" smtClean="0"/>
              <a:t>а</a:t>
            </a:r>
            <a:r>
              <a:rPr lang="ru-RU" sz="2800" dirty="0" smtClean="0"/>
              <a:t>) в примитивное (</a:t>
            </a:r>
            <a:r>
              <a:rPr lang="ru-RU" sz="2800" i="1" dirty="0" smtClean="0"/>
              <a:t>б</a:t>
            </a:r>
            <a:r>
              <a:rPr lang="ru-RU" sz="2800" dirty="0" smtClean="0"/>
              <a:t>) 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r="3764"/>
          <a:stretch>
            <a:fillRect/>
          </a:stretch>
        </p:blipFill>
        <p:spPr bwMode="auto">
          <a:xfrm>
            <a:off x="323850" y="1772816"/>
            <a:ext cx="8531225" cy="4262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3563938" y="278130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latin typeface="Times New Roman" pitchFamily="18" charset="0"/>
              </a:rPr>
              <a:t>Процессор свободен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Выводы. Особенности </a:t>
            </a:r>
            <a:r>
              <a:rPr lang="en-US" sz="3200" dirty="0" smtClean="0"/>
              <a:t>N-</a:t>
            </a:r>
            <a:r>
              <a:rPr lang="ru-RU" sz="3200" dirty="0" smtClean="0"/>
              <a:t>схем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04056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ru-RU" sz="2000" dirty="0"/>
              <a:t>Сети Петри формализуют понятие абстрактной </a:t>
            </a:r>
            <a:r>
              <a:rPr lang="ru-RU" sz="2000" dirty="0" smtClean="0"/>
              <a:t>асинхронной системы </a:t>
            </a:r>
            <a:r>
              <a:rPr lang="ru-RU" sz="2000" dirty="0"/>
              <a:t>динамической структуры из событий и условий. </a:t>
            </a:r>
            <a:endParaRPr lang="ru-RU" sz="20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ru-RU" sz="2000" dirty="0" smtClean="0"/>
              <a:t>В </a:t>
            </a:r>
            <a:r>
              <a:rPr lang="ru-RU" sz="2000" dirty="0"/>
              <a:t>сетях Петри </a:t>
            </a:r>
            <a:r>
              <a:rPr lang="ru-RU" sz="2000" dirty="0" smtClean="0"/>
              <a:t>не моделируется </a:t>
            </a:r>
            <a:r>
              <a:rPr lang="ru-RU" sz="2000" dirty="0"/>
              <a:t>ход времени, события упорядочиваются по </a:t>
            </a:r>
            <a:r>
              <a:rPr lang="ru-RU" sz="2000" dirty="0" smtClean="0"/>
              <a:t>отношению «Выполняется после».</a:t>
            </a:r>
            <a:endParaRPr lang="ru-RU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ru-RU" sz="2000" dirty="0" smtClean="0"/>
              <a:t>В ходе моделирования в </a:t>
            </a:r>
            <a:r>
              <a:rPr lang="ru-RU" sz="2000" i="1" dirty="0" smtClean="0"/>
              <a:t>N</a:t>
            </a:r>
            <a:r>
              <a:rPr lang="ru-RU" sz="2000" dirty="0" smtClean="0"/>
              <a:t>-схемах два или несколько разрешённых перехода могут происходить независимо друг от друга</a:t>
            </a:r>
            <a:r>
              <a:rPr lang="ru-RU" sz="2000" dirty="0"/>
              <a:t> </a:t>
            </a:r>
            <a:r>
              <a:rPr lang="ru-RU" sz="2000" dirty="0" smtClean="0"/>
              <a:t>(одновременно). Синхронизировать события, пока этого не требует моделируемая система, нет нужды.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ru-RU" sz="2000" i="1" dirty="0" smtClean="0"/>
              <a:t>N</a:t>
            </a:r>
            <a:r>
              <a:rPr lang="ru-RU" sz="2000" dirty="0" smtClean="0"/>
              <a:t>-схемы удобны для моделирования системы с распределенным управлением, в которых несколько процессов выполняются одновременно.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4857403"/>
          </a:xfrm>
        </p:spPr>
        <p:txBody>
          <a:bodyPr/>
          <a:lstStyle/>
          <a:p>
            <a:r>
              <a:rPr lang="ru-RU" sz="2400" b="1" dirty="0"/>
              <a:t>Концепция структуризации </a:t>
            </a:r>
            <a:r>
              <a:rPr lang="ru-RU" sz="2400" dirty="0"/>
              <a:t>базируется на возможности </a:t>
            </a:r>
            <a:r>
              <a:rPr lang="ru-RU" sz="2400" dirty="0" smtClean="0"/>
              <a:t>представления моделируемых </a:t>
            </a:r>
            <a:r>
              <a:rPr lang="ru-RU" sz="2400" dirty="0"/>
              <a:t>систем в виде совокупности параллельных процессов</a:t>
            </a:r>
            <a:r>
              <a:rPr lang="ru-RU" sz="2400" dirty="0" smtClean="0"/>
              <a:t>, взаимодействующих </a:t>
            </a:r>
            <a:r>
              <a:rPr lang="ru-RU" sz="2400" dirty="0"/>
              <a:t>на основе синхронизации событий или </a:t>
            </a:r>
            <a:r>
              <a:rPr lang="ru-RU" sz="2400" dirty="0" smtClean="0"/>
              <a:t>распределения общих </a:t>
            </a:r>
            <a:r>
              <a:rPr lang="ru-RU" sz="2400" dirty="0"/>
              <a:t>для нескольких процессов ресурсов. </a:t>
            </a:r>
            <a:endParaRPr lang="ru-RU" sz="2400" dirty="0" smtClean="0"/>
          </a:p>
          <a:p>
            <a:r>
              <a:rPr lang="ru-RU" sz="2400" dirty="0" smtClean="0"/>
              <a:t>Каждый </a:t>
            </a:r>
            <a:r>
              <a:rPr lang="ru-RU" sz="2400" dirty="0"/>
              <a:t>процесс в рамках </a:t>
            </a:r>
            <a:r>
              <a:rPr lang="ru-RU" sz="2400" dirty="0" smtClean="0"/>
              <a:t>этой концепции </a:t>
            </a:r>
            <a:r>
              <a:rPr lang="ru-RU" sz="2400" dirty="0"/>
              <a:t>представляется в виде логически обусловленных </a:t>
            </a:r>
            <a:r>
              <a:rPr lang="ru-RU" sz="2400" dirty="0" smtClean="0"/>
              <a:t>не </a:t>
            </a:r>
            <a:r>
              <a:rPr lang="ru-RU" sz="2400" b="1" dirty="0" smtClean="0"/>
              <a:t>упорядоченных </a:t>
            </a:r>
            <a:r>
              <a:rPr lang="ru-RU" sz="2400" b="1" dirty="0"/>
              <a:t>по времени </a:t>
            </a:r>
            <a:r>
              <a:rPr lang="ru-RU" sz="2400" b="1" dirty="0" smtClean="0"/>
              <a:t>причинно-следственных </a:t>
            </a:r>
            <a:r>
              <a:rPr lang="ru-RU" sz="2400" b="1" dirty="0"/>
              <a:t>цепочек условий </a:t>
            </a:r>
            <a:r>
              <a:rPr lang="ru-RU" sz="2400" b="1" dirty="0" smtClean="0"/>
              <a:t>и событий</a:t>
            </a:r>
            <a:r>
              <a:rPr lang="ru-RU" sz="24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16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>
                <a:solidFill>
                  <a:srgbClr val="CC0000"/>
                </a:solidFill>
              </a:rPr>
              <a:t>недостатки</a:t>
            </a:r>
            <a:r>
              <a:rPr lang="ru-RU" sz="3600" dirty="0" smtClean="0">
                <a:solidFill>
                  <a:srgbClr val="CC0000"/>
                </a:solidFill>
              </a:rPr>
              <a:t> N-схем </a:t>
            </a:r>
            <a:br>
              <a:rPr lang="ru-RU" sz="3600" dirty="0" smtClean="0">
                <a:solidFill>
                  <a:srgbClr val="CC0000"/>
                </a:solidFill>
              </a:rPr>
            </a:br>
            <a:endParaRPr lang="ru-RU" sz="3600" dirty="0" smtClean="0">
              <a:solidFill>
                <a:srgbClr val="CC000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24744"/>
            <a:ext cx="7992888" cy="5472608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ru-RU" sz="2400" dirty="0" smtClean="0"/>
              <a:t>высокая </a:t>
            </a:r>
            <a:r>
              <a:rPr lang="ru-RU" sz="2400" dirty="0"/>
              <a:t>трудоемкость анализа сетей большой </a:t>
            </a:r>
            <a:r>
              <a:rPr lang="ru-RU" sz="2400" dirty="0" smtClean="0"/>
              <a:t>размерности;</a:t>
            </a:r>
          </a:p>
          <a:p>
            <a:pPr eaLnBrk="1" hangingPunct="1">
              <a:buFontTx/>
              <a:buChar char="-"/>
            </a:pPr>
            <a:r>
              <a:rPr lang="ru-RU" sz="2400" dirty="0" smtClean="0"/>
              <a:t>описательная </a:t>
            </a:r>
            <a:r>
              <a:rPr lang="ru-RU" sz="2400" dirty="0"/>
              <a:t>мощность сетей Петри недостаточна для </a:t>
            </a:r>
            <a:r>
              <a:rPr lang="ru-RU" sz="2400" dirty="0" smtClean="0"/>
              <a:t>содержательного </a:t>
            </a:r>
            <a:r>
              <a:rPr lang="ru-RU" sz="2400" dirty="0"/>
              <a:t>моделирования </a:t>
            </a:r>
            <a:r>
              <a:rPr lang="ru-RU" sz="2400" dirty="0" smtClean="0"/>
              <a:t>систем;</a:t>
            </a:r>
          </a:p>
          <a:p>
            <a:pPr eaLnBrk="1" hangingPunct="1">
              <a:buFontTx/>
              <a:buChar char="-"/>
            </a:pPr>
            <a:r>
              <a:rPr lang="ru-RU" sz="2400" dirty="0" smtClean="0"/>
              <a:t>обычные </a:t>
            </a:r>
            <a:r>
              <a:rPr lang="ru-RU" sz="2400" dirty="0"/>
              <a:t>сети Петри не отражают требуемые временные </a:t>
            </a:r>
            <a:r>
              <a:rPr lang="ru-RU" sz="2400" dirty="0" smtClean="0"/>
              <a:t>характеристики </a:t>
            </a:r>
            <a:r>
              <a:rPr lang="ru-RU" sz="2400" dirty="0"/>
              <a:t>моделируемой системы</a:t>
            </a:r>
            <a:r>
              <a:rPr lang="ru-RU" sz="2400" dirty="0" smtClean="0"/>
              <a:t>;</a:t>
            </a:r>
          </a:p>
          <a:p>
            <a:pPr eaLnBrk="1" hangingPunct="1">
              <a:buFontTx/>
              <a:buChar char="-"/>
            </a:pPr>
            <a:r>
              <a:rPr lang="ru-RU" sz="2400" dirty="0"/>
              <a:t>фишка сети Петри не представляет собой никакой </a:t>
            </a:r>
            <a:r>
              <a:rPr lang="ru-RU" sz="2400" dirty="0" smtClean="0"/>
              <a:t>информации (сложно отразить преобразование </a:t>
            </a:r>
            <a:r>
              <a:rPr lang="ru-RU" sz="2400" dirty="0"/>
              <a:t>информации при срабатывании </a:t>
            </a:r>
            <a:r>
              <a:rPr lang="ru-RU" sz="2400" dirty="0" smtClean="0"/>
              <a:t>переходов);</a:t>
            </a:r>
          </a:p>
          <a:p>
            <a:pPr eaLnBrk="1" hangingPunct="1">
              <a:buFontTx/>
              <a:buChar char="-"/>
            </a:pPr>
            <a:r>
              <a:rPr lang="ru-RU" sz="2400" dirty="0" smtClean="0"/>
              <a:t>невозможность </a:t>
            </a:r>
            <a:r>
              <a:rPr lang="ru-RU" sz="2400" dirty="0"/>
              <a:t>проведения логических </a:t>
            </a:r>
            <a:r>
              <a:rPr lang="ru-RU" sz="2400" dirty="0" smtClean="0"/>
              <a:t>преобразований.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smtClean="0">
                <a:solidFill>
                  <a:srgbClr val="CC0000"/>
                </a:solidFill>
              </a:rPr>
              <a:t>Расширения N-схем </a:t>
            </a:r>
            <a:br>
              <a:rPr lang="ru-RU" sz="3600" smtClean="0">
                <a:solidFill>
                  <a:srgbClr val="CC0000"/>
                </a:solidFill>
              </a:rPr>
            </a:br>
            <a:endParaRPr lang="ru-RU" sz="3600" smtClean="0">
              <a:solidFill>
                <a:srgbClr val="CC000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24744"/>
            <a:ext cx="7632848" cy="5328592"/>
          </a:xfrm>
        </p:spPr>
        <p:txBody>
          <a:bodyPr/>
          <a:lstStyle/>
          <a:p>
            <a:pPr marL="0" indent="0" eaLnBrk="1" hangingPunct="1"/>
            <a:r>
              <a:rPr lang="ru-RU" sz="2400" dirty="0" smtClean="0"/>
              <a:t>Перечисленные выше недостатки </a:t>
            </a:r>
            <a:r>
              <a:rPr lang="en-US" sz="2400" dirty="0" smtClean="0"/>
              <a:t>N</a:t>
            </a:r>
            <a:r>
              <a:rPr lang="ru-RU" sz="2400" dirty="0" smtClean="0"/>
              <a:t>-схем устраняются в различных модификациях традиционных сетей Петри. Например,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иерархические сети,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раскрашенные </a:t>
            </a:r>
            <a:r>
              <a:rPr lang="ru-RU" sz="2400" dirty="0"/>
              <a:t>сети </a:t>
            </a:r>
            <a:r>
              <a:rPr lang="ru-RU" sz="2400" dirty="0" smtClean="0"/>
              <a:t>Петри (</a:t>
            </a:r>
            <a:r>
              <a:rPr lang="ru-RU" sz="2400" dirty="0" err="1"/>
              <a:t>Color</a:t>
            </a:r>
            <a:r>
              <a:rPr lang="ru-RU" sz="2400" dirty="0"/>
              <a:t> </a:t>
            </a:r>
            <a:r>
              <a:rPr lang="ru-RU" sz="2400" dirty="0" err="1"/>
              <a:t>Petri</a:t>
            </a:r>
            <a:r>
              <a:rPr lang="ru-RU" sz="2400" dirty="0"/>
              <a:t> </a:t>
            </a:r>
            <a:r>
              <a:rPr lang="ru-RU" sz="2400" dirty="0" err="1" smtClean="0"/>
              <a:t>Net</a:t>
            </a:r>
            <a:r>
              <a:rPr lang="ru-RU" sz="2400" dirty="0" smtClean="0"/>
              <a:t>),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временные сети </a:t>
            </a:r>
            <a:r>
              <a:rPr lang="en-US" sz="2400" dirty="0" smtClean="0"/>
              <a:t>E-</a:t>
            </a:r>
            <a:r>
              <a:rPr lang="ru-RU" sz="2400" dirty="0" smtClean="0"/>
              <a:t>сети и др.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3568" y="1196752"/>
                <a:ext cx="7848872" cy="5184576"/>
              </a:xfrm>
            </p:spPr>
            <p:txBody>
              <a:bodyPr/>
              <a:lstStyle/>
              <a:p>
                <a:pPr eaLnBrk="1" hangingPunct="1"/>
                <a:r>
                  <a:rPr lang="ru-RU" sz="2400" b="1" dirty="0" smtClean="0"/>
                  <a:t>Временные сети Е-сети</a:t>
                </a:r>
                <a:endParaRPr lang="ru-RU" sz="2400" dirty="0" smtClean="0"/>
              </a:p>
              <a:p>
                <a:pPr eaLnBrk="1" hangingPunct="1"/>
                <a:r>
                  <a:rPr lang="ru-RU" sz="2400" dirty="0" smtClean="0"/>
                  <a:t>В таких схемах фактор времени учитывается путем введения пассивного состояния метки в позиции. </a:t>
                </a:r>
              </a:p>
              <a:p>
                <a:pPr eaLnBrk="1" hangingPunct="1"/>
                <a:r>
                  <a:rPr lang="ru-RU" sz="2400" dirty="0" smtClean="0"/>
                  <a:t>При поступлении метки в позицию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𝑏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, она остается в пассивном состоянии (не может участвовать в возбуждении переходов) на некоторое время. После ожидания в течение заданного времени метка переходит в активное состояние.</a:t>
                </a:r>
              </a:p>
              <a:p>
                <a:pPr eaLnBrk="1" hangingPunct="1"/>
                <a:r>
                  <a:rPr lang="ru-RU" sz="2400" dirty="0" smtClean="0"/>
                  <a:t>Время </a:t>
                </a:r>
                <a:r>
                  <a:rPr lang="ru-RU" sz="2400" dirty="0"/>
                  <a:t>пассивного состояния метки </a:t>
                </a:r>
                <a:r>
                  <a:rPr lang="ru-RU" sz="2400" dirty="0" smtClean="0"/>
                  <a:t>может определяться как </a:t>
                </a:r>
                <a:r>
                  <a:rPr lang="ru-RU" sz="2400" dirty="0"/>
                  <a:t>случайная </a:t>
                </a:r>
                <a:r>
                  <a:rPr lang="ru-RU" sz="2400" dirty="0" smtClean="0"/>
                  <a:t>величина (сеть Мерлина).</a:t>
                </a:r>
              </a:p>
            </p:txBody>
          </p:sp>
        </mc:Choice>
        <mc:Fallback xmlns="">
          <p:sp>
            <p:nvSpPr>
              <p:cNvPr id="337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1196752"/>
                <a:ext cx="7848872" cy="5184576"/>
              </a:xfrm>
              <a:blipFill rotWithShape="1">
                <a:blip r:embed="rId2"/>
                <a:stretch>
                  <a:fillRect l="-1165" t="-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42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7920880" cy="4896544"/>
          </a:xfrm>
        </p:spPr>
        <p:txBody>
          <a:bodyPr/>
          <a:lstStyle/>
          <a:p>
            <a:r>
              <a:rPr lang="ru-RU" sz="2400" b="1" dirty="0"/>
              <a:t>Иерархические сети</a:t>
            </a:r>
          </a:p>
          <a:p>
            <a:r>
              <a:rPr lang="ru-RU" sz="2400" dirty="0" smtClean="0"/>
              <a:t>Предназначены </a:t>
            </a:r>
            <a:r>
              <a:rPr lang="ru-RU" sz="2400" dirty="0"/>
              <a:t>для адекватного моделирования </a:t>
            </a:r>
            <a:r>
              <a:rPr lang="ru-RU" sz="2400" dirty="0" smtClean="0"/>
              <a:t>иерархических </a:t>
            </a:r>
            <a:r>
              <a:rPr lang="ru-RU" sz="2400" dirty="0"/>
              <a:t>динамических систем. </a:t>
            </a:r>
            <a:endParaRPr lang="ru-RU" sz="2400" dirty="0" smtClean="0"/>
          </a:p>
          <a:p>
            <a:r>
              <a:rPr lang="ru-RU" sz="2400" dirty="0" smtClean="0"/>
              <a:t>В иерархической сети</a:t>
            </a:r>
            <a:r>
              <a:rPr lang="ru-RU" sz="2400" b="1" dirty="0" smtClean="0"/>
              <a:t> </a:t>
            </a:r>
            <a:r>
              <a:rPr lang="ru-RU" sz="2400" dirty="0" smtClean="0"/>
              <a:t>присутствуют </a:t>
            </a:r>
            <a:r>
              <a:rPr lang="ru-RU" sz="2400" b="1" dirty="0" smtClean="0"/>
              <a:t>составные переходы</a:t>
            </a:r>
            <a:r>
              <a:rPr lang="ru-RU" sz="2400" dirty="0" smtClean="0"/>
              <a:t>, срабатывание </a:t>
            </a:r>
            <a:r>
              <a:rPr lang="ru-RU" sz="2400" dirty="0"/>
              <a:t>которых является не мгновенным событием, как </a:t>
            </a:r>
            <a:r>
              <a:rPr lang="ru-RU" sz="2400" dirty="0" smtClean="0"/>
              <a:t>в традиционных </a:t>
            </a:r>
            <a:r>
              <a:rPr lang="ru-RU" sz="2400" dirty="0"/>
              <a:t>сетях Петри, а составным действием. Поэтому </a:t>
            </a:r>
            <a:r>
              <a:rPr lang="ru-RU" sz="2400" dirty="0" smtClean="0"/>
              <a:t>составной переход </a:t>
            </a:r>
            <a:r>
              <a:rPr lang="ru-RU" sz="2400" dirty="0"/>
              <a:t>не срабатывает, а работает, т.е. находится некоторое время </a:t>
            </a:r>
            <a:r>
              <a:rPr lang="ru-RU" sz="2400" dirty="0" smtClean="0"/>
              <a:t>в активном </a:t>
            </a:r>
            <a:r>
              <a:rPr lang="ru-RU" sz="2400" dirty="0"/>
              <a:t>состоянии.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43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002587" cy="755650"/>
          </a:xfrm>
        </p:spPr>
        <p:txBody>
          <a:bodyPr>
            <a:normAutofit/>
          </a:bodyPr>
          <a:lstStyle/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64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7848872" cy="4896544"/>
          </a:xfrm>
        </p:spPr>
        <p:txBody>
          <a:bodyPr/>
          <a:lstStyle/>
          <a:p>
            <a:r>
              <a:rPr lang="ru-RU" sz="2400" b="1" dirty="0"/>
              <a:t>Раскрашенные сети</a:t>
            </a:r>
          </a:p>
          <a:p>
            <a:r>
              <a:rPr lang="ru-RU" sz="2400" dirty="0" smtClean="0"/>
              <a:t>Появление раскрашенных </a:t>
            </a:r>
            <a:r>
              <a:rPr lang="ru-RU" sz="2400" dirty="0"/>
              <a:t>сетей Петри связано с концепцией использования </a:t>
            </a:r>
            <a:r>
              <a:rPr lang="ru-RU" sz="2400" dirty="0" smtClean="0"/>
              <a:t>различимых меток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данных сетях фишкам приписываются </a:t>
            </a:r>
            <a:r>
              <a:rPr lang="ru-RU" sz="2400" dirty="0" smtClean="0"/>
              <a:t>некоторые признаки</a:t>
            </a:r>
            <a:r>
              <a:rPr lang="ru-RU" sz="2400" dirty="0"/>
              <a:t>, например </a:t>
            </a:r>
            <a:r>
              <a:rPr lang="ru-RU" sz="2400" b="1" dirty="0"/>
              <a:t>различные цвета </a:t>
            </a:r>
            <a:r>
              <a:rPr lang="ru-RU" sz="2400" dirty="0"/>
              <a:t>(переменные), а кратности </a:t>
            </a:r>
            <a:r>
              <a:rPr lang="ru-RU" sz="2400" dirty="0" smtClean="0"/>
              <a:t>дуг интерпретируются </a:t>
            </a:r>
            <a:r>
              <a:rPr lang="ru-RU" sz="2400" dirty="0"/>
              <a:t>как функции от этих переменных. </a:t>
            </a:r>
            <a:endParaRPr lang="ru-RU" sz="2400" dirty="0" smtClean="0"/>
          </a:p>
          <a:p>
            <a:r>
              <a:rPr lang="ru-RU" sz="2400" dirty="0" smtClean="0"/>
              <a:t>Условия срабатывания </a:t>
            </a:r>
            <a:r>
              <a:rPr lang="ru-RU" sz="2400" dirty="0"/>
              <a:t>переходов и правила изменения разметки </a:t>
            </a:r>
            <a:r>
              <a:rPr lang="ru-RU" sz="2400" dirty="0" smtClean="0"/>
              <a:t>задаются </a:t>
            </a:r>
            <a:r>
              <a:rPr lang="ru-RU" sz="2400" b="1" dirty="0" smtClean="0"/>
              <a:t>специальной </a:t>
            </a:r>
            <a:r>
              <a:rPr lang="ru-RU" sz="2400" b="1" dirty="0"/>
              <a:t>таблицей, учитывающей цвета фишек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44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002587" cy="755650"/>
          </a:xfrm>
        </p:spPr>
        <p:txBody>
          <a:bodyPr>
            <a:normAutofit/>
          </a:bodyPr>
          <a:lstStyle/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81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002587" cy="75565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Технология разработки моделей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7620000" cy="5112568"/>
          </a:xfrm>
        </p:spPr>
        <p:txBody>
          <a:bodyPr/>
          <a:lstStyle/>
          <a:p>
            <a:r>
              <a:rPr lang="ru-RU" sz="2400" dirty="0" smtClean="0"/>
              <a:t>Рассмотрим 4 основных этапа разработки: структуризация, формализация </a:t>
            </a:r>
            <a:r>
              <a:rPr lang="ru-RU" sz="2400" dirty="0"/>
              <a:t>и </a:t>
            </a:r>
            <a:r>
              <a:rPr lang="ru-RU" sz="2400" dirty="0" smtClean="0"/>
              <a:t>алгоритмизация, программирование модели.</a:t>
            </a:r>
            <a:endParaRPr lang="ru-RU" sz="2400" dirty="0"/>
          </a:p>
          <a:p>
            <a:r>
              <a:rPr lang="ru-RU" sz="2400" b="1" dirty="0"/>
              <a:t>При структуризации </a:t>
            </a:r>
            <a:r>
              <a:rPr lang="ru-RU" sz="2400" dirty="0"/>
              <a:t>определяются и неоднократно уточняются: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/>
              <a:t>действующие </a:t>
            </a:r>
            <a:r>
              <a:rPr lang="ru-RU" sz="2400" dirty="0"/>
              <a:t>в системе процессы и используемые ресурсы;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/>
              <a:t>множество </a:t>
            </a:r>
            <a:r>
              <a:rPr lang="ru-RU" sz="2400" dirty="0"/>
              <a:t>позиций (отображают в модели состояния процессов </a:t>
            </a:r>
            <a:r>
              <a:rPr lang="ru-RU" sz="2400" dirty="0" smtClean="0"/>
              <a:t>и ресурсов</a:t>
            </a:r>
            <a:r>
              <a:rPr lang="ru-RU" sz="2400" dirty="0"/>
              <a:t>) и множество переходов (событий);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/>
              <a:t>подмножество </a:t>
            </a:r>
            <a:r>
              <a:rPr lang="ru-RU" sz="2400" dirty="0"/>
              <a:t>синхронизирующих </a:t>
            </a:r>
            <a:r>
              <a:rPr lang="ru-RU" sz="2400" dirty="0" smtClean="0"/>
              <a:t>переходов (для </a:t>
            </a:r>
            <a:r>
              <a:rPr lang="ru-RU" sz="2400" dirty="0"/>
              <a:t>описания параллельных процессов).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4680520"/>
          </a:xfrm>
        </p:spPr>
        <p:txBody>
          <a:bodyPr/>
          <a:lstStyle/>
          <a:p>
            <a:r>
              <a:rPr lang="ru-RU" sz="2400" b="1" dirty="0"/>
              <a:t>При формализации и алгоритмизации </a:t>
            </a:r>
            <a:r>
              <a:rPr lang="ru-RU" sz="2400" dirty="0"/>
              <a:t>элементов модели для </a:t>
            </a:r>
            <a:r>
              <a:rPr lang="ru-RU" sz="2400" dirty="0" smtClean="0"/>
              <a:t>каждой позиции </a:t>
            </a:r>
            <a:r>
              <a:rPr lang="ru-RU" sz="2400" dirty="0"/>
              <a:t>определяются атрибуты меток. Переход считается </a:t>
            </a:r>
            <a:r>
              <a:rPr lang="ru-RU" sz="2400" dirty="0" smtClean="0"/>
              <a:t>формально описанным</a:t>
            </a:r>
            <a:r>
              <a:rPr lang="ru-RU" sz="2400" dirty="0"/>
              <a:t>, если </a:t>
            </a:r>
            <a:r>
              <a:rPr lang="ru-RU" sz="2400" dirty="0" smtClean="0"/>
              <a:t>известны:</a:t>
            </a:r>
            <a:endParaRPr lang="ru-RU" sz="2400" dirty="0"/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/>
              <a:t>множества </a:t>
            </a:r>
            <a:r>
              <a:rPr lang="ru-RU" sz="2400" dirty="0"/>
              <a:t>смежных с этим переходом позиций;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/>
              <a:t>условия </a:t>
            </a:r>
            <a:r>
              <a:rPr lang="ru-RU" sz="2400" dirty="0"/>
              <a:t>возбуждения перехода;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/>
              <a:t>схема выполнения (изменение разметки);</a:t>
            </a:r>
            <a:endParaRPr lang="ru-RU" sz="2400" dirty="0"/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ru-RU" sz="2400" dirty="0" smtClean="0"/>
              <a:t>процедура перехода (правила вычисления атрибутов и добавления меток).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715200" cy="4896544"/>
          </a:xfrm>
        </p:spPr>
        <p:txBody>
          <a:bodyPr/>
          <a:lstStyle/>
          <a:p>
            <a:r>
              <a:rPr lang="ru-RU" sz="2400" b="1" dirty="0"/>
              <a:t>Программирование модели </a:t>
            </a:r>
            <a:r>
              <a:rPr lang="ru-RU" sz="2400" dirty="0"/>
              <a:t>связано с описанием позиций и </a:t>
            </a:r>
            <a:r>
              <a:rPr lang="ru-RU" sz="2400" dirty="0" smtClean="0"/>
              <a:t>переходов сети</a:t>
            </a:r>
            <a:r>
              <a:rPr lang="ru-RU" sz="2400" dirty="0"/>
              <a:t>, оформляемых с помощью некоторых языков программирования </a:t>
            </a:r>
            <a:r>
              <a:rPr lang="ru-RU" sz="2400" dirty="0" smtClean="0"/>
              <a:t>или моделирования</a:t>
            </a:r>
            <a:r>
              <a:rPr lang="ru-RU" sz="2400" dirty="0"/>
              <a:t>, например GPSS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47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76672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применение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 исследовании классов систем с использованием сетевых моделей основное внимание уделяется рассмотрению вопросов «достижимости» тех или иных состояний (разметок), «живучести» переходов сети, что позволяет определить невозможные состояния системы (например, неисполняемые ветви программы), а также анализу «безопасности» сети.</a:t>
            </a:r>
          </a:p>
          <a:p>
            <a:pPr eaLnBrk="1" hangingPunct="1"/>
            <a:r>
              <a:rPr lang="ru-RU" sz="2400" dirty="0" smtClean="0"/>
              <a:t>Сети Петри применяются также для исследования социальных, экономических систем, сложных физических и химических процессов.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8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литература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Советов Б.Я., Яковлев С.А. Моделирование систем: учебник для ВУЗов. (3-е изд.). 2001 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12776"/>
            <a:ext cx="7848872" cy="4824536"/>
          </a:xfrm>
        </p:spPr>
        <p:txBody>
          <a:bodyPr/>
          <a:lstStyle/>
          <a:p>
            <a:r>
              <a:rPr lang="ru-RU" sz="2400" b="1" dirty="0" smtClean="0"/>
              <a:t>Сети </a:t>
            </a:r>
            <a:r>
              <a:rPr lang="ru-RU" sz="2400" b="1" dirty="0"/>
              <a:t>Петри </a:t>
            </a:r>
            <a:r>
              <a:rPr lang="ru-RU" sz="2400" dirty="0"/>
              <a:t>– </a:t>
            </a:r>
            <a:r>
              <a:rPr lang="ru-RU" sz="2400" dirty="0" smtClean="0"/>
              <a:t>удобный аппарат </a:t>
            </a:r>
            <a:r>
              <a:rPr lang="ru-RU" sz="2400" dirty="0"/>
              <a:t>моделирования параллельных процессов, т.е. процессов</a:t>
            </a:r>
            <a:r>
              <a:rPr lang="ru-RU" sz="2400" dirty="0" smtClean="0"/>
              <a:t>, протекающих </a:t>
            </a:r>
            <a:r>
              <a:rPr lang="ru-RU" sz="2400" dirty="0"/>
              <a:t>независимо один от другого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Часто в таких </a:t>
            </a:r>
            <a:r>
              <a:rPr lang="ru-RU" sz="2400" dirty="0"/>
              <a:t>системах нельзя точно предсказать момент времени наступления событий. Наступление событий предваряет сложная система причин и следствий. </a:t>
            </a:r>
          </a:p>
          <a:p>
            <a:r>
              <a:rPr lang="ru-RU" sz="2400" dirty="0" smtClean="0"/>
              <a:t>При </a:t>
            </a:r>
            <a:r>
              <a:rPr lang="ru-RU" sz="2400" dirty="0"/>
              <a:t>разработке </a:t>
            </a:r>
            <a:r>
              <a:rPr lang="ru-RU" sz="2400" dirty="0" smtClean="0"/>
              <a:t>структуры </a:t>
            </a:r>
            <a:r>
              <a:rPr lang="ru-RU" sz="2400" dirty="0"/>
              <a:t>моделей дискретных систем </a:t>
            </a:r>
            <a:r>
              <a:rPr lang="ru-RU" sz="2400" dirty="0" smtClean="0"/>
              <a:t>в этом случае используют </a:t>
            </a:r>
            <a:r>
              <a:rPr lang="ru-RU" sz="2400" b="1" dirty="0" smtClean="0"/>
              <a:t>данные </a:t>
            </a:r>
            <a:r>
              <a:rPr lang="ru-RU" sz="2400" b="1" dirty="0"/>
              <a:t>о логической </a:t>
            </a:r>
            <a:r>
              <a:rPr lang="ru-RU" sz="2400" b="1" dirty="0" smtClean="0"/>
              <a:t>взаимосвязи </a:t>
            </a:r>
            <a:r>
              <a:rPr lang="ru-RU" sz="2400" b="1" dirty="0"/>
              <a:t>наблюдаемых в системе событий</a:t>
            </a:r>
            <a:r>
              <a:rPr lang="ru-RU" sz="2400" dirty="0"/>
              <a:t> и </a:t>
            </a:r>
            <a:r>
              <a:rPr lang="ru-RU" sz="2400" b="1" dirty="0"/>
              <a:t>условий</a:t>
            </a:r>
            <a:r>
              <a:rPr lang="ru-RU" sz="2400" dirty="0"/>
              <a:t>, </a:t>
            </a:r>
            <a:r>
              <a:rPr lang="ru-RU" sz="2400" dirty="0" smtClean="0"/>
              <a:t>предопределяющих наступление </a:t>
            </a:r>
            <a:r>
              <a:rPr lang="ru-RU" sz="2400" dirty="0"/>
              <a:t>этих событий.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498531" cy="75565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Общая концепция формализма </a:t>
            </a:r>
            <a:r>
              <a:rPr lang="ru-RU" i="1" dirty="0"/>
              <a:t>N</a:t>
            </a:r>
            <a:r>
              <a:rPr lang="ru-RU" dirty="0"/>
              <a:t>-схем </a:t>
            </a:r>
          </a:p>
        </p:txBody>
      </p:sp>
    </p:spTree>
    <p:extLst>
      <p:ext uri="{BB962C8B-B14F-4D97-AF65-F5344CB8AC3E}">
        <p14:creationId xmlns:p14="http://schemas.microsoft.com/office/powerpoint/2010/main" val="10459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50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80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620688"/>
            <a:ext cx="7848872" cy="5760640"/>
          </a:xfrm>
        </p:spPr>
        <p:txBody>
          <a:bodyPr/>
          <a:lstStyle/>
          <a:p>
            <a:r>
              <a:rPr lang="ru-RU" sz="2400" b="1" dirty="0" smtClean="0"/>
              <a:t>Причины</a:t>
            </a:r>
            <a:r>
              <a:rPr lang="ru-RU" sz="2400" dirty="0" smtClean="0"/>
              <a:t>. Точное </a:t>
            </a:r>
            <a:r>
              <a:rPr lang="ru-RU" sz="2400" dirty="0"/>
              <a:t>знание моментов времени </a:t>
            </a:r>
            <a:r>
              <a:rPr lang="ru-RU" sz="2400" dirty="0" smtClean="0"/>
              <a:t>реализации событий </a:t>
            </a:r>
            <a:r>
              <a:rPr lang="ru-RU" sz="2400" dirty="0"/>
              <a:t>в системе часто можно игнорировать, поскольку такие сведения </a:t>
            </a:r>
            <a:r>
              <a:rPr lang="ru-RU" sz="2400" dirty="0" smtClean="0"/>
              <a:t>о событиях</a:t>
            </a:r>
            <a:r>
              <a:rPr lang="ru-RU" sz="2400" dirty="0"/>
              <a:t>, происходящих в реальных (или проектируемых) системах, </a:t>
            </a:r>
            <a:r>
              <a:rPr lang="ru-RU" sz="2400" dirty="0" smtClean="0"/>
              <a:t>либо просто </a:t>
            </a:r>
            <a:r>
              <a:rPr lang="ru-RU" sz="2400" dirty="0"/>
              <a:t>отсутствуют, либо их нельзя считать достоверными. </a:t>
            </a:r>
            <a:endParaRPr lang="ru-RU" sz="2400" dirty="0" smtClean="0"/>
          </a:p>
          <a:p>
            <a:r>
              <a:rPr lang="ru-RU" sz="2400" dirty="0" smtClean="0"/>
              <a:t>Это объясняется </a:t>
            </a:r>
            <a:r>
              <a:rPr lang="ru-RU" sz="2400" dirty="0"/>
              <a:t>многообразием предваряющих события условий</a:t>
            </a:r>
            <a:r>
              <a:rPr lang="ru-RU" sz="2400" dirty="0" smtClean="0"/>
              <a:t>, невозможностью </a:t>
            </a:r>
            <a:r>
              <a:rPr lang="ru-RU" sz="2400" dirty="0"/>
              <a:t>полного их учета и верного описания, а также </a:t>
            </a:r>
            <a:r>
              <a:rPr lang="ru-RU" sz="2400" dirty="0" smtClean="0"/>
              <a:t>действием сложной </a:t>
            </a:r>
            <a:r>
              <a:rPr lang="ru-RU" sz="2400" dirty="0"/>
              <a:t>и запутанной системы причин и следствий, определение </a:t>
            </a:r>
            <a:r>
              <a:rPr lang="ru-RU" sz="2400" dirty="0" smtClean="0"/>
              <a:t>которых на </a:t>
            </a:r>
            <a:r>
              <a:rPr lang="ru-RU" sz="2400" dirty="0"/>
              <a:t>временной шкале часто не представляется возможным.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217443"/>
          </a:xfrm>
        </p:spPr>
        <p:txBody>
          <a:bodyPr/>
          <a:lstStyle/>
          <a:p>
            <a:r>
              <a:rPr lang="ru-RU" sz="2400" dirty="0"/>
              <a:t>Каждый процесс в рамках этой концепции представляется в виде логически обусловленных не </a:t>
            </a:r>
            <a:r>
              <a:rPr lang="ru-RU" sz="2400" b="1" dirty="0"/>
              <a:t>упорядоченных по времени причинно-следственных цепочек условий и событий</a:t>
            </a:r>
            <a:r>
              <a:rPr lang="ru-RU" sz="2400" dirty="0"/>
              <a:t>.</a:t>
            </a:r>
          </a:p>
          <a:p>
            <a:r>
              <a:rPr lang="ru-RU" sz="2400" dirty="0" smtClean="0"/>
              <a:t>Базовые </a:t>
            </a:r>
            <a:r>
              <a:rPr lang="ru-RU" sz="2400" dirty="0"/>
              <a:t>понятия </a:t>
            </a:r>
            <a:r>
              <a:rPr lang="ru-RU" sz="2400" dirty="0" smtClean="0"/>
              <a:t>«Условие» </a:t>
            </a:r>
            <a:r>
              <a:rPr lang="ru-RU" sz="2400" dirty="0"/>
              <a:t>и </a:t>
            </a:r>
            <a:r>
              <a:rPr lang="ru-RU" sz="2400" dirty="0" smtClean="0"/>
              <a:t>«Событие» связаны </a:t>
            </a:r>
            <a:r>
              <a:rPr lang="ru-RU" sz="2400" dirty="0"/>
              <a:t>отношением типа </a:t>
            </a:r>
            <a:r>
              <a:rPr lang="ru-RU" sz="2400" dirty="0" smtClean="0"/>
              <a:t>«Выполняется после».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8352928" cy="145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052736"/>
            <a:ext cx="7848872" cy="5184576"/>
          </a:xfrm>
        </p:spPr>
        <p:txBody>
          <a:bodyPr/>
          <a:lstStyle/>
          <a:p>
            <a:r>
              <a:rPr lang="ru-RU" sz="2400" b="1" dirty="0"/>
              <a:t>События</a:t>
            </a:r>
            <a:r>
              <a:rPr lang="ru-RU" sz="2400" dirty="0"/>
              <a:t> выражают действия, реализация которых </a:t>
            </a:r>
            <a:r>
              <a:rPr lang="ru-RU" sz="2400" dirty="0" smtClean="0"/>
              <a:t>управляет состояниями </a:t>
            </a:r>
            <a:r>
              <a:rPr lang="ru-RU" sz="2400" dirty="0"/>
              <a:t>системы. </a:t>
            </a:r>
            <a:endParaRPr lang="ru-RU" sz="2400" dirty="0" smtClean="0"/>
          </a:p>
          <a:p>
            <a:r>
              <a:rPr lang="ru-RU" sz="2400" b="1" dirty="0" smtClean="0"/>
              <a:t>Состояния</a:t>
            </a:r>
            <a:r>
              <a:rPr lang="ru-RU" sz="2400" dirty="0" smtClean="0"/>
              <a:t> </a:t>
            </a:r>
            <a:r>
              <a:rPr lang="ru-RU" sz="2400" dirty="0"/>
              <a:t>задаются в виде сложных условий</a:t>
            </a:r>
            <a:r>
              <a:rPr lang="ru-RU" sz="2400" dirty="0" smtClean="0"/>
              <a:t>, формулируемых </a:t>
            </a:r>
            <a:r>
              <a:rPr lang="ru-RU" sz="2400" dirty="0"/>
              <a:t>как предикаты с переменными в виде простых условий</a:t>
            </a:r>
            <a:r>
              <a:rPr lang="ru-RU" sz="2400" dirty="0" smtClean="0"/>
              <a:t>. Только </a:t>
            </a:r>
            <a:r>
              <a:rPr lang="ru-RU" sz="2400" dirty="0"/>
              <a:t>при достижении определенных состояний (в этом случае </a:t>
            </a:r>
            <a:r>
              <a:rPr lang="ru-RU" sz="2400" dirty="0" smtClean="0"/>
              <a:t>соответствующие </a:t>
            </a:r>
            <a:r>
              <a:rPr lang="ru-RU" sz="2400" dirty="0"/>
              <a:t>предикаты принимают истинное значение) </a:t>
            </a:r>
            <a:r>
              <a:rPr lang="ru-RU" sz="2400" dirty="0" smtClean="0"/>
              <a:t>обеспечивается возможность </a:t>
            </a:r>
            <a:r>
              <a:rPr lang="ru-RU" sz="2400" dirty="0"/>
              <a:t>действий (наступления событий). 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1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268760"/>
            <a:ext cx="7620000" cy="4373563"/>
          </a:xfrm>
        </p:spPr>
        <p:txBody>
          <a:bodyPr/>
          <a:lstStyle/>
          <a:p>
            <a:pPr lvl="0"/>
            <a:r>
              <a:rPr lang="ru-RU" sz="2400" dirty="0">
                <a:solidFill>
                  <a:srgbClr val="000000"/>
                </a:solidFill>
              </a:rPr>
              <a:t>Условия, с фактами выполнения которых связана </a:t>
            </a:r>
            <a:r>
              <a:rPr lang="ru-RU" sz="2400" dirty="0" smtClean="0">
                <a:solidFill>
                  <a:srgbClr val="000000"/>
                </a:solidFill>
              </a:rPr>
              <a:t>возможность </a:t>
            </a:r>
            <a:r>
              <a:rPr lang="ru-RU" sz="2400" dirty="0">
                <a:solidFill>
                  <a:srgbClr val="000000"/>
                </a:solidFill>
              </a:rPr>
              <a:t>реализации события, называют «</a:t>
            </a:r>
            <a:r>
              <a:rPr lang="ru-RU" sz="2400" b="1" dirty="0">
                <a:solidFill>
                  <a:srgbClr val="000000"/>
                </a:solidFill>
              </a:rPr>
              <a:t>предусловиями</a:t>
            </a:r>
            <a:r>
              <a:rPr lang="ru-RU" sz="2400" dirty="0">
                <a:solidFill>
                  <a:srgbClr val="000000"/>
                </a:solidFill>
              </a:rPr>
              <a:t>»</a:t>
            </a: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(предпосылками наступления события).</a:t>
            </a:r>
          </a:p>
          <a:p>
            <a:r>
              <a:rPr lang="ru-RU" sz="2400" dirty="0" smtClean="0"/>
              <a:t>В </a:t>
            </a:r>
            <a:r>
              <a:rPr lang="ru-RU" sz="2400" dirty="0"/>
              <a:t>результате действия, совершившегося при реализации </a:t>
            </a:r>
            <a:r>
              <a:rPr lang="ru-RU" sz="2400" dirty="0" smtClean="0"/>
              <a:t>события, объявляются </a:t>
            </a:r>
            <a:r>
              <a:rPr lang="ru-RU" sz="2400" dirty="0"/>
              <a:t>истинными все простые условия, непосредственно </a:t>
            </a:r>
            <a:r>
              <a:rPr lang="ru-RU" sz="2400" dirty="0" smtClean="0"/>
              <a:t>связанные </a:t>
            </a:r>
            <a:r>
              <a:rPr lang="ru-RU" sz="2400" dirty="0"/>
              <a:t>с данным событием отношением </a:t>
            </a:r>
            <a:r>
              <a:rPr lang="ru-RU" sz="2400" dirty="0" smtClean="0"/>
              <a:t>«Выполняется после». </a:t>
            </a:r>
            <a:r>
              <a:rPr lang="ru-RU" sz="2400" dirty="0"/>
              <a:t>Эти </a:t>
            </a:r>
            <a:r>
              <a:rPr lang="ru-RU" sz="2400" dirty="0" smtClean="0"/>
              <a:t>условия рассматриваются </a:t>
            </a:r>
            <a:r>
              <a:rPr lang="ru-RU" sz="2400" dirty="0"/>
              <a:t>как </a:t>
            </a:r>
            <a:r>
              <a:rPr lang="ru-RU" sz="2400" dirty="0" smtClean="0"/>
              <a:t>«</a:t>
            </a:r>
            <a:r>
              <a:rPr lang="ru-RU" sz="2400" b="1" dirty="0" smtClean="0"/>
              <a:t>постусловия</a:t>
            </a:r>
            <a:r>
              <a:rPr lang="ru-RU" sz="2400" dirty="0" smtClean="0"/>
              <a:t>» </a:t>
            </a:r>
            <a:r>
              <a:rPr lang="ru-RU" sz="2400" dirty="0"/>
              <a:t>(прямые следствия событий).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2527</Words>
  <Application>Microsoft Office PowerPoint</Application>
  <PresentationFormat>Экран (4:3)</PresentationFormat>
  <Paragraphs>345</Paragraphs>
  <Slides>50</Slides>
  <Notes>3</Notes>
  <HiddenSlides>3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3" baseType="lpstr">
      <vt:lpstr>1_Тема Office</vt:lpstr>
      <vt:lpstr>1_Главная</vt:lpstr>
      <vt:lpstr>Формула</vt:lpstr>
      <vt:lpstr>Презентация PowerPoint</vt:lpstr>
      <vt:lpstr>Тема 5. Сети Петри</vt:lpstr>
      <vt:lpstr>Общая концепция формализма N-схем </vt:lpstr>
      <vt:lpstr>Презентация PowerPoint</vt:lpstr>
      <vt:lpstr>Общая концепция формализма N-схем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системы в виде N – схемы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а)</vt:lpstr>
      <vt:lpstr>б)</vt:lpstr>
      <vt:lpstr>в)</vt:lpstr>
      <vt:lpstr>г)</vt:lpstr>
      <vt:lpstr>Неоднозначность в выполнении переходов</vt:lpstr>
      <vt:lpstr>Асинхронность</vt:lpstr>
      <vt:lpstr>Презентация PowerPoint</vt:lpstr>
      <vt:lpstr>Презентация PowerPoint</vt:lpstr>
      <vt:lpstr>Выводы. Особенности N-схем</vt:lpstr>
      <vt:lpstr>недостатки N-схем  </vt:lpstr>
      <vt:lpstr>Расширения N-схем  </vt:lpstr>
      <vt:lpstr>Презентация PowerPoint</vt:lpstr>
      <vt:lpstr>Презентация PowerPoint</vt:lpstr>
      <vt:lpstr>Презентация PowerPoint</vt:lpstr>
      <vt:lpstr>Технология разработки моделей </vt:lpstr>
      <vt:lpstr>Презентация PowerPoint</vt:lpstr>
      <vt:lpstr>Презентация PowerPoint</vt:lpstr>
      <vt:lpstr>применение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В. Киселева</dc:creator>
  <cp:lastModifiedBy>marina</cp:lastModifiedBy>
  <cp:revision>61</cp:revision>
  <dcterms:created xsi:type="dcterms:W3CDTF">2012-09-19T08:06:31Z</dcterms:created>
  <dcterms:modified xsi:type="dcterms:W3CDTF">2016-03-03T09:06:51Z</dcterms:modified>
</cp:coreProperties>
</file>