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7" r:id="rId20"/>
    <p:sldId id="278" r:id="rId21"/>
    <p:sldId id="309" r:id="rId22"/>
    <p:sldId id="281" r:id="rId23"/>
    <p:sldId id="302" r:id="rId24"/>
    <p:sldId id="282" r:id="rId25"/>
    <p:sldId id="283" r:id="rId26"/>
    <p:sldId id="303" r:id="rId27"/>
    <p:sldId id="284" r:id="rId28"/>
    <p:sldId id="285" r:id="rId29"/>
    <p:sldId id="286" r:id="rId30"/>
    <p:sldId id="287" r:id="rId31"/>
    <p:sldId id="288" r:id="rId32"/>
    <p:sldId id="310" r:id="rId33"/>
    <p:sldId id="311" r:id="rId34"/>
    <p:sldId id="313" r:id="rId35"/>
    <p:sldId id="25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D065-DD9B-4273-A582-8F9015503703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5C7E6-4B39-4E87-9C5A-A99AF37B1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C7E6-4B39-4E87-9C5A-A99AF37B1F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2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C7E6-4B39-4E87-9C5A-A99AF37B1F0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16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C7E6-4B39-4E87-9C5A-A99AF37B1F0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9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D272E0-8AD3-4AF0-9CD6-2DFD069C9F22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459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8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514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2F3-CFBD-4179-8E3E-EEB09AAF4A1F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D63-9728-4C46-8F19-5B03372837C3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5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A85-2946-4C80-B137-46FB002AF2EA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1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63CB563-0A8D-4819-9721-F6D805FE381C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14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4C6D1C-A63E-4E09-BDDE-840AABE71AA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6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8BC7B1-EC7A-43E3-8FC1-0AB6A617C1C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4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8321042-3DD9-4396-B2A4-7F866D091599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8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36BFD09-7ABD-4670-B151-287D73283EB7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FD988CE-F99C-41DD-88FC-05FE7CD77EF2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30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8729AF2-B1E4-4FCC-B31C-E0BD9F26262F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3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EE24767-AF17-49DF-8A01-4583DD8D477C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A46-3F8F-44B4-963C-F002988EEDB6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51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C2BC4C-41C6-44EB-8B8E-BFD2431F90AD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7F6C9DA-F355-481A-87D9-F961C30C0626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581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0B4832F-7440-45C2-AD63-D6F0FECB92D9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75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68AFD-1BE6-4D9B-9533-73AC63FC12B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4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1D76-5707-4A1E-8F8F-B4296D2A7ABA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8C41-8275-4051-B29D-AE7857B2894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97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3E6F4-1C06-41C5-B790-D1DA526C01E6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4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422022258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92030589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605036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42B-4AA8-46DF-9B86-4670BB0580FE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4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17582486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47A-8EC2-4B0E-BA8E-0F2A397AA4F6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6EAB-905A-41B4-8340-192AE227D3FC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ADA-1341-4AC4-BCE3-5266C693BB6A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7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A08E-47A0-440C-B8A1-246853220524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CC9-BB8A-4B28-8783-504E9BEC26B5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7003-8126-4012-926F-44249620DDF4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618C-D9D4-403B-B0C0-C3FA822AAB4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E30D-31BA-445F-BED9-88BCBECE1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4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A8710E1-454D-4CD1-BB5F-D0232CF3BF0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221EBA-D980-41CC-A7A6-9B6F66083F34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6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92696"/>
            <a:ext cx="7620000" cy="5544616"/>
          </a:xfrm>
        </p:spPr>
        <p:txBody>
          <a:bodyPr/>
          <a:lstStyle/>
          <a:p>
            <a:r>
              <a:rPr lang="ru-RU" sz="2400" dirty="0"/>
              <a:t>Т</a:t>
            </a:r>
            <a:r>
              <a:rPr lang="ru-RU" sz="2400" dirty="0" smtClean="0"/>
              <a:t>аким образом, </a:t>
            </a:r>
          </a:p>
          <a:p>
            <a:r>
              <a:rPr lang="ru-RU" sz="2400" b="1" dirty="0" smtClean="0"/>
              <a:t>Имитационное </a:t>
            </a:r>
            <a:r>
              <a:rPr lang="ru-RU" sz="2400" b="1" dirty="0"/>
              <a:t>моделирование </a:t>
            </a:r>
            <a:r>
              <a:rPr lang="ru-RU" sz="2400" dirty="0"/>
              <a:t>– есть динамическое отражение изменений состояния системы с течением времени.</a:t>
            </a:r>
          </a:p>
          <a:p>
            <a:r>
              <a:rPr lang="ru-RU" sz="2400" dirty="0" smtClean="0"/>
              <a:t>Изменения </a:t>
            </a:r>
            <a:r>
              <a:rPr lang="ru-RU" sz="2400" dirty="0"/>
              <a:t>состояний могут происходить либо </a:t>
            </a:r>
            <a:r>
              <a:rPr lang="ru-RU" sz="2400" b="1" dirty="0"/>
              <a:t>непрерывно</a:t>
            </a:r>
            <a:r>
              <a:rPr lang="ru-RU" sz="2400" dirty="0"/>
              <a:t>, либо в </a:t>
            </a:r>
            <a:r>
              <a:rPr lang="ru-RU" sz="2400" b="1" dirty="0"/>
              <a:t>дискретные </a:t>
            </a:r>
            <a:r>
              <a:rPr lang="ru-RU" sz="2400" dirty="0"/>
              <a:t>моменты времени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Динамика в </a:t>
            </a:r>
            <a:r>
              <a:rPr lang="ru-RU" sz="2400" dirty="0" smtClean="0"/>
              <a:t>ИМ реализуется </a:t>
            </a:r>
            <a:r>
              <a:rPr lang="ru-RU" sz="2400" dirty="0"/>
              <a:t>с помощью </a:t>
            </a:r>
            <a:r>
              <a:rPr lang="ru-RU" sz="2400" b="1" dirty="0" smtClean="0"/>
              <a:t>механизма продвижения </a:t>
            </a:r>
            <a:r>
              <a:rPr lang="ru-RU" sz="2400" b="1" dirty="0"/>
              <a:t>модельного времени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 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0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Модельное время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7836024" cy="4373563"/>
          </a:xfrm>
        </p:spPr>
        <p:txBody>
          <a:bodyPr/>
          <a:lstStyle/>
          <a:p>
            <a:r>
              <a:rPr lang="ru-RU" sz="2400" dirty="0"/>
              <a:t>При построении </a:t>
            </a:r>
            <a:r>
              <a:rPr lang="ru-RU" sz="2400" dirty="0" smtClean="0"/>
              <a:t>ИМ необходимо </a:t>
            </a:r>
            <a:r>
              <a:rPr lang="ru-RU" sz="2400" dirty="0"/>
              <a:t>учесть специфику последовательного и дискретного характера работы </a:t>
            </a:r>
            <a:r>
              <a:rPr lang="ru-RU" sz="2400" dirty="0" smtClean="0"/>
              <a:t>компьютера. </a:t>
            </a:r>
          </a:p>
          <a:p>
            <a:r>
              <a:rPr lang="ru-RU" sz="2400" dirty="0" smtClean="0"/>
              <a:t>При этом </a:t>
            </a:r>
            <a:r>
              <a:rPr lang="ru-RU" sz="2400" dirty="0"/>
              <a:t>обычно </a:t>
            </a:r>
            <a:r>
              <a:rPr lang="ru-RU" sz="2400" dirty="0" smtClean="0"/>
              <a:t>используют три </a:t>
            </a:r>
            <a:r>
              <a:rPr lang="ru-RU" sz="2400" dirty="0"/>
              <a:t>представления о времени:</a:t>
            </a:r>
          </a:p>
          <a:p>
            <a:pPr lvl="1" indent="-342900"/>
            <a:r>
              <a:rPr lang="ru-RU" sz="2400" b="1" dirty="0"/>
              <a:t>реальное время </a:t>
            </a:r>
            <a:r>
              <a:rPr lang="ru-RU" sz="2400" dirty="0"/>
              <a:t>системы, работа которой имитируется на модели с сохранением соответствующего подобия;</a:t>
            </a:r>
          </a:p>
          <a:p>
            <a:pPr lvl="1" indent="-342900"/>
            <a:r>
              <a:rPr lang="ru-RU" sz="2400" b="1" dirty="0"/>
              <a:t>модельное время</a:t>
            </a:r>
            <a:r>
              <a:rPr lang="ru-RU" sz="2400" dirty="0"/>
              <a:t>, по которому организуется синхронизация событий в модели системы;</a:t>
            </a:r>
          </a:p>
          <a:p>
            <a:pPr lvl="1" indent="-342900"/>
            <a:r>
              <a:rPr lang="ru-RU" sz="2400" b="1" dirty="0"/>
              <a:t>машинное время </a:t>
            </a:r>
            <a:r>
              <a:rPr lang="ru-RU" sz="2400" dirty="0"/>
              <a:t>имитации, отражающее затраты ресурса времени ЭВМ на организацию имитации.</a:t>
            </a:r>
          </a:p>
          <a:p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9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776864" cy="518457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Поведение системы в ходе ИМ воспроизводится на некотором отрезке реального времени [0, </a:t>
            </a:r>
            <a:r>
              <a:rPr lang="en-US" sz="2400" dirty="0" smtClean="0"/>
              <a:t>T</a:t>
            </a:r>
            <a:r>
              <a:rPr lang="ru-RU" sz="2400" dirty="0" smtClean="0"/>
              <a:t>]. </a:t>
            </a:r>
          </a:p>
          <a:p>
            <a:pPr eaLnBrk="1" hangingPunct="1"/>
            <a:r>
              <a:rPr lang="ru-RU" sz="2400" dirty="0" smtClean="0"/>
              <a:t>События, происходящие в реальном времени, трансформируются в события имитационной модели.</a:t>
            </a:r>
          </a:p>
          <a:p>
            <a:pPr eaLnBrk="1" hangingPunct="1"/>
            <a:r>
              <a:rPr lang="ru-RU" sz="2400" dirty="0" smtClean="0"/>
              <a:t> </a:t>
            </a:r>
            <a:r>
              <a:rPr lang="ru-RU" sz="2400" b="1" dirty="0" smtClean="0"/>
              <a:t>Модельное время </a:t>
            </a:r>
            <a:r>
              <a:rPr lang="ru-RU" sz="2400" dirty="0" smtClean="0"/>
              <a:t>вводится для синхронизации последовательности событий, происходящих в модели системы.</a:t>
            </a:r>
          </a:p>
          <a:p>
            <a:pPr eaLnBrk="1" hangingPunct="1"/>
            <a:r>
              <a:rPr lang="ru-RU" sz="2400" dirty="0"/>
              <a:t>Модельное время служит для организации </a:t>
            </a:r>
            <a:r>
              <a:rPr lang="ru-RU" sz="2400" b="1" dirty="0" err="1" smtClean="0"/>
              <a:t>квазипараллелизма</a:t>
            </a:r>
            <a:r>
              <a:rPr lang="ru-RU" sz="2400" dirty="0" smtClean="0"/>
              <a:t> </a:t>
            </a:r>
            <a:r>
              <a:rPr lang="ru-RU" sz="2400" dirty="0"/>
              <a:t>при имитации одновременного функционирования компонентов системы. 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848872" cy="482453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Выделяют два основных способа задания модельного времени: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/>
              <a:t>пошаговый </a:t>
            </a:r>
            <a:r>
              <a:rPr lang="ru-RU" sz="2400" dirty="0" smtClean="0"/>
              <a:t>или </a:t>
            </a:r>
            <a:r>
              <a:rPr lang="ru-RU" sz="2400" b="1" dirty="0" smtClean="0"/>
              <a:t>принцип </a:t>
            </a:r>
            <a:r>
              <a:rPr lang="ru-RU" sz="2400" b="1" dirty="0" err="1" smtClean="0"/>
              <a:t>Δt</a:t>
            </a:r>
            <a:r>
              <a:rPr lang="ru-RU" sz="2400" b="1" dirty="0" smtClean="0"/>
              <a:t> </a:t>
            </a:r>
            <a:r>
              <a:rPr lang="ru-RU" sz="2400" dirty="0" smtClean="0"/>
              <a:t>(применяются фиксированные интервалы изменения модельного времени);</a:t>
            </a:r>
            <a:endParaRPr lang="ru-RU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err="1" smtClean="0"/>
              <a:t>по-событийный</a:t>
            </a:r>
            <a:r>
              <a:rPr lang="ru-RU" sz="2400" dirty="0" smtClean="0"/>
              <a:t> или </a:t>
            </a:r>
            <a:r>
              <a:rPr lang="ru-RU" sz="2400" b="1" dirty="0" smtClean="0"/>
              <a:t>принцип </a:t>
            </a:r>
            <a:r>
              <a:rPr lang="ru-RU" sz="2400" b="1" dirty="0" err="1" smtClean="0"/>
              <a:t>Δz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применяются переменные интервалы </a:t>
            </a:r>
            <a:r>
              <a:rPr lang="ru-RU" sz="2400" dirty="0" smtClean="0"/>
              <a:t>изменения).</a:t>
            </a:r>
            <a:endParaRPr lang="ru-RU" sz="2400" dirty="0"/>
          </a:p>
        </p:txBody>
      </p:sp>
      <p:sp>
        <p:nvSpPr>
          <p:cNvPr id="9220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620000" cy="43735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Рассмотрим соответствующие способы управления временем в ИМ на примере</a:t>
            </a:r>
            <a:r>
              <a:rPr lang="ru-RU" sz="2400" dirty="0"/>
              <a:t>.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 По оси реального времени отложена последовательность событий в системе {</a:t>
            </a:r>
            <a:r>
              <a:rPr lang="ru-RU" sz="2400" i="1" dirty="0" err="1" smtClean="0"/>
              <a:t>s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} во времени, причем события </a:t>
            </a:r>
            <a:r>
              <a:rPr lang="ru-RU" sz="2400" i="1" dirty="0" smtClean="0"/>
              <a:t>s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и </a:t>
            </a:r>
            <a:r>
              <a:rPr lang="ru-RU" sz="2400" i="1" dirty="0" smtClean="0"/>
              <a:t>s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происходят одновременно (а). </a:t>
            </a:r>
          </a:p>
          <a:p>
            <a:pPr eaLnBrk="1" hangingPunct="1"/>
            <a:r>
              <a:rPr lang="ru-RU" sz="2400" dirty="0" smtClean="0"/>
              <a:t>Под действием событий </a:t>
            </a:r>
            <a:r>
              <a:rPr lang="ru-RU" sz="2400" i="1" dirty="0" err="1" smtClean="0"/>
              <a:t>s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 изменяются состояния модели </a:t>
            </a:r>
            <a:r>
              <a:rPr lang="ru-RU" sz="2400" i="1" dirty="0" err="1" smtClean="0"/>
              <a:t>z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 в момент времени </a:t>
            </a:r>
            <a:r>
              <a:rPr lang="ru-RU" sz="2400" i="1" dirty="0" err="1" smtClean="0"/>
              <a:t>t</a:t>
            </a:r>
            <a:r>
              <a:rPr lang="ru-RU" sz="2400" i="1" baseline="-25000" dirty="0" err="1" smtClean="0"/>
              <a:t>zi</a:t>
            </a:r>
            <a:r>
              <a:rPr lang="ru-RU" sz="2400" dirty="0" smtClean="0"/>
              <a:t>, причем такое изменение происходит скачком </a:t>
            </a:r>
            <a:r>
              <a:rPr lang="ru-RU" sz="2400" i="1" dirty="0" err="1" smtClean="0"/>
              <a:t>dz</a:t>
            </a:r>
            <a:r>
              <a:rPr lang="ru-RU" sz="2400" dirty="0" smtClean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66154"/>
            <a:ext cx="7620000" cy="4373563"/>
          </a:xfrm>
        </p:spPr>
        <p:txBody>
          <a:bodyPr/>
          <a:lstStyle/>
          <a:p>
            <a:pPr eaLnBrk="1" hangingPunct="1"/>
            <a:r>
              <a:rPr lang="ru-RU" sz="2800" dirty="0"/>
              <a:t>Способы организации модельного </a:t>
            </a:r>
            <a:r>
              <a:rPr lang="ru-RU" sz="2800" dirty="0" smtClean="0"/>
              <a:t>времени</a:t>
            </a:r>
            <a:endParaRPr lang="ru-RU" sz="2800" dirty="0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1"/>
            <a:ext cx="8229600" cy="4929411"/>
          </a:xfrm>
        </p:spPr>
        <p:txBody>
          <a:bodyPr/>
          <a:lstStyle/>
          <a:p>
            <a:pPr eaLnBrk="1" hangingPunct="1"/>
            <a:r>
              <a:rPr lang="ru-RU" sz="2000" dirty="0" smtClean="0"/>
              <a:t>В </a:t>
            </a:r>
            <a:r>
              <a:rPr lang="ru-RU" sz="2000" dirty="0" smtClean="0"/>
              <a:t>модели, построенной по «принципу 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</a:t>
            </a:r>
            <a:r>
              <a:rPr lang="ru-RU" sz="2000" dirty="0" smtClean="0"/>
              <a:t>» (</a:t>
            </a:r>
            <a:r>
              <a:rPr lang="ru-RU" sz="2000" i="1" dirty="0" smtClean="0"/>
              <a:t>б</a:t>
            </a:r>
            <a:r>
              <a:rPr lang="ru-RU" sz="2000" dirty="0" smtClean="0"/>
              <a:t>), моменты системного времени будут последовательно принимать значения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1</a:t>
            </a:r>
            <a:r>
              <a:rPr lang="ru-RU" sz="2000" i="1" dirty="0" smtClean="0"/>
              <a:t>'= 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</a:t>
            </a:r>
            <a:r>
              <a:rPr lang="ru-RU" sz="2000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2</a:t>
            </a:r>
            <a:r>
              <a:rPr lang="ru-RU" sz="2000" i="1" dirty="0" smtClean="0"/>
              <a:t>'= </a:t>
            </a:r>
            <a:r>
              <a:rPr lang="ru-RU" sz="2000" dirty="0" smtClean="0"/>
              <a:t>2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3</a:t>
            </a:r>
            <a:r>
              <a:rPr lang="ru-RU" sz="2000" i="1" dirty="0" smtClean="0"/>
              <a:t>'= </a:t>
            </a:r>
            <a:r>
              <a:rPr lang="ru-RU" sz="2000" dirty="0" smtClean="0"/>
              <a:t>3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4</a:t>
            </a:r>
            <a:r>
              <a:rPr lang="ru-RU" sz="2000" i="1" dirty="0" smtClean="0"/>
              <a:t>'</a:t>
            </a:r>
            <a:r>
              <a:rPr lang="ru-RU" sz="2000" dirty="0" smtClean="0"/>
              <a:t>= 4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5</a:t>
            </a:r>
            <a:r>
              <a:rPr lang="ru-RU" sz="2000" i="1" dirty="0" smtClean="0"/>
              <a:t>'= </a:t>
            </a:r>
            <a:r>
              <a:rPr lang="ru-RU" sz="2000" dirty="0" smtClean="0"/>
              <a:t>5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ru-RU" sz="2000" i="1" dirty="0" smtClean="0"/>
              <a:t>t</a:t>
            </a:r>
            <a:r>
              <a:rPr lang="ru-RU" sz="2000" dirty="0" smtClean="0"/>
              <a:t>. </a:t>
            </a:r>
          </a:p>
          <a:p>
            <a:pPr eaLnBrk="1" hangingPunct="1"/>
            <a:r>
              <a:rPr lang="ru-RU" sz="2000" dirty="0" smtClean="0"/>
              <a:t>Системное время при этом получает постоянное приращение, выбираемое и задаваемое перед началом имитационного эксперимента.</a:t>
            </a:r>
          </a:p>
          <a:p>
            <a:pPr eaLnBrk="1" hangingPunct="1"/>
            <a:r>
              <a:rPr lang="ru-RU" sz="2000" dirty="0" smtClean="0"/>
              <a:t>В модели, построенной по «принципу   </a:t>
            </a:r>
            <a:r>
              <a:rPr lang="ru-RU" sz="2000" dirty="0" smtClean="0">
                <a:sym typeface="Symbol" pitchFamily="18" charset="2"/>
              </a:rPr>
              <a:t></a:t>
            </a:r>
            <a:r>
              <a:rPr lang="en-US" sz="2000" i="1" dirty="0" smtClean="0"/>
              <a:t>z</a:t>
            </a:r>
            <a:r>
              <a:rPr lang="ru-RU" sz="2000" dirty="0" smtClean="0"/>
              <a:t>» (</a:t>
            </a:r>
            <a:r>
              <a:rPr lang="ru-RU" sz="2000" i="1" dirty="0" smtClean="0"/>
              <a:t>в</a:t>
            </a:r>
            <a:r>
              <a:rPr lang="ru-RU" sz="2000" dirty="0" smtClean="0"/>
              <a:t>), изменение времени наступает в момент смены состояния системы, и последовательность моментов системного времени имеет вид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1</a:t>
            </a:r>
            <a:r>
              <a:rPr lang="ru-RU" sz="2000" i="1" dirty="0" smtClean="0"/>
              <a:t>''</a:t>
            </a:r>
            <a:r>
              <a:rPr lang="ru-RU" sz="2000" dirty="0" smtClean="0"/>
              <a:t>=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2</a:t>
            </a:r>
            <a:r>
              <a:rPr lang="ru-RU" sz="2000" i="1" dirty="0" smtClean="0"/>
              <a:t>''</a:t>
            </a:r>
            <a:r>
              <a:rPr lang="ru-RU" sz="2000" dirty="0" smtClean="0"/>
              <a:t>=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3</a:t>
            </a:r>
            <a:r>
              <a:rPr lang="ru-RU" sz="2000" i="1" dirty="0" smtClean="0"/>
              <a:t>''</a:t>
            </a:r>
            <a:r>
              <a:rPr lang="ru-RU" sz="2000" dirty="0" smtClean="0"/>
              <a:t>=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3</a:t>
            </a:r>
            <a:r>
              <a:rPr lang="ru-RU" sz="2000" dirty="0" smtClean="0"/>
              <a:t>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4</a:t>
            </a:r>
            <a:r>
              <a:rPr lang="ru-RU" sz="2000" i="1" dirty="0" smtClean="0"/>
              <a:t>''</a:t>
            </a:r>
            <a:r>
              <a:rPr lang="ru-RU" sz="2000" dirty="0" smtClean="0"/>
              <a:t>=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4</a:t>
            </a:r>
            <a:r>
              <a:rPr lang="ru-RU" sz="2000" dirty="0" smtClean="0"/>
              <a:t>,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5</a:t>
            </a:r>
            <a:r>
              <a:rPr lang="ru-RU" sz="2000" i="1" dirty="0" smtClean="0"/>
              <a:t>''</a:t>
            </a:r>
            <a:r>
              <a:rPr lang="ru-RU" sz="2000" dirty="0" smtClean="0"/>
              <a:t>= </a:t>
            </a:r>
            <a:r>
              <a:rPr lang="en-US" sz="2000" i="1" dirty="0" smtClean="0"/>
              <a:t>t</a:t>
            </a:r>
            <a:r>
              <a:rPr lang="ru-RU" sz="2000" baseline="-25000" dirty="0" smtClean="0"/>
              <a:t>5</a:t>
            </a:r>
          </a:p>
          <a:p>
            <a:pPr eaLnBrk="1" hangingPunct="1"/>
            <a:endParaRPr lang="ru-RU" sz="2000" baseline="-25000" dirty="0" smtClean="0"/>
          </a:p>
          <a:p>
            <a:pPr eaLnBrk="1" hangingPunct="1"/>
            <a:endParaRPr lang="ru-RU" sz="2000" dirty="0" smtClean="0"/>
          </a:p>
        </p:txBody>
      </p:sp>
      <p:sp>
        <p:nvSpPr>
          <p:cNvPr id="1229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8002587" cy="755650"/>
          </a:xfrm>
        </p:spPr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80728"/>
            <a:ext cx="7620000" cy="5093643"/>
          </a:xfrm>
        </p:spPr>
        <p:txBody>
          <a:bodyPr/>
          <a:lstStyle/>
          <a:p>
            <a:pPr marL="0" indent="0"/>
            <a:r>
              <a:rPr lang="ru-RU" sz="2400" b="1" dirty="0" err="1" smtClean="0"/>
              <a:t>По-событийный</a:t>
            </a:r>
            <a:r>
              <a:rPr lang="ru-RU" sz="2400" b="1" dirty="0" smtClean="0"/>
              <a:t> </a:t>
            </a:r>
            <a:r>
              <a:rPr lang="ru-RU" sz="2400" b="1" dirty="0"/>
              <a:t>метод (принцип «особых состояний»)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Модельное </a:t>
            </a:r>
            <a:r>
              <a:rPr lang="ru-RU" sz="2400" dirty="0"/>
              <a:t>время с текущего момента изменяется до ближайшего момента наступления следующего события.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Длина </a:t>
            </a:r>
            <a:r>
              <a:rPr lang="ru-RU" sz="2400" dirty="0"/>
              <a:t>шага временного </a:t>
            </a:r>
            <a:r>
              <a:rPr lang="ru-RU" sz="2400" dirty="0" smtClean="0"/>
              <a:t>сдвига максимально </a:t>
            </a:r>
            <a:r>
              <a:rPr lang="ru-RU" sz="2400" dirty="0"/>
              <a:t>возможная. </a:t>
            </a: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Применение предпочтительно </a:t>
            </a:r>
            <a:r>
              <a:rPr lang="ru-RU" sz="2400" dirty="0"/>
              <a:t>в случае, </a:t>
            </a:r>
            <a:r>
              <a:rPr lang="ru-RU" sz="2400" dirty="0" smtClean="0"/>
              <a:t>если частота </a:t>
            </a:r>
            <a:r>
              <a:rPr lang="ru-RU" sz="2400" dirty="0"/>
              <a:t>наступления событий </a:t>
            </a:r>
            <a:r>
              <a:rPr lang="ru-RU" sz="2400" dirty="0" smtClean="0"/>
              <a:t>невелика.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На </a:t>
            </a:r>
            <a:r>
              <a:rPr lang="ru-RU" sz="2400" dirty="0"/>
              <a:t>практике </a:t>
            </a:r>
            <a:r>
              <a:rPr lang="ru-RU" sz="2400" dirty="0" err="1" smtClean="0"/>
              <a:t>по-событийный</a:t>
            </a:r>
            <a:r>
              <a:rPr lang="ru-RU" sz="2400" dirty="0" smtClean="0"/>
              <a:t> </a:t>
            </a:r>
            <a:r>
              <a:rPr lang="ru-RU" sz="2400" dirty="0" smtClean="0"/>
              <a:t>метод </a:t>
            </a:r>
            <a:r>
              <a:rPr lang="ru-RU" sz="2400" dirty="0"/>
              <a:t>получил наибольшее распространение.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5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710" y="260648"/>
            <a:ext cx="8002587" cy="755650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7" y="548680"/>
            <a:ext cx="7848872" cy="5661248"/>
          </a:xfrm>
        </p:spPr>
        <p:txBody>
          <a:bodyPr/>
          <a:lstStyle/>
          <a:p>
            <a:r>
              <a:rPr lang="ru-RU" sz="2400" b="1" dirty="0"/>
              <a:t>Способ фиксированного </a:t>
            </a:r>
            <a:r>
              <a:rPr lang="ru-RU" sz="2400" b="1" dirty="0" smtClean="0"/>
              <a:t>шага п</a:t>
            </a:r>
            <a:r>
              <a:rPr lang="ru-RU" sz="2400" b="1" dirty="0" smtClean="0"/>
              <a:t>рименяется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если закон </a:t>
            </a:r>
            <a:r>
              <a:rPr lang="ru-RU" sz="2400" dirty="0"/>
              <a:t>изменения от </a:t>
            </a:r>
            <a:r>
              <a:rPr lang="ru-RU" sz="2400" dirty="0" smtClean="0"/>
              <a:t>времени описывается интегро-дифференциальными уравнениями (например, решение интегро-дифференциальных </a:t>
            </a:r>
            <a:r>
              <a:rPr lang="ru-RU" sz="2400" dirty="0"/>
              <a:t>уравнений численным </a:t>
            </a:r>
            <a:r>
              <a:rPr lang="ru-RU" sz="2400" dirty="0" smtClean="0"/>
              <a:t>методом – шаг </a:t>
            </a:r>
            <a:r>
              <a:rPr lang="ru-RU" sz="2400" dirty="0"/>
              <a:t>моделирования равен шагу </a:t>
            </a:r>
            <a:r>
              <a:rPr lang="ru-RU" sz="2400" dirty="0" smtClean="0"/>
              <a:t>интегрирования).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при моделировании непрерывных </a:t>
            </a:r>
            <a:r>
              <a:rPr lang="ru-RU" sz="2400" dirty="0"/>
              <a:t>процессов;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когда </a:t>
            </a:r>
            <a:r>
              <a:rPr lang="ru-RU" sz="2400" dirty="0"/>
              <a:t>события распределены равномерно и можно подобрать </a:t>
            </a:r>
            <a:r>
              <a:rPr lang="ru-RU" sz="2400" dirty="0" smtClean="0"/>
              <a:t>шаг изменения </a:t>
            </a:r>
            <a:r>
              <a:rPr lang="ru-RU" sz="2400" dirty="0"/>
              <a:t>временной координаты;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когда </a:t>
            </a:r>
            <a:r>
              <a:rPr lang="ru-RU" sz="2400" dirty="0"/>
              <a:t>сложно предсказать появление определенных событий;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когда </a:t>
            </a:r>
            <a:r>
              <a:rPr lang="ru-RU" sz="2400" dirty="0"/>
              <a:t>событий очень много и они появляются группами.</a:t>
            </a:r>
          </a:p>
          <a:p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2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ru-RU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752600"/>
            <a:ext cx="3322712" cy="4373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Обобщенная схема алгоритма регламентации модельного времени 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995738" y="0"/>
            <a:ext cx="3816350" cy="6858000"/>
            <a:chOff x="858" y="3351"/>
            <a:chExt cx="3512" cy="8394"/>
          </a:xfrm>
        </p:grpSpPr>
        <p:sp>
          <p:nvSpPr>
            <p:cNvPr id="15366" name="AutoShape 5"/>
            <p:cNvSpPr>
              <a:spLocks noChangeArrowheads="1"/>
            </p:cNvSpPr>
            <p:nvPr/>
          </p:nvSpPr>
          <p:spPr bwMode="auto">
            <a:xfrm>
              <a:off x="1859" y="3351"/>
              <a:ext cx="1788" cy="4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Начало работы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267" y="4075"/>
              <a:ext cx="3022" cy="104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Установка </a:t>
              </a:r>
              <a:r>
                <a:rPr lang="en-US" sz="1600" i="1"/>
                <a:t>t</a:t>
              </a:r>
              <a:r>
                <a:rPr lang="ru-RU" sz="1600"/>
                <a:t> = </a:t>
              </a:r>
              <a:r>
                <a:rPr lang="en-US" sz="1600" i="1"/>
                <a:t>t</a:t>
              </a:r>
              <a:r>
                <a:rPr lang="ru-RU" sz="1600" baseline="-25000"/>
                <a:t>0</a:t>
              </a:r>
              <a:r>
                <a:rPr lang="ru-RU" sz="1600"/>
                <a:t> = 0 и начального состояния </a:t>
              </a:r>
              <a:r>
                <a:rPr lang="en-US" sz="1600" i="1"/>
                <a:t>z</a:t>
              </a:r>
              <a:r>
                <a:rPr lang="ru-RU" sz="1600"/>
                <a:t>(0)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1287" y="5626"/>
              <a:ext cx="3002" cy="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Определение совокупности событий, которые необходимо обслужить при данном </a:t>
              </a:r>
              <a:r>
                <a:rPr lang="en-US" sz="1600" i="1"/>
                <a:t>t</a:t>
              </a:r>
              <a:r>
                <a:rPr lang="ru-RU" sz="1600"/>
                <a:t> = </a:t>
              </a:r>
              <a:r>
                <a:rPr lang="en-US" sz="1600" i="1"/>
                <a:t>t</a:t>
              </a:r>
              <a:r>
                <a:rPr lang="en-US" sz="1600" i="1" baseline="-25000"/>
                <a:t>k</a:t>
              </a:r>
              <a:endParaRPr lang="ru-RU" sz="1600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1287" y="7138"/>
              <a:ext cx="3022" cy="102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Квазипараллельная обработка событий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1348" y="8424"/>
              <a:ext cx="3022" cy="12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Приращение модельного времени</a:t>
              </a:r>
            </a:p>
            <a:p>
              <a:pPr algn="ctr"/>
              <a:r>
                <a:rPr lang="fr-FR" sz="1600" i="1"/>
                <a:t>t</a:t>
              </a:r>
              <a:r>
                <a:rPr lang="fr-FR" sz="1600" i="1" baseline="-25000"/>
                <a:t>k</a:t>
              </a:r>
              <a:r>
                <a:rPr lang="fr-FR" sz="1600" baseline="-25000"/>
                <a:t>+1</a:t>
              </a:r>
              <a:r>
                <a:rPr lang="fr-FR" sz="1600" i="1"/>
                <a:t>'</a:t>
              </a:r>
              <a:r>
                <a:rPr lang="fr-FR" sz="1600"/>
                <a:t> = </a:t>
              </a:r>
              <a:r>
                <a:rPr lang="fr-FR" sz="1600" i="1"/>
                <a:t>t</a:t>
              </a:r>
              <a:r>
                <a:rPr lang="fr-FR" sz="1600" i="1" baseline="-25000"/>
                <a:t>k</a:t>
              </a:r>
              <a:r>
                <a:rPr lang="fr-FR" sz="1600" i="1"/>
                <a:t>' </a:t>
              </a:r>
              <a:r>
                <a:rPr lang="fr-FR" sz="1600"/>
                <a:t>+ </a:t>
              </a:r>
              <a:r>
                <a:rPr lang="ru-RU" sz="1600">
                  <a:sym typeface="Symbol" pitchFamily="18" charset="2"/>
                </a:rPr>
                <a:t></a:t>
              </a:r>
              <a:r>
                <a:rPr lang="fr-FR" sz="1600" i="1"/>
                <a:t>t</a:t>
              </a:r>
              <a:endParaRPr lang="fr-FR" sz="1600"/>
            </a:p>
            <a:p>
              <a:pPr algn="ctr"/>
              <a:r>
                <a:rPr lang="fr-FR" sz="1600" i="1"/>
                <a:t>t</a:t>
              </a:r>
              <a:r>
                <a:rPr lang="fr-FR" sz="1600" i="1" baseline="-25000"/>
                <a:t>k</a:t>
              </a:r>
              <a:r>
                <a:rPr lang="fr-FR" sz="1600" baseline="-25000"/>
                <a:t>+1</a:t>
              </a:r>
              <a:r>
                <a:rPr lang="fr-FR" sz="1600" i="1"/>
                <a:t>''</a:t>
              </a:r>
              <a:r>
                <a:rPr lang="fr-FR" sz="1600"/>
                <a:t> = </a:t>
              </a:r>
              <a:r>
                <a:rPr lang="fr-FR" sz="1600" i="1"/>
                <a:t>t</a:t>
              </a:r>
              <a:r>
                <a:rPr lang="fr-FR" sz="1600" i="1" baseline="-25000"/>
                <a:t>k</a:t>
              </a:r>
              <a:r>
                <a:rPr lang="fr-FR" sz="1600" i="1"/>
                <a:t>''</a:t>
              </a:r>
              <a:r>
                <a:rPr lang="fr-FR" sz="1600"/>
                <a:t>  + </a:t>
              </a:r>
              <a:r>
                <a:rPr lang="ru-RU" sz="1600">
                  <a:sym typeface="Symbol" pitchFamily="18" charset="2"/>
                </a:rPr>
                <a:t></a:t>
              </a:r>
              <a:r>
                <a:rPr lang="fr-FR" sz="1600" i="1" baseline="-25000"/>
                <a:t>k</a:t>
              </a:r>
              <a:endParaRPr lang="fr-FR" sz="1600"/>
            </a:p>
            <a:p>
              <a:pPr algn="ctr"/>
              <a:endParaRPr lang="fr-FR" sz="1600"/>
            </a:p>
            <a:p>
              <a:endParaRPr lang="ru-RU" sz="1600"/>
            </a:p>
          </p:txBody>
        </p:sp>
        <p:sp>
          <p:nvSpPr>
            <p:cNvPr id="15371" name="AutoShape 10"/>
            <p:cNvSpPr>
              <a:spLocks noChangeArrowheads="1"/>
            </p:cNvSpPr>
            <p:nvPr/>
          </p:nvSpPr>
          <p:spPr bwMode="auto">
            <a:xfrm>
              <a:off x="1521" y="9987"/>
              <a:ext cx="2606" cy="879"/>
            </a:xfrm>
            <a:prstGeom prst="flowChartDecision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1600" i="1"/>
                <a:t>t</a:t>
              </a:r>
              <a:r>
                <a:rPr lang="fr-FR" sz="1600" i="1" baseline="-25000"/>
                <a:t>k</a:t>
              </a:r>
              <a:r>
                <a:rPr lang="fr-FR" sz="1600" baseline="-25000"/>
                <a:t>+1</a:t>
              </a:r>
              <a:r>
                <a:rPr lang="fr-FR" sz="1600"/>
                <a:t> &gt; T</a:t>
              </a:r>
              <a:r>
                <a:rPr lang="ru-RU" sz="1600" baseline="-25000"/>
                <a:t>М</a:t>
              </a:r>
              <a:endParaRPr lang="ru-RU" sz="1600"/>
            </a:p>
          </p:txBody>
        </p:sp>
        <p:sp>
          <p:nvSpPr>
            <p:cNvPr id="15372" name="AutoShape 11"/>
            <p:cNvSpPr>
              <a:spLocks noChangeArrowheads="1"/>
            </p:cNvSpPr>
            <p:nvPr/>
          </p:nvSpPr>
          <p:spPr bwMode="auto">
            <a:xfrm>
              <a:off x="1992" y="11285"/>
              <a:ext cx="1788" cy="4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Конец работы</a:t>
              </a: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2747" y="3811"/>
              <a:ext cx="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2747" y="5117"/>
              <a:ext cx="0" cy="5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747" y="6882"/>
              <a:ext cx="0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2819" y="8160"/>
              <a:ext cx="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2819" y="9722"/>
              <a:ext cx="0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2819" y="10897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858" y="5382"/>
              <a:ext cx="0" cy="50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858" y="10397"/>
              <a:ext cx="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858" y="5382"/>
              <a:ext cx="18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3045" y="10866"/>
              <a:ext cx="602" cy="35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 b="1"/>
                <a:t>+</a:t>
              </a:r>
              <a:endParaRPr lang="ru-RU" sz="1600"/>
            </a:p>
          </p:txBody>
        </p:sp>
        <p:sp useBgFill="1"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981" y="9987"/>
              <a:ext cx="602" cy="35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ru-RU" sz="1600" b="1"/>
                <a:t>–</a:t>
              </a:r>
              <a:endParaRPr lang="ru-RU" sz="160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2205" y="476672"/>
            <a:ext cx="8002587" cy="102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 smtClean="0"/>
              <a:t>Тема </a:t>
            </a:r>
            <a:r>
              <a:rPr lang="ru-RU" sz="2800" dirty="0" smtClean="0"/>
              <a:t>6. особенности </a:t>
            </a:r>
            <a:r>
              <a:rPr lang="ru-RU" sz="2800" dirty="0" smtClean="0"/>
              <a:t>метода имитационного </a:t>
            </a:r>
            <a:r>
              <a:rPr lang="ru-RU" sz="2800" dirty="0" smtClean="0"/>
              <a:t>моделирования. Модельное время</a:t>
            </a:r>
            <a:endParaRPr lang="ru-RU" sz="2800" dirty="0"/>
          </a:p>
        </p:txBody>
      </p:sp>
      <p:sp>
        <p:nvSpPr>
          <p:cNvPr id="22531" name="Объект 4"/>
          <p:cNvSpPr>
            <a:spLocks noGrp="1"/>
          </p:cNvSpPr>
          <p:nvPr>
            <p:ph idx="1"/>
          </p:nvPr>
        </p:nvSpPr>
        <p:spPr>
          <a:xfrm>
            <a:off x="323528" y="1628800"/>
            <a:ext cx="8291264" cy="442480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Особенности метода ИМ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Понятие модельного времени.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Основные принципы </a:t>
            </a:r>
            <a:r>
              <a:rPr lang="ru-RU" sz="2400" dirty="0" smtClean="0"/>
              <a:t>продвижения </a:t>
            </a:r>
            <a:r>
              <a:rPr lang="ru-RU" sz="2400" dirty="0" smtClean="0"/>
              <a:t>модельного </a:t>
            </a:r>
            <a:r>
              <a:rPr lang="ru-RU" sz="2400" dirty="0" smtClean="0"/>
              <a:t>времени в имитационных моделях. </a:t>
            </a:r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8002587" cy="7556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Пример использования принципа  </a:t>
            </a:r>
            <a:r>
              <a:rPr lang="ru-RU" sz="3200" dirty="0" smtClean="0">
                <a:sym typeface="Symbol" pitchFamily="18" charset="2"/>
              </a:rPr>
              <a:t></a:t>
            </a:r>
            <a:r>
              <a:rPr lang="en-US" sz="3200" i="1" dirty="0" smtClean="0">
                <a:sym typeface="Symbol" pitchFamily="18" charset="2"/>
              </a:rPr>
              <a:t>t </a:t>
            </a:r>
            <a:r>
              <a:rPr lang="ru-RU" sz="3200" dirty="0" smtClean="0"/>
              <a:t>при моделировании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7632848" cy="460851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ru-RU" sz="2400" dirty="0"/>
                  <a:t>Процесс, происходящий в </a:t>
                </a:r>
                <a:r>
                  <a:rPr lang="ru-RU" sz="2400" dirty="0" smtClean="0"/>
                  <a:t>фильтре</a:t>
                </a:r>
                <a:r>
                  <a:rPr lang="ru-RU" sz="2400" dirty="0"/>
                  <a:t>,</a:t>
                </a:r>
                <a:r>
                  <a:rPr lang="ru-RU" sz="2400" dirty="0" smtClean="0"/>
                  <a:t> описывается </a:t>
                </a:r>
                <a:r>
                  <a:rPr lang="ru-RU" sz="2400" dirty="0"/>
                  <a:t>дифференциальным уравнением</a:t>
                </a:r>
                <a:r>
                  <a:rPr lang="ru-RU" sz="2400" dirty="0" smtClean="0"/>
                  <a:t>:</a:t>
                </a:r>
              </a:p>
              <a:p>
                <a:pPr marL="0" indent="0" algn="r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(1)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endParaRPr lang="ru-RU" sz="2400" dirty="0" smtClean="0"/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В уравнении: 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2400" dirty="0" smtClean="0"/>
                  <a:t> – коэффициент усиления;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х(</m:t>
                    </m:r>
                    <m:r>
                      <a:rPr lang="ru-RU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– входной сигнал.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Доказано, что: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7632848" cy="4608512"/>
              </a:xfrm>
              <a:blipFill rotWithShape="1">
                <a:blip r:embed="rId4"/>
                <a:stretch>
                  <a:fillRect l="-1278" t="-926" r="-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90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552463"/>
              </p:ext>
            </p:extLst>
          </p:nvPr>
        </p:nvGraphicFramePr>
        <p:xfrm>
          <a:off x="2843808" y="2420888"/>
          <a:ext cx="2781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Формула" r:id="rId5" imgW="1256755" imgH="393529" progId="Equation.3">
                  <p:embed/>
                </p:oleObj>
              </mc:Choice>
              <mc:Fallback>
                <p:oleObj name="Формула" r:id="rId5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20888"/>
                        <a:ext cx="2781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33420"/>
              </p:ext>
            </p:extLst>
          </p:nvPr>
        </p:nvGraphicFramePr>
        <p:xfrm>
          <a:off x="2925754" y="5301208"/>
          <a:ext cx="16557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Формула" r:id="rId7" imgW="825500" imgH="393700" progId="Equation.3">
                  <p:embed/>
                </p:oleObj>
              </mc:Choice>
              <mc:Fallback>
                <p:oleObj name="Формула" r:id="rId7" imgW="82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4" y="5301208"/>
                        <a:ext cx="16557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14" y="1381418"/>
            <a:ext cx="7620000" cy="1368152"/>
          </a:xfrm>
        </p:spPr>
        <p:txBody>
          <a:bodyPr/>
          <a:lstStyle/>
          <a:p>
            <a:r>
              <a:rPr lang="ru-RU" sz="2400" dirty="0"/>
              <a:t>Структурная схема дифференцирующего фильтра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347078" y="2317522"/>
            <a:ext cx="7992888" cy="2304256"/>
            <a:chOff x="347078" y="2317522"/>
            <a:chExt cx="7992888" cy="2304256"/>
          </a:xfrm>
        </p:grpSpPr>
        <p:sp>
          <p:nvSpPr>
            <p:cNvPr id="5" name="Овал 4"/>
            <p:cNvSpPr/>
            <p:nvPr/>
          </p:nvSpPr>
          <p:spPr>
            <a:xfrm>
              <a:off x="1283182" y="3397642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 smtClean="0">
                  <a:solidFill>
                    <a:schemeClr val="tx1"/>
                  </a:solidFill>
                </a:rPr>
                <a:t>–</a:t>
              </a:r>
              <a:r>
                <a:rPr lang="ru-RU" dirty="0" smtClean="0">
                  <a:solidFill>
                    <a:schemeClr val="tx1"/>
                  </a:solidFill>
                </a:rPr>
                <a:t>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155390" y="3314029"/>
              <a:ext cx="201622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Усилитель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035710" y="3325634"/>
              <a:ext cx="201622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Интегратор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5" idx="6"/>
              <a:endCxn id="6" idx="1"/>
            </p:cNvCxnSpPr>
            <p:nvPr/>
          </p:nvCxnSpPr>
          <p:spPr>
            <a:xfrm flipV="1">
              <a:off x="1859246" y="3674069"/>
              <a:ext cx="1296144" cy="11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endCxn id="5" idx="2"/>
            </p:cNvCxnSpPr>
            <p:nvPr/>
          </p:nvCxnSpPr>
          <p:spPr>
            <a:xfrm>
              <a:off x="347078" y="3679871"/>
              <a:ext cx="936104" cy="5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3"/>
              <a:endCxn id="8" idx="1"/>
            </p:cNvCxnSpPr>
            <p:nvPr/>
          </p:nvCxnSpPr>
          <p:spPr>
            <a:xfrm>
              <a:off x="5171614" y="3674069"/>
              <a:ext cx="864096" cy="11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8" idx="3"/>
            </p:cNvCxnSpPr>
            <p:nvPr/>
          </p:nvCxnSpPr>
          <p:spPr>
            <a:xfrm>
              <a:off x="8051934" y="368567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339966" y="3685674"/>
              <a:ext cx="0" cy="93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1571214" y="4621778"/>
              <a:ext cx="67687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5" idx="4"/>
            </p:cNvCxnSpPr>
            <p:nvPr/>
          </p:nvCxnSpPr>
          <p:spPr>
            <a:xfrm flipV="1">
              <a:off x="1571214" y="3973706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5603662" y="2749570"/>
              <a:ext cx="0" cy="936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7078" y="321297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x(t)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5590" y="231752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Z(t) </a:t>
              </a:r>
              <a:r>
                <a:rPr lang="en-US" dirty="0" smtClean="0">
                  <a:sym typeface="Symbol"/>
                </a:rPr>
                <a:t> x(t)</a:t>
              </a:r>
              <a:endParaRPr lang="ru-RU" dirty="0"/>
            </a:p>
          </p:txBody>
        </p:sp>
      </p:grp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6048375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Преобразуем </a:t>
            </a:r>
            <a:r>
              <a:rPr lang="ru-RU" sz="2400" dirty="0"/>
              <a:t>математическую модель фильтра к виду, позволяющему применить принцип </a:t>
            </a:r>
            <a:r>
              <a:rPr lang="ru-RU" sz="2400" dirty="0">
                <a:sym typeface="Symbol"/>
              </a:rPr>
              <a:t></a:t>
            </a:r>
            <a:r>
              <a:rPr lang="en-US" sz="2400" i="1" dirty="0"/>
              <a:t>t</a:t>
            </a:r>
            <a:r>
              <a:rPr lang="ru-RU" sz="2400" dirty="0"/>
              <a:t>. В простейшем случае достаточно уравнение (1) аппроксимировать конечно-разностным уравнением</a:t>
            </a:r>
            <a:r>
              <a:rPr lang="ru-RU" sz="2400" dirty="0" smtClean="0"/>
              <a:t>: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Это </a:t>
            </a:r>
            <a:r>
              <a:rPr lang="ru-RU" sz="2400" dirty="0"/>
              <a:t>соответствует итерационной формуле</a:t>
            </a:r>
            <a:r>
              <a:rPr lang="ru-RU" sz="2400" dirty="0" smtClean="0"/>
              <a:t>:</a:t>
            </a:r>
          </a:p>
          <a:p>
            <a:pPr marL="0" indent="0" algn="r">
              <a:buFont typeface="Wingdings" pitchFamily="2" charset="2"/>
              <a:buNone/>
              <a:defRPr/>
            </a:pPr>
            <a:r>
              <a:rPr lang="ru-RU" sz="2400" dirty="0" smtClean="0"/>
              <a:t>(2)</a:t>
            </a:r>
            <a:endParaRPr lang="ru-RU" sz="2400" dirty="0"/>
          </a:p>
          <a:p>
            <a:pPr>
              <a:defRPr/>
            </a:pPr>
            <a:endParaRPr lang="ru-RU" sz="2400" dirty="0" smtClean="0"/>
          </a:p>
          <a:p>
            <a:pPr marL="0" indent="0" algn="r">
              <a:buFont typeface="Wingdings" pitchFamily="2" charset="2"/>
              <a:buNone/>
              <a:defRPr/>
            </a:pPr>
            <a:r>
              <a:rPr lang="ru-RU" sz="2400" dirty="0" smtClean="0"/>
              <a:t>(3)</a:t>
            </a:r>
            <a:endParaRPr lang="ru-RU" sz="2400" dirty="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5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95334"/>
              </p:ext>
            </p:extLst>
          </p:nvPr>
        </p:nvGraphicFramePr>
        <p:xfrm>
          <a:off x="1835696" y="2290466"/>
          <a:ext cx="5112568" cy="85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Формула" r:id="rId3" imgW="2717640" imgH="457200" progId="Equation.3">
                  <p:embed/>
                </p:oleObj>
              </mc:Choice>
              <mc:Fallback>
                <p:oleObj name="Формула" r:id="rId3" imgW="271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90466"/>
                        <a:ext cx="5112568" cy="85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7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7337"/>
              </p:ext>
            </p:extLst>
          </p:nvPr>
        </p:nvGraphicFramePr>
        <p:xfrm>
          <a:off x="2843808" y="3789040"/>
          <a:ext cx="3171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Формула" r:id="rId5" imgW="1435100" imgH="228600" progId="Equation.3">
                  <p:embed/>
                </p:oleObj>
              </mc:Choice>
              <mc:Fallback>
                <p:oleObj name="Формула" r:id="rId5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789040"/>
                        <a:ext cx="3171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9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8088"/>
              </p:ext>
            </p:extLst>
          </p:nvPr>
        </p:nvGraphicFramePr>
        <p:xfrm>
          <a:off x="1835696" y="4509120"/>
          <a:ext cx="5297119" cy="93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Формула" r:id="rId7" imgW="2209680" imgH="393480" progId="Equation.3">
                  <p:embed/>
                </p:oleObj>
              </mc:Choice>
              <mc:Fallback>
                <p:oleObj name="Формула" r:id="rId7" imgW="2209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09120"/>
                        <a:ext cx="5297119" cy="93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38187"/>
                <a:ext cx="8229600" cy="463502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ru-RU" sz="2400" dirty="0"/>
                  <a:t>Задав начальное условие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𝑍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baseline="-25000" dirty="0">
                        <a:latin typeface="Cambria Math"/>
                      </a:rPr>
                      <m:t>0</m:t>
                    </m:r>
                    <m:r>
                      <a:rPr lang="ru-RU" sz="2400" i="1" dirty="0">
                        <a:latin typeface="Cambria Math"/>
                      </a:rPr>
                      <m:t>)=</m:t>
                    </m:r>
                    <m:r>
                      <a:rPr lang="ru-RU" sz="2400" i="1" dirty="0">
                        <a:latin typeface="Cambria Math"/>
                      </a:rPr>
                      <m:t>𝑍</m:t>
                    </m:r>
                    <m:r>
                      <a:rPr lang="ru-RU" sz="2400" i="1" baseline="-25000" dirty="0">
                        <a:latin typeface="Cambria Math"/>
                      </a:rPr>
                      <m:t>0 </m:t>
                    </m:r>
                  </m:oMath>
                </a14:m>
                <a:r>
                  <a:rPr lang="ru-RU" sz="2400" dirty="0" smtClean="0"/>
                  <a:t> можно </a:t>
                </a:r>
                <a:r>
                  <a:rPr lang="ru-RU" sz="2400" dirty="0"/>
                  <a:t>построить траекторию процесса, происходящего в фильтре, с целью получения текущего значения производной любой детерминированной функции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, подаваемой на вход</a:t>
                </a:r>
                <a:r>
                  <a:rPr lang="ru-RU" sz="2400" dirty="0" smtClean="0"/>
                  <a:t>.</a:t>
                </a:r>
              </a:p>
              <a:p>
                <a:pPr>
                  <a:defRPr/>
                </a:pPr>
                <a:r>
                  <a:rPr lang="ru-RU" sz="2400" b="1" dirty="0"/>
                  <a:t>Пример</a:t>
                </a:r>
                <a:r>
                  <a:rPr lang="en-US" sz="2400" b="1" dirty="0"/>
                  <a:t> 1</a:t>
                </a:r>
                <a:r>
                  <a:rPr lang="de-DE" sz="2400" dirty="0"/>
                  <a:t>. </a:t>
                </a:r>
                <a:r>
                  <a:rPr lang="ru-RU" sz="2400" dirty="0"/>
                  <a:t>Пусть шаг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/>
                      </a:rPr>
                      <m:t>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 = 0,01</m:t>
                    </m:r>
                  </m:oMath>
                </a14:m>
                <a:r>
                  <a:rPr lang="de-DE" sz="2400" dirty="0"/>
                  <a:t>; </a:t>
                </a:r>
                <a:endParaRPr lang="ru-RU" sz="2400" dirty="0" smtClean="0"/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/>
                        </a:rPr>
                        <m:t>𝑥</m:t>
                      </m:r>
                      <m:r>
                        <a:rPr lang="de-DE" sz="2400" i="1" dirty="0" smtClean="0">
                          <a:latin typeface="Cambria Math"/>
                        </a:rPr>
                        <m:t>(</m:t>
                      </m:r>
                      <m:r>
                        <a:rPr lang="de-DE" sz="2400" i="1" dirty="0" smtClean="0">
                          <a:latin typeface="Cambria Math"/>
                        </a:rPr>
                        <m:t>𝑡</m:t>
                      </m:r>
                      <m:r>
                        <a:rPr lang="de-DE" sz="2400" i="1" dirty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de-DE" sz="2400" i="1" dirty="0">
                          <a:latin typeface="Cambria Math"/>
                        </a:rPr>
                        <m:t>sin</m:t>
                      </m:r>
                      <m:r>
                        <a:rPr lang="de-DE" sz="2400" i="1" dirty="0">
                          <a:latin typeface="Cambria Math"/>
                        </a:rPr>
                        <m:t>⁡(</m:t>
                      </m:r>
                      <m:r>
                        <a:rPr lang="de-DE" sz="2400" i="1" dirty="0">
                          <a:latin typeface="Cambria Math"/>
                        </a:rPr>
                        <m:t>𝑡</m:t>
                      </m:r>
                      <m:r>
                        <a:rPr lang="de-DE" sz="2400" i="1" dirty="0">
                          <a:latin typeface="Cambria Math"/>
                        </a:rPr>
                        <m:t>)+</m:t>
                      </m:r>
                      <m:r>
                        <m:rPr>
                          <m:sty m:val="p"/>
                        </m:rPr>
                        <a:rPr lang="de-DE" sz="2400" i="1" dirty="0">
                          <a:latin typeface="Cambria Math"/>
                        </a:rPr>
                        <m:t>cos</m:t>
                      </m:r>
                      <m:r>
                        <a:rPr lang="de-DE" sz="2400" i="1" dirty="0">
                          <a:latin typeface="Cambria Math"/>
                        </a:rPr>
                        <m:t>⁡(</m:t>
                      </m:r>
                      <m:r>
                        <a:rPr lang="de-DE" sz="2400" i="1" dirty="0">
                          <a:latin typeface="Cambria Math"/>
                        </a:rPr>
                        <m:t>𝑡</m:t>
                      </m:r>
                      <m:r>
                        <a:rPr lang="de-DE" sz="2400" i="1" dirty="0" smtClean="0">
                          <a:latin typeface="Cambria Math"/>
                        </a:rPr>
                        <m:t>);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/>
                        </a:rPr>
                        <m:t>𝑍</m:t>
                      </m:r>
                      <m:r>
                        <a:rPr lang="de-DE" sz="2400" i="1" dirty="0" smtClean="0">
                          <a:latin typeface="Cambria Math"/>
                        </a:rPr>
                        <m:t>(0) = 0,5; 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/>
                        </a:rPr>
                        <m:t>𝑁</m:t>
                      </m:r>
                      <m:r>
                        <a:rPr lang="de-DE" sz="2400" i="1" dirty="0" smtClean="0">
                          <a:latin typeface="Cambria Math"/>
                        </a:rPr>
                        <m:t> = 1000.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38187"/>
                <a:ext cx="8229600" cy="4635029"/>
              </a:xfrm>
              <a:blipFill rotWithShape="1">
                <a:blip r:embed="rId2"/>
                <a:stretch>
                  <a:fillRect l="-1185" t="-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7564" y="476672"/>
                <a:ext cx="7848872" cy="6120680"/>
              </a:xfrm>
            </p:spPr>
            <p:txBody>
              <a:bodyPr/>
              <a:lstStyle/>
              <a:p>
                <a:r>
                  <a:rPr lang="ru-RU" sz="1800" b="1" dirty="0" smtClean="0"/>
                  <a:t>Порядок вычислений следующий</a:t>
                </a:r>
                <a:r>
                  <a:rPr lang="ru-RU" sz="1800" dirty="0" smtClean="0"/>
                  <a:t>:</a:t>
                </a:r>
                <a:endParaRPr lang="ru-RU" sz="1800" dirty="0"/>
              </a:p>
              <a:p>
                <a:r>
                  <a:rPr lang="ru-RU" sz="1800" dirty="0"/>
                  <a:t>1. Зададим моменты времени t, в которые вычисляются значения </a:t>
                </a:r>
                <a:r>
                  <a:rPr lang="ru-RU" sz="1800" dirty="0" smtClean="0"/>
                  <a:t>производной </a:t>
                </a:r>
                <a:r>
                  <a:rPr lang="ru-RU" sz="1800" dirty="0"/>
                  <a:t>(второй столбец в табл. 1). </a:t>
                </a:r>
              </a:p>
              <a:p>
                <a:r>
                  <a:rPr lang="ru-RU" sz="1800" dirty="0"/>
                  <a:t>2. Вычислим: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𝐾</m:t>
                    </m:r>
                    <m:r>
                      <a:rPr lang="ru-RU" sz="1800" i="1" dirty="0" smtClean="0">
                        <a:latin typeface="Cambria Math"/>
                      </a:rPr>
                      <m:t>=1/∆</m:t>
                    </m:r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=100</m:t>
                    </m:r>
                  </m:oMath>
                </a14:m>
                <a:r>
                  <a:rPr lang="ru-RU" sz="1800" dirty="0"/>
                  <a:t>. </a:t>
                </a:r>
              </a:p>
              <a:p>
                <a:r>
                  <a:rPr lang="ru-RU" sz="1800" dirty="0"/>
                  <a:t>3. Вычислим значения входного сигнала в моменты t: </a:t>
                </a:r>
                <a:endParaRPr lang="ru-RU" sz="1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х(</m:t>
                    </m:r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ru-RU" sz="1800" i="1" dirty="0" err="1">
                        <a:latin typeface="Cambria Math"/>
                      </a:rPr>
                      <m:t>sin</m:t>
                    </m:r>
                    <m:r>
                      <a:rPr lang="ru-RU" sz="1800" i="1" dirty="0">
                        <a:latin typeface="Cambria Math"/>
                      </a:rPr>
                      <m:t>⁡(</m:t>
                    </m:r>
                    <m:r>
                      <a:rPr lang="ru-RU" sz="1800" i="1" dirty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ru-RU" sz="1800" i="1" dirty="0" err="1">
                        <a:latin typeface="Cambria Math"/>
                      </a:rPr>
                      <m:t>cos</m:t>
                    </m:r>
                    <m:r>
                      <a:rPr lang="ru-RU" sz="1800" i="1" dirty="0">
                        <a:latin typeface="Cambria Math"/>
                      </a:rPr>
                      <m:t>⁡(</m:t>
                    </m:r>
                    <m:r>
                      <a:rPr lang="ru-RU" sz="1800" i="1" dirty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ru-RU" sz="1800" dirty="0"/>
                  <a:t>(третий столбец табл. 1).</a:t>
                </a:r>
              </a:p>
              <a:p>
                <a:r>
                  <a:rPr lang="ru-RU" sz="1800" dirty="0"/>
                  <a:t>4. Вычислим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𝑍</m:t>
                    </m:r>
                    <m:r>
                      <a:rPr lang="ru-RU" sz="18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ru-RU" sz="1800" dirty="0"/>
                  <a:t>: вычисляется по формуле 2, так как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𝐾</m:t>
                    </m:r>
                    <m:r>
                      <a:rPr lang="ru-RU" sz="1800" i="1" dirty="0" err="1" smtClean="0">
                        <a:latin typeface="Cambria Math"/>
                        <a:sym typeface="Symbol"/>
                      </a:rPr>
                      <m:t></m:t>
                    </m:r>
                    <m:r>
                      <a:rPr lang="ru-RU" sz="1800" i="1" dirty="0" err="1" smtClean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ru-RU" sz="1800" dirty="0"/>
                  <a:t>, то после преобразования формула 2 имеет вид: </a:t>
                </a:r>
                <a:endParaRPr lang="ru-RU" sz="1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𝑍</m:t>
                    </m:r>
                    <m:r>
                      <a:rPr lang="ru-RU" sz="1800" i="1" baseline="-25000" dirty="0" smtClean="0">
                        <a:latin typeface="Cambria Math"/>
                      </a:rPr>
                      <m:t>𝑖</m:t>
                    </m:r>
                    <m:r>
                      <a:rPr lang="ru-RU" sz="1800" i="1" baseline="-14000" dirty="0" smtClean="0">
                        <a:latin typeface="Cambria Math"/>
                      </a:rPr>
                      <m:t>+</m:t>
                    </m:r>
                    <m:r>
                      <a:rPr lang="ru-RU" sz="1800" i="1" baseline="-25000" dirty="0" smtClean="0">
                        <a:latin typeface="Cambria Math"/>
                      </a:rPr>
                      <m:t>1</m:t>
                    </m:r>
                    <m:r>
                      <a:rPr lang="ru-RU" sz="1800" i="1" dirty="0" smtClean="0">
                        <a:latin typeface="Cambria Math"/>
                      </a:rPr>
                      <m:t>=</m:t>
                    </m:r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</a:rPr>
                      <m:t>=</m:t>
                    </m:r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𝑡</m:t>
                    </m:r>
                    <m:r>
                      <a:rPr lang="en-US" sz="1800" i="1" dirty="0" smtClean="0">
                        <a:latin typeface="Cambria Math"/>
                      </a:rPr>
                      <m:t>); </m:t>
                    </m:r>
                    <m:r>
                      <a:rPr lang="ru-RU" sz="1800" i="1" dirty="0">
                        <a:latin typeface="Cambria Math"/>
                      </a:rPr>
                      <m:t>𝑍</m:t>
                    </m:r>
                    <m:r>
                      <a:rPr lang="ru-RU" sz="1800" i="1" dirty="0">
                        <a:latin typeface="Cambria Math"/>
                      </a:rPr>
                      <m:t>(0)=0,5 </m:t>
                    </m:r>
                  </m:oMath>
                </a14:m>
                <a:r>
                  <a:rPr lang="ru-RU" sz="1800" dirty="0" smtClean="0"/>
                  <a:t>(четвертый столбец табл</a:t>
                </a:r>
                <a:r>
                  <a:rPr lang="ru-RU" sz="1800" dirty="0"/>
                  <a:t>. 1). </a:t>
                </a:r>
              </a:p>
              <a:p>
                <a:r>
                  <a:rPr lang="ru-RU" sz="1800" dirty="0"/>
                  <a:t>5. Вычислим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𝐾</m:t>
                    </m:r>
                    <m:r>
                      <a:rPr lang="ru-RU" sz="1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1800" i="1" dirty="0">
                        <a:latin typeface="Cambria Math"/>
                      </a:rPr>
                      <m:t> – </m:t>
                    </m:r>
                    <m:r>
                      <a:rPr lang="ru-RU" sz="1800" i="1" dirty="0" err="1">
                        <a:latin typeface="Cambria Math"/>
                      </a:rPr>
                      <m:t>𝑍</m:t>
                    </m:r>
                    <m:r>
                      <a:rPr lang="ru-RU" sz="1800" i="1" baseline="-25000" dirty="0" err="1">
                        <a:latin typeface="Cambria Math"/>
                      </a:rPr>
                      <m:t>𝑖</m:t>
                    </m:r>
                    <m:r>
                      <a:rPr lang="ru-RU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/>
                  <a:t> – значения производной в моменты времени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1800" dirty="0"/>
                  <a:t> на основе имитационного метода (пятый столбец табл. 1). </a:t>
                </a:r>
              </a:p>
              <a:p>
                <a:r>
                  <a:rPr lang="ru-RU" sz="1800" dirty="0"/>
                  <a:t>6. Вычислим значения производной в моменты времени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1800" dirty="0"/>
                  <a:t> на основе </a:t>
                </a:r>
                <a:r>
                  <a:rPr lang="ru-RU" sz="1800" dirty="0" smtClean="0"/>
                  <a:t>аналитического </a:t>
                </a:r>
                <a:r>
                  <a:rPr lang="ru-RU" sz="1800" dirty="0"/>
                  <a:t>метода по формуле: 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𝑥</m:t>
                    </m:r>
                    <m:r>
                      <a:rPr lang="en-US" sz="1800" i="1" dirty="0" smtClean="0">
                        <a:latin typeface="Cambria Math"/>
                      </a:rPr>
                      <m:t>’</m:t>
                    </m:r>
                    <m:r>
                      <a:rPr lang="ru-RU" sz="1800" i="1" dirty="0" smtClean="0">
                        <a:latin typeface="Cambria Math"/>
                      </a:rPr>
                      <m:t>(</m:t>
                    </m:r>
                    <m:r>
                      <a:rPr lang="ru-RU" sz="1800" i="1" dirty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ru-RU" sz="1800" i="1" dirty="0" err="1">
                        <a:latin typeface="Cambria Math"/>
                      </a:rPr>
                      <m:t>cos</m:t>
                    </m:r>
                    <m:r>
                      <a:rPr lang="ru-RU" sz="1800" i="1" dirty="0">
                        <a:latin typeface="Cambria Math"/>
                      </a:rPr>
                      <m:t>⁡(</m:t>
                    </m:r>
                    <m:r>
                      <a:rPr lang="ru-RU" sz="1800" i="1" dirty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)–</m:t>
                    </m:r>
                    <m:r>
                      <m:rPr>
                        <m:sty m:val="p"/>
                      </m:rPr>
                      <a:rPr lang="ru-RU" sz="1800" i="1" dirty="0" err="1">
                        <a:latin typeface="Cambria Math"/>
                      </a:rPr>
                      <m:t>sin</m:t>
                    </m:r>
                    <m:r>
                      <a:rPr lang="ru-RU" sz="1800" i="1" dirty="0">
                        <a:latin typeface="Cambria Math"/>
                      </a:rPr>
                      <m:t>⁡(</m:t>
                    </m:r>
                    <m:r>
                      <a:rPr lang="ru-RU" sz="1800" i="1" dirty="0">
                        <a:latin typeface="Cambria Math"/>
                      </a:rPr>
                      <m:t>𝑡</m:t>
                    </m:r>
                    <m:r>
                      <a:rPr lang="ru-RU" sz="1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ru-RU" sz="1800" dirty="0"/>
                  <a:t>(шестой столбец табл. 1). </a:t>
                </a:r>
              </a:p>
              <a:p>
                <a:r>
                  <a:rPr lang="ru-RU" sz="1800" dirty="0"/>
                  <a:t>7. Построим линейный график траекторий изучаемых </a:t>
                </a:r>
                <a:r>
                  <a:rPr lang="ru-RU" sz="1800" dirty="0" smtClean="0"/>
                  <a:t>процессов: </a:t>
                </a:r>
                <a:r>
                  <a:rPr lang="ru-RU" sz="1800" dirty="0"/>
                  <a:t>исходной функции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𝑥</m:t>
                    </m:r>
                    <m:r>
                      <a:rPr lang="ru-RU" sz="1800" i="1" dirty="0" smtClean="0">
                        <a:latin typeface="Cambria Math"/>
                      </a:rPr>
                      <m:t>(</m:t>
                    </m:r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  <m:r>
                      <a:rPr lang="ru-RU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/>
                  <a:t> и производных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𝑥</m:t>
                    </m:r>
                    <m:r>
                      <a:rPr lang="ru-RU" sz="1800" i="1" dirty="0" smtClean="0">
                        <a:latin typeface="Cambria Math"/>
                      </a:rPr>
                      <m:t>’(</m:t>
                    </m:r>
                    <m:r>
                      <a:rPr lang="ru-RU" sz="1800" i="1" dirty="0" smtClean="0">
                        <a:latin typeface="Cambria Math"/>
                      </a:rPr>
                      <m:t>𝑡</m:t>
                    </m:r>
                    <m:r>
                      <a:rPr lang="ru-RU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/>
                  <a:t>, рассчитанных имитационным методом и аналитическим. </a:t>
                </a:r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564" y="476672"/>
                <a:ext cx="7848872" cy="6120680"/>
              </a:xfrm>
              <a:blipFill rotWithShape="1">
                <a:blip r:embed="rId2"/>
                <a:stretch>
                  <a:fillRect l="-621" t="-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ъект 2"/>
          <p:cNvSpPr>
            <a:spLocks noGrp="1"/>
          </p:cNvSpPr>
          <p:nvPr>
            <p:ph idx="1"/>
          </p:nvPr>
        </p:nvSpPr>
        <p:spPr>
          <a:xfrm>
            <a:off x="899592" y="332656"/>
            <a:ext cx="7704856" cy="4104456"/>
          </a:xfrm>
        </p:spPr>
        <p:txBody>
          <a:bodyPr/>
          <a:lstStyle/>
          <a:p>
            <a:r>
              <a:rPr lang="ru-RU" sz="2400" dirty="0" smtClean="0"/>
              <a:t>В таблице 1 приведены результаты вычислений</a:t>
            </a:r>
            <a:r>
              <a:rPr lang="ru-RU" sz="2400" dirty="0"/>
              <a:t>:</a:t>
            </a:r>
            <a:endParaRPr lang="ru-RU" sz="2400" dirty="0" smtClean="0"/>
          </a:p>
        </p:txBody>
      </p:sp>
      <p:pic>
        <p:nvPicPr>
          <p:cNvPr id="413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8" y="908720"/>
            <a:ext cx="49434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9275"/>
                <a:ext cx="8229600" cy="5576888"/>
              </a:xfrm>
            </p:spPr>
            <p:txBody>
              <a:bodyPr/>
              <a:lstStyle/>
              <a:p>
                <a:r>
                  <a:rPr lang="ru-RU" sz="2400" dirty="0" smtClean="0"/>
                  <a:t>Графики траекторий изучаемых процессов: исходной функции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и производных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dirty="0" smtClean="0">
                        <a:latin typeface="Cambria Math"/>
                      </a:rPr>
                      <m:t>’(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, рассчитанных имитационным методом и аналитическим.</a:t>
                </a:r>
              </a:p>
            </p:txBody>
          </p:sp>
        </mc:Choice>
        <mc:Fallback xmlns="">
          <p:sp>
            <p:nvSpPr>
              <p:cNvPr id="2048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9275"/>
                <a:ext cx="8229600" cy="5576888"/>
              </a:xfrm>
              <a:blipFill rotWithShape="1">
                <a:blip r:embed="rId2"/>
                <a:stretch>
                  <a:fillRect l="-1111" t="-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2674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002587" cy="755650"/>
          </a:xfrm>
        </p:spPr>
        <p:txBody>
          <a:bodyPr>
            <a:noAutofit/>
          </a:bodyPr>
          <a:lstStyle/>
          <a:p>
            <a:r>
              <a:rPr lang="ru-RU" sz="2800" smtClean="0"/>
              <a:t>Пример использования принципа особых состояний при моделировании системы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r>
              <a:rPr lang="ru-RU" sz="2400" b="1" dirty="0" smtClean="0"/>
              <a:t>Пример 2</a:t>
            </a:r>
            <a:r>
              <a:rPr lang="ru-RU" sz="2400" dirty="0" smtClean="0"/>
              <a:t>. Пусть рассматриваемая система – библиотека, в которой работает один библиотекарь. Задан интервал прихода между читателями (равномерный, от 2 до 6 минут). Задан интервал обслуживания (равномерный, от 3 до 4 минут). Реализовать моделирование работы библиотеки по обслуживанию 100 читателей. Рассчитать среднее время ожидания в очереди и вероятность простоя библиотекаря.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57927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Шаг 1. Определим входные, промежуточные и выходные переменные.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Входные и промежуточные переменные: 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инт</a:t>
            </a:r>
            <a:r>
              <a:rPr lang="ru-RU" sz="1600" dirty="0" smtClean="0"/>
              <a:t>. </a:t>
            </a:r>
            <a:r>
              <a:rPr lang="ru-RU" sz="1600" dirty="0" err="1" smtClean="0"/>
              <a:t>прих</a:t>
            </a:r>
            <a:r>
              <a:rPr lang="ru-RU" sz="1600" dirty="0" smtClean="0"/>
              <a:t>. – интервал между приходом читателей;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инт</a:t>
            </a:r>
            <a:r>
              <a:rPr lang="ru-RU" sz="1600" dirty="0" smtClean="0"/>
              <a:t>. </a:t>
            </a:r>
            <a:r>
              <a:rPr lang="ru-RU" sz="1600" dirty="0" err="1" smtClean="0"/>
              <a:t>обс</a:t>
            </a:r>
            <a:r>
              <a:rPr lang="ru-RU" sz="1600" dirty="0" smtClean="0"/>
              <a:t>. – интервал облуживания читателя;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прих</a:t>
            </a:r>
            <a:r>
              <a:rPr lang="ru-RU" sz="1600" dirty="0" smtClean="0"/>
              <a:t>. – момент прихода очередного читателя;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нач. </a:t>
            </a:r>
            <a:r>
              <a:rPr lang="ru-RU" sz="1600" dirty="0" err="1" smtClean="0"/>
              <a:t>обс</a:t>
            </a:r>
            <a:r>
              <a:rPr lang="ru-RU" sz="1600" dirty="0" smtClean="0"/>
              <a:t>. – момент начала обслуживания очередного читателя;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ок</a:t>
            </a:r>
            <a:r>
              <a:rPr lang="ru-RU" sz="1600" dirty="0" smtClean="0"/>
              <a:t>. </a:t>
            </a:r>
            <a:r>
              <a:rPr lang="ru-RU" sz="1600" dirty="0" err="1" smtClean="0"/>
              <a:t>обс</a:t>
            </a:r>
            <a:r>
              <a:rPr lang="ru-RU" sz="1600" dirty="0" smtClean="0"/>
              <a:t>. – момент окончания обслуживания очередного читателя;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Выходные переменные: 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ож</a:t>
            </a:r>
            <a:r>
              <a:rPr lang="ru-RU" sz="1600" dirty="0" smtClean="0"/>
              <a:t>. – время ожидания читателя в очереди;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простоя библиотекаря – время простоя библиотекаря до прихода очередного читателя;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</a:t>
            </a:r>
            <a:r>
              <a:rPr lang="ru-RU" sz="1600" dirty="0" err="1" smtClean="0"/>
              <a:t>ож.ср</a:t>
            </a:r>
            <a:r>
              <a:rPr lang="ru-RU" sz="1600" dirty="0" smtClean="0"/>
              <a:t>. – среднее время ожидания читателя в очереди;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Т простоя – суммарное время простоя библиотекаря; </a:t>
            </a:r>
          </a:p>
          <a:p>
            <a:pPr marL="114300" lvl="1" indent="0">
              <a:buFont typeface="Wingdings" pitchFamily="2" charset="2"/>
              <a:buNone/>
            </a:pPr>
            <a:r>
              <a:rPr lang="ru-RU" sz="1600" dirty="0" smtClean="0"/>
              <a:t>Р простоя – вероятность простоя библиотекаря. 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Шаг 2. Разработаем алгоритм имитации данного процесса.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Шаг 3. Составим код программы на любом универсальном языке программирования.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314304" y="692696"/>
            <a:ext cx="8229600" cy="550634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400" b="1" dirty="0" smtClean="0"/>
              <a:t>Имитационное моделирование обслуживания читателей для примера 2</a:t>
            </a:r>
            <a:r>
              <a:rPr lang="ru-RU" sz="2400" dirty="0" smtClean="0"/>
              <a:t>. </a:t>
            </a:r>
            <a:r>
              <a:rPr lang="ru-RU" sz="2000" dirty="0" smtClean="0"/>
              <a:t>Интервалы прихода читателей и интервалы обслуживания заданы произвольно.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19982"/>
              </p:ext>
            </p:extLst>
          </p:nvPr>
        </p:nvGraphicFramePr>
        <p:xfrm>
          <a:off x="656573" y="1988840"/>
          <a:ext cx="7343775" cy="2673350"/>
        </p:xfrm>
        <a:graphic>
          <a:graphicData uri="http://schemas.openxmlformats.org/drawingml/2006/table">
            <a:tbl>
              <a:tblPr/>
              <a:tblGrid>
                <a:gridCol w="1084262"/>
                <a:gridCol w="896938"/>
                <a:gridCol w="811212"/>
                <a:gridCol w="896938"/>
                <a:gridCol w="869950"/>
                <a:gridCol w="796925"/>
                <a:gridCol w="1039812"/>
                <a:gridCol w="947738"/>
              </a:tblGrid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Номер шага (читателя)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прихода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обсл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прихода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начала.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обс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обс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ожидания в очереди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простоя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библиот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6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7932344" cy="15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91388" cy="75565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метода ИМ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94655"/>
            <a:ext cx="7620000" cy="4373563"/>
          </a:xfrm>
        </p:spPr>
        <p:txBody>
          <a:bodyPr/>
          <a:lstStyle/>
          <a:p>
            <a:r>
              <a:rPr lang="ru-RU" sz="2800" b="1" dirty="0" smtClean="0"/>
              <a:t>Метод ИМ – экспериментальный </a:t>
            </a:r>
            <a:r>
              <a:rPr lang="ru-RU" sz="2800" b="1" dirty="0"/>
              <a:t>метод </a:t>
            </a:r>
            <a:r>
              <a:rPr lang="ru-RU" sz="2800" dirty="0"/>
              <a:t>исследования реальной системы по </a:t>
            </a:r>
            <a:r>
              <a:rPr lang="ru-RU" sz="2800" dirty="0" smtClean="0"/>
              <a:t>ее имитационной </a:t>
            </a:r>
            <a:r>
              <a:rPr lang="ru-RU" sz="2800" dirty="0"/>
              <a:t>модели, который сочетает особенности </a:t>
            </a:r>
            <a:r>
              <a:rPr lang="ru-RU" sz="2800" dirty="0" smtClean="0"/>
              <a:t>экспериментального </a:t>
            </a:r>
            <a:r>
              <a:rPr lang="ru-RU" sz="2800" dirty="0"/>
              <a:t>подхода и специфические условия использования </a:t>
            </a:r>
            <a:r>
              <a:rPr lang="ru-RU" sz="2800" dirty="0" smtClean="0"/>
              <a:t>вычислительной техники</a:t>
            </a:r>
            <a:r>
              <a:rPr lang="ru-RU" sz="2800" dirty="0"/>
              <a:t>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 dirty="0">
              <a:solidFill>
                <a:srgbClr val="D1282E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07504" y="-175201"/>
            <a:ext cx="9282245" cy="6901439"/>
            <a:chOff x="-1260648" y="260648"/>
            <a:chExt cx="9282245" cy="6901439"/>
          </a:xfrm>
        </p:grpSpPr>
        <p:sp>
          <p:nvSpPr>
            <p:cNvPr id="6" name="Блок-схема: знак завершения 5"/>
            <p:cNvSpPr/>
            <p:nvPr/>
          </p:nvSpPr>
          <p:spPr>
            <a:xfrm>
              <a:off x="1331640" y="260648"/>
              <a:ext cx="1584176" cy="504056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Н</a:t>
              </a:r>
              <a:r>
                <a:rPr lang="ru-RU" dirty="0" smtClean="0">
                  <a:solidFill>
                    <a:schemeClr val="tx1"/>
                  </a:solidFill>
                </a:rPr>
                <a:t>ачало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834371" y="980728"/>
              <a:ext cx="2578714" cy="72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Задание начальных условий</a:t>
              </a:r>
            </a:p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Тпростоя</a:t>
              </a:r>
              <a:r>
                <a:rPr lang="ru-RU" sz="1400" dirty="0" smtClean="0">
                  <a:solidFill>
                    <a:schemeClr val="tx1"/>
                  </a:solidFill>
                </a:rPr>
                <a:t>=0; 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Тнач.обсл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.=0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Блок-схема: решение 7"/>
                <p:cNvSpPr/>
                <p:nvPr/>
              </p:nvSpPr>
              <p:spPr>
                <a:xfrm>
                  <a:off x="1331640" y="1916832"/>
                  <a:ext cx="1579802" cy="576064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&lt;100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Блок-схема: решение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916832"/>
                  <a:ext cx="1579802" cy="576064"/>
                </a:xfrm>
                <a:prstGeom prst="flowChartDecision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Блок-схема: типовой процесс 8"/>
            <p:cNvSpPr/>
            <p:nvPr/>
          </p:nvSpPr>
          <p:spPr>
            <a:xfrm>
              <a:off x="844606" y="2708920"/>
              <a:ext cx="2719282" cy="648072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Формирование</a:t>
              </a:r>
            </a:p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Тинт.прих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.; 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Тинт.обсл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914890" y="3573016"/>
              <a:ext cx="2578714" cy="50405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.=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.+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Тинт.прих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Блок-схема: решение 10"/>
            <p:cNvSpPr/>
            <p:nvPr/>
          </p:nvSpPr>
          <p:spPr>
            <a:xfrm>
              <a:off x="1336014" y="4293096"/>
              <a:ext cx="1579802" cy="57606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Канал занят?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1791" y="4185084"/>
              <a:ext cx="1662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 smtClean="0"/>
                <a:t>Тприх</a:t>
              </a:r>
              <a:r>
                <a:rPr lang="ru-RU" sz="1400" dirty="0" smtClean="0"/>
                <a:t>.</a:t>
              </a:r>
              <a:r>
                <a:rPr lang="en-US" sz="1400" dirty="0" smtClean="0"/>
                <a:t>&lt;</a:t>
              </a:r>
              <a:r>
                <a:rPr lang="ru-RU" sz="1400" dirty="0" smtClean="0"/>
                <a:t> </a:t>
              </a:r>
              <a:r>
                <a:rPr lang="ru-RU" sz="1400" dirty="0" err="1" smtClean="0"/>
                <a:t>Ток.обсл</a:t>
              </a:r>
              <a:r>
                <a:rPr lang="ru-RU" sz="1400" dirty="0" smtClean="0"/>
                <a:t>.</a:t>
              </a:r>
              <a:endParaRPr lang="ru-RU" sz="14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-1109410" y="4892053"/>
              <a:ext cx="2714148" cy="50405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Тпростоя</a:t>
              </a:r>
              <a:r>
                <a:rPr lang="ru-RU" sz="1400" dirty="0" smtClean="0">
                  <a:solidFill>
                    <a:schemeClr val="tx1"/>
                  </a:solidFill>
                </a:rPr>
                <a:t>=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Тпростоя+Тприх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.– 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Ток.обсл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3320" y="449286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да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7512" y="240114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да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52688" y="4481837"/>
              <a:ext cx="502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нет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9266" y="1838382"/>
              <a:ext cx="502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нет</a:t>
              </a:r>
              <a:endParaRPr lang="ru-RU" sz="1400" dirty="0"/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-1141223" y="5638473"/>
              <a:ext cx="2714148" cy="50405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Ток.обсл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.=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.+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Тинт.обсл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2860076" y="4892054"/>
              <a:ext cx="2714148" cy="50405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Тож</a:t>
              </a:r>
              <a:r>
                <a:rPr lang="ru-RU" sz="1400" dirty="0" smtClean="0">
                  <a:solidFill>
                    <a:schemeClr val="tx1"/>
                  </a:solidFill>
                </a:rPr>
                <a:t>.=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Ток.обсл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.–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2860076" y="5617948"/>
              <a:ext cx="2714148" cy="50405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Ток.обсл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.=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Тприх</a:t>
              </a:r>
              <a:r>
                <a:rPr lang="ru-RU" sz="1400" dirty="0" smtClean="0">
                  <a:solidFill>
                    <a:schemeClr val="tx1"/>
                  </a:solidFill>
                </a:rPr>
                <a:t>.+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Тинт.обсл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Блок-схема: процесс 21"/>
                <p:cNvSpPr/>
                <p:nvPr/>
              </p:nvSpPr>
              <p:spPr>
                <a:xfrm>
                  <a:off x="1325161" y="6514015"/>
                  <a:ext cx="1579802" cy="432048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Блок-схема: процесс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161" y="6514015"/>
                  <a:ext cx="1579802" cy="432048"/>
                </a:xfrm>
                <a:prstGeom prst="flowChartProcess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Прямая соединительная линия 23"/>
            <p:cNvCxnSpPr>
              <a:stCxn id="6" idx="2"/>
              <a:endCxn id="7" idx="0"/>
            </p:cNvCxnSpPr>
            <p:nvPr/>
          </p:nvCxnSpPr>
          <p:spPr>
            <a:xfrm>
              <a:off x="2123728" y="764704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2121541" y="170080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2121541" y="2492896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-1244314" y="1838382"/>
              <a:ext cx="0" cy="5323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911442" y="2204864"/>
              <a:ext cx="3820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2123728" y="335699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123728" y="407707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215851" y="4581128"/>
              <a:ext cx="0" cy="310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15851" y="5396109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225509" y="5396109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2125915" y="6946063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4243320" y="6122004"/>
              <a:ext cx="0" cy="23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212703" y="6142529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-1260648" y="1827330"/>
              <a:ext cx="33865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-1244314" y="7162087"/>
              <a:ext cx="33757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215851" y="4581128"/>
              <a:ext cx="1136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2905299" y="4581128"/>
              <a:ext cx="13118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4217150" y="4569741"/>
              <a:ext cx="0" cy="310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endCxn id="22" idx="0"/>
            </p:cNvCxnSpPr>
            <p:nvPr/>
          </p:nvCxnSpPr>
          <p:spPr>
            <a:xfrm>
              <a:off x="2115062" y="6358560"/>
              <a:ext cx="0" cy="155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flipV="1">
              <a:off x="212703" y="6358553"/>
              <a:ext cx="4030617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Блок-схема: процесс 74"/>
            <p:cNvSpPr/>
            <p:nvPr/>
          </p:nvSpPr>
          <p:spPr>
            <a:xfrm>
              <a:off x="5442883" y="2600908"/>
              <a:ext cx="2578714" cy="72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Подведение итоговой статистики</a:t>
              </a:r>
            </a:p>
            <a:p>
              <a:pPr algn="ctr"/>
              <a:r>
                <a:rPr lang="ru-RU" sz="1400" dirty="0" err="1" smtClean="0">
                  <a:solidFill>
                    <a:schemeClr val="tx1"/>
                  </a:solidFill>
                </a:rPr>
                <a:t>Рпростоя</a:t>
              </a:r>
              <a:r>
                <a:rPr lang="ru-RU" sz="1400" dirty="0" smtClean="0">
                  <a:solidFill>
                    <a:schemeClr val="tx1"/>
                  </a:solidFill>
                </a:rPr>
                <a:t>; </a:t>
              </a:r>
              <a:r>
                <a:rPr lang="ru-RU" sz="1400" dirty="0" err="1" smtClean="0">
                  <a:solidFill>
                    <a:schemeClr val="tx1"/>
                  </a:solidFill>
                </a:rPr>
                <a:t>Тож.средн</a:t>
              </a:r>
              <a:r>
                <a:rPr lang="ru-RU" sz="1400" dirty="0" smtClean="0">
                  <a:solidFill>
                    <a:schemeClr val="tx1"/>
                  </a:solidFill>
                </a:rPr>
                <a:t>.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76"/>
            <p:cNvCxnSpPr/>
            <p:nvPr/>
          </p:nvCxnSpPr>
          <p:spPr>
            <a:xfrm>
              <a:off x="6750640" y="33209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endCxn id="75" idx="0"/>
            </p:cNvCxnSpPr>
            <p:nvPr/>
          </p:nvCxnSpPr>
          <p:spPr>
            <a:xfrm>
              <a:off x="6732240" y="2204864"/>
              <a:ext cx="0" cy="396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Блок-схема: знак завершения 80"/>
            <p:cNvSpPr/>
            <p:nvPr/>
          </p:nvSpPr>
          <p:spPr>
            <a:xfrm>
              <a:off x="5958552" y="3537012"/>
              <a:ext cx="1584176" cy="504056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Конец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Объект 2"/>
          <p:cNvSpPr>
            <a:spLocks noGrp="1"/>
          </p:cNvSpPr>
          <p:nvPr>
            <p:ph idx="1"/>
          </p:nvPr>
        </p:nvSpPr>
        <p:spPr>
          <a:xfrm>
            <a:off x="5698664" y="97243"/>
            <a:ext cx="3240360" cy="1277234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400" dirty="0" smtClean="0"/>
              <a:t>Блок-схема алгоритма имитации работы СМО</a:t>
            </a:r>
          </a:p>
        </p:txBody>
      </p:sp>
    </p:spTree>
    <p:extLst>
      <p:ext uri="{BB962C8B-B14F-4D97-AF65-F5344CB8AC3E}">
        <p14:creationId xmlns:p14="http://schemas.microsoft.com/office/powerpoint/2010/main" val="1626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606" y="603250"/>
            <a:ext cx="7811294" cy="5857726"/>
          </a:xfrm>
        </p:spPr>
        <p:txBody>
          <a:bodyPr/>
          <a:lstStyle/>
          <a:p>
            <a:r>
              <a:rPr lang="ru-RU" sz="2400" b="1" dirty="0" smtClean="0"/>
              <a:t>Заключение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При </a:t>
            </a:r>
            <a:r>
              <a:rPr lang="ru-RU" sz="2400" dirty="0"/>
              <a:t>построении </a:t>
            </a:r>
            <a:r>
              <a:rPr lang="ru-RU" sz="2400" dirty="0" smtClean="0"/>
              <a:t>имитационных моделей </a:t>
            </a:r>
            <a:r>
              <a:rPr lang="ru-RU" sz="2400" dirty="0"/>
              <a:t>необходимо </a:t>
            </a:r>
            <a:r>
              <a:rPr lang="ru-RU" sz="2400" dirty="0" smtClean="0"/>
              <a:t>учитывать </a:t>
            </a:r>
            <a:r>
              <a:rPr lang="ru-RU" sz="2400" dirty="0"/>
              <a:t>специфические условия использования вычислительной </a:t>
            </a:r>
            <a:r>
              <a:rPr lang="ru-RU" sz="2400" dirty="0" smtClean="0"/>
              <a:t>техники.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Организация модельного времени – один из основных принципов имитационного моделирования.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Другой основной принцип – применение метода статистического моделирования (метода Монте-Карло) или, по сути, способ имитации изучаемых процессов с помощью генерации последовательностей СВ. </a:t>
            </a:r>
          </a:p>
          <a:p>
            <a:r>
              <a:rPr lang="ru-RU" sz="2400" dirty="0" smtClean="0"/>
              <a:t>Данные вопросы рассматриваются далее.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2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/>
              <a:t>Список литературы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827584" y="1124744"/>
            <a:ext cx="7704856" cy="5112568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ru-RU" sz="2400" dirty="0">
                <a:cs typeface="Times New Roman" pitchFamily="18" charset="0"/>
              </a:rPr>
              <a:t>Советов Б.Я., Яковлев С.А. Моделирование систем: учебник для ВУЗов. 2003 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400" dirty="0" smtClean="0">
                <a:cs typeface="Times New Roman" pitchFamily="18" charset="0"/>
              </a:rPr>
              <a:t>Сирота А.А. Компьютерное моделирование и оценка эффективности сложных систем. 2006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32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2400" b="1">
              <a:solidFill>
                <a:srgbClr val="D1282E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0F0B-9149-4A65-8B4B-FCCB568AA2FD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17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88122" y="980728"/>
            <a:ext cx="7620000" cy="4373563"/>
          </a:xfrm>
        </p:spPr>
        <p:txBody>
          <a:bodyPr/>
          <a:lstStyle/>
          <a:p>
            <a:pPr algn="ctr"/>
            <a:r>
              <a:rPr lang="ru-RU" sz="2800" dirty="0"/>
              <a:t>Процесс имитационного исследования</a:t>
            </a:r>
          </a:p>
          <a:p>
            <a:pPr algn="ctr"/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323528" y="2132856"/>
            <a:ext cx="797312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7992888" cy="4373563"/>
          </a:xfrm>
        </p:spPr>
        <p:txBody>
          <a:bodyPr/>
          <a:lstStyle/>
          <a:p>
            <a:r>
              <a:rPr lang="ru-RU" sz="2800" dirty="0" smtClean="0"/>
              <a:t>Реальная система – совокупность взаимодействующих </a:t>
            </a:r>
            <a:r>
              <a:rPr lang="ru-RU" sz="2800" dirty="0"/>
              <a:t>элементов, </a:t>
            </a:r>
            <a:r>
              <a:rPr lang="ru-RU" sz="2800" dirty="0" smtClean="0"/>
              <a:t>функционирующих </a:t>
            </a:r>
            <a:r>
              <a:rPr lang="ru-RU" sz="2800" dirty="0"/>
              <a:t>во времени.</a:t>
            </a:r>
          </a:p>
          <a:p>
            <a:r>
              <a:rPr lang="ru-RU" sz="2800" dirty="0" smtClean="0"/>
              <a:t>Модель СС можно представить в </a:t>
            </a:r>
            <a:r>
              <a:rPr lang="ru-RU" sz="2800" dirty="0"/>
              <a:t>виде тройки:</a:t>
            </a:r>
          </a:p>
          <a:p>
            <a:pPr algn="ctr"/>
            <a:r>
              <a:rPr lang="ru-RU" dirty="0"/>
              <a:t>&lt; A, S, T </a:t>
            </a:r>
            <a:r>
              <a:rPr lang="ru-RU" dirty="0" smtClean="0"/>
              <a:t>&gt; </a:t>
            </a:r>
            <a:r>
              <a:rPr lang="ru-RU" sz="2800" dirty="0" smtClean="0"/>
              <a:t>, </a:t>
            </a:r>
          </a:p>
          <a:p>
            <a:r>
              <a:rPr lang="ru-RU" sz="2400" dirty="0" smtClean="0"/>
              <a:t>где А </a:t>
            </a:r>
            <a:r>
              <a:rPr lang="ru-RU" sz="2400" dirty="0"/>
              <a:t>– множество элементов (в их число включается и внешняя среда);</a:t>
            </a:r>
          </a:p>
          <a:p>
            <a:r>
              <a:rPr lang="ru-RU" sz="2400" dirty="0"/>
              <a:t>S – множество допустимых связей между элементами (</a:t>
            </a:r>
            <a:r>
              <a:rPr lang="ru-RU" sz="2400" dirty="0" smtClean="0"/>
              <a:t>структура модели</a:t>
            </a:r>
            <a:r>
              <a:rPr lang="ru-RU" sz="2400" dirty="0"/>
              <a:t>);</a:t>
            </a:r>
          </a:p>
          <a:p>
            <a:r>
              <a:rPr lang="ru-RU" sz="2400" dirty="0"/>
              <a:t>Т – множество рассматриваемых моментов времени.</a:t>
            </a:r>
          </a:p>
          <a:p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7992888" cy="4373563"/>
          </a:xfrm>
        </p:spPr>
        <p:txBody>
          <a:bodyPr/>
          <a:lstStyle/>
          <a:p>
            <a:r>
              <a:rPr lang="ru-RU" sz="2800" b="1" dirty="0" smtClean="0"/>
              <a:t>Имитационная </a:t>
            </a:r>
            <a:r>
              <a:rPr lang="ru-RU" sz="2800" b="1" dirty="0"/>
              <a:t>модель </a:t>
            </a:r>
            <a:r>
              <a:rPr lang="ru-RU" sz="2800" dirty="0"/>
              <a:t>позволяет воспроизводить моделируемые объекты: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 </a:t>
            </a:r>
            <a:r>
              <a:rPr lang="ru-RU" sz="2800" dirty="0"/>
              <a:t>сохранением их логической структуры,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 </a:t>
            </a:r>
            <a:r>
              <a:rPr lang="ru-RU" sz="2800" dirty="0"/>
              <a:t>сохранением поведенческих свойств (</a:t>
            </a:r>
            <a:r>
              <a:rPr lang="ru-RU" sz="2800" dirty="0" smtClean="0"/>
              <a:t>последовательности чередования </a:t>
            </a:r>
            <a:r>
              <a:rPr lang="ru-RU" sz="2800" dirty="0"/>
              <a:t>во времени событий, происходящих в системе), т.е</a:t>
            </a:r>
            <a:r>
              <a:rPr lang="ru-RU" sz="2800" dirty="0" smtClean="0"/>
              <a:t>. динамики </a:t>
            </a:r>
            <a:r>
              <a:rPr lang="ru-RU" sz="2800" dirty="0"/>
              <a:t>взаимодействий.</a:t>
            </a:r>
          </a:p>
          <a:p>
            <a:pPr marL="0" indent="0"/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764704"/>
            <a:ext cx="8064896" cy="5544616"/>
          </a:xfrm>
        </p:spPr>
        <p:txBody>
          <a:bodyPr/>
          <a:lstStyle/>
          <a:p>
            <a:r>
              <a:rPr lang="ru-RU" sz="2800" dirty="0" smtClean="0"/>
              <a:t>При построении (описании) </a:t>
            </a:r>
            <a:r>
              <a:rPr lang="ru-RU" sz="2800" dirty="0"/>
              <a:t>имитационной модели </a:t>
            </a:r>
            <a:r>
              <a:rPr lang="ru-RU" sz="2800" dirty="0" smtClean="0"/>
              <a:t>выделяют </a:t>
            </a:r>
            <a:r>
              <a:rPr lang="ru-RU" sz="2800" dirty="0"/>
              <a:t>две составляющие: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b="1" dirty="0" smtClean="0"/>
              <a:t>Статическое </a:t>
            </a:r>
            <a:r>
              <a:rPr lang="ru-RU" sz="2800" b="1" dirty="0"/>
              <a:t>описание </a:t>
            </a:r>
            <a:r>
              <a:rPr lang="ru-RU" sz="2800" b="1" dirty="0" smtClean="0"/>
              <a:t>системы </a:t>
            </a:r>
            <a:r>
              <a:rPr lang="ru-RU" sz="2800" dirty="0" smtClean="0"/>
              <a:t>– описание </a:t>
            </a:r>
            <a:r>
              <a:rPr lang="ru-RU" sz="2800" dirty="0"/>
              <a:t>ее </a:t>
            </a:r>
            <a:r>
              <a:rPr lang="ru-RU" sz="2800" dirty="0" smtClean="0"/>
              <a:t>структуры (выполняется </a:t>
            </a:r>
            <a:r>
              <a:rPr lang="ru-RU" sz="2800" dirty="0"/>
              <a:t>структурный анализ </a:t>
            </a:r>
            <a:r>
              <a:rPr lang="ru-RU" sz="2800" dirty="0" smtClean="0"/>
              <a:t>моделируемых процессов).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b="1" dirty="0"/>
              <a:t>Динамическое описание системы</a:t>
            </a:r>
            <a:r>
              <a:rPr lang="ru-RU" sz="2800" dirty="0"/>
              <a:t>, или описание </a:t>
            </a:r>
            <a:r>
              <a:rPr lang="ru-RU" sz="2800" dirty="0" smtClean="0"/>
              <a:t>динамики взаимодействия </a:t>
            </a:r>
            <a:r>
              <a:rPr lang="ru-RU" sz="2800" dirty="0"/>
              <a:t>ее </a:t>
            </a:r>
            <a:r>
              <a:rPr lang="ru-RU" sz="2800" dirty="0" smtClean="0"/>
              <a:t>элементов (требуется </a:t>
            </a:r>
            <a:r>
              <a:rPr lang="ru-RU" sz="2800" dirty="0"/>
              <a:t>построение функциональной модели </a:t>
            </a:r>
            <a:r>
              <a:rPr lang="ru-RU" sz="2800" dirty="0" smtClean="0"/>
              <a:t>моделируемых динамических процессов).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02587" cy="7556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589" y="883642"/>
            <a:ext cx="8136904" cy="4849614"/>
          </a:xfrm>
        </p:spPr>
        <p:txBody>
          <a:bodyPr/>
          <a:lstStyle/>
          <a:p>
            <a:r>
              <a:rPr lang="ru-RU" sz="2400" b="1" dirty="0"/>
              <a:t>Идея метода</a:t>
            </a:r>
          </a:p>
          <a:p>
            <a:r>
              <a:rPr lang="ru-RU" sz="2400" dirty="0" smtClean="0"/>
              <a:t>С </a:t>
            </a:r>
            <a:r>
              <a:rPr lang="ru-RU" sz="2400" dirty="0"/>
              <a:t>точки зрения </a:t>
            </a:r>
            <a:r>
              <a:rPr lang="ru-RU" sz="2400" dirty="0" smtClean="0"/>
              <a:t>программной реализации чтобы составить ИМ надо: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представить реальную систему (процесс), как совокупность взаимодействующих элементов;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алгоритмически </a:t>
            </a:r>
            <a:r>
              <a:rPr lang="ru-RU" sz="2400" dirty="0"/>
              <a:t>описать функционирование отдельных элементов;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описать </a:t>
            </a:r>
            <a:r>
              <a:rPr lang="ru-RU" sz="2400" dirty="0"/>
              <a:t>процесс взаимодействия различных элементов между собой </a:t>
            </a:r>
            <a:r>
              <a:rPr lang="ru-RU" sz="2400" dirty="0" smtClean="0"/>
              <a:t>и с </a:t>
            </a:r>
            <a:r>
              <a:rPr lang="ru-RU" sz="2400" dirty="0"/>
              <a:t>внешней средой.</a:t>
            </a:r>
          </a:p>
          <a:p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7992888" cy="5040560"/>
              </a:xfrm>
            </p:spPr>
            <p:txBody>
              <a:bodyPr/>
              <a:lstStyle/>
              <a:p>
                <a:r>
                  <a:rPr lang="ru-RU" sz="2400" b="1" dirty="0" smtClean="0"/>
                  <a:t>Ключевой момент в ИМ </a:t>
                </a:r>
                <a:r>
                  <a:rPr lang="ru-RU" sz="2400" dirty="0" smtClean="0"/>
                  <a:t>– описание </a:t>
                </a:r>
                <a:r>
                  <a:rPr lang="ru-RU" sz="2400" dirty="0"/>
                  <a:t>состояний системы. </a:t>
                </a:r>
                <a:endParaRPr lang="ru-RU" sz="2400" dirty="0" smtClean="0"/>
              </a:p>
              <a:p>
                <a:r>
                  <a:rPr lang="ru-RU" sz="2400" dirty="0" smtClean="0"/>
                  <a:t>Функционирование </a:t>
                </a:r>
                <a:r>
                  <a:rPr lang="ru-RU" sz="2400" dirty="0"/>
                  <a:t>системы – изменение ее состояний во </a:t>
                </a:r>
                <a:r>
                  <a:rPr lang="ru-RU" sz="2400" dirty="0" smtClean="0"/>
                  <a:t>времени.</a:t>
                </a:r>
                <a:endParaRPr lang="ru-RU" sz="2400" dirty="0"/>
              </a:p>
              <a:p>
                <a:r>
                  <a:rPr lang="ru-RU" sz="2400" dirty="0" smtClean="0"/>
                  <a:t>Система характеризуется набором </a:t>
                </a:r>
                <a:r>
                  <a:rPr lang="ru-RU" sz="2400" dirty="0"/>
                  <a:t>переменных </a:t>
                </a:r>
                <a:r>
                  <a:rPr lang="ru-RU" sz="2400" dirty="0" smtClean="0"/>
                  <a:t>состояний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r>
                  <a:rPr lang="ru-RU" sz="2400" dirty="0" smtClean="0"/>
                  <a:t>, следовательно</a:t>
                </a:r>
                <a:r>
                  <a:rPr lang="ru-RU" sz="2400" dirty="0"/>
                  <a:t>, путем изменения значений </a:t>
                </a:r>
                <a:r>
                  <a:rPr lang="ru-RU" sz="2400" dirty="0" smtClean="0"/>
                  <a:t>этих переменных </a:t>
                </a:r>
                <a:r>
                  <a:rPr lang="ru-RU" sz="2400" dirty="0"/>
                  <a:t>можно имитировать переход системы из одного состояния </a:t>
                </a:r>
                <a:r>
                  <a:rPr lang="ru-RU" sz="2400" dirty="0" smtClean="0"/>
                  <a:t>в другое</a:t>
                </a:r>
                <a:r>
                  <a:rPr lang="ru-RU" sz="2400" dirty="0"/>
                  <a:t>. 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7992888" cy="5040560"/>
              </a:xfrm>
              <a:blipFill rotWithShape="0">
                <a:blip r:embed="rId2"/>
                <a:stretch>
                  <a:fillRect l="-1144" t="-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4538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1625</Words>
  <Application>Microsoft Office PowerPoint</Application>
  <PresentationFormat>Экран (4:3)</PresentationFormat>
  <Paragraphs>258</Paragraphs>
  <Slides>33</Slides>
  <Notes>6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Тема Office</vt:lpstr>
      <vt:lpstr>1_Тема Office</vt:lpstr>
      <vt:lpstr>1_Главная</vt:lpstr>
      <vt:lpstr>Формула</vt:lpstr>
      <vt:lpstr>Презентация PowerPoint</vt:lpstr>
      <vt:lpstr>Тема 6. особенности метода имитационного моделирования. Модельное время</vt:lpstr>
      <vt:lpstr>Особенности метода ИМ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Модельное время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принципа  t при моделировании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принципа особых состояний при моделировании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Семен</dc:creator>
  <cp:lastModifiedBy>User</cp:lastModifiedBy>
  <cp:revision>66</cp:revision>
  <dcterms:created xsi:type="dcterms:W3CDTF">2012-09-06T03:04:54Z</dcterms:created>
  <dcterms:modified xsi:type="dcterms:W3CDTF">2016-03-16T10:02:48Z</dcterms:modified>
</cp:coreProperties>
</file>