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5"/>
  </p:notesMasterIdLst>
  <p:sldIdLst>
    <p:sldId id="256" r:id="rId3"/>
    <p:sldId id="257" r:id="rId4"/>
    <p:sldId id="356" r:id="rId5"/>
    <p:sldId id="357" r:id="rId6"/>
    <p:sldId id="418" r:id="rId7"/>
    <p:sldId id="358" r:id="rId8"/>
    <p:sldId id="359" r:id="rId9"/>
    <p:sldId id="360" r:id="rId10"/>
    <p:sldId id="361" r:id="rId11"/>
    <p:sldId id="419" r:id="rId12"/>
    <p:sldId id="362" r:id="rId13"/>
    <p:sldId id="363" r:id="rId14"/>
    <p:sldId id="364" r:id="rId15"/>
    <p:sldId id="365" r:id="rId16"/>
    <p:sldId id="366" r:id="rId17"/>
    <p:sldId id="368" r:id="rId18"/>
    <p:sldId id="369" r:id="rId19"/>
    <p:sldId id="370" r:id="rId20"/>
    <p:sldId id="371" r:id="rId21"/>
    <p:sldId id="372" r:id="rId22"/>
    <p:sldId id="374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376" r:id="rId31"/>
    <p:sldId id="416" r:id="rId32"/>
    <p:sldId id="417" r:id="rId33"/>
    <p:sldId id="258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940EE-5194-4F75-8CF3-6515ECDF3100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6A809-A2A7-4A7A-9AD6-87A20ED8D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99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6A809-A2A7-4A7A-9AD6-87A20ED8D2C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7525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C161E58-D198-47FA-ACF9-9B61A225CA46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94ECAF8-C2D0-44F2-AD01-4B4F1E64B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05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8F33A71-6783-43AE-B87B-643EE8F02A77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A58914F-B5FD-4D47-AF58-F3BC1B451A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4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7C7A62A-E561-446E-A5C0-B60451EF179D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A396B3E-FDDD-4BAC-B87F-B1ED1DA240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749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1" cap="all" spc="12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9C0C3-9D17-4427-BDB4-756E3982FE77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C8ECBAE-0AD0-4394-A289-6D53E28E35E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71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0"/>
            </a:lvl1pPr>
            <a:lvl2pPr>
              <a:defRPr b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6309F-024C-48DB-B99A-47D1909CFFB1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7A0B5-F907-415A-8FC5-9A612EAC0538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33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33AE2-F71A-4C9D-AF88-940E8FBBE89E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0F0B-9149-4A65-8B4B-FCCB568AA2FD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1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BD80F-DCC8-44A6-A890-1672ACD8A1DD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61F88-8477-4D17-8C04-090749261B2A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05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1341438"/>
            <a:ext cx="3924300" cy="4784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760913" y="1341438"/>
            <a:ext cx="39258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591719414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937578487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071163696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6477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42988" y="1600200"/>
            <a:ext cx="374491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40300" y="1600200"/>
            <a:ext cx="37465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94120077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D793A5E-3E1C-4DB2-9000-E74C5E74DC74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E06CD4E-044A-4509-8DC2-B2F4C6E58D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91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ABC1640-0F45-4C96-AB1D-AA3FB160468B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00C6A55-3A35-4AB8-B424-B013C87A03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50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AB5E0FF-4262-491C-BE97-472D55CA149C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F56EF07-0E8B-4B6B-9500-B200DAF30E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06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5CEC40B-5A7A-4523-A102-85509926E615}" type="datetime1">
              <a:rPr lang="ru-RU" smtClean="0"/>
              <a:t>16.03.2016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58BAD3C-3104-4B3B-AA65-04BC232D34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78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ED75FC4-AE3E-4A49-9C29-BFC5975B0BD0}" type="datetime1">
              <a:rPr lang="ru-RU" smtClean="0"/>
              <a:t>16.03.2016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3577EFD-FE58-403D-8B0D-C79513BB5F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03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3744D04-7829-4FFF-A79F-EF8502ECC891}" type="datetime1">
              <a:rPr lang="ru-RU" smtClean="0"/>
              <a:t>16.03.2016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F4FE0DF-E902-47F8-9AA4-C100DFC1ED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87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D72823B-C5F3-4AB0-827D-8BD7EF6C181E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B47D105-4CB0-4426-AB04-8514CC8DD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47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71378BB-A887-4D7F-9ADE-116B686C8BAD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F0E2DC8-D9A4-4B27-8165-52F424C240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91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09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5B32A88-DC0B-46B6-AEEB-C6AFF4DBEAB8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2B7F4005-87F9-4A51-8716-379732FCEE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64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603250"/>
            <a:ext cx="8002587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97778E-BF3E-495F-9652-F108F8F7A65E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FCC9A-1009-43FF-90B5-77DA632E07FF}" type="slidenum">
              <a:rPr lang="ru-RU">
                <a:solidFill>
                  <a:srgbClr val="D1282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81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t="-548" r="73466" b="548"/>
          <a:stretch>
            <a:fillRect/>
          </a:stretch>
        </p:blipFill>
        <p:spPr bwMode="auto">
          <a:xfrm>
            <a:off x="0" y="0"/>
            <a:ext cx="1285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40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 cap="all" spc="-60">
          <a:solidFill>
            <a:schemeClr val="tx2"/>
          </a:solidFill>
          <a:latin typeface="+mn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90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4701029" y="5085184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000000"/>
                </a:solidFill>
                <a:cs typeface="Arial" charset="0"/>
              </a:rPr>
              <a:t>М.В. Киселева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870249" y="5555538"/>
            <a:ext cx="61403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600" b="1" dirty="0" smtClean="0">
                <a:solidFill>
                  <a:srgbClr val="000000"/>
                </a:solidFill>
                <a:cs typeface="Arial" charset="0"/>
              </a:rPr>
              <a:t>Имитационное моделирование</a:t>
            </a:r>
            <a:endParaRPr lang="ru-RU" sz="36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68419"/>
            <a:ext cx="20478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3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196752"/>
                <a:ext cx="7931348" cy="4752528"/>
              </a:xfrm>
            </p:spPr>
            <p:txBody>
              <a:bodyPr/>
              <a:lstStyle/>
              <a:p>
                <a:pPr lvl="0" eaLnBrk="1" hangingPunct="1">
                  <a:lnSpc>
                    <a:spcPct val="150000"/>
                  </a:lnSpc>
                </a:pPr>
                <a:r>
                  <a:rPr lang="ru-RU" sz="2400" b="1" dirty="0">
                    <a:solidFill>
                      <a:srgbClr val="000000"/>
                    </a:solidFill>
                  </a:rPr>
                  <a:t>Теорема Бернулли</a:t>
                </a:r>
                <a:r>
                  <a:rPr lang="ru-RU" sz="2400" b="1" i="1" dirty="0">
                    <a:solidFill>
                      <a:srgbClr val="000000"/>
                    </a:solidFill>
                  </a:rPr>
                  <a:t>.</a:t>
                </a:r>
                <a:r>
                  <a:rPr lang="ru-RU" sz="2400" dirty="0">
                    <a:solidFill>
                      <a:srgbClr val="000000"/>
                    </a:solidFill>
                  </a:rPr>
                  <a:t> Если проводится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/>
                      </a:rPr>
                      <m:t>𝑁</m:t>
                    </m:r>
                    <m:r>
                      <a:rPr lang="ru-RU" sz="2400" i="1" dirty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ru-RU" sz="2400" dirty="0">
                    <a:solidFill>
                      <a:srgbClr val="000000"/>
                    </a:solidFill>
                  </a:rPr>
                  <a:t>независимых испытаний, в каждом из которых некоторое событие </a:t>
                </a:r>
                <a14:m>
                  <m:oMath xmlns:m="http://schemas.openxmlformats.org/officeDocument/2006/math">
                    <m:r>
                      <a:rPr lang="ru-RU" sz="2400" i="1" dirty="0">
                        <a:solidFill>
                          <a:srgbClr val="000000"/>
                        </a:solidFill>
                        <a:latin typeface="Cambria Math"/>
                      </a:rPr>
                      <m:t>А</m:t>
                    </m:r>
                  </m:oMath>
                </a14:m>
                <a:r>
                  <a:rPr lang="ru-RU" sz="2400" dirty="0">
                    <a:solidFill>
                      <a:srgbClr val="000000"/>
                    </a:solidFill>
                  </a:rPr>
                  <a:t> осуществляется с вероятностью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ru-RU" sz="2400" dirty="0">
                    <a:solidFill>
                      <a:srgbClr val="000000"/>
                    </a:solidFill>
                  </a:rPr>
                  <a:t>, то относительная частота появления события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/>
                      </a:rPr>
                      <m:t>𝑚</m:t>
                    </m:r>
                    <m:r>
                      <a:rPr lang="ru-RU" sz="2400" i="1" dirty="0">
                        <a:solidFill>
                          <a:srgbClr val="000000"/>
                        </a:solidFill>
                        <a:latin typeface="Cambria Math"/>
                      </a:rPr>
                      <m:t>/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ru-RU" sz="2400" dirty="0">
                    <a:solidFill>
                      <a:srgbClr val="000000"/>
                    </a:solidFill>
                  </a:rPr>
                  <a:t> при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/>
                      </a:rPr>
                      <m:t>𝑁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/>
                      </a:rPr>
                      <m:t> →∞</m:t>
                    </m:r>
                  </m:oMath>
                </a14:m>
                <a:r>
                  <a:rPr lang="ru-RU" sz="2400" dirty="0">
                    <a:solidFill>
                      <a:srgbClr val="000000"/>
                    </a:solidFill>
                  </a:rPr>
                  <a:t> сходится по вероятности к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ru-RU" sz="2400" dirty="0">
                    <a:solidFill>
                      <a:srgbClr val="000000"/>
                    </a:solidFill>
                  </a:rPr>
                  <a:t>, т.е. при любом </a:t>
                </a:r>
                <a14:m>
                  <m:oMath xmlns:m="http://schemas.openxmlformats.org/officeDocument/2006/math">
                    <m:r>
                      <a:rPr lang="ru-RU" sz="2400" i="1" dirty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</m:t>
                    </m:r>
                    <m:r>
                      <a:rPr lang="ru-RU" sz="2400" i="1" dirty="0">
                        <a:solidFill>
                          <a:srgbClr val="000000"/>
                        </a:solidFill>
                        <a:latin typeface="Cambria Math"/>
                      </a:rPr>
                      <m:t>&gt;0</m:t>
                    </m:r>
                  </m:oMath>
                </a14:m>
                <a:endParaRPr lang="ru-RU" sz="2400" dirty="0">
                  <a:solidFill>
                    <a:srgbClr val="000000"/>
                  </a:solidFill>
                </a:endParaRPr>
              </a:p>
              <a:p>
                <a:pPr lvl="0" eaLnBrk="1" hangingPunct="1">
                  <a:lnSpc>
                    <a:spcPct val="150000"/>
                  </a:lnSpc>
                </a:pPr>
                <a:endParaRPr lang="ru-RU" sz="2400" dirty="0">
                  <a:solidFill>
                    <a:srgbClr val="000000"/>
                  </a:solidFill>
                </a:endParaRPr>
              </a:p>
              <a:p>
                <a:pPr lvl="0" eaLnBrk="1" hangingPunct="1">
                  <a:lnSpc>
                    <a:spcPct val="150000"/>
                  </a:lnSpc>
                </a:pPr>
                <a:r>
                  <a:rPr lang="ru-RU" sz="2400" dirty="0">
                    <a:solidFill>
                      <a:srgbClr val="000000"/>
                    </a:solidFill>
                  </a:rPr>
                  <a:t> где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ru-RU" sz="2400" dirty="0">
                    <a:solidFill>
                      <a:srgbClr val="000000"/>
                    </a:solidFill>
                  </a:rPr>
                  <a:t> – число положительных исходов испытания.</a:t>
                </a:r>
              </a:p>
              <a:p>
                <a:pPr>
                  <a:lnSpc>
                    <a:spcPct val="150000"/>
                  </a:lnSpc>
                </a:pPr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96752"/>
                <a:ext cx="7931348" cy="4752528"/>
              </a:xfrm>
              <a:blipFill rotWithShape="0">
                <a:blip r:embed="rId3"/>
                <a:stretch>
                  <a:fillRect l="-1230" r="-1537" b="-2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10</a:t>
            </a:fld>
            <a:endParaRPr lang="ru-RU">
              <a:solidFill>
                <a:srgbClr val="D1282E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630919"/>
              </p:ext>
            </p:extLst>
          </p:nvPr>
        </p:nvGraphicFramePr>
        <p:xfrm>
          <a:off x="2411760" y="4653136"/>
          <a:ext cx="35274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Формула" r:id="rId4" imgW="1612900" imgH="279400" progId="Equation.3">
                  <p:embed/>
                </p:oleObj>
              </mc:Choice>
              <mc:Fallback>
                <p:oleObj name="Формула" r:id="rId4" imgW="16129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653136"/>
                        <a:ext cx="35274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08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288" y="1052735"/>
                <a:ext cx="8229600" cy="4309839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ru-RU" sz="2400" b="1" dirty="0" smtClean="0"/>
                  <a:t>Теорема Пуассона.</a:t>
                </a:r>
                <a:r>
                  <a:rPr lang="ru-RU" sz="2400" b="1" i="1" dirty="0" smtClean="0"/>
                  <a:t> </a:t>
                </a:r>
                <a:r>
                  <a:rPr lang="ru-RU" sz="2400" dirty="0" smtClean="0"/>
                  <a:t>Если проводится</a:t>
                </a:r>
                <a:r>
                  <a:rPr lang="ru-RU" sz="2400" b="1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  <m:r>
                      <a:rPr lang="ru-RU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400" dirty="0" smtClean="0"/>
                  <a:t>независимых испытаний, и вероятность осуществления события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А</m:t>
                    </m:r>
                  </m:oMath>
                </a14:m>
                <a:r>
                  <a:rPr lang="ru-RU" sz="2400" dirty="0" smtClean="0"/>
                  <a:t> в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dirty="0" smtClean="0"/>
                  <a:t>-м испытании равна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𝑝</m:t>
                    </m:r>
                    <m:r>
                      <a:rPr lang="en-US" sz="2400" i="1" baseline="-2500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ru-RU" sz="2400" dirty="0" smtClean="0"/>
                  <a:t>, то относительная частота появления события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  <m:r>
                      <a:rPr lang="en-US" sz="2400" i="1" dirty="0" smtClean="0">
                        <a:latin typeface="Cambria Math"/>
                      </a:rPr>
                      <m:t>/</m:t>
                    </m:r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ru-RU" sz="2400" dirty="0" smtClean="0"/>
                  <a:t> при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 </m:t>
                    </m:r>
                  </m:oMath>
                </a14:m>
                <a:r>
                  <a:rPr lang="ru-RU" sz="2400" dirty="0" smtClean="0">
                    <a:sym typeface="Symbol" pitchFamily="18" charset="2"/>
                  </a:rPr>
                  <a:t>сходится по вероятности к среднему из вероятностей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𝑝</m:t>
                    </m:r>
                    <m:r>
                      <a:rPr lang="en-US" sz="2400" i="1" baseline="-2500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ru-RU" sz="2400" i="1" dirty="0" smtClean="0"/>
                  <a:t>, </a:t>
                </a:r>
                <a:r>
                  <a:rPr lang="ru-RU" sz="2400" dirty="0" smtClean="0"/>
                  <a:t>т.е. при любом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  <a:sym typeface="Symbol" pitchFamily="18" charset="2"/>
                      </a:rPr>
                      <m:t></m:t>
                    </m:r>
                    <m:r>
                      <a:rPr lang="ru-RU" sz="2400" i="1" dirty="0" smtClean="0">
                        <a:latin typeface="Cambria Math"/>
                      </a:rPr>
                      <m:t>&gt;0</m:t>
                    </m:r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288" y="1052735"/>
                <a:ext cx="8229600" cy="4309839"/>
              </a:xfrm>
              <a:blipFill rotWithShape="0">
                <a:blip r:embed="rId3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857377"/>
              </p:ext>
            </p:extLst>
          </p:nvPr>
        </p:nvGraphicFramePr>
        <p:xfrm>
          <a:off x="1619672" y="4296239"/>
          <a:ext cx="48244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Формула" r:id="rId4" imgW="2006600" imgH="431800" progId="Equation.3">
                  <p:embed/>
                </p:oleObj>
              </mc:Choice>
              <mc:Fallback>
                <p:oleObj name="Формула" r:id="rId4" imgW="2006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296239"/>
                        <a:ext cx="48244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0" y="409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48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908720"/>
                <a:ext cx="8229600" cy="5327650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ru-RU" sz="2400" b="1" dirty="0" smtClean="0"/>
                  <a:t>Теорема Чебышева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ru-RU" sz="2400" b="1" i="1" dirty="0" smtClean="0"/>
              </a:p>
              <a:p>
                <a:pPr eaLnBrk="1" hangingPunct="1">
                  <a:lnSpc>
                    <a:spcPct val="80000"/>
                  </a:lnSpc>
                </a:pPr>
                <a:endParaRPr lang="ru-RU" sz="2400" b="1" i="1" dirty="0" smtClean="0"/>
              </a:p>
              <a:p>
                <a:pPr eaLnBrk="1" hangingPunct="1"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ru-RU" sz="2400" dirty="0" smtClean="0"/>
                  <a:t>где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/>
                  <a:t> – </a:t>
                </a:r>
                <a:r>
                  <a:rPr lang="ru-RU" sz="2400" dirty="0" smtClean="0"/>
                  <a:t>значения СВ,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– </a:t>
                </a:r>
                <a:r>
                  <a:rPr lang="ru-RU" sz="2400" dirty="0" smtClean="0"/>
                  <a:t>мат. ожидание СВ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ru-RU" sz="2400" b="1" i="1" dirty="0" smtClean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ru-RU" sz="2400" b="1" dirty="0" smtClean="0"/>
                  <a:t>Обобщенная теорема Чебышева</a:t>
                </a:r>
                <a:endParaRPr lang="ru-RU" sz="2400" dirty="0" smtClean="0"/>
              </a:p>
              <a:p>
                <a:pPr eaLnBrk="1" hangingPunct="1">
                  <a:lnSpc>
                    <a:spcPct val="80000"/>
                  </a:lnSpc>
                  <a:buFont typeface="Wingdings" pitchFamily="2" charset="2"/>
                  <a:buNone/>
                </a:pPr>
                <a:endParaRPr lang="ru-RU" sz="2400" dirty="0" smtClean="0"/>
              </a:p>
              <a:p>
                <a:pPr eaLnBrk="1" hangingPunct="1">
                  <a:lnSpc>
                    <a:spcPct val="80000"/>
                  </a:lnSpc>
                  <a:buFont typeface="Wingdings" pitchFamily="2" charset="2"/>
                  <a:buNone/>
                </a:pPr>
                <a:endParaRPr lang="ru-RU" sz="2400" dirty="0" smtClean="0"/>
              </a:p>
              <a:p>
                <a:pPr eaLnBrk="1" hangingPunct="1">
                  <a:lnSpc>
                    <a:spcPct val="80000"/>
                  </a:lnSpc>
                  <a:buFont typeface="Wingdings" pitchFamily="2" charset="2"/>
                  <a:buNone/>
                </a:pPr>
                <a:endParaRPr lang="en-US" sz="2400" dirty="0" smtClean="0"/>
              </a:p>
              <a:p>
                <a:pPr eaLnBrk="1" hangingPunct="1"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ru-RU" sz="2400" dirty="0" smtClean="0"/>
                  <a:t>где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en-US" sz="2400" i="1" baseline="-2500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baseline="-25000" dirty="0" smtClean="0"/>
                  <a:t>  </a:t>
                </a:r>
                <a:r>
                  <a:rPr lang="ru-RU" sz="2400" dirty="0" smtClean="0"/>
                  <a:t>–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dirty="0" smtClean="0"/>
                  <a:t>-</a:t>
                </a:r>
                <a:r>
                  <a:rPr lang="ru-RU" sz="2400" dirty="0" err="1" smtClean="0"/>
                  <a:t>ая</a:t>
                </a:r>
                <a:r>
                  <a:rPr lang="ru-RU" sz="2400" dirty="0" smtClean="0"/>
                  <a:t> независимая СВ,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– </a:t>
                </a:r>
                <a:r>
                  <a:rPr lang="ru-RU" sz="2400" dirty="0" smtClean="0"/>
                  <a:t>мат. ожидание независимой СВ</a:t>
                </a:r>
              </a:p>
              <a:p>
                <a:pPr eaLnBrk="1" hangingPunct="1">
                  <a:lnSpc>
                    <a:spcPct val="80000"/>
                  </a:lnSpc>
                  <a:buFont typeface="Wingdings" pitchFamily="2" charset="2"/>
                  <a:buNone/>
                </a:pPr>
                <a:endParaRPr lang="ru-RU" sz="2400" dirty="0" smtClean="0"/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908720"/>
                <a:ext cx="8229600" cy="5327650"/>
              </a:xfrm>
              <a:blipFill rotWithShape="1">
                <a:blip r:embed="rId3"/>
                <a:stretch>
                  <a:fillRect l="-1111" t="-2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135586"/>
              </p:ext>
            </p:extLst>
          </p:nvPr>
        </p:nvGraphicFramePr>
        <p:xfrm>
          <a:off x="827584" y="3789040"/>
          <a:ext cx="4968552" cy="856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Формула" r:id="rId4" imgW="2489200" imgH="431800" progId="Equation.3">
                  <p:embed/>
                </p:oleObj>
              </mc:Choice>
              <mc:Fallback>
                <p:oleObj name="Формула" r:id="rId4" imgW="2489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789040"/>
                        <a:ext cx="4968552" cy="856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0" y="409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893738"/>
              </p:ext>
            </p:extLst>
          </p:nvPr>
        </p:nvGraphicFramePr>
        <p:xfrm>
          <a:off x="1043608" y="1268760"/>
          <a:ext cx="3960440" cy="836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Формула" r:id="rId6" imgW="2032000" imgH="431800" progId="Equation.3">
                  <p:embed/>
                </p:oleObj>
              </mc:Choice>
              <mc:Fallback>
                <p:oleObj name="Формула" r:id="rId6" imgW="2032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268760"/>
                        <a:ext cx="3960440" cy="836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12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8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ru-RU" sz="2400" b="1" dirty="0" smtClean="0"/>
              <a:t>Теорема Маркова</a:t>
            </a:r>
            <a:r>
              <a:rPr lang="ru-RU" sz="2400" b="1" i="1" dirty="0" smtClean="0"/>
              <a:t>. </a:t>
            </a:r>
            <a:r>
              <a:rPr lang="ru-RU" sz="2400" dirty="0" smtClean="0"/>
              <a:t>Обобщенная теорема Чебышева справедлива и для зависимых случайных величин, если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ru-RU" sz="2400" b="1" i="1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ru-RU" sz="2400" b="1" i="1" dirty="0" smtClean="0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17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805658"/>
              </p:ext>
            </p:extLst>
          </p:nvPr>
        </p:nvGraphicFramePr>
        <p:xfrm>
          <a:off x="2195736" y="3140968"/>
          <a:ext cx="3600400" cy="91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Формула" r:id="rId3" imgW="1688367" imgH="431613" progId="Equation.3">
                  <p:embed/>
                </p:oleObj>
              </mc:Choice>
              <mc:Fallback>
                <p:oleObj name="Формула" r:id="rId3" imgW="168836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140968"/>
                        <a:ext cx="3600400" cy="913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4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7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288" y="1196975"/>
                <a:ext cx="8291512" cy="3240088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ru-RU" sz="2400" b="1" dirty="0" smtClean="0"/>
                  <a:t>Центральная предельная теорема.</a:t>
                </a:r>
                <a:r>
                  <a:rPr lang="ru-RU" sz="2400" dirty="0" smtClean="0"/>
                  <a:t> Если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ru-RU" sz="2400" i="1" baseline="-25000" dirty="0" smtClean="0">
                        <a:latin typeface="Cambria Math"/>
                      </a:rPr>
                      <m:t>1</m:t>
                    </m:r>
                    <m:r>
                      <a:rPr lang="ru-RU" sz="2400" i="1" dirty="0" smtClean="0">
                        <a:latin typeface="Cambria Math"/>
                      </a:rPr>
                      <m:t> , </m:t>
                    </m:r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ru-RU" sz="2400" i="1" baseline="-25000" dirty="0" smtClean="0">
                        <a:latin typeface="Cambria Math"/>
                      </a:rPr>
                      <m:t>2</m:t>
                    </m:r>
                    <m:r>
                      <a:rPr lang="ru-RU" sz="2400" i="1" dirty="0" smtClean="0">
                        <a:latin typeface="Cambria Math"/>
                      </a:rPr>
                      <m:t>,…, </m:t>
                    </m:r>
                    <m:r>
                      <a:rPr lang="en-US" sz="2400" i="1" dirty="0" err="1" smtClean="0">
                        <a:latin typeface="Cambria Math"/>
                      </a:rPr>
                      <m:t>𝑋</m:t>
                    </m:r>
                    <m:r>
                      <a:rPr lang="en-US" sz="2400" i="1" baseline="-25000" dirty="0" err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ru-RU" sz="2400" i="1" dirty="0" smtClean="0"/>
                  <a:t> </a:t>
                </a:r>
                <a:r>
                  <a:rPr lang="ru-RU" sz="2400" dirty="0" smtClean="0"/>
                  <a:t>– независимые одинаково распределенные случайные величины, имеющие математическое ожидание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</m:t>
                    </m:r>
                    <m:r>
                      <a:rPr lang="ru-RU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en-US" sz="2400" i="1" baseline="-25000" dirty="0" smtClean="0">
                        <a:latin typeface="Cambria Math"/>
                      </a:rPr>
                      <m:t>𝑖</m:t>
                    </m:r>
                    <m:r>
                      <a:rPr lang="ru-RU" sz="2400" i="1" dirty="0" smtClean="0">
                        <a:latin typeface="Cambria Math"/>
                      </a:rPr>
                      <m:t>)=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ru-RU" sz="2400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ru-RU" sz="2400" dirty="0" smtClean="0"/>
                  <a:t>и дисперсию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  <a:sym typeface="Symbol" pitchFamily="18" charset="2"/>
                      </a:rPr>
                      <m:t></m:t>
                    </m:r>
                    <m:r>
                      <a:rPr lang="ru-RU" sz="2400" i="1" baseline="30000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ru-RU" sz="2400" dirty="0" smtClean="0"/>
                  <a:t>, то при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ru-RU" sz="2400" dirty="0" smtClean="0"/>
                  <a:t> закон распределения суммы        </a:t>
                </a:r>
              </a:p>
              <a:p>
                <a:pPr eaLnBrk="1" hangingPunct="1">
                  <a:lnSpc>
                    <a:spcPct val="150000"/>
                  </a:lnSpc>
                  <a:buFont typeface="Wingdings" pitchFamily="2" charset="2"/>
                  <a:buNone/>
                </a:pPr>
                <a:r>
                  <a:rPr lang="ru-RU" sz="2400" dirty="0" smtClean="0"/>
                  <a:t>    неограниченно приближается к нормальному:</a:t>
                </a:r>
              </a:p>
              <a:p>
                <a:pPr eaLnBrk="1" hangingPunct="1">
                  <a:lnSpc>
                    <a:spcPct val="150000"/>
                  </a:lnSpc>
                </a:pPr>
                <a:endParaRPr lang="ru-RU" sz="2400" dirty="0" smtClean="0"/>
              </a:p>
            </p:txBody>
          </p:sp>
        </mc:Choice>
        <mc:Fallback>
          <p:sp>
            <p:nvSpPr>
              <p:cNvPr id="327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288" y="1196975"/>
                <a:ext cx="8291512" cy="3240088"/>
              </a:xfrm>
              <a:blipFill rotWithShape="0">
                <a:blip r:embed="rId3"/>
                <a:stretch>
                  <a:fillRect l="-1176" b="-112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27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299465"/>
              </p:ext>
            </p:extLst>
          </p:nvPr>
        </p:nvGraphicFramePr>
        <p:xfrm>
          <a:off x="107504" y="4725144"/>
          <a:ext cx="876935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Формула" r:id="rId4" imgW="4279680" imgH="482400" progId="Equation.3">
                  <p:embed/>
                </p:oleObj>
              </mc:Choice>
              <mc:Fallback>
                <p:oleObj name="Формула" r:id="rId4" imgW="4279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725144"/>
                        <a:ext cx="876935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842099"/>
              </p:ext>
            </p:extLst>
          </p:nvPr>
        </p:nvGraphicFramePr>
        <p:xfrm>
          <a:off x="5076056" y="3364042"/>
          <a:ext cx="648072" cy="710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Формула" r:id="rId6" imgW="393529" imgH="431613" progId="Equation.3">
                  <p:embed/>
                </p:oleObj>
              </mc:Choice>
              <mc:Fallback>
                <p:oleObj name="Формула" r:id="rId6" imgW="39352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364042"/>
                        <a:ext cx="648072" cy="710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6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88640"/>
            <a:ext cx="8002587" cy="75565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1052513"/>
                <a:ext cx="8013328" cy="5576887"/>
              </a:xfrm>
            </p:spPr>
            <p:txBody>
              <a:bodyPr/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ru-RU" sz="2400" b="1" dirty="0" smtClean="0"/>
                  <a:t>Задача.</a:t>
                </a:r>
                <a:r>
                  <a:rPr lang="ru-RU" sz="2400" dirty="0" smtClean="0"/>
                  <a:t> Проводится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𝑠</m:t>
                    </m:r>
                    <m:r>
                      <a:rPr lang="ru-RU" sz="2400" i="1" dirty="0" smtClean="0">
                        <a:latin typeface="Cambria Math"/>
                      </a:rPr>
                      <m:t>=10 </m:t>
                    </m:r>
                  </m:oMath>
                </a14:m>
                <a:r>
                  <a:rPr lang="ru-RU" sz="2400" dirty="0" smtClean="0"/>
                  <a:t>независимых выстрелов по мишени, причём вероятность попадания при одном выстреле задана и равна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ru-RU" sz="2400" dirty="0" smtClean="0"/>
                  <a:t>. Требуется оценить вероятность того, что число попадания в мишень будет чётным, т.е. 0, 2, 4, 6, 8, 10.</a:t>
                </a:r>
                <a:endParaRPr lang="en-US" sz="2400" dirty="0" smtClean="0"/>
              </a:p>
              <a:p>
                <a:pPr eaLnBrk="1" hangingPunct="1">
                  <a:buFont typeface="Wingdings" pitchFamily="2" charset="2"/>
                  <a:buNone/>
                </a:pPr>
                <a:endParaRPr lang="ru-RU" sz="2400" dirty="0" smtClean="0"/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ru-RU" sz="2400" dirty="0" smtClean="0"/>
                  <a:t>Аналитическое </a:t>
                </a:r>
                <a:r>
                  <a:rPr lang="ru-RU" sz="2400" dirty="0"/>
                  <a:t>решение: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3379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1052513"/>
                <a:ext cx="8013328" cy="5576887"/>
              </a:xfrm>
              <a:blipFill rotWithShape="1">
                <a:blip r:embed="rId2"/>
                <a:stretch>
                  <a:fillRect l="-1141" t="-7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15</a:t>
            </a:fld>
            <a:endParaRPr lang="ru-RU">
              <a:solidFill>
                <a:srgbClr val="D1282E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36" y="4005064"/>
            <a:ext cx="3744416" cy="94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58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3" name="Group 2"/>
          <p:cNvGrpSpPr>
            <a:grpSpLocks/>
          </p:cNvGrpSpPr>
          <p:nvPr/>
        </p:nvGrpSpPr>
        <p:grpSpPr bwMode="auto">
          <a:xfrm>
            <a:off x="827584" y="1772816"/>
            <a:ext cx="7127875" cy="3600450"/>
            <a:chOff x="1202" y="1752"/>
            <a:chExt cx="2812" cy="1361"/>
          </a:xfrm>
        </p:grpSpPr>
        <p:sp>
          <p:nvSpPr>
            <p:cNvPr id="35846" name="Rectangle 3"/>
            <p:cNvSpPr>
              <a:spLocks noChangeArrowheads="1"/>
            </p:cNvSpPr>
            <p:nvPr/>
          </p:nvSpPr>
          <p:spPr bwMode="auto">
            <a:xfrm>
              <a:off x="1519" y="2024"/>
              <a:ext cx="1951" cy="1089"/>
            </a:xfrm>
            <a:prstGeom prst="rect">
              <a:avLst/>
            </a:prstGeom>
            <a:solidFill>
              <a:srgbClr val="CCFFCC">
                <a:alpha val="38823"/>
              </a:srgbClr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5847" name="AutoShape 4"/>
            <p:cNvSpPr>
              <a:spLocks noChangeArrowheads="1"/>
            </p:cNvSpPr>
            <p:nvPr/>
          </p:nvSpPr>
          <p:spPr bwMode="auto">
            <a:xfrm rot="16200000">
              <a:off x="1612" y="2428"/>
              <a:ext cx="357" cy="3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pPr>
                <a:spcAft>
                  <a:spcPts val="1800"/>
                </a:spcAft>
              </a:pPr>
              <a:r>
                <a:rPr lang="ru-RU" b="1"/>
                <a:t>А</a:t>
              </a:r>
              <a:r>
                <a:rPr lang="ru-RU" b="1" baseline="-25000"/>
                <a:t>1</a:t>
              </a:r>
              <a:endParaRPr lang="ru-RU" b="1"/>
            </a:p>
          </p:txBody>
        </p:sp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2336" y="2432"/>
              <a:ext cx="363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n-US" b="1" i="1"/>
                <a:t>C</a:t>
              </a:r>
              <a:endParaRPr lang="ru-RU" b="1"/>
            </a:p>
          </p:txBody>
        </p:sp>
        <p:sp>
          <p:nvSpPr>
            <p:cNvPr id="35849" name="AutoShape 6"/>
            <p:cNvSpPr>
              <a:spLocks noChangeArrowheads="1"/>
            </p:cNvSpPr>
            <p:nvPr/>
          </p:nvSpPr>
          <p:spPr bwMode="auto">
            <a:xfrm rot="16070383">
              <a:off x="2978" y="2421"/>
              <a:ext cx="357" cy="3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pPr>
                <a:spcAft>
                  <a:spcPts val="1800"/>
                </a:spcAft>
              </a:pPr>
              <a:r>
                <a:rPr lang="ru-RU" b="1" dirty="0"/>
                <a:t>А</a:t>
              </a:r>
              <a:r>
                <a:rPr lang="ru-RU" b="1" baseline="-25000" dirty="0"/>
                <a:t>2</a:t>
              </a:r>
              <a:endParaRPr lang="ru-RU" b="1" dirty="0"/>
            </a:p>
          </p:txBody>
        </p:sp>
        <p:sp>
          <p:nvSpPr>
            <p:cNvPr id="35850" name="Line 7"/>
            <p:cNvSpPr>
              <a:spLocks noChangeShapeType="1"/>
            </p:cNvSpPr>
            <p:nvPr/>
          </p:nvSpPr>
          <p:spPr bwMode="auto">
            <a:xfrm>
              <a:off x="1247" y="2621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851" name="Line 8"/>
            <p:cNvSpPr>
              <a:spLocks noChangeShapeType="1"/>
            </p:cNvSpPr>
            <p:nvPr/>
          </p:nvSpPr>
          <p:spPr bwMode="auto">
            <a:xfrm>
              <a:off x="1973" y="261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852" name="Line 9"/>
            <p:cNvSpPr>
              <a:spLocks noChangeShapeType="1"/>
            </p:cNvSpPr>
            <p:nvPr/>
          </p:nvSpPr>
          <p:spPr bwMode="auto">
            <a:xfrm>
              <a:off x="2699" y="261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853" name="Line 10"/>
            <p:cNvSpPr>
              <a:spLocks noChangeShapeType="1"/>
            </p:cNvSpPr>
            <p:nvPr/>
          </p:nvSpPr>
          <p:spPr bwMode="auto">
            <a:xfrm>
              <a:off x="3334" y="2478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854" name="Line 11"/>
            <p:cNvSpPr>
              <a:spLocks noChangeShapeType="1"/>
            </p:cNvSpPr>
            <p:nvPr/>
          </p:nvSpPr>
          <p:spPr bwMode="auto">
            <a:xfrm>
              <a:off x="3334" y="2704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855" name="Text Box 12"/>
            <p:cNvSpPr txBox="1">
              <a:spLocks noChangeArrowheads="1"/>
            </p:cNvSpPr>
            <p:nvPr/>
          </p:nvSpPr>
          <p:spPr bwMode="auto">
            <a:xfrm>
              <a:off x="2653" y="2069"/>
              <a:ext cx="81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b="1" i="1" dirty="0">
                  <a:latin typeface="Times New Roman" pitchFamily="18" charset="0"/>
                </a:rPr>
                <a:t>Система </a:t>
              </a:r>
              <a:r>
                <a:rPr lang="en-US" b="1" i="1" dirty="0">
                  <a:latin typeface="Times New Roman" pitchFamily="18" charset="0"/>
                </a:rPr>
                <a:t>S</a:t>
              </a:r>
              <a:r>
                <a:rPr lang="en-US" b="1" i="1" baseline="-25000" dirty="0">
                  <a:latin typeface="Times New Roman" pitchFamily="18" charset="0"/>
                </a:rPr>
                <a:t>P</a:t>
              </a:r>
              <a:endParaRPr lang="ru-RU" b="1" i="1" dirty="0">
                <a:latin typeface="Times New Roman" pitchFamily="18" charset="0"/>
              </a:endParaRPr>
            </a:p>
          </p:txBody>
        </p:sp>
        <p:sp>
          <p:nvSpPr>
            <p:cNvPr id="35856" name="Text Box 13"/>
            <p:cNvSpPr txBox="1">
              <a:spLocks noChangeArrowheads="1"/>
            </p:cNvSpPr>
            <p:nvPr/>
          </p:nvSpPr>
          <p:spPr bwMode="auto">
            <a:xfrm>
              <a:off x="2608" y="1752"/>
              <a:ext cx="953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spcAft>
                  <a:spcPts val="1800"/>
                </a:spcAft>
              </a:pPr>
              <a:r>
                <a:rPr lang="ru-RU" b="1" i="1">
                  <a:latin typeface="Times New Roman" pitchFamily="18" charset="0"/>
                </a:rPr>
                <a:t>Внешняя среда Е</a:t>
              </a:r>
              <a:endParaRPr lang="ru-RU" b="1">
                <a:latin typeface="Times New Roman" pitchFamily="18" charset="0"/>
              </a:endParaRPr>
            </a:p>
          </p:txBody>
        </p:sp>
        <p:sp>
          <p:nvSpPr>
            <p:cNvPr id="35857" name="Text Box 14"/>
            <p:cNvSpPr txBox="1">
              <a:spLocks noChangeArrowheads="1"/>
            </p:cNvSpPr>
            <p:nvPr/>
          </p:nvSpPr>
          <p:spPr bwMode="auto">
            <a:xfrm>
              <a:off x="1202" y="2432"/>
              <a:ext cx="227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b="1" i="1">
                  <a:latin typeface="Times New Roman" pitchFamily="18" charset="0"/>
                </a:rPr>
                <a:t>x</a:t>
              </a:r>
              <a:r>
                <a:rPr lang="ru-RU" b="1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5858" name="Text Box 15"/>
            <p:cNvSpPr txBox="1">
              <a:spLocks noChangeArrowheads="1"/>
            </p:cNvSpPr>
            <p:nvPr/>
          </p:nvSpPr>
          <p:spPr bwMode="auto">
            <a:xfrm>
              <a:off x="2018" y="2341"/>
              <a:ext cx="408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 i="1">
                  <a:latin typeface="Times New Roman" pitchFamily="18" charset="0"/>
                </a:rPr>
                <a:t>h</a:t>
              </a:r>
              <a:r>
                <a:rPr lang="en-US" b="1" i="1" baseline="-25000">
                  <a:latin typeface="Times New Roman" pitchFamily="18" charset="0"/>
                </a:rPr>
                <a:t>i</a:t>
              </a:r>
              <a:r>
                <a:rPr lang="en-US" b="1">
                  <a:latin typeface="Times New Roman" pitchFamily="18" charset="0"/>
                </a:rPr>
                <a:t>=1</a:t>
              </a:r>
              <a:endParaRPr lang="ru-RU" b="1">
                <a:latin typeface="Times New Roman" pitchFamily="18" charset="0"/>
              </a:endParaRPr>
            </a:p>
          </p:txBody>
        </p:sp>
        <p:sp>
          <p:nvSpPr>
            <p:cNvPr id="35859" name="Text Box 16"/>
            <p:cNvSpPr txBox="1">
              <a:spLocks noChangeArrowheads="1"/>
            </p:cNvSpPr>
            <p:nvPr/>
          </p:nvSpPr>
          <p:spPr bwMode="auto">
            <a:xfrm>
              <a:off x="2744" y="2341"/>
              <a:ext cx="227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 i="1">
                  <a:latin typeface="Times New Roman" pitchFamily="18" charset="0"/>
                </a:rPr>
                <a:t>h</a:t>
              </a:r>
              <a:r>
                <a:rPr lang="en-US" b="1" i="1" baseline="-25000">
                  <a:latin typeface="Times New Roman" pitchFamily="18" charset="0"/>
                </a:rPr>
                <a:t>j</a:t>
              </a:r>
              <a:endParaRPr lang="ru-RU" b="1" i="1" baseline="-25000">
                <a:latin typeface="Times New Roman" pitchFamily="18" charset="0"/>
              </a:endParaRPr>
            </a:p>
          </p:txBody>
        </p:sp>
        <p:sp>
          <p:nvSpPr>
            <p:cNvPr id="35860" name="Text Box 17"/>
            <p:cNvSpPr txBox="1">
              <a:spLocks noChangeArrowheads="1"/>
            </p:cNvSpPr>
            <p:nvPr/>
          </p:nvSpPr>
          <p:spPr bwMode="auto">
            <a:xfrm>
              <a:off x="3560" y="2251"/>
              <a:ext cx="454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 i="1">
                  <a:latin typeface="Times New Roman" pitchFamily="18" charset="0"/>
                </a:rPr>
                <a:t>y</a:t>
              </a:r>
              <a:r>
                <a:rPr lang="en-US" b="1" i="1" baseline="-25000">
                  <a:latin typeface="Times New Roman" pitchFamily="18" charset="0"/>
                </a:rPr>
                <a:t>j</a:t>
              </a:r>
              <a:r>
                <a:rPr lang="en-US" b="1">
                  <a:latin typeface="Times New Roman" pitchFamily="18" charset="0"/>
                </a:rPr>
                <a:t>=1</a:t>
              </a:r>
              <a:endParaRPr lang="ru-RU" b="1">
                <a:latin typeface="Times New Roman" pitchFamily="18" charset="0"/>
              </a:endParaRPr>
            </a:p>
          </p:txBody>
        </p:sp>
        <p:sp>
          <p:nvSpPr>
            <p:cNvPr id="35861" name="Text Box 18"/>
            <p:cNvSpPr txBox="1">
              <a:spLocks noChangeArrowheads="1"/>
            </p:cNvSpPr>
            <p:nvPr/>
          </p:nvSpPr>
          <p:spPr bwMode="auto">
            <a:xfrm>
              <a:off x="3560" y="2523"/>
              <a:ext cx="363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 i="1">
                  <a:latin typeface="Times New Roman" pitchFamily="18" charset="0"/>
                </a:rPr>
                <a:t>y</a:t>
              </a:r>
              <a:r>
                <a:rPr lang="en-US" b="1" i="1" baseline="-25000">
                  <a:latin typeface="Times New Roman" pitchFamily="18" charset="0"/>
                </a:rPr>
                <a:t>j</a:t>
              </a:r>
              <a:r>
                <a:rPr lang="en-US" b="1">
                  <a:latin typeface="Times New Roman" pitchFamily="18" charset="0"/>
                </a:rPr>
                <a:t>=0</a:t>
              </a:r>
              <a:endParaRPr lang="ru-RU" b="1">
                <a:latin typeface="Times New Roman" pitchFamily="18" charset="0"/>
              </a:endParaRPr>
            </a:p>
          </p:txBody>
        </p:sp>
      </p:grpSp>
      <p:sp>
        <p:nvSpPr>
          <p:cNvPr id="35844" name="Rectangle 2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7" y="1249597"/>
            <a:ext cx="7620000" cy="4569371"/>
          </a:xfrm>
        </p:spPr>
        <p:txBody>
          <a:bodyPr/>
          <a:lstStyle/>
          <a:p>
            <a:r>
              <a:rPr lang="ru-RU" sz="2800" dirty="0" smtClean="0"/>
              <a:t>Структура системы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8837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" r="38147"/>
          <a:stretch>
            <a:fillRect/>
          </a:stretch>
        </p:blipFill>
        <p:spPr>
          <a:xfrm>
            <a:off x="323850" y="1412776"/>
            <a:ext cx="8424863" cy="3051274"/>
          </a:xfrm>
          <a:noFill/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79512" y="5148263"/>
            <a:ext cx="528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ru-RU" sz="2000" dirty="0"/>
              <a:t>Вероятность чётного числа попаданий:</a:t>
            </a: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884963"/>
              </p:ext>
            </p:extLst>
          </p:nvPr>
        </p:nvGraphicFramePr>
        <p:xfrm>
          <a:off x="5292080" y="4941168"/>
          <a:ext cx="2088232" cy="94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Формула" r:id="rId4" imgW="1155700" imgH="520700" progId="Equation.3">
                  <p:embed/>
                </p:oleObj>
              </mc:Choice>
              <mc:Fallback>
                <p:oleObj name="Формула" r:id="rId4" imgW="11557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941168"/>
                        <a:ext cx="2088232" cy="94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50825" y="1764695"/>
            <a:ext cx="30972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sz="2400" dirty="0"/>
              <a:t>Схема моделирующего </a:t>
            </a:r>
          </a:p>
          <a:p>
            <a:r>
              <a:rPr lang="ru-RU" sz="2400" dirty="0"/>
              <a:t>алгоритма системы </a:t>
            </a:r>
            <a:r>
              <a:rPr lang="ru-RU" sz="2400" i="1" dirty="0"/>
              <a:t>S</a:t>
            </a:r>
            <a:r>
              <a:rPr lang="ru-RU" sz="2400" i="1" baseline="-25000" dirty="0"/>
              <a:t>P</a:t>
            </a:r>
            <a:r>
              <a:rPr lang="ru-RU" sz="2400" dirty="0"/>
              <a:t> </a:t>
            </a:r>
          </a:p>
        </p:txBody>
      </p:sp>
      <p:sp>
        <p:nvSpPr>
          <p:cNvPr id="378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dirty="0" smtClean="0"/>
          </a:p>
        </p:txBody>
      </p:sp>
      <p:grpSp>
        <p:nvGrpSpPr>
          <p:cNvPr id="37894" name="Group 7"/>
          <p:cNvGrpSpPr>
            <a:grpSpLocks/>
          </p:cNvGrpSpPr>
          <p:nvPr/>
        </p:nvGrpSpPr>
        <p:grpSpPr bwMode="auto">
          <a:xfrm>
            <a:off x="3563938" y="188913"/>
            <a:ext cx="4679950" cy="6408737"/>
            <a:chOff x="1158" y="945"/>
            <a:chExt cx="6882" cy="12484"/>
          </a:xfrm>
        </p:grpSpPr>
        <p:sp>
          <p:nvSpPr>
            <p:cNvPr id="37895" name="AutoShape 8"/>
            <p:cNvSpPr>
              <a:spLocks noChangeArrowheads="1"/>
            </p:cNvSpPr>
            <p:nvPr/>
          </p:nvSpPr>
          <p:spPr bwMode="auto">
            <a:xfrm>
              <a:off x="2849" y="945"/>
              <a:ext cx="1775" cy="567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Начало</a:t>
              </a:r>
              <a:endParaRPr lang="ru-RU"/>
            </a:p>
          </p:txBody>
        </p:sp>
        <p:sp>
          <p:nvSpPr>
            <p:cNvPr id="37896" name="AutoShape 9"/>
            <p:cNvSpPr>
              <a:spLocks noChangeArrowheads="1"/>
            </p:cNvSpPr>
            <p:nvPr/>
          </p:nvSpPr>
          <p:spPr bwMode="auto">
            <a:xfrm>
              <a:off x="2480" y="1838"/>
              <a:ext cx="2366" cy="679"/>
            </a:xfrm>
            <a:prstGeom prst="flowChartInputOutpu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Ввод </a:t>
              </a:r>
              <a:r>
                <a:rPr lang="en-US" sz="1200"/>
                <a:t>N, p</a:t>
              </a:r>
              <a:endParaRPr lang="ru-RU"/>
            </a:p>
          </p:txBody>
        </p:sp>
        <p:sp>
          <p:nvSpPr>
            <p:cNvPr id="37897" name="AutoShape 10"/>
            <p:cNvSpPr>
              <a:spLocks noChangeArrowheads="1"/>
            </p:cNvSpPr>
            <p:nvPr/>
          </p:nvSpPr>
          <p:spPr bwMode="auto">
            <a:xfrm>
              <a:off x="2387" y="3777"/>
              <a:ext cx="2459" cy="585"/>
            </a:xfrm>
            <a:prstGeom prst="flowChartPreparation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j = 1..N</a:t>
              </a:r>
              <a:endParaRPr lang="ru-RU"/>
            </a:p>
          </p:txBody>
        </p:sp>
        <p:sp>
          <p:nvSpPr>
            <p:cNvPr id="37898" name="AutoShape 11"/>
            <p:cNvSpPr>
              <a:spLocks noChangeArrowheads="1"/>
            </p:cNvSpPr>
            <p:nvPr/>
          </p:nvSpPr>
          <p:spPr bwMode="auto">
            <a:xfrm>
              <a:off x="2764" y="4708"/>
              <a:ext cx="1844" cy="532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h</a:t>
              </a:r>
              <a:r>
                <a:rPr lang="en-US" sz="1200" baseline="-25000"/>
                <a:t>j</a:t>
              </a:r>
              <a:r>
                <a:rPr lang="en-US" sz="1200"/>
                <a:t> = 0</a:t>
              </a:r>
              <a:endParaRPr lang="ru-RU"/>
            </a:p>
          </p:txBody>
        </p:sp>
        <p:sp>
          <p:nvSpPr>
            <p:cNvPr id="37899" name="AutoShape 12"/>
            <p:cNvSpPr>
              <a:spLocks noChangeArrowheads="1"/>
            </p:cNvSpPr>
            <p:nvPr/>
          </p:nvSpPr>
          <p:spPr bwMode="auto">
            <a:xfrm>
              <a:off x="2387" y="5679"/>
              <a:ext cx="2459" cy="585"/>
            </a:xfrm>
            <a:prstGeom prst="flowChartPreparation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i = 1..10</a:t>
              </a:r>
              <a:endParaRPr lang="ru-RU"/>
            </a:p>
          </p:txBody>
        </p:sp>
        <p:sp>
          <p:nvSpPr>
            <p:cNvPr id="37900" name="AutoShape 13"/>
            <p:cNvSpPr>
              <a:spLocks noChangeArrowheads="1"/>
            </p:cNvSpPr>
            <p:nvPr/>
          </p:nvSpPr>
          <p:spPr bwMode="auto">
            <a:xfrm>
              <a:off x="2626" y="6703"/>
              <a:ext cx="1998" cy="647"/>
            </a:xfrm>
            <a:prstGeom prst="flowChartPredefined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ген. </a:t>
              </a:r>
              <a:r>
                <a:rPr lang="en-US" sz="1200" i="1"/>
                <a:t>x</a:t>
              </a:r>
              <a:r>
                <a:rPr lang="en-US" sz="1200" i="1" baseline="-25000"/>
                <a:t>i</a:t>
              </a:r>
              <a:endParaRPr lang="ru-RU"/>
            </a:p>
          </p:txBody>
        </p:sp>
        <p:sp>
          <p:nvSpPr>
            <p:cNvPr id="37901" name="AutoShape 14"/>
            <p:cNvSpPr>
              <a:spLocks noChangeArrowheads="1"/>
            </p:cNvSpPr>
            <p:nvPr/>
          </p:nvSpPr>
          <p:spPr bwMode="auto">
            <a:xfrm>
              <a:off x="2541" y="7745"/>
              <a:ext cx="2212" cy="1160"/>
            </a:xfrm>
            <a:prstGeom prst="flowChartDecision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200"/>
                <a:t> </a:t>
              </a:r>
              <a:r>
                <a:rPr lang="en-US" sz="1200" i="1"/>
                <a:t>x</a:t>
              </a:r>
              <a:r>
                <a:rPr lang="en-US" sz="1200" i="1" baseline="-25000"/>
                <a:t>i </a:t>
              </a:r>
              <a:r>
                <a:rPr lang="en-US" sz="1200" i="1"/>
                <a:t> </a:t>
              </a:r>
              <a:r>
                <a:rPr lang="en-US" sz="1200"/>
                <a:t>&lt;  p</a:t>
              </a:r>
              <a:endParaRPr lang="ru-RU"/>
            </a:p>
          </p:txBody>
        </p:sp>
        <p:sp>
          <p:nvSpPr>
            <p:cNvPr id="37902" name="AutoShape 15"/>
            <p:cNvSpPr>
              <a:spLocks noChangeArrowheads="1"/>
            </p:cNvSpPr>
            <p:nvPr/>
          </p:nvSpPr>
          <p:spPr bwMode="auto">
            <a:xfrm>
              <a:off x="2695" y="9337"/>
              <a:ext cx="1929" cy="593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h</a:t>
              </a:r>
              <a:r>
                <a:rPr lang="en-US" sz="1200" baseline="-25000"/>
                <a:t>j</a:t>
              </a:r>
              <a:r>
                <a:rPr lang="en-US" sz="1200"/>
                <a:t> = h</a:t>
              </a:r>
              <a:r>
                <a:rPr lang="en-US" sz="1200" baseline="-25000"/>
                <a:t>j</a:t>
              </a:r>
              <a:r>
                <a:rPr lang="en-US" sz="1200"/>
                <a:t> +1</a:t>
              </a:r>
              <a:endParaRPr lang="ru-RU"/>
            </a:p>
          </p:txBody>
        </p:sp>
        <p:sp>
          <p:nvSpPr>
            <p:cNvPr id="37903" name="Line 16"/>
            <p:cNvSpPr>
              <a:spLocks noChangeShapeType="1"/>
            </p:cNvSpPr>
            <p:nvPr/>
          </p:nvSpPr>
          <p:spPr bwMode="auto">
            <a:xfrm>
              <a:off x="3770" y="1512"/>
              <a:ext cx="0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04" name="Line 17"/>
            <p:cNvSpPr>
              <a:spLocks noChangeShapeType="1"/>
            </p:cNvSpPr>
            <p:nvPr/>
          </p:nvSpPr>
          <p:spPr bwMode="auto">
            <a:xfrm>
              <a:off x="3617" y="2517"/>
              <a:ext cx="0" cy="3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05" name="Line 18"/>
            <p:cNvSpPr>
              <a:spLocks noChangeShapeType="1"/>
            </p:cNvSpPr>
            <p:nvPr/>
          </p:nvSpPr>
          <p:spPr bwMode="auto">
            <a:xfrm>
              <a:off x="3617" y="4416"/>
              <a:ext cx="0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06" name="Line 19"/>
            <p:cNvSpPr>
              <a:spLocks noChangeShapeType="1"/>
            </p:cNvSpPr>
            <p:nvPr/>
          </p:nvSpPr>
          <p:spPr bwMode="auto">
            <a:xfrm>
              <a:off x="3617" y="5240"/>
              <a:ext cx="0" cy="4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07" name="Line 20"/>
            <p:cNvSpPr>
              <a:spLocks noChangeShapeType="1"/>
            </p:cNvSpPr>
            <p:nvPr/>
          </p:nvSpPr>
          <p:spPr bwMode="auto">
            <a:xfrm>
              <a:off x="3617" y="6264"/>
              <a:ext cx="0" cy="4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08" name="Line 21"/>
            <p:cNvSpPr>
              <a:spLocks noChangeShapeType="1"/>
            </p:cNvSpPr>
            <p:nvPr/>
          </p:nvSpPr>
          <p:spPr bwMode="auto">
            <a:xfrm>
              <a:off x="3617" y="7350"/>
              <a:ext cx="0" cy="3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09" name="Line 22"/>
            <p:cNvSpPr>
              <a:spLocks noChangeShapeType="1"/>
            </p:cNvSpPr>
            <p:nvPr/>
          </p:nvSpPr>
          <p:spPr bwMode="auto">
            <a:xfrm>
              <a:off x="3617" y="8905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37910" name="Group 23"/>
            <p:cNvGrpSpPr>
              <a:grpSpLocks/>
            </p:cNvGrpSpPr>
            <p:nvPr/>
          </p:nvGrpSpPr>
          <p:grpSpPr bwMode="auto">
            <a:xfrm>
              <a:off x="3770" y="8973"/>
              <a:ext cx="308" cy="292"/>
              <a:chOff x="5904" y="9072"/>
              <a:chExt cx="288" cy="288"/>
            </a:xfrm>
          </p:grpSpPr>
          <p:sp>
            <p:nvSpPr>
              <p:cNvPr id="37942" name="Line 24"/>
              <p:cNvSpPr>
                <a:spLocks noChangeShapeType="1"/>
              </p:cNvSpPr>
              <p:nvPr/>
            </p:nvSpPr>
            <p:spPr bwMode="auto">
              <a:xfrm>
                <a:off x="6048" y="9072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43" name="Line 25"/>
              <p:cNvSpPr>
                <a:spLocks noChangeShapeType="1"/>
              </p:cNvSpPr>
              <p:nvPr/>
            </p:nvSpPr>
            <p:spPr bwMode="auto">
              <a:xfrm>
                <a:off x="5904" y="9216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11" name="Line 26"/>
            <p:cNvSpPr>
              <a:spLocks noChangeShapeType="1"/>
            </p:cNvSpPr>
            <p:nvPr/>
          </p:nvSpPr>
          <p:spPr bwMode="auto">
            <a:xfrm>
              <a:off x="2319" y="8020"/>
              <a:ext cx="3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12" name="Line 27"/>
            <p:cNvSpPr>
              <a:spLocks noChangeShapeType="1"/>
            </p:cNvSpPr>
            <p:nvPr/>
          </p:nvSpPr>
          <p:spPr bwMode="auto">
            <a:xfrm>
              <a:off x="3617" y="9930"/>
              <a:ext cx="0" cy="3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13" name="Line 28"/>
            <p:cNvSpPr>
              <a:spLocks noChangeShapeType="1"/>
            </p:cNvSpPr>
            <p:nvPr/>
          </p:nvSpPr>
          <p:spPr bwMode="auto">
            <a:xfrm flipV="1">
              <a:off x="1773" y="5971"/>
              <a:ext cx="0" cy="42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14" name="Line 29"/>
            <p:cNvSpPr>
              <a:spLocks noChangeShapeType="1"/>
            </p:cNvSpPr>
            <p:nvPr/>
          </p:nvSpPr>
          <p:spPr bwMode="auto">
            <a:xfrm>
              <a:off x="1773" y="5971"/>
              <a:ext cx="6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15" name="Line 30"/>
            <p:cNvSpPr>
              <a:spLocks noChangeShapeType="1"/>
            </p:cNvSpPr>
            <p:nvPr/>
          </p:nvSpPr>
          <p:spPr bwMode="auto">
            <a:xfrm flipH="1">
              <a:off x="1773" y="8310"/>
              <a:ext cx="7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16" name="Line 31"/>
            <p:cNvSpPr>
              <a:spLocks noChangeShapeType="1"/>
            </p:cNvSpPr>
            <p:nvPr/>
          </p:nvSpPr>
          <p:spPr bwMode="auto">
            <a:xfrm>
              <a:off x="4846" y="5971"/>
              <a:ext cx="4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17" name="Line 32"/>
            <p:cNvSpPr>
              <a:spLocks noChangeShapeType="1"/>
            </p:cNvSpPr>
            <p:nvPr/>
          </p:nvSpPr>
          <p:spPr bwMode="auto">
            <a:xfrm>
              <a:off x="5307" y="5971"/>
              <a:ext cx="0" cy="44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18" name="Line 33"/>
            <p:cNvSpPr>
              <a:spLocks noChangeShapeType="1"/>
            </p:cNvSpPr>
            <p:nvPr/>
          </p:nvSpPr>
          <p:spPr bwMode="auto">
            <a:xfrm flipH="1">
              <a:off x="3617" y="10425"/>
              <a:ext cx="169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19" name="AutoShape 34"/>
            <p:cNvSpPr>
              <a:spLocks noChangeArrowheads="1"/>
            </p:cNvSpPr>
            <p:nvPr/>
          </p:nvSpPr>
          <p:spPr bwMode="auto">
            <a:xfrm>
              <a:off x="2430" y="10800"/>
              <a:ext cx="2323" cy="1171"/>
            </a:xfrm>
            <a:prstGeom prst="flowChartDecision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h</a:t>
              </a:r>
              <a:r>
                <a:rPr lang="en-US" sz="1200" baseline="-25000"/>
                <a:t>j </a:t>
              </a:r>
              <a:r>
                <a:rPr lang="en-US" sz="1200"/>
                <a:t>- ч</a:t>
              </a:r>
              <a:r>
                <a:rPr lang="ru-RU" sz="1200"/>
                <a:t>етн</a:t>
              </a:r>
              <a:endParaRPr lang="ru-RU"/>
            </a:p>
          </p:txBody>
        </p:sp>
        <p:sp>
          <p:nvSpPr>
            <p:cNvPr id="37920" name="AutoShape 35"/>
            <p:cNvSpPr>
              <a:spLocks noChangeArrowheads="1"/>
            </p:cNvSpPr>
            <p:nvPr/>
          </p:nvSpPr>
          <p:spPr bwMode="auto">
            <a:xfrm>
              <a:off x="2541" y="12346"/>
              <a:ext cx="2256" cy="644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S = S + h</a:t>
              </a:r>
              <a:r>
                <a:rPr lang="en-US" sz="1200" baseline="-25000"/>
                <a:t>j</a:t>
              </a:r>
              <a:endParaRPr lang="ru-RU"/>
            </a:p>
          </p:txBody>
        </p:sp>
        <p:sp>
          <p:nvSpPr>
            <p:cNvPr id="37921" name="Line 36"/>
            <p:cNvSpPr>
              <a:spLocks noChangeShapeType="1"/>
            </p:cNvSpPr>
            <p:nvPr/>
          </p:nvSpPr>
          <p:spPr bwMode="auto">
            <a:xfrm>
              <a:off x="3617" y="11971"/>
              <a:ext cx="0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22" name="Line 37"/>
            <p:cNvSpPr>
              <a:spLocks noChangeShapeType="1"/>
            </p:cNvSpPr>
            <p:nvPr/>
          </p:nvSpPr>
          <p:spPr bwMode="auto">
            <a:xfrm>
              <a:off x="3617" y="12990"/>
              <a:ext cx="0" cy="4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23" name="Line 38"/>
            <p:cNvSpPr>
              <a:spLocks noChangeShapeType="1"/>
            </p:cNvSpPr>
            <p:nvPr/>
          </p:nvSpPr>
          <p:spPr bwMode="auto">
            <a:xfrm flipH="1">
              <a:off x="1158" y="13429"/>
              <a:ext cx="24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24" name="Line 39"/>
            <p:cNvSpPr>
              <a:spLocks noChangeShapeType="1"/>
            </p:cNvSpPr>
            <p:nvPr/>
          </p:nvSpPr>
          <p:spPr bwMode="auto">
            <a:xfrm flipV="1">
              <a:off x="1158" y="4035"/>
              <a:ext cx="0" cy="93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25" name="Line 40"/>
            <p:cNvSpPr>
              <a:spLocks noChangeShapeType="1"/>
            </p:cNvSpPr>
            <p:nvPr/>
          </p:nvSpPr>
          <p:spPr bwMode="auto">
            <a:xfrm>
              <a:off x="1201" y="4035"/>
              <a:ext cx="122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26" name="Line 41"/>
            <p:cNvSpPr>
              <a:spLocks noChangeShapeType="1"/>
            </p:cNvSpPr>
            <p:nvPr/>
          </p:nvSpPr>
          <p:spPr bwMode="auto">
            <a:xfrm flipH="1">
              <a:off x="1158" y="11400"/>
              <a:ext cx="1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27" name="Line 42"/>
            <p:cNvSpPr>
              <a:spLocks noChangeShapeType="1"/>
            </p:cNvSpPr>
            <p:nvPr/>
          </p:nvSpPr>
          <p:spPr bwMode="auto">
            <a:xfrm>
              <a:off x="2122" y="11190"/>
              <a:ext cx="3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37928" name="Group 43"/>
            <p:cNvGrpSpPr>
              <a:grpSpLocks/>
            </p:cNvGrpSpPr>
            <p:nvPr/>
          </p:nvGrpSpPr>
          <p:grpSpPr bwMode="auto">
            <a:xfrm>
              <a:off x="3770" y="11971"/>
              <a:ext cx="308" cy="293"/>
              <a:chOff x="5904" y="9072"/>
              <a:chExt cx="288" cy="288"/>
            </a:xfrm>
          </p:grpSpPr>
          <p:sp>
            <p:nvSpPr>
              <p:cNvPr id="37940" name="Line 44"/>
              <p:cNvSpPr>
                <a:spLocks noChangeShapeType="1"/>
              </p:cNvSpPr>
              <p:nvPr/>
            </p:nvSpPr>
            <p:spPr bwMode="auto">
              <a:xfrm>
                <a:off x="6048" y="9072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41" name="Line 45"/>
              <p:cNvSpPr>
                <a:spLocks noChangeShapeType="1"/>
              </p:cNvSpPr>
              <p:nvPr/>
            </p:nvSpPr>
            <p:spPr bwMode="auto">
              <a:xfrm>
                <a:off x="5904" y="9216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29" name="Line 46"/>
            <p:cNvSpPr>
              <a:spLocks noChangeShapeType="1"/>
            </p:cNvSpPr>
            <p:nvPr/>
          </p:nvSpPr>
          <p:spPr bwMode="auto">
            <a:xfrm>
              <a:off x="4797" y="4035"/>
              <a:ext cx="22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30" name="Line 47"/>
            <p:cNvSpPr>
              <a:spLocks noChangeShapeType="1"/>
            </p:cNvSpPr>
            <p:nvPr/>
          </p:nvSpPr>
          <p:spPr bwMode="auto">
            <a:xfrm>
              <a:off x="6998" y="4035"/>
              <a:ext cx="0" cy="4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31" name="AutoShape 48"/>
            <p:cNvSpPr>
              <a:spLocks noChangeArrowheads="1"/>
            </p:cNvSpPr>
            <p:nvPr/>
          </p:nvSpPr>
          <p:spPr bwMode="auto">
            <a:xfrm>
              <a:off x="5922" y="4532"/>
              <a:ext cx="2118" cy="558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P = S / N</a:t>
              </a:r>
              <a:endParaRPr lang="ru-RU"/>
            </a:p>
          </p:txBody>
        </p:sp>
        <p:sp>
          <p:nvSpPr>
            <p:cNvPr id="37932" name="AutoShape 49"/>
            <p:cNvSpPr>
              <a:spLocks noChangeArrowheads="1"/>
            </p:cNvSpPr>
            <p:nvPr/>
          </p:nvSpPr>
          <p:spPr bwMode="auto">
            <a:xfrm>
              <a:off x="5922" y="5520"/>
              <a:ext cx="2118" cy="877"/>
            </a:xfrm>
            <a:prstGeom prst="flowChartDocumen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Вывод результатов</a:t>
              </a:r>
              <a:endParaRPr lang="ru-RU"/>
            </a:p>
          </p:txBody>
        </p:sp>
        <p:sp>
          <p:nvSpPr>
            <p:cNvPr id="37933" name="AutoShape 50"/>
            <p:cNvSpPr>
              <a:spLocks noChangeArrowheads="1"/>
            </p:cNvSpPr>
            <p:nvPr/>
          </p:nvSpPr>
          <p:spPr bwMode="auto">
            <a:xfrm>
              <a:off x="6042" y="6703"/>
              <a:ext cx="1998" cy="585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Конец</a:t>
              </a:r>
              <a:endParaRPr lang="ru-RU"/>
            </a:p>
          </p:txBody>
        </p:sp>
        <p:sp>
          <p:nvSpPr>
            <p:cNvPr id="37934" name="Line 51"/>
            <p:cNvSpPr>
              <a:spLocks noChangeShapeType="1"/>
            </p:cNvSpPr>
            <p:nvPr/>
          </p:nvSpPr>
          <p:spPr bwMode="auto">
            <a:xfrm>
              <a:off x="6998" y="5090"/>
              <a:ext cx="0" cy="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35" name="Line 52"/>
            <p:cNvSpPr>
              <a:spLocks noChangeShapeType="1"/>
            </p:cNvSpPr>
            <p:nvPr/>
          </p:nvSpPr>
          <p:spPr bwMode="auto">
            <a:xfrm>
              <a:off x="6998" y="6301"/>
              <a:ext cx="0" cy="4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36" name="Line 53"/>
            <p:cNvSpPr>
              <a:spLocks noChangeShapeType="1"/>
            </p:cNvSpPr>
            <p:nvPr/>
          </p:nvSpPr>
          <p:spPr bwMode="auto">
            <a:xfrm>
              <a:off x="1773" y="10260"/>
              <a:ext cx="18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37" name="Line 54"/>
            <p:cNvSpPr>
              <a:spLocks noChangeShapeType="1"/>
            </p:cNvSpPr>
            <p:nvPr/>
          </p:nvSpPr>
          <p:spPr bwMode="auto">
            <a:xfrm>
              <a:off x="3617" y="10425"/>
              <a:ext cx="0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38" name="Rectangle 55"/>
            <p:cNvSpPr>
              <a:spLocks noChangeArrowheads="1"/>
            </p:cNvSpPr>
            <p:nvPr/>
          </p:nvSpPr>
          <p:spPr bwMode="auto">
            <a:xfrm>
              <a:off x="2584" y="2820"/>
              <a:ext cx="2040" cy="57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S = 0</a:t>
              </a:r>
              <a:endParaRPr lang="ru-RU"/>
            </a:p>
          </p:txBody>
        </p:sp>
        <p:sp>
          <p:nvSpPr>
            <p:cNvPr id="37939" name="Line 56"/>
            <p:cNvSpPr>
              <a:spLocks noChangeShapeType="1"/>
            </p:cNvSpPr>
            <p:nvPr/>
          </p:nvSpPr>
          <p:spPr bwMode="auto">
            <a:xfrm>
              <a:off x="3617" y="3390"/>
              <a:ext cx="0" cy="3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47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 smtClean="0"/>
          </a:p>
        </p:txBody>
      </p:sp>
      <p:pic>
        <p:nvPicPr>
          <p:cNvPr id="3891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9475" y="0"/>
            <a:ext cx="4562475" cy="65817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539750" y="836613"/>
            <a:ext cx="259238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sz="2400" b="1" dirty="0"/>
              <a:t>Обобщенная блок-схема имитационной модели,</a:t>
            </a:r>
            <a:r>
              <a:rPr lang="ru-RU" sz="2400" dirty="0"/>
              <a:t> построенная на основе метода статистического моделирования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3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27584" y="260648"/>
            <a:ext cx="8002587" cy="1224136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3200" dirty="0" smtClean="0"/>
              <a:t>Тема </a:t>
            </a:r>
            <a:r>
              <a:rPr lang="ru-RU" sz="3200" dirty="0" smtClean="0"/>
              <a:t>7.  </a:t>
            </a:r>
            <a:r>
              <a:rPr lang="ru-RU" sz="3200" dirty="0" smtClean="0"/>
              <a:t>метод статистического моделирования</a:t>
            </a:r>
            <a:endParaRPr lang="ru-RU" sz="3200" dirty="0"/>
          </a:p>
        </p:txBody>
      </p:sp>
      <p:sp>
        <p:nvSpPr>
          <p:cNvPr id="22532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C79289-370B-48B2-95BE-C835F36F5EBF}" type="slidenum">
              <a:rPr lang="ru-RU" smtClean="0">
                <a:solidFill>
                  <a:srgbClr val="D1282E"/>
                </a:solidFill>
              </a:rPr>
              <a:pPr eaLnBrk="1" hangingPunct="1"/>
              <a:t>2</a:t>
            </a:fld>
            <a:endParaRPr lang="ru-RU" dirty="0" smtClean="0">
              <a:solidFill>
                <a:srgbClr val="D1282E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1628800"/>
            <a:ext cx="7920880" cy="4824536"/>
          </a:xfrm>
        </p:spPr>
        <p:txBody>
          <a:bodyPr/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400" dirty="0" smtClean="0">
                <a:latin typeface="Arial" pitchFamily="34" charset="0"/>
                <a:ea typeface="Calibri"/>
                <a:cs typeface="Arial" pitchFamily="34" charset="0"/>
              </a:rPr>
              <a:t>Суть метода </a:t>
            </a:r>
            <a:r>
              <a:rPr lang="ru-RU" sz="2400" dirty="0">
                <a:latin typeface="Arial" pitchFamily="34" charset="0"/>
                <a:ea typeface="Calibri"/>
                <a:cs typeface="Arial" pitchFamily="34" charset="0"/>
              </a:rPr>
              <a:t>статистического моделирования (</a:t>
            </a:r>
            <a:r>
              <a:rPr lang="ru-RU" sz="2400" dirty="0" smtClean="0">
                <a:latin typeface="Arial" pitchFamily="34" charset="0"/>
                <a:ea typeface="Calibri"/>
                <a:cs typeface="Arial" pitchFamily="34" charset="0"/>
              </a:rPr>
              <a:t>метод </a:t>
            </a:r>
            <a:r>
              <a:rPr lang="ru-RU" sz="2400" dirty="0">
                <a:latin typeface="Arial" pitchFamily="34" charset="0"/>
                <a:ea typeface="Calibri"/>
                <a:cs typeface="Arial" pitchFamily="34" charset="0"/>
              </a:rPr>
              <a:t>Монте-Карло). </a:t>
            </a:r>
            <a:endParaRPr lang="ru-RU" sz="2400" dirty="0" smtClean="0">
              <a:latin typeface="Arial" pitchFamily="34" charset="0"/>
              <a:ea typeface="Calibri"/>
              <a:cs typeface="Arial" pitchFamily="34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400" dirty="0" smtClean="0">
                <a:latin typeface="Arial" pitchFamily="34" charset="0"/>
                <a:ea typeface="Calibri"/>
                <a:cs typeface="Arial" pitchFamily="34" charset="0"/>
              </a:rPr>
              <a:t>Предельные теоремы теории вероятностей.</a:t>
            </a: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400" dirty="0"/>
              <a:t>Обобщенная блок-схема имитационной модели, построенная на основе метода статистического </a:t>
            </a:r>
            <a:r>
              <a:rPr lang="ru-RU" sz="2400" dirty="0" smtClean="0"/>
              <a:t>моделирования.</a:t>
            </a: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400" dirty="0" smtClean="0"/>
              <a:t>Статистическая обработка результатов моделирования</a:t>
            </a:r>
            <a:endParaRPr lang="ru-RU" sz="2400" dirty="0"/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endParaRPr lang="ru-RU" sz="2400" dirty="0">
              <a:latin typeface="Arial" pitchFamily="34" charset="0"/>
              <a:ea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327795"/>
                <a:ext cx="8136904" cy="6341565"/>
              </a:xfrm>
            </p:spPr>
            <p:txBody>
              <a:bodyPr/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ru-RU" sz="2000" dirty="0" smtClean="0"/>
                  <a:t>Обозначения в блок-схеме: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2000" dirty="0" smtClean="0"/>
                  <a:t>S(K) – </a:t>
                </a:r>
                <a:r>
                  <a:rPr lang="ru-RU" sz="2000" dirty="0" smtClean="0"/>
                  <a:t>моделируемая система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ru-RU" sz="2000" dirty="0" smtClean="0"/>
                  <a:t>ВИД – ввод исходных данных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ru-RU" sz="2000" dirty="0" smtClean="0"/>
                  <a:t>ВЫЧ – вычисление последовательности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000" dirty="0" smtClean="0"/>
                  <a:t>на каждом шаге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/>
                        <a:sym typeface="Symbol" pitchFamily="18" charset="2"/>
                      </a:rPr>
                      <m:t>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𝑡</m:t>
                    </m:r>
                  </m:oMath>
                </a14:m>
                <a:r>
                  <a:rPr lang="ru-RU" sz="2000" dirty="0" smtClean="0">
                    <a:sym typeface="Symbol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𝐾</m:t>
                    </m:r>
                  </m:oMath>
                </a14:m>
                <a:r>
                  <a:rPr lang="ru-RU" sz="2000" dirty="0" smtClean="0">
                    <a:sym typeface="Symbol" pitchFamily="18" charset="2"/>
                  </a:rPr>
                  <a:t> раз)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ru-RU" sz="2000" dirty="0" smtClean="0">
                    <a:sym typeface="Symbol" pitchFamily="18" charset="2"/>
                  </a:rPr>
                  <a:t>ФРМ – фиксация результатов моделирования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ru-RU" sz="2000" dirty="0" smtClean="0">
                    <a:sym typeface="Symbol" pitchFamily="18" charset="2"/>
                  </a:rPr>
                  <a:t>ОРМ – обработка результатов моделирования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ru-RU" sz="2000" dirty="0" smtClean="0">
                    <a:sym typeface="Symbol" pitchFamily="18" charset="2"/>
                  </a:rPr>
                  <a:t>ПОВ – поиск оптимального варианта системы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ru-RU" sz="2000" dirty="0" smtClean="0">
                    <a:sym typeface="Symbol" pitchFamily="18" charset="2"/>
                  </a:rPr>
                  <a:t>ВРМ – выдача результатов моделирования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ru-RU" sz="2000" dirty="0" smtClean="0">
                    <a:sym typeface="Symbol" pitchFamily="18" charset="2"/>
                  </a:rPr>
                  <a:t>	</a:t>
                </a:r>
                <a:r>
                  <a:rPr lang="ru-RU" sz="2000" dirty="0">
                    <a:sym typeface="Symbol" pitchFamily="18" charset="2"/>
                  </a:rPr>
                  <a:t> </a:t>
                </a:r>
                <a:r>
                  <a:rPr lang="ru-RU" sz="2000" dirty="0" smtClean="0">
                    <a:sym typeface="Symbol" pitchFamily="18" charset="2"/>
                  </a:rPr>
                  <a:t>     – количество независимых реализаций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ru-RU" sz="2000" dirty="0" smtClean="0">
                    <a:sym typeface="Symbol" pitchFamily="18" charset="2"/>
                  </a:rPr>
                  <a:t>	      </a:t>
                </a:r>
                <a:r>
                  <a:rPr lang="ru-RU" sz="2000" dirty="0">
                    <a:sym typeface="Symbol" pitchFamily="18" charset="2"/>
                  </a:rPr>
                  <a:t>– </a:t>
                </a:r>
                <a:r>
                  <a:rPr lang="ru-RU" sz="2000" dirty="0" smtClean="0">
                    <a:sym typeface="Symbol" pitchFamily="18" charset="2"/>
                  </a:rPr>
                  <a:t>количество отрезков времени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/>
                        <a:sym typeface="Symbol" pitchFamily="18" charset="2"/>
                      </a:rPr>
                      <m:t>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𝑡</m:t>
                    </m:r>
                  </m:oMath>
                </a14:m>
                <a:r>
                  <a:rPr lang="ru-RU" sz="2000" dirty="0" smtClean="0">
                    <a:sym typeface="Symbol" pitchFamily="18" charset="2"/>
                  </a:rPr>
                  <a:t>, на которые разбит интервал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[0, </m:t>
                    </m:r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  <m:r>
                      <a:rPr lang="en-US" sz="2000" i="1" dirty="0" smtClean="0">
                        <a:latin typeface="Cambria Math"/>
                      </a:rPr>
                      <m:t>] </m:t>
                    </m:r>
                  </m:oMath>
                </a14:m>
                <a:endParaRPr lang="ru-RU" sz="20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ru-RU" sz="20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000" dirty="0" smtClean="0"/>
                  <a:t>–  </a:t>
                </a:r>
                <a:r>
                  <a:rPr lang="ru-RU" sz="2000" dirty="0"/>
                  <a:t>критерий оценки функционирования системы – любой количественный показатель, по которому судят о результатах моделирования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ru-RU" sz="2000" dirty="0" smtClean="0"/>
              </a:p>
            </p:txBody>
          </p:sp>
        </mc:Choice>
        <mc:Fallback xmlns="">
          <p:sp>
            <p:nvSpPr>
              <p:cNvPr id="3994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327795"/>
                <a:ext cx="8136904" cy="6341565"/>
              </a:xfrm>
              <a:blipFill rotWithShape="1">
                <a:blip r:embed="rId3"/>
                <a:stretch>
                  <a:fillRect l="-749" t="-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9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002318"/>
              </p:ext>
            </p:extLst>
          </p:nvPr>
        </p:nvGraphicFramePr>
        <p:xfrm>
          <a:off x="683568" y="3861048"/>
          <a:ext cx="720080" cy="371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" name="Формула" r:id="rId4" imgW="469696" imgH="241195" progId="Equation.3">
                  <p:embed/>
                </p:oleObj>
              </mc:Choice>
              <mc:Fallback>
                <p:oleObj name="Формула" r:id="rId4" imgW="46969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861048"/>
                        <a:ext cx="720080" cy="371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023870"/>
              </p:ext>
            </p:extLst>
          </p:nvPr>
        </p:nvGraphicFramePr>
        <p:xfrm>
          <a:off x="611560" y="4293096"/>
          <a:ext cx="75467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" name="Формула" r:id="rId6" imgW="508000" imgH="241300" progId="Equation.3">
                  <p:embed/>
                </p:oleObj>
              </mc:Choice>
              <mc:Fallback>
                <p:oleObj name="Формула" r:id="rId6" imgW="508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293096"/>
                        <a:ext cx="754673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20</a:t>
            </a:fld>
            <a:endParaRPr lang="ru-RU">
              <a:solidFill>
                <a:srgbClr val="D1282E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231685"/>
              </p:ext>
            </p:extLst>
          </p:nvPr>
        </p:nvGraphicFramePr>
        <p:xfrm>
          <a:off x="611560" y="5013176"/>
          <a:ext cx="3240360" cy="44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" name="Формула" r:id="rId8" imgW="1676400" imgH="228600" progId="Equation.3">
                  <p:embed/>
                </p:oleObj>
              </mc:Choice>
              <mc:Fallback>
                <p:oleObj name="Формула" r:id="rId8" imgW="1676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013176"/>
                        <a:ext cx="3240360" cy="442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76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764704"/>
                <a:ext cx="8229600" cy="5361459"/>
              </a:xfrm>
            </p:spPr>
            <p:txBody>
              <a:bodyPr/>
              <a:lstStyle/>
              <a:p>
                <a:pPr eaLnBrk="1" hangingPunct="1"/>
                <a:r>
                  <a:rPr lang="ru-RU" sz="2400" dirty="0" smtClean="0"/>
                  <a:t>Процесс функционирования системы на интервале </a:t>
                </a:r>
                <a:r>
                  <a:rPr lang="en-US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[0, </m:t>
                    </m:r>
                    <m:r>
                      <a:rPr lang="en-US" sz="2400" i="1" dirty="0">
                        <a:latin typeface="Cambria Math"/>
                      </a:rPr>
                      <m:t>𝑇</m:t>
                    </m:r>
                    <m:r>
                      <a:rPr lang="en-US" sz="2400" i="1" dirty="0">
                        <a:latin typeface="Cambria Math"/>
                      </a:rPr>
                      <m:t>] 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моделируется </a:t>
                </a:r>
                <a:r>
                  <a:rPr lang="en-US" sz="2400" dirty="0"/>
                  <a:t>N</a:t>
                </a:r>
                <a:r>
                  <a:rPr lang="ru-RU" sz="2400" dirty="0"/>
                  <a:t>-кратно с получением независимых реализаций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 smtClean="0"/>
                  <a:t>, </a:t>
                </a:r>
                <a:r>
                  <a:rPr lang="ru-RU" sz="2400" dirty="0"/>
                  <a:t>т.е. осуществляется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прогонов модели.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ru-RU" sz="2400" dirty="0" smtClean="0"/>
                  <a:t>Блок-схема включает три цикла:</a:t>
                </a:r>
              </a:p>
              <a:p>
                <a:pPr eaLnBrk="1" hangingPunct="1">
                  <a:buFont typeface="Arial" pitchFamily="34" charset="0"/>
                  <a:buChar char="•"/>
                </a:pPr>
                <a:r>
                  <a:rPr lang="ru-RU" sz="2400" dirty="0" smtClean="0"/>
                  <a:t>Внутренний цикл  (имитирует процесс функционирования моделируемой системы)</a:t>
                </a:r>
                <a:r>
                  <a:rPr lang="ru-RU" sz="2400" dirty="0"/>
                  <a:t>.</a:t>
                </a:r>
                <a:r>
                  <a:rPr lang="ru-RU" sz="2400" dirty="0" smtClean="0"/>
                  <a:t> </a:t>
                </a:r>
              </a:p>
              <a:p>
                <a:pPr eaLnBrk="1" hangingPunct="1">
                  <a:buFont typeface="Arial" pitchFamily="34" charset="0"/>
                  <a:buChar char="•"/>
                </a:pPr>
                <a:r>
                  <a:rPr lang="ru-RU" sz="2400" dirty="0" smtClean="0"/>
                  <a:t>Промежуточный цикл (организует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ru-RU" sz="2400" dirty="0" smtClean="0"/>
                  <a:t>-кратное повторение  прогона  модели</a:t>
                </a:r>
                <a:r>
                  <a:rPr lang="en-US" sz="2400" dirty="0" smtClean="0"/>
                  <a:t>)</a:t>
                </a:r>
                <a:r>
                  <a:rPr lang="ru-RU" sz="2400" dirty="0" smtClean="0"/>
                  <a:t>.</a:t>
                </a:r>
              </a:p>
              <a:p>
                <a:pPr eaLnBrk="1" hangingPunct="1">
                  <a:buFont typeface="Arial" pitchFamily="34" charset="0"/>
                  <a:buChar char="•"/>
                </a:pPr>
                <a:r>
                  <a:rPr lang="ru-RU" sz="2400" dirty="0" smtClean="0"/>
                  <a:t>Внешний цикл (управляет последовательностью моделирования вариантов системы). </a:t>
                </a:r>
              </a:p>
              <a:p>
                <a:pPr eaLnBrk="1" hangingPunct="1"/>
                <a:endParaRPr lang="ru-RU" sz="2400" dirty="0" smtClean="0"/>
              </a:p>
            </p:txBody>
          </p:sp>
        </mc:Choice>
        <mc:Fallback xmlns="">
          <p:sp>
            <p:nvSpPr>
              <p:cNvPr id="419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764704"/>
                <a:ext cx="8229600" cy="5361459"/>
              </a:xfrm>
              <a:blipFill rotWithShape="1">
                <a:blip r:embed="rId2"/>
                <a:stretch>
                  <a:fillRect l="-1111" t="-7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8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988840"/>
                <a:ext cx="8075240" cy="3960440"/>
              </a:xfrm>
            </p:spPr>
            <p:txBody>
              <a:bodyPr/>
              <a:lstStyle/>
              <a:p>
                <a:r>
                  <a:rPr lang="ru-RU" sz="2400" b="1" dirty="0" smtClean="0"/>
                  <a:t>Оценка</a:t>
                </a:r>
                <a:r>
                  <a:rPr lang="ru-RU" sz="2400" dirty="0" smtClean="0"/>
                  <a:t> – приближенное значение показателя эффективности, получаемое в результате статистической обработки исходных данных (результатов моделирования). </a:t>
                </a:r>
                <a:endParaRPr lang="ru-RU" sz="2400" dirty="0"/>
              </a:p>
              <a:p>
                <a:r>
                  <a:rPr lang="ru-RU" sz="2400" dirty="0"/>
                  <a:t>Рассмотрим наиболее удобные для программной реализации </a:t>
                </a:r>
                <a:r>
                  <a:rPr lang="ru-RU" sz="2400" b="1" dirty="0"/>
                  <a:t>методы оценки </a:t>
                </a:r>
                <a:r>
                  <a:rPr lang="ru-RU" sz="2400" dirty="0"/>
                  <a:t>распределений и некоторых их моментов при достаточно большом объеме выборки (числе реализации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ru-RU" sz="2400" dirty="0"/>
                  <a:t>). </a:t>
                </a:r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88840"/>
                <a:ext cx="8075240" cy="3960440"/>
              </a:xfrm>
              <a:blipFill rotWithShape="0">
                <a:blip r:embed="rId2"/>
                <a:stretch>
                  <a:fillRect l="-1132" t="-1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22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/>
              <a:t>Статистическая обработка результатов моделирования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9275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8002587" cy="755650"/>
          </a:xfrm>
        </p:spPr>
        <p:txBody>
          <a:bodyPr>
            <a:normAutofit/>
          </a:bodyPr>
          <a:lstStyle/>
          <a:p>
            <a:pPr eaLnBrk="1" hangingPunct="1"/>
            <a:endParaRPr lang="ru-RU" sz="3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1088306"/>
                <a:ext cx="7992888" cy="4932982"/>
              </a:xfrm>
            </p:spPr>
            <p:txBody>
              <a:bodyPr/>
              <a:lstStyle/>
              <a:p>
                <a:pPr eaLnBrk="1" hangingPunct="1"/>
                <a:r>
                  <a:rPr lang="ru-RU" sz="2400" b="1" dirty="0"/>
                  <a:t>Оценка вероятности</a:t>
                </a:r>
              </a:p>
              <a:p>
                <a:pPr eaLnBrk="1" hangingPunct="1"/>
                <a:r>
                  <a:rPr lang="ru-RU" sz="2400" dirty="0" smtClean="0"/>
                  <a:t>Оценкой </a:t>
                </a:r>
                <a:r>
                  <a:rPr lang="ru-RU" sz="2400" dirty="0" smtClean="0"/>
                  <a:t>вероятности</a:t>
                </a:r>
                <a:r>
                  <a:rPr lang="ru-RU" sz="2400" b="1" dirty="0" smtClean="0"/>
                  <a:t> </a:t>
                </a:r>
                <a:r>
                  <a:rPr lang="ru-RU" sz="2400" dirty="0" smtClean="0"/>
                  <a:t>события </a:t>
                </a:r>
                <a:r>
                  <a:rPr lang="ru-RU" sz="2400" i="1" dirty="0" smtClean="0"/>
                  <a:t>А</a:t>
                </a:r>
                <a:r>
                  <a:rPr lang="ru-RU" sz="2400" b="1" i="1" dirty="0" smtClean="0"/>
                  <a:t> </a:t>
                </a:r>
                <a:r>
                  <a:rPr lang="ru-RU" sz="2400" dirty="0" smtClean="0"/>
                  <a:t>является частота </a:t>
                </a: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 smtClean="0"/>
              </a:p>
              <a:p>
                <a:pPr eaLnBrk="1" hangingPunct="1"/>
                <a:r>
                  <a:rPr lang="ru-RU" sz="2400" dirty="0" smtClean="0"/>
                  <a:t>Для ее получения обычно организуют на программном уровне 2 счетчика: один для подсчета общего количества экспериментов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ru-RU" sz="2400" dirty="0" smtClean="0"/>
                  <a:t>, второй – для подсчета количества положительных исходов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ru-RU" sz="2400" dirty="0" smtClean="0"/>
                  <a:t>. </a:t>
                </a:r>
              </a:p>
            </p:txBody>
          </p:sp>
        </mc:Choice>
        <mc:Fallback>
          <p:sp>
            <p:nvSpPr>
              <p:cNvPr id="307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088306"/>
                <a:ext cx="7992888" cy="4932982"/>
              </a:xfrm>
              <a:blipFill rotWithShape="0">
                <a:blip r:embed="rId2"/>
                <a:stretch>
                  <a:fillRect l="-1220" t="-865" r="-22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7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8002587" cy="755650"/>
          </a:xfrm>
        </p:spPr>
        <p:txBody>
          <a:bodyPr>
            <a:normAutofit/>
          </a:bodyPr>
          <a:lstStyle/>
          <a:p>
            <a:pPr eaLnBrk="1" hangingPunct="1"/>
            <a:endParaRPr lang="ru-RU" sz="3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4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1196752"/>
                <a:ext cx="8229600" cy="4968552"/>
              </a:xfrm>
            </p:spPr>
            <p:txBody>
              <a:bodyPr/>
              <a:lstStyle/>
              <a:p>
                <a:pPr eaLnBrk="1" hangingPunct="1"/>
                <a:r>
                  <a:rPr lang="ru-RU" sz="2400" b="1" dirty="0"/>
                  <a:t>Гистограмма</a:t>
                </a:r>
              </a:p>
              <a:p>
                <a:pPr eaLnBrk="1" hangingPunct="1"/>
                <a:r>
                  <a:rPr lang="ru-RU" sz="2400" dirty="0" smtClean="0"/>
                  <a:t>В </a:t>
                </a:r>
                <a:r>
                  <a:rPr lang="ru-RU" sz="2400" dirty="0" smtClean="0"/>
                  <a:t>качестве характеристик исследуемой системы часто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выступает </a:t>
                </a:r>
                <a:r>
                  <a:rPr lang="ru-RU" sz="2400" b="1" dirty="0" smtClean="0"/>
                  <a:t>закон плотности распределения</a:t>
                </a:r>
                <a:r>
                  <a:rPr lang="ru-RU" sz="2400" dirty="0" smtClean="0"/>
                  <a:t>. Его приближенно можно охарактеризовать </a:t>
                </a:r>
                <a:r>
                  <a:rPr lang="ru-RU" sz="2400" b="1" dirty="0" smtClean="0"/>
                  <a:t>гистограммой</a:t>
                </a:r>
                <a:r>
                  <a:rPr lang="ru-RU" sz="2400" dirty="0" smtClean="0"/>
                  <a:t>. </a:t>
                </a:r>
              </a:p>
              <a:p>
                <a:pPr eaLnBrk="1" hangingPunct="1"/>
                <a:r>
                  <a:rPr lang="ru-RU" sz="2400" dirty="0" smtClean="0"/>
                  <a:t>Для этого интервал измерения СВ разбивают на отрезки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  <a:sym typeface="Symbol" pitchFamily="18" charset="2"/>
                      </a:rPr>
                      <m:t></m:t>
                    </m:r>
                    <m:r>
                      <a:rPr lang="en-US" sz="2400" i="1" baseline="-2500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dirty="0" smtClean="0"/>
                  <a:t>, каждому из них сопоставляют счетчик, где накапливают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baseline="-25000" dirty="0" err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dirty="0" smtClean="0"/>
                  <a:t> – количество попаданий значений СВ в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  <a:sym typeface="Symbol" pitchFamily="18" charset="2"/>
                      </a:rPr>
                      <m:t></m:t>
                    </m:r>
                    <m:r>
                      <a:rPr lang="en-US" sz="2400" i="1" baseline="-2500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dirty="0" smtClean="0"/>
                  <a:t>. На каждом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  <a:sym typeface="Symbol" pitchFamily="18" charset="2"/>
                      </a:rPr>
                      <m:t></m:t>
                    </m:r>
                    <m:r>
                      <a:rPr lang="en-US" sz="2400" i="1" baseline="-2500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baseline="-25000" dirty="0" smtClean="0"/>
                  <a:t> </a:t>
                </a:r>
                <a:r>
                  <a:rPr lang="ru-RU" sz="2400" dirty="0" smtClean="0"/>
                  <a:t> строится прямоугольник с высотой. Полученную гистограмму можно сгладить. </a:t>
                </a:r>
              </a:p>
            </p:txBody>
          </p:sp>
        </mc:Choice>
        <mc:Fallback>
          <p:sp>
            <p:nvSpPr>
              <p:cNvPr id="3174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196752"/>
                <a:ext cx="8229600" cy="4968552"/>
              </a:xfrm>
              <a:blipFill rotWithShape="0">
                <a:blip r:embed="rId2"/>
                <a:stretch>
                  <a:fillRect l="-1185" t="-859" r="-11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5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880552" y="260648"/>
            <a:ext cx="8002587" cy="1164927"/>
          </a:xfrm>
        </p:spPr>
        <p:txBody>
          <a:bodyPr>
            <a:normAutofit/>
          </a:bodyPr>
          <a:lstStyle/>
          <a:p>
            <a:pPr eaLnBrk="1" hangingPunct="1"/>
            <a:endParaRPr lang="ru-RU" sz="3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sz="2400" b="1" dirty="0"/>
                  <a:t>Оценка математического ожидания </a:t>
                </a:r>
              </a:p>
              <a:p>
                <a:pPr eaLnBrk="1" hangingPunct="1"/>
                <a:r>
                  <a:rPr lang="ru-RU" sz="2400" dirty="0" smtClean="0"/>
                  <a:t>Оценку </a:t>
                </a:r>
                <a:r>
                  <a:rPr lang="ru-RU" sz="2400" dirty="0" smtClean="0"/>
                  <a:t>математического ожидания получают как среднее арифметическое значение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baseline="-25000" dirty="0" err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случайной величины</a:t>
                </a:r>
              </a:p>
            </p:txBody>
          </p:sp>
        </mc:Choice>
        <mc:Fallback>
          <p:sp>
            <p:nvSpPr>
              <p:cNvPr id="327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200" t="-976" r="-3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27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22918"/>
              </p:ext>
            </p:extLst>
          </p:nvPr>
        </p:nvGraphicFramePr>
        <p:xfrm>
          <a:off x="2627784" y="3420268"/>
          <a:ext cx="260826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4" imgW="1079280" imgH="431640" progId="Equation.3">
                  <p:embed/>
                </p:oleObj>
              </mc:Choice>
              <mc:Fallback>
                <p:oleObj name="Equation" r:id="rId4" imgW="1079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420268"/>
                        <a:ext cx="260826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0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8002587" cy="755650"/>
          </a:xfrm>
        </p:spPr>
        <p:txBody>
          <a:bodyPr>
            <a:normAutofit/>
          </a:bodyPr>
          <a:lstStyle/>
          <a:p>
            <a:pPr eaLnBrk="1" hangingPunct="1"/>
            <a:endParaRPr lang="ru-RU" sz="3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9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1268760"/>
                <a:ext cx="7992888" cy="4968552"/>
              </a:xfrm>
            </p:spPr>
            <p:txBody>
              <a:bodyPr/>
              <a:lstStyle/>
              <a:p>
                <a:pPr eaLnBrk="1" hangingPunct="1"/>
                <a:r>
                  <a:rPr lang="ru-RU" sz="2400" b="1" dirty="0"/>
                  <a:t>Оценка дисперсии </a:t>
                </a:r>
              </a:p>
              <a:p>
                <a:pPr eaLnBrk="1" hangingPunct="1"/>
                <a:r>
                  <a:rPr lang="ru-RU" sz="2400" dirty="0" smtClean="0"/>
                  <a:t>Оценку </a:t>
                </a:r>
                <a:r>
                  <a:rPr lang="ru-RU" sz="2400" dirty="0" smtClean="0"/>
                  <a:t>дисперсии можно вычислять по формуле</a:t>
                </a:r>
              </a:p>
              <a:p>
                <a:pPr eaLnBrk="1" hangingPunct="1"/>
                <a:endParaRPr lang="ru-RU" sz="2400" dirty="0" smtClean="0"/>
              </a:p>
              <a:p>
                <a:pPr eaLnBrk="1" hangingPunct="1"/>
                <a:endParaRPr lang="ru-RU" sz="2400" dirty="0" smtClean="0"/>
              </a:p>
              <a:p>
                <a:pPr eaLnBrk="1" hangingPunct="1"/>
                <a:endParaRPr lang="ru-RU" sz="2400" dirty="0" smtClean="0"/>
              </a:p>
              <a:p>
                <a:pPr eaLnBrk="1" hangingPunct="1"/>
                <a:r>
                  <a:rPr lang="ru-RU" sz="2400" dirty="0" smtClean="0"/>
                  <a:t>Тогда для вычисления дисперсии достаточно накапливать суммы: значений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baseline="-25000" dirty="0" err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dirty="0" smtClean="0"/>
                  <a:t> и их квадратов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baseline="-25000" dirty="0" err="1" smtClean="0">
                        <a:latin typeface="Cambria Math"/>
                      </a:rPr>
                      <m:t>𝑖</m:t>
                    </m:r>
                    <m:r>
                      <a:rPr lang="ru-RU" sz="2400" i="1" baseline="30000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ru-RU" sz="2400" i="1" dirty="0" smtClean="0"/>
                  <a:t>.</a:t>
                </a:r>
              </a:p>
            </p:txBody>
          </p:sp>
        </mc:Choice>
        <mc:Fallback>
          <p:sp>
            <p:nvSpPr>
              <p:cNvPr id="3379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1268760"/>
                <a:ext cx="7992888" cy="4968552"/>
              </a:xfrm>
              <a:blipFill rotWithShape="0">
                <a:blip r:embed="rId4"/>
                <a:stretch>
                  <a:fillRect l="-1144" t="-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37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534607"/>
              </p:ext>
            </p:extLst>
          </p:nvPr>
        </p:nvGraphicFramePr>
        <p:xfrm>
          <a:off x="1835696" y="2492896"/>
          <a:ext cx="386238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5" imgW="1968480" imgH="533160" progId="Equation.3">
                  <p:embed/>
                </p:oleObj>
              </mc:Choice>
              <mc:Fallback>
                <p:oleObj name="Equation" r:id="rId5" imgW="1968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492896"/>
                        <a:ext cx="3862387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2696"/>
            <a:ext cx="8002587" cy="755650"/>
          </a:xfrm>
        </p:spPr>
        <p:txBody>
          <a:bodyPr>
            <a:normAutofit/>
          </a:bodyPr>
          <a:lstStyle/>
          <a:p>
            <a:pPr eaLnBrk="1" hangingPunct="1"/>
            <a:endParaRPr lang="ru-RU" sz="3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2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052736"/>
                <a:ext cx="8229600" cy="5329014"/>
              </a:xfrm>
            </p:spPr>
            <p:txBody>
              <a:bodyPr/>
              <a:lstStyle/>
              <a:p>
                <a:pPr eaLnBrk="1" hangingPunct="1"/>
                <a:r>
                  <a:rPr lang="ru-RU" sz="2400" b="1" dirty="0"/>
                  <a:t>Оценка корреляционного момента</a:t>
                </a:r>
              </a:p>
              <a:p>
                <a:pPr eaLnBrk="1" hangingPunct="1"/>
                <a:r>
                  <a:rPr lang="ru-RU" sz="2400" dirty="0" smtClean="0"/>
                  <a:t>Для </a:t>
                </a:r>
                <a:r>
                  <a:rPr lang="ru-RU" sz="2400" dirty="0" smtClean="0"/>
                  <a:t>случайных величин </a:t>
                </a:r>
                <a:r>
                  <a:rPr lang="ru-RU" sz="2400" dirty="0" smtClean="0">
                    <a:sym typeface="Symbol" pitchFamily="18" charset="2"/>
                  </a:rPr>
                  <a:t></a:t>
                </a:r>
                <a:r>
                  <a:rPr lang="ru-RU" sz="2400" dirty="0" smtClean="0"/>
                  <a:t> и </a:t>
                </a:r>
                <a:r>
                  <a:rPr lang="en-US" sz="2400" dirty="0" smtClean="0">
                    <a:sym typeface="Symbol" pitchFamily="18" charset="2"/>
                  </a:rPr>
                  <a:t></a:t>
                </a:r>
                <a:r>
                  <a:rPr lang="ru-RU" sz="2400" dirty="0" smtClean="0"/>
                  <a:t> с возможными значениями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baseline="-25000" dirty="0" err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ru-RU" sz="2400" dirty="0" smtClean="0"/>
                  <a:t> 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baseline="-25000" dirty="0" err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ru-RU" sz="2400" dirty="0" smtClean="0"/>
                  <a:t> корреляционный момент:</a:t>
                </a:r>
              </a:p>
              <a:p>
                <a:pPr eaLnBrk="1" hangingPunct="1"/>
                <a:endParaRPr lang="ru-RU" sz="2400" dirty="0" smtClean="0"/>
              </a:p>
              <a:p>
                <a:pPr eaLnBrk="1" hangingPunct="1"/>
                <a:endParaRPr lang="ru-RU" sz="2400" dirty="0" smtClean="0"/>
              </a:p>
              <a:p>
                <a:pPr algn="ctr" eaLnBrk="1" hangingPunct="1">
                  <a:buFont typeface="Wingdings" pitchFamily="2" charset="2"/>
                  <a:buNone/>
                </a:pPr>
                <a:endParaRPr lang="ru-RU" sz="2400" dirty="0" smtClean="0"/>
              </a:p>
              <a:p>
                <a:pPr algn="ctr" eaLnBrk="1" hangingPunct="1">
                  <a:buFont typeface="Wingdings" pitchFamily="2" charset="2"/>
                  <a:buNone/>
                </a:pPr>
                <a:r>
                  <a:rPr lang="ru-RU" sz="2400" dirty="0" smtClean="0"/>
                  <a:t>или</a:t>
                </a:r>
                <a:endParaRPr lang="ru-RU" sz="2400" dirty="0" smtClean="0"/>
              </a:p>
            </p:txBody>
          </p:sp>
        </mc:Choice>
        <mc:Fallback>
          <p:sp>
            <p:nvSpPr>
              <p:cNvPr id="3482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052736"/>
                <a:ext cx="8229600" cy="5329014"/>
              </a:xfrm>
              <a:blipFill rotWithShape="0">
                <a:blip r:embed="rId3"/>
                <a:stretch>
                  <a:fillRect l="-1111" t="-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48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56934"/>
              </p:ext>
            </p:extLst>
          </p:nvPr>
        </p:nvGraphicFramePr>
        <p:xfrm>
          <a:off x="2195736" y="2661655"/>
          <a:ext cx="423068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Формула" r:id="rId4" imgW="1815840" imgH="457200" progId="Equation.3">
                  <p:embed/>
                </p:oleObj>
              </mc:Choice>
              <mc:Fallback>
                <p:oleObj name="Формула" r:id="rId4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661655"/>
                        <a:ext cx="4230687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48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374653"/>
              </p:ext>
            </p:extLst>
          </p:nvPr>
        </p:nvGraphicFramePr>
        <p:xfrm>
          <a:off x="1835696" y="4581128"/>
          <a:ext cx="511717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Формула" r:id="rId6" imgW="2094591" imgH="444307" progId="Equation.3">
                  <p:embed/>
                </p:oleObj>
              </mc:Choice>
              <mc:Fallback>
                <p:oleObj name="Формула" r:id="rId6" imgW="209459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581128"/>
                        <a:ext cx="5117176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6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124744"/>
            <a:ext cx="7620000" cy="4373563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Важно:</a:t>
            </a:r>
          </a:p>
          <a:p>
            <a:pPr eaLnBrk="1" hangingPunct="1"/>
            <a:r>
              <a:rPr lang="ru-RU" sz="2400" dirty="0" smtClean="0"/>
              <a:t>Фиксация </a:t>
            </a:r>
            <a:r>
              <a:rPr lang="ru-RU" sz="2400" dirty="0" smtClean="0"/>
              <a:t>и обработка результатов моделирования организуется так, чтобы оценки для искомых характеристик формировались постепенно по ходу моделирования, т.е. без специального запоминания всей информации о состояниях процесса функционирования системы.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2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Для метода статистического моделирования на ЭВМ характерно, что большое число операций, а следовательно и большая доля машинного времени расходуется на действия со случайными числами.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Результаты статистического моделирования зависят от качества исходных (базовых ) последовательностей случайных чисел.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В связи с этим наличие простых и экономичных способов формирования последовательностей случайных чисел во многом определяет возможность статистического моделирования.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8229600" cy="7064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/>
              <a:t>Метод статистического моделирования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7992888" cy="4752527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Важной особенностью процесса функционирования большинства систем является </a:t>
            </a:r>
            <a:r>
              <a:rPr lang="ru-RU" sz="2800" b="1" dirty="0" smtClean="0"/>
              <a:t>случайный (вероятностный) характер</a:t>
            </a:r>
            <a:r>
              <a:rPr lang="ru-RU" sz="2800" dirty="0" smtClean="0"/>
              <a:t> протекающих в них процессов и явлений. </a:t>
            </a:r>
          </a:p>
          <a:p>
            <a:pPr eaLnBrk="1" hangingPunct="1"/>
            <a:r>
              <a:rPr lang="ru-RU" sz="2800" dirty="0" smtClean="0"/>
              <a:t>Вероятностные факторы должны быть отражены в модели системы как </a:t>
            </a:r>
            <a:r>
              <a:rPr lang="ru-RU" sz="2800" b="1" dirty="0" smtClean="0"/>
              <a:t>случайные события, случайные величины</a:t>
            </a:r>
            <a:r>
              <a:rPr lang="ru-RU" sz="2800" dirty="0" smtClean="0"/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3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124744"/>
            <a:ext cx="7620000" cy="4373563"/>
          </a:xfrm>
        </p:spPr>
        <p:txBody>
          <a:bodyPr/>
          <a:lstStyle/>
          <a:p>
            <a:r>
              <a:rPr lang="ru-RU" sz="2400" b="1" dirty="0" smtClean="0"/>
              <a:t>Заключение</a:t>
            </a:r>
          </a:p>
          <a:p>
            <a:r>
              <a:rPr lang="ru-RU" sz="2400" dirty="0" smtClean="0"/>
              <a:t>Для </a:t>
            </a:r>
            <a:r>
              <a:rPr lang="ru-RU" sz="2400" dirty="0" smtClean="0"/>
              <a:t>обеспечения статистического </a:t>
            </a:r>
            <a:r>
              <a:rPr lang="ru-RU" sz="2400" dirty="0"/>
              <a:t>моделирования </a:t>
            </a:r>
            <a:r>
              <a:rPr lang="ru-RU" sz="2400" dirty="0" smtClean="0"/>
              <a:t>на ЭВМ необходимы: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качественные исходные </a:t>
            </a:r>
            <a:r>
              <a:rPr lang="ru-RU" sz="2400" dirty="0"/>
              <a:t>(</a:t>
            </a:r>
            <a:r>
              <a:rPr lang="ru-RU" sz="2400" dirty="0" smtClean="0"/>
              <a:t>базовые </a:t>
            </a:r>
            <a:r>
              <a:rPr lang="ru-RU" sz="2400" dirty="0"/>
              <a:t>) </a:t>
            </a:r>
            <a:r>
              <a:rPr lang="ru-RU" sz="2400" dirty="0" smtClean="0"/>
              <a:t>последовательности </a:t>
            </a:r>
            <a:r>
              <a:rPr lang="ru-RU" sz="2400" dirty="0"/>
              <a:t>случайных чисел.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наличие </a:t>
            </a:r>
            <a:r>
              <a:rPr lang="ru-RU" sz="2400" dirty="0"/>
              <a:t>простых и экономичных способов формирования последовательностей случайных </a:t>
            </a:r>
            <a:r>
              <a:rPr lang="ru-RU" sz="2400" dirty="0" smtClean="0"/>
              <a:t>чисел с заданным законом распределения.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519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литература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1. Советов </a:t>
            </a:r>
            <a:r>
              <a:rPr lang="ru-RU" sz="2400" dirty="0"/>
              <a:t>Б.Я., Яковлев С.А. Моделирование систем: учебник для ВУЗов. (3-е изд.). </a:t>
            </a:r>
            <a:r>
              <a:rPr lang="ru-RU" sz="2400" dirty="0" smtClean="0"/>
              <a:t>2003 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73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3464A5-326D-4EA8-BC00-76979FF5F28F}" type="slidenum">
              <a:rPr lang="ru-RU" smtClean="0">
                <a:solidFill>
                  <a:srgbClr val="D1282E"/>
                </a:solidFill>
              </a:rPr>
              <a:pPr eaLnBrk="1" hangingPunct="1"/>
              <a:t>32</a:t>
            </a:fld>
            <a:endParaRPr lang="ru-RU" smtClean="0">
              <a:solidFill>
                <a:srgbClr val="D1282E"/>
              </a:solidFill>
            </a:endParaRPr>
          </a:p>
        </p:txBody>
      </p:sp>
      <p:sp>
        <p:nvSpPr>
          <p:cNvPr id="122885" name="WordArt 5"/>
          <p:cNvSpPr>
            <a:spLocks noChangeArrowheads="1" noChangeShapeType="1" noTextEdit="1"/>
          </p:cNvSpPr>
          <p:nvPr/>
        </p:nvSpPr>
        <p:spPr bwMode="auto">
          <a:xfrm>
            <a:off x="1547813" y="2349500"/>
            <a:ext cx="6337300" cy="1439863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Спасибо за внимание!</a:t>
            </a:r>
          </a:p>
        </p:txBody>
      </p:sp>
      <p:sp>
        <p:nvSpPr>
          <p:cNvPr id="109572" name="Номер слайда 1"/>
          <p:cNvSpPr txBox="1">
            <a:spLocks noGrp="1"/>
          </p:cNvSpPr>
          <p:nvPr/>
        </p:nvSpPr>
        <p:spPr bwMode="auto">
          <a:xfrm rot="-5400000">
            <a:off x="8227219" y="5885656"/>
            <a:ext cx="1316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B5ED550-8567-48E3-8D0B-993B6A0A95F7}" type="slidenum">
              <a:rPr lang="ru-RU" sz="2400" b="1">
                <a:solidFill>
                  <a:srgbClr val="D1282E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ru-RU" sz="2400" b="1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091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4704"/>
            <a:ext cx="8229600" cy="5617046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В этой ситуации воспроизведение с помощью ИМ одной или нескольких реализаций процесса функционирования системы в течение заданного интервала времени не позволяет сделать обоснованные выводы относительно её эффективности. </a:t>
            </a:r>
          </a:p>
          <a:p>
            <a:pPr eaLnBrk="1" hangingPunct="1"/>
            <a:r>
              <a:rPr lang="ru-RU" sz="2400" dirty="0" smtClean="0"/>
              <a:t>Очевидно, что наблюдение большого количества подобных реализаций позволяет получить некоторую усреднённую картину поведения системы, которая даёт возможность судить об интересующих нас свойствах. </a:t>
            </a:r>
          </a:p>
          <a:p>
            <a:pPr eaLnBrk="1" hangingPunct="1"/>
            <a:endParaRPr lang="ru-RU" sz="24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0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075240" cy="5256584"/>
          </a:xfrm>
        </p:spPr>
        <p:txBody>
          <a:bodyPr/>
          <a:lstStyle/>
          <a:p>
            <a:r>
              <a:rPr lang="ru-RU" sz="2400" dirty="0" smtClean="0"/>
              <a:t>Многократное выполнение имитационной модели в условиях неопределенности входных параметров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5</a:t>
            </a:fld>
            <a:endParaRPr lang="ru-RU">
              <a:solidFill>
                <a:srgbClr val="D1282E"/>
              </a:solidFill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282825" y="2420888"/>
            <a:ext cx="8784976" cy="2376264"/>
            <a:chOff x="179512" y="2348880"/>
            <a:chExt cx="8784976" cy="2376264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899592" y="2780928"/>
              <a:ext cx="1800200" cy="1944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Генерация очередной реализации входного  случайного вектора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3347864" y="3266225"/>
              <a:ext cx="2160240" cy="9736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Имитационная модель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6372200" y="2780928"/>
              <a:ext cx="1872208" cy="1944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Анализ статистических характеристик выходного случайного вектора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>
              <a:off x="179512" y="3933056"/>
              <a:ext cx="720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5" idx="3"/>
              <a:endCxn id="6" idx="1"/>
            </p:cNvCxnSpPr>
            <p:nvPr/>
          </p:nvCxnSpPr>
          <p:spPr>
            <a:xfrm>
              <a:off x="2699792" y="3753036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6" idx="3"/>
              <a:endCxn id="7" idx="1"/>
            </p:cNvCxnSpPr>
            <p:nvPr/>
          </p:nvCxnSpPr>
          <p:spPr>
            <a:xfrm>
              <a:off x="5508104" y="3753036"/>
              <a:ext cx="8640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>
              <a:off x="8244408" y="4077072"/>
              <a:ext cx="720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539552" y="3266225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539552" y="2348880"/>
              <a:ext cx="0" cy="917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539552" y="2348880"/>
              <a:ext cx="79928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8532440" y="2348880"/>
              <a:ext cx="0" cy="917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8244408" y="3266225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98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764704"/>
            <a:ext cx="8003356" cy="5472608"/>
          </a:xfrm>
        </p:spPr>
        <p:txBody>
          <a:bodyPr/>
          <a:lstStyle/>
          <a:p>
            <a:pPr eaLnBrk="1" hangingPunct="1"/>
            <a:r>
              <a:rPr lang="ru-RU" sz="2400" dirty="0" smtClean="0"/>
              <a:t>Способ ИМ процессов с помощью генерации последовательностей случайных величин получил общее название – </a:t>
            </a:r>
            <a:r>
              <a:rPr lang="ru-RU" sz="2400" b="1" dirty="0" smtClean="0"/>
              <a:t>метод Монте-Карло</a:t>
            </a:r>
            <a:r>
              <a:rPr lang="ru-RU" sz="2400" dirty="0" smtClean="0"/>
              <a:t>.</a:t>
            </a:r>
          </a:p>
          <a:p>
            <a:pPr eaLnBrk="1" hangingPunct="1"/>
            <a:r>
              <a:rPr lang="ru-RU" sz="2400" dirty="0" smtClean="0"/>
              <a:t>Метод Монте-Карло появился в конце 40-х годов прошлого века в результате работы американских учёных в области проектирования средств защиты от ядерных излучений. </a:t>
            </a:r>
          </a:p>
          <a:p>
            <a:pPr eaLnBrk="1" hangingPunct="1"/>
            <a:r>
              <a:rPr lang="ru-RU" sz="2400" dirty="0" smtClean="0"/>
              <a:t>Его применение и развитие в интересах ИМ систем привело к возникновению </a:t>
            </a:r>
            <a:r>
              <a:rPr lang="ru-RU" sz="2400" b="1" dirty="0" smtClean="0"/>
              <a:t>метода статистического моделирования</a:t>
            </a:r>
            <a:r>
              <a:rPr lang="ru-RU" sz="2400" dirty="0" smtClean="0"/>
              <a:t>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8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002587" cy="755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smtClean="0"/>
              <a:t/>
            </a:r>
            <a:br>
              <a:rPr lang="ru-RU" sz="3600" smtClean="0"/>
            </a:br>
            <a:endParaRPr lang="ru-RU" sz="360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0728"/>
            <a:ext cx="8229600" cy="5472608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ru-RU" sz="2400" b="1" dirty="0" smtClean="0"/>
              <a:t>В основе метода </a:t>
            </a:r>
            <a:r>
              <a:rPr lang="ru-RU" sz="2400" dirty="0" smtClean="0"/>
              <a:t>лежит выполнение следующих действий: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ru-RU" sz="2400" dirty="0" smtClean="0"/>
              <a:t>проведение большого количества одинаковых по исходным данным испытаний;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ru-RU" sz="2400" dirty="0" smtClean="0"/>
              <a:t>формирование на этой основе соответствующего количества независимых реализаций случайных величин, характеризующих те или иные исходы функционирования системы;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ru-RU" sz="2400" dirty="0" smtClean="0"/>
              <a:t>усреднение и другая статистическая обработка формируемых реализаций случайных величин (исходов).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7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1124744"/>
                <a:ext cx="8280920" cy="5400600"/>
              </a:xfrm>
            </p:spPr>
            <p:txBody>
              <a:bodyPr/>
              <a:lstStyle/>
              <a:p>
                <a:pPr eaLnBrk="1" hangingPunct="1"/>
                <a:r>
                  <a:rPr lang="ru-RU" sz="2400" dirty="0" smtClean="0"/>
                  <a:t>Метод Монте-Карло использует в качестве теоретической базы </a:t>
                </a:r>
                <a:r>
                  <a:rPr lang="ru-RU" sz="2400" b="1" dirty="0" smtClean="0"/>
                  <a:t>предельные теоремы теории вероятностей</a:t>
                </a:r>
                <a:r>
                  <a:rPr lang="ru-RU" sz="2400" dirty="0" smtClean="0"/>
                  <a:t>. </a:t>
                </a:r>
              </a:p>
              <a:p>
                <a:pPr marL="457200" indent="-457200" eaLnBrk="1" hangingPunct="1">
                  <a:buFont typeface="Arial" pitchFamily="34" charset="0"/>
                  <a:buChar char="•"/>
                </a:pPr>
                <a:r>
                  <a:rPr lang="ru-RU" sz="2400" dirty="0" smtClean="0"/>
                  <a:t>Принципиально, если количество реализаций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ru-RU" sz="2400" dirty="0" smtClean="0"/>
                  <a:t>, результаты устойчивы и достаточно точны. </a:t>
                </a:r>
              </a:p>
              <a:p>
                <a:pPr marL="457200" indent="-457200" eaLnBrk="1" hangingPunct="1">
                  <a:buFont typeface="Arial" pitchFamily="34" charset="0"/>
                  <a:buChar char="•"/>
                </a:pPr>
                <a:r>
                  <a:rPr lang="ru-RU" sz="2400" dirty="0" smtClean="0"/>
                  <a:t>Практически приемлемые результаты могут быть получены при достаточно небольших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ru-RU" sz="2400" dirty="0" smtClean="0"/>
                  <a:t>. </a:t>
                </a:r>
              </a:p>
            </p:txBody>
          </p:sp>
        </mc:Choice>
        <mc:Fallback>
          <p:sp>
            <p:nvSpPr>
              <p:cNvPr id="2765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124744"/>
                <a:ext cx="8280920" cy="5400600"/>
              </a:xfrm>
              <a:blipFill rotWithShape="0">
                <a:blip r:embed="rId2"/>
                <a:stretch>
                  <a:fillRect l="-1178" t="-791" r="-18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9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/>
              <a:t>Предельные теоремы теории вероятностей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1916832"/>
                <a:ext cx="7488832" cy="4608512"/>
              </a:xfrm>
            </p:spPr>
            <p:txBody>
              <a:bodyPr/>
              <a:lstStyle/>
              <a:p>
                <a:pPr indent="-360000" eaLnBrk="1" hangingPunct="1">
                  <a:lnSpc>
                    <a:spcPct val="150000"/>
                  </a:lnSpc>
                </a:pPr>
                <a:r>
                  <a:rPr lang="ru-RU" sz="2400" b="1" dirty="0" smtClean="0"/>
                  <a:t>Неравенство Чебышева</a:t>
                </a:r>
                <a:r>
                  <a:rPr lang="ru-RU" sz="2400" b="1" i="1" dirty="0" smtClean="0"/>
                  <a:t>.</a:t>
                </a:r>
                <a:r>
                  <a:rPr lang="ru-RU" sz="2400" dirty="0" smtClean="0"/>
                  <a:t> Для неотрицательной случайной величины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ru-RU" sz="2400" dirty="0" smtClean="0"/>
                  <a:t> и любого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𝐾</m:t>
                    </m:r>
                    <m:r>
                      <a:rPr lang="ru-RU" sz="2400" i="1" dirty="0" smtClean="0">
                        <a:latin typeface="Cambria Math"/>
                      </a:rPr>
                      <m:t>&gt;0 </m:t>
                    </m:r>
                  </m:oMath>
                </a14:m>
                <a:r>
                  <a:rPr lang="ru-RU" sz="2400" dirty="0" smtClean="0"/>
                  <a:t> выполняется неравенство:</a:t>
                </a:r>
                <a:endParaRPr lang="en-US" sz="2400" dirty="0" smtClean="0"/>
              </a:p>
              <a:p>
                <a:pPr indent="-360000" algn="ctr" eaLnBrk="1" hangingPunct="1">
                  <a:lnSpc>
                    <a:spcPct val="150000"/>
                  </a:lnSpc>
                  <a:buFont typeface="Wingdings" pitchFamily="2" charset="2"/>
                  <a:buNone/>
                </a:pPr>
                <a:r>
                  <a:rPr lang="ru-RU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𝑃</m:t>
                    </m:r>
                    <m:r>
                      <a:rPr lang="en-US" sz="2400" i="1" dirty="0" smtClean="0">
                        <a:latin typeface="Cambria Math"/>
                      </a:rPr>
                      <m:t>{</m:t>
                    </m:r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i="1" dirty="0" smtClean="0">
                        <a:latin typeface="Cambria Math"/>
                      </a:rPr>
                      <m:t>𝐾</m:t>
                    </m:r>
                    <m:r>
                      <a:rPr lang="en-US" sz="2400" i="1" dirty="0" smtClean="0">
                        <a:latin typeface="Cambria Math"/>
                      </a:rPr>
                      <m:t>} ≤ </m:t>
                    </m:r>
                    <m:r>
                      <a:rPr lang="en-US" sz="2400" i="1" dirty="0" smtClean="0">
                        <a:latin typeface="Cambria Math"/>
                      </a:rPr>
                      <m:t>𝑀</m:t>
                    </m:r>
                    <m:r>
                      <a:rPr lang="en-US" sz="2400" i="1" dirty="0" smtClean="0">
                        <a:latin typeface="Cambria Math"/>
                      </a:rPr>
                      <m:t>[</m:t>
                    </m:r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en-US" sz="2400" i="1" dirty="0" smtClean="0">
                        <a:latin typeface="Cambria Math"/>
                      </a:rPr>
                      <m:t>] / </m:t>
                    </m:r>
                    <m:r>
                      <a:rPr lang="en-US" sz="2400" i="1" dirty="0" smtClean="0">
                        <a:latin typeface="Cambria Math"/>
                      </a:rPr>
                      <m:t>𝐾</m:t>
                    </m:r>
                  </m:oMath>
                </a14:m>
                <a:endParaRPr lang="ru-RU" sz="2400" b="1" i="1" dirty="0" smtClean="0"/>
              </a:p>
            </p:txBody>
          </p:sp>
        </mc:Choice>
        <mc:Fallback>
          <p:sp>
            <p:nvSpPr>
              <p:cNvPr id="2867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916832"/>
                <a:ext cx="7488832" cy="4608512"/>
              </a:xfrm>
              <a:blipFill rotWithShape="0">
                <a:blip r:embed="rId2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0" y="356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1050</Words>
  <Application>Microsoft Office PowerPoint</Application>
  <PresentationFormat>Экран (4:3)</PresentationFormat>
  <Paragraphs>166</Paragraphs>
  <Slides>32</Slides>
  <Notes>2</Notes>
  <HiddenSlides>2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32</vt:i4>
      </vt:variant>
    </vt:vector>
  </HeadingPairs>
  <TitlesOfParts>
    <vt:vector size="43" baseType="lpstr">
      <vt:lpstr>Arial</vt:lpstr>
      <vt:lpstr>Arial Black</vt:lpstr>
      <vt:lpstr>Calibri</vt:lpstr>
      <vt:lpstr>Cambria Math</vt:lpstr>
      <vt:lpstr>Symbol</vt:lpstr>
      <vt:lpstr>Times New Roman</vt:lpstr>
      <vt:lpstr>Wingdings</vt:lpstr>
      <vt:lpstr>1_Тема Office</vt:lpstr>
      <vt:lpstr>1_Главная</vt:lpstr>
      <vt:lpstr>Формула</vt:lpstr>
      <vt:lpstr>Microsoft Equation 3.0</vt:lpstr>
      <vt:lpstr>Презентация PowerPoint</vt:lpstr>
      <vt:lpstr>Тема 7.  метод статистического моделирования</vt:lpstr>
      <vt:lpstr>Метод статистического моделирования 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Предельные теоремы теории вероятностей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Статистическая обработка результатов моделирования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User</cp:lastModifiedBy>
  <cp:revision>152</cp:revision>
  <dcterms:created xsi:type="dcterms:W3CDTF">2012-09-25T09:15:37Z</dcterms:created>
  <dcterms:modified xsi:type="dcterms:W3CDTF">2016-03-16T10:21:35Z</dcterms:modified>
</cp:coreProperties>
</file>