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6" r:id="rId3"/>
    <p:sldId id="257" r:id="rId4"/>
    <p:sldId id="41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17" r:id="rId32"/>
    <p:sldId id="258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40EE-5194-4F75-8CF3-6515ECDF3100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A809-A2A7-4A7A-9AD6-87A20ED8D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9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168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C161E58-D198-47FA-ACF9-9B61A225CA46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F33A71-6783-43AE-B87B-643EE8F02A77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7C7A62A-E561-446E-A5C0-B60451EF179D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4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9C0C3-9D17-4427-BDB4-756E3982FE77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6309F-024C-48DB-B99A-47D1909CFFB1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3AE2-F71A-4C9D-AF88-940E8FBBE89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1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D80F-DCC8-44A6-A890-1672ACD8A1D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591719414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37578487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7116369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4120077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D793A5E-3E1C-4DB2-9000-E74C5E74DC7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BC1640-0F45-4C96-AB1D-AA3FB160468B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B5E0FF-4262-491C-BE97-472D55CA149C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CEC40B-5A7A-4523-A102-85509926E615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ED75FC4-AE3E-4A49-9C29-BFC5975B0BD0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3744D04-7829-4FFF-A79F-EF8502ECC891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D72823B-C5F3-4AB0-827D-8BD7EF6C181E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71378BB-A887-4D7F-9ADE-116B686C8BAD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5B32A88-DC0B-46B6-AEEB-C6AFF4DBEAB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4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7778E-BF3E-495F-9652-F108F8F7A65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13576" cy="452596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Базовым алгоритмом, на основе которого могут быть получены алгоритмы и программы моделирования любых случайных величин, является </a:t>
            </a:r>
            <a:r>
              <a:rPr lang="ru-RU" sz="2800" b="1" dirty="0" smtClean="0"/>
              <a:t>алгоритм датчика равномерно распределенной СВ на интервале (0,1).</a:t>
            </a:r>
            <a:r>
              <a:rPr lang="ru-RU" sz="2800" dirty="0" smtClean="0"/>
              <a:t> 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0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482" y="908720"/>
                <a:ext cx="8209036" cy="4825082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Непрерывная случайная величина </a:t>
                </a:r>
                <a:r>
                  <a:rPr lang="ru-RU" sz="2400" dirty="0" smtClean="0">
                    <a:sym typeface="Symbol" pitchFamily="18" charset="2"/>
                  </a:rPr>
                  <a:t></a:t>
                </a:r>
                <a:r>
                  <a:rPr lang="ru-RU" sz="2400" dirty="0" smtClean="0"/>
                  <a:t> имеет равномерное распределение в интервале 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(</m:t>
                    </m:r>
                    <m:r>
                      <a:rPr lang="ru-RU" sz="2400" i="1" dirty="0" smtClean="0">
                        <a:latin typeface="Cambria Math"/>
                      </a:rPr>
                      <m:t>𝑎</m:t>
                    </m:r>
                    <m:r>
                      <a:rPr lang="ru-RU" sz="2400" i="1" dirty="0" smtClean="0">
                        <a:latin typeface="Cambria Math"/>
                      </a:rPr>
                      <m:t>, </m:t>
                    </m:r>
                    <m:r>
                      <a:rPr lang="ru-RU" sz="2400" i="1" dirty="0" smtClean="0">
                        <a:latin typeface="Cambria Math"/>
                      </a:rPr>
                      <m:t>𝑏</m:t>
                    </m:r>
                    <m:r>
                      <a:rPr lang="ru-RU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 smtClean="0"/>
                  <a:t>, если ее функции плотности и распределения соответственно примут вид:</a:t>
                </a:r>
              </a:p>
            </p:txBody>
          </p:sp>
        </mc:Choice>
        <mc:Fallback xmlns=""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482" y="908720"/>
                <a:ext cx="8209036" cy="4825082"/>
              </a:xfrm>
              <a:blipFill rotWithShape="1">
                <a:blip r:embed="rId3"/>
                <a:stretch>
                  <a:fillRect l="-1189" t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46044"/>
              </p:ext>
            </p:extLst>
          </p:nvPr>
        </p:nvGraphicFramePr>
        <p:xfrm>
          <a:off x="467544" y="2996952"/>
          <a:ext cx="38163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Формула" r:id="rId4" imgW="1752600" imgH="457200" progId="Equation.3">
                  <p:embed/>
                </p:oleObj>
              </mc:Choice>
              <mc:Fallback>
                <p:oleObj name="Формула" r:id="rId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96952"/>
                        <a:ext cx="38163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33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63337"/>
              </p:ext>
            </p:extLst>
          </p:nvPr>
        </p:nvGraphicFramePr>
        <p:xfrm>
          <a:off x="4499992" y="2780928"/>
          <a:ext cx="43195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Формула" r:id="rId6" imgW="2120900" imgH="711200" progId="Equation.3">
                  <p:embed/>
                </p:oleObj>
              </mc:Choice>
              <mc:Fallback>
                <p:oleObj name="Формула" r:id="rId6" imgW="2120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780928"/>
                        <a:ext cx="43195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Равномерное распределение случайной величины </a:t>
            </a:r>
          </a:p>
        </p:txBody>
      </p:sp>
      <p:grpSp>
        <p:nvGrpSpPr>
          <p:cNvPr id="14340" name="Group 81"/>
          <p:cNvGrpSpPr>
            <a:grpSpLocks/>
          </p:cNvGrpSpPr>
          <p:nvPr/>
        </p:nvGrpSpPr>
        <p:grpSpPr bwMode="auto">
          <a:xfrm>
            <a:off x="1042988" y="1989138"/>
            <a:ext cx="6359525" cy="3211512"/>
            <a:chOff x="703" y="1026"/>
            <a:chExt cx="4006" cy="2023"/>
          </a:xfrm>
        </p:grpSpPr>
        <p:grpSp>
          <p:nvGrpSpPr>
            <p:cNvPr id="14341" name="Group 62"/>
            <p:cNvGrpSpPr>
              <a:grpSpLocks/>
            </p:cNvGrpSpPr>
            <p:nvPr/>
          </p:nvGrpSpPr>
          <p:grpSpPr bwMode="auto">
            <a:xfrm>
              <a:off x="1271" y="1115"/>
              <a:ext cx="3438" cy="1600"/>
              <a:chOff x="2880" y="13719"/>
              <a:chExt cx="3888" cy="1511"/>
            </a:xfrm>
          </p:grpSpPr>
          <p:sp useBgFill="1">
            <p:nvSpPr>
              <p:cNvPr id="14348" name="Line 63"/>
              <p:cNvSpPr>
                <a:spLocks noChangeShapeType="1"/>
              </p:cNvSpPr>
              <p:nvPr/>
            </p:nvSpPr>
            <p:spPr bwMode="auto">
              <a:xfrm>
                <a:off x="2880" y="13719"/>
                <a:ext cx="0" cy="144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49" name="Line 64"/>
              <p:cNvSpPr>
                <a:spLocks noChangeShapeType="1"/>
              </p:cNvSpPr>
              <p:nvPr/>
            </p:nvSpPr>
            <p:spPr bwMode="auto">
              <a:xfrm>
                <a:off x="2880" y="15159"/>
                <a:ext cx="1584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0" name="Line 65"/>
              <p:cNvSpPr>
                <a:spLocks noChangeShapeType="1"/>
              </p:cNvSpPr>
              <p:nvPr/>
            </p:nvSpPr>
            <p:spPr bwMode="auto">
              <a:xfrm>
                <a:off x="5184" y="15186"/>
                <a:ext cx="1584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1" name="Line 66"/>
              <p:cNvSpPr>
                <a:spLocks noChangeShapeType="1"/>
              </p:cNvSpPr>
              <p:nvPr/>
            </p:nvSpPr>
            <p:spPr bwMode="auto">
              <a:xfrm flipV="1">
                <a:off x="5184" y="13719"/>
                <a:ext cx="0" cy="144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2" name="Line 67"/>
              <p:cNvSpPr>
                <a:spLocks noChangeShapeType="1"/>
              </p:cNvSpPr>
              <p:nvPr/>
            </p:nvSpPr>
            <p:spPr bwMode="auto">
              <a:xfrm flipV="1">
                <a:off x="3168" y="14295"/>
                <a:ext cx="0" cy="864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3" name="Line 68"/>
              <p:cNvSpPr>
                <a:spLocks noChangeShapeType="1"/>
              </p:cNvSpPr>
              <p:nvPr/>
            </p:nvSpPr>
            <p:spPr bwMode="auto">
              <a:xfrm>
                <a:off x="3168" y="14295"/>
                <a:ext cx="1008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4" name="Line 69"/>
              <p:cNvSpPr>
                <a:spLocks noChangeShapeType="1"/>
              </p:cNvSpPr>
              <p:nvPr/>
            </p:nvSpPr>
            <p:spPr bwMode="auto">
              <a:xfrm>
                <a:off x="4176" y="14295"/>
                <a:ext cx="0" cy="864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5" name="Line 70"/>
              <p:cNvSpPr>
                <a:spLocks noChangeShapeType="1"/>
              </p:cNvSpPr>
              <p:nvPr/>
            </p:nvSpPr>
            <p:spPr bwMode="auto">
              <a:xfrm flipV="1">
                <a:off x="5616" y="13934"/>
                <a:ext cx="432" cy="1296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6" name="Line 71"/>
              <p:cNvSpPr>
                <a:spLocks noChangeShapeType="1"/>
              </p:cNvSpPr>
              <p:nvPr/>
            </p:nvSpPr>
            <p:spPr bwMode="auto">
              <a:xfrm>
                <a:off x="6048" y="13934"/>
                <a:ext cx="432" cy="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7" name="Line 72"/>
              <p:cNvSpPr>
                <a:spLocks noChangeShapeType="1"/>
              </p:cNvSpPr>
              <p:nvPr/>
            </p:nvSpPr>
            <p:spPr bwMode="auto">
              <a:xfrm>
                <a:off x="6072" y="13934"/>
                <a:ext cx="0" cy="1296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 useBgFill="1">
            <p:nvSpPr>
              <p:cNvPr id="14358" name="Line 73"/>
              <p:cNvSpPr>
                <a:spLocks noChangeShapeType="1"/>
              </p:cNvSpPr>
              <p:nvPr/>
            </p:nvSpPr>
            <p:spPr bwMode="auto">
              <a:xfrm flipH="1">
                <a:off x="5184" y="13934"/>
                <a:ext cx="864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 useBgFill="1">
          <p:nvSpPr>
            <p:cNvPr id="14342" name="Text Box 74"/>
            <p:cNvSpPr txBox="1">
              <a:spLocks noChangeArrowheads="1"/>
            </p:cNvSpPr>
            <p:nvPr/>
          </p:nvSpPr>
          <p:spPr bwMode="auto">
            <a:xfrm>
              <a:off x="1066" y="2704"/>
              <a:ext cx="3611" cy="345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b="1">
                  <a:latin typeface="Times New Roman" pitchFamily="18" charset="0"/>
                </a:rPr>
                <a:t> 0</a:t>
              </a:r>
              <a:r>
                <a:rPr lang="ru-RU" b="1" i="1">
                  <a:latin typeface="Times New Roman" pitchFamily="18" charset="0"/>
                </a:rPr>
                <a:t>  </a:t>
              </a:r>
              <a:r>
                <a:rPr lang="en-US" b="1" i="1">
                  <a:latin typeface="Times New Roman" pitchFamily="18" charset="0"/>
                </a:rPr>
                <a:t> </a:t>
              </a:r>
              <a:r>
                <a:rPr lang="ru-RU" b="1" i="1">
                  <a:latin typeface="Times New Roman" pitchFamily="18" charset="0"/>
                </a:rPr>
                <a:t>    </a:t>
              </a:r>
              <a:r>
                <a:rPr lang="en-US" b="1" i="1">
                  <a:latin typeface="Times New Roman" pitchFamily="18" charset="0"/>
                </a:rPr>
                <a:t>a</a:t>
              </a:r>
              <a:r>
                <a:rPr lang="ru-RU" b="1" i="1">
                  <a:latin typeface="Times New Roman" pitchFamily="18" charset="0"/>
                </a:rPr>
                <a:t>           </a:t>
              </a:r>
              <a:r>
                <a:rPr lang="en-US" b="1" i="1">
                  <a:latin typeface="Times New Roman" pitchFamily="18" charset="0"/>
                </a:rPr>
                <a:t>      </a:t>
              </a:r>
              <a:r>
                <a:rPr lang="ru-RU" b="1" i="1">
                  <a:latin typeface="Times New Roman" pitchFamily="18" charset="0"/>
                </a:rPr>
                <a:t>     </a:t>
              </a:r>
              <a:r>
                <a:rPr lang="en-US" b="1" i="1">
                  <a:latin typeface="Times New Roman" pitchFamily="18" charset="0"/>
                </a:rPr>
                <a:t>b</a:t>
              </a:r>
              <a:r>
                <a:rPr lang="ru-RU" b="1" i="1">
                  <a:latin typeface="Times New Roman" pitchFamily="18" charset="0"/>
                </a:rPr>
                <a:t>     </a:t>
              </a:r>
              <a:r>
                <a:rPr lang="en-US" b="1" i="1">
                  <a:latin typeface="Times New Roman" pitchFamily="18" charset="0"/>
                </a:rPr>
                <a:t>x</a:t>
              </a:r>
              <a:r>
                <a:rPr lang="ru-RU" b="1" i="1">
                  <a:latin typeface="Times New Roman" pitchFamily="18" charset="0"/>
                </a:rPr>
                <a:t>         </a:t>
              </a:r>
              <a:r>
                <a:rPr lang="en-US" b="1" i="1">
                  <a:latin typeface="Times New Roman" pitchFamily="18" charset="0"/>
                </a:rPr>
                <a:t>    </a:t>
              </a:r>
              <a:r>
                <a:rPr lang="ru-RU" b="1" i="1">
                  <a:latin typeface="Times New Roman" pitchFamily="18" charset="0"/>
                </a:rPr>
                <a:t>   </a:t>
              </a:r>
              <a:r>
                <a:rPr lang="ru-RU" b="1">
                  <a:latin typeface="Times New Roman" pitchFamily="18" charset="0"/>
                </a:rPr>
                <a:t>0</a:t>
              </a:r>
              <a:r>
                <a:rPr lang="ru-RU" b="1" i="1">
                  <a:latin typeface="Times New Roman" pitchFamily="18" charset="0"/>
                </a:rPr>
                <a:t>     </a:t>
              </a:r>
              <a:r>
                <a:rPr lang="en-US" b="1" i="1">
                  <a:latin typeface="Times New Roman" pitchFamily="18" charset="0"/>
                </a:rPr>
                <a:t> </a:t>
              </a:r>
              <a:r>
                <a:rPr lang="ru-RU" b="1" i="1">
                  <a:latin typeface="Times New Roman" pitchFamily="18" charset="0"/>
                </a:rPr>
                <a:t>  </a:t>
              </a:r>
              <a:r>
                <a:rPr lang="en-US" b="1" i="1">
                  <a:latin typeface="Times New Roman" pitchFamily="18" charset="0"/>
                </a:rPr>
                <a:t>a</a:t>
              </a:r>
              <a:r>
                <a:rPr lang="ru-RU" b="1" i="1">
                  <a:latin typeface="Times New Roman" pitchFamily="18" charset="0"/>
                </a:rPr>
                <a:t>          </a:t>
              </a:r>
              <a:r>
                <a:rPr lang="en-US" b="1" i="1">
                  <a:latin typeface="Times New Roman" pitchFamily="18" charset="0"/>
                </a:rPr>
                <a:t>b</a:t>
              </a:r>
              <a:r>
                <a:rPr lang="ru-RU" b="1" i="1">
                  <a:latin typeface="Times New Roman" pitchFamily="18" charset="0"/>
                </a:rPr>
                <a:t>     </a:t>
              </a:r>
              <a:r>
                <a:rPr lang="en-US" b="1" i="1">
                  <a:latin typeface="Times New Roman" pitchFamily="18" charset="0"/>
                </a:rPr>
                <a:t>    x</a:t>
              </a:r>
              <a:r>
                <a:rPr lang="ru-RU" b="1" i="1">
                  <a:latin typeface="Times New Roman" pitchFamily="18" charset="0"/>
                </a:rPr>
                <a:t> </a:t>
              </a:r>
              <a:endParaRPr lang="ru-RU" b="1">
                <a:latin typeface="Times New Roman" pitchFamily="18" charset="0"/>
              </a:endParaRPr>
            </a:p>
          </p:txBody>
        </p:sp>
        <p:sp useBgFill="1">
          <p:nvSpPr>
            <p:cNvPr id="14343" name="Text Box 75"/>
            <p:cNvSpPr txBox="1">
              <a:spLocks noChangeArrowheads="1"/>
            </p:cNvSpPr>
            <p:nvPr/>
          </p:nvSpPr>
          <p:spPr bwMode="auto">
            <a:xfrm>
              <a:off x="703" y="1115"/>
              <a:ext cx="498" cy="36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b="1" i="1">
                  <a:latin typeface="Times New Roman" pitchFamily="18" charset="0"/>
                </a:rPr>
                <a:t>     f(x)</a:t>
              </a:r>
              <a:endParaRPr lang="ru-RU" b="1">
                <a:latin typeface="Times New Roman" pitchFamily="18" charset="0"/>
              </a:endParaRPr>
            </a:p>
          </p:txBody>
        </p:sp>
        <p:sp useBgFill="1">
          <p:nvSpPr>
            <p:cNvPr id="14344" name="Text Box 76"/>
            <p:cNvSpPr txBox="1">
              <a:spLocks noChangeArrowheads="1"/>
            </p:cNvSpPr>
            <p:nvPr/>
          </p:nvSpPr>
          <p:spPr bwMode="auto">
            <a:xfrm>
              <a:off x="2904" y="1026"/>
              <a:ext cx="355" cy="357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b="1" i="1">
                  <a:latin typeface="Times New Roman" pitchFamily="18" charset="0"/>
                </a:rPr>
                <a:t>F(x)</a:t>
              </a:r>
              <a:r>
                <a:rPr lang="en-US" b="1">
                  <a:latin typeface="Times New Roman" pitchFamily="18" charset="0"/>
                </a:rPr>
                <a:t> </a:t>
              </a:r>
              <a:endParaRPr lang="ru-RU" b="1">
                <a:latin typeface="Times New Roman" pitchFamily="18" charset="0"/>
              </a:endParaRPr>
            </a:p>
          </p:txBody>
        </p:sp>
        <p:sp useBgFill="1">
          <p:nvSpPr>
            <p:cNvPr id="14345" name="Text Box 77"/>
            <p:cNvSpPr txBox="1">
              <a:spLocks noChangeArrowheads="1"/>
            </p:cNvSpPr>
            <p:nvPr/>
          </p:nvSpPr>
          <p:spPr bwMode="auto">
            <a:xfrm>
              <a:off x="703" y="1651"/>
              <a:ext cx="498" cy="35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r>
                <a:rPr lang="en-US" b="1">
                  <a:latin typeface="Times New Roman" pitchFamily="18" charset="0"/>
                </a:rPr>
                <a:t>1/(</a:t>
              </a:r>
              <a:r>
                <a:rPr lang="en-US" b="1" i="1">
                  <a:latin typeface="Times New Roman" pitchFamily="18" charset="0"/>
                </a:rPr>
                <a:t>b</a:t>
              </a:r>
              <a:r>
                <a:rPr lang="en-US" b="1">
                  <a:latin typeface="Times New Roman" pitchFamily="18" charset="0"/>
                </a:rPr>
                <a:t>-</a:t>
              </a:r>
              <a:r>
                <a:rPr lang="en-US" b="1" i="1">
                  <a:latin typeface="Times New Roman" pitchFamily="18" charset="0"/>
                </a:rPr>
                <a:t>a</a:t>
              </a:r>
              <a:r>
                <a:rPr lang="en-US" b="1">
                  <a:latin typeface="Times New Roman" pitchFamily="18" charset="0"/>
                </a:rPr>
                <a:t>) </a:t>
              </a:r>
              <a:endParaRPr lang="ru-RU" b="1">
                <a:latin typeface="Times New Roman" pitchFamily="18" charset="0"/>
              </a:endParaRPr>
            </a:p>
          </p:txBody>
        </p:sp>
        <p:sp useBgFill="1">
          <p:nvSpPr>
            <p:cNvPr id="14346" name="Rectangle 78"/>
            <p:cNvSpPr>
              <a:spLocks noChangeArrowheads="1"/>
            </p:cNvSpPr>
            <p:nvPr/>
          </p:nvSpPr>
          <p:spPr bwMode="auto">
            <a:xfrm>
              <a:off x="2974" y="1294"/>
              <a:ext cx="255" cy="311"/>
            </a:xfrm>
            <a:prstGeom prst="rect">
              <a:avLst/>
            </a:prstGeom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ru-RU" b="1">
                  <a:latin typeface="Times New Roman" pitchFamily="18" charset="0"/>
                </a:rPr>
                <a:t>1</a:t>
              </a:r>
            </a:p>
          </p:txBody>
        </p:sp>
        <p:sp useBgFill="1">
          <p:nvSpPr>
            <p:cNvPr id="14347" name="Line 79"/>
            <p:cNvSpPr>
              <a:spLocks noChangeShapeType="1"/>
            </p:cNvSpPr>
            <p:nvPr/>
          </p:nvSpPr>
          <p:spPr bwMode="auto">
            <a:xfrm>
              <a:off x="1245" y="1747"/>
              <a:ext cx="253" cy="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910084"/>
                <a:ext cx="8229600" cy="2374900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Числовые характеристики случайной величины </a:t>
                </a:r>
                <a:r>
                  <a:rPr lang="ru-RU" sz="2400" dirty="0" smtClean="0">
                    <a:sym typeface="Symbol" pitchFamily="18" charset="2"/>
                  </a:rPr>
                  <a:t></a:t>
                </a:r>
                <a:r>
                  <a:rPr lang="ru-RU" sz="2400" dirty="0" smtClean="0"/>
                  <a:t>, принимающей значения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ru-RU" sz="2400" dirty="0" smtClean="0"/>
                  <a:t>, –  математическое ожидание, дисперсия и среднее квадратичное отклонение соответственно: </a:t>
                </a:r>
              </a:p>
            </p:txBody>
          </p:sp>
        </mc:Choice>
        <mc:Fallback xmlns="">
          <p:sp>
            <p:nvSpPr>
              <p:cNvPr id="153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910084"/>
                <a:ext cx="8229600" cy="2374900"/>
              </a:xfrm>
              <a:blipFill rotWithShape="1">
                <a:blip r:embed="rId2"/>
                <a:stretch>
                  <a:fillRect l="-1185" t="-2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r="23547"/>
          <a:stretch>
            <a:fillRect/>
          </a:stretch>
        </p:blipFill>
        <p:spPr bwMode="auto">
          <a:xfrm>
            <a:off x="1259632" y="2708920"/>
            <a:ext cx="590550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720"/>
            <a:ext cx="8229600" cy="4825330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При моделировании систем на ЭВМ применяется частный случай равномерного распределения, когда случайные числа находятся на интервале (0, 1). Функции плотности и распределения соответственно имеют вид </a:t>
            </a:r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  <a:p>
            <a:pPr eaLnBrk="1" hangingPunct="1"/>
            <a:endParaRPr lang="ru-RU" sz="2400" dirty="0" smtClean="0"/>
          </a:p>
          <a:p>
            <a:pPr eaLnBrk="1" hangingPunct="1"/>
            <a:r>
              <a:rPr lang="ru-RU" sz="2400" dirty="0" smtClean="0"/>
              <a:t>Такое распределение имеет математическое ожидание </a:t>
            </a:r>
            <a:r>
              <a:rPr lang="ru-RU" sz="2400" i="1" dirty="0" smtClean="0"/>
              <a:t>M</a:t>
            </a:r>
            <a:r>
              <a:rPr lang="ru-RU" sz="2400" dirty="0" smtClean="0"/>
              <a:t>[</a:t>
            </a:r>
            <a:r>
              <a:rPr lang="ru-RU" sz="2400" dirty="0" smtClean="0">
                <a:sym typeface="Symbol" pitchFamily="18" charset="2"/>
              </a:rPr>
              <a:t></a:t>
            </a:r>
            <a:r>
              <a:rPr lang="ru-RU" sz="2400" dirty="0" smtClean="0"/>
              <a:t>] = 1/2 и дисперсию </a:t>
            </a:r>
            <a:r>
              <a:rPr lang="ru-RU" sz="2400" i="1" dirty="0" smtClean="0"/>
              <a:t>D</a:t>
            </a:r>
            <a:r>
              <a:rPr lang="ru-RU" sz="2400" dirty="0" smtClean="0"/>
              <a:t>[</a:t>
            </a:r>
            <a:r>
              <a:rPr lang="ru-RU" sz="2400" dirty="0" smtClean="0">
                <a:sym typeface="Symbol" pitchFamily="18" charset="2"/>
              </a:rPr>
              <a:t></a:t>
            </a:r>
            <a:r>
              <a:rPr lang="ru-RU" sz="2400" dirty="0" smtClean="0"/>
              <a:t>] = 1/12.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54370"/>
              </p:ext>
            </p:extLst>
          </p:nvPr>
        </p:nvGraphicFramePr>
        <p:xfrm>
          <a:off x="683568" y="3071813"/>
          <a:ext cx="34559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Формула" r:id="rId3" imgW="1409700" imgH="457200" progId="Equation.3">
                  <p:embed/>
                </p:oleObj>
              </mc:Choice>
              <mc:Fallback>
                <p:oleObj name="Формула" r:id="rId3" imgW="140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071813"/>
                        <a:ext cx="34559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3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48075"/>
              </p:ext>
            </p:extLst>
          </p:nvPr>
        </p:nvGraphicFramePr>
        <p:xfrm>
          <a:off x="4572000" y="2924944"/>
          <a:ext cx="26638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Формула" r:id="rId5" imgW="1269449" imgH="710891" progId="Equation.3">
                  <p:embed/>
                </p:oleObj>
              </mc:Choice>
              <mc:Fallback>
                <p:oleObj name="Формула" r:id="rId5" imgW="1269449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24944"/>
                        <a:ext cx="26638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52736"/>
                <a:ext cx="8229600" cy="5329014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Получить такое распределение на цифровой ЭВМ невозможно, так как машина оперирует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800" dirty="0" smtClean="0"/>
                  <a:t>-разрядными числами. </a:t>
                </a:r>
              </a:p>
              <a:p>
                <a:pPr eaLnBrk="1" hangingPunct="1"/>
                <a:r>
                  <a:rPr lang="ru-RU" sz="2800" dirty="0" smtClean="0"/>
                  <a:t>Поэтому на ЭВМ вместо непрерывной совокупности равномерных случайных чисел интервала (0,1) используют дискретную последовательность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2</m:t>
                    </m:r>
                    <m:r>
                      <a:rPr lang="en-US" sz="2800" i="1" baseline="30000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случайных чисел того же интервала. </a:t>
                </a:r>
              </a:p>
              <a:p>
                <a:pPr eaLnBrk="1" hangingPunct="1"/>
                <a:r>
                  <a:rPr lang="ru-RU" sz="2800" dirty="0" smtClean="0"/>
                  <a:t>Закон распределения такой дискретной последовательности называют </a:t>
                </a:r>
                <a:r>
                  <a:rPr lang="ru-RU" sz="2800" b="1" dirty="0" smtClean="0"/>
                  <a:t>квазиравномерным распределением.</a:t>
                </a:r>
              </a:p>
            </p:txBody>
          </p:sp>
        </mc:Choice>
        <mc:Fallback xmlns="">
          <p:sp>
            <p:nvSpPr>
              <p:cNvPr id="174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52736"/>
                <a:ext cx="8229600" cy="5329014"/>
              </a:xfrm>
              <a:blipFill rotWithShape="1">
                <a:blip r:embed="rId2"/>
                <a:stretch>
                  <a:fillRect l="-1481" t="-1144" r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836712"/>
                <a:ext cx="8229600" cy="5904656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СВ </a:t>
                </a:r>
                <a:r>
                  <a:rPr lang="ru-RU" sz="2800" dirty="0" smtClean="0">
                    <a:sym typeface="Symbol" pitchFamily="18" charset="2"/>
                  </a:rPr>
                  <a:t>, имеющая квазиравномерное распределение в интервале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  <a:sym typeface="Symbol" pitchFamily="18" charset="2"/>
                      </a:rPr>
                      <m:t>(0,1)</m:t>
                    </m:r>
                  </m:oMath>
                </a14:m>
                <a:r>
                  <a:rPr lang="ru-RU" sz="2800" dirty="0" smtClean="0">
                    <a:sym typeface="Symbol" pitchFamily="18" charset="2"/>
                  </a:rPr>
                  <a:t>, принимает значения </a:t>
                </a:r>
              </a:p>
              <a:p>
                <a:pPr eaLnBrk="1" hangingPunct="1"/>
                <a:r>
                  <a:rPr lang="ru-RU" sz="2800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ru-RU" sz="2800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/(2</m:t>
                    </m:r>
                    <m:r>
                      <a:rPr lang="en-US" sz="2800" i="1" baseline="30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−1)  </m:t>
                    </m:r>
                  </m:oMath>
                </a14:m>
                <a:r>
                  <a:rPr lang="ru-RU" sz="2800" dirty="0" smtClean="0">
                    <a:sym typeface="Symbol" pitchFamily="18" charset="2"/>
                  </a:rPr>
                  <a:t>с вероятностями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𝑝</m:t>
                    </m:r>
                    <m:r>
                      <a:rPr lang="en-US" sz="2800" i="1" baseline="-25000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=1/2</m:t>
                    </m:r>
                    <m:r>
                      <a:rPr lang="en-US" sz="2800" i="1" baseline="30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ru-RU" sz="2800" i="1" dirty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=1..2</m:t>
                    </m:r>
                    <m:r>
                      <a:rPr lang="en-US" sz="2800" i="1" baseline="30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−1</m:t>
                    </m:r>
                  </m:oMath>
                </a14:m>
                <a:endParaRPr lang="en-US" sz="2800" dirty="0" smtClean="0">
                  <a:sym typeface="Symbol" pitchFamily="18" charset="2"/>
                </a:endParaRPr>
              </a:p>
              <a:p>
                <a:pPr eaLnBrk="1" hangingPunct="1"/>
                <a:r>
                  <a:rPr lang="ru-RU" sz="2800" dirty="0" smtClean="0">
                    <a:sym typeface="Symbol" pitchFamily="18" charset="2"/>
                  </a:rPr>
                  <a:t>Мат. ожидание и дисперсия квазиравномерной СВ существенно не отличается от мат. ожидания и дисперсии равномерной распределенной СВ интервала (0,1)</a:t>
                </a:r>
                <a:r>
                  <a:rPr lang="en-US" sz="2800" dirty="0" smtClean="0">
                    <a:sym typeface="Symbol" pitchFamily="18" charset="2"/>
                  </a:rPr>
                  <a:t> </a:t>
                </a:r>
                <a:r>
                  <a:rPr lang="ru-RU" sz="2800" dirty="0" smtClean="0">
                    <a:sym typeface="Symbol" pitchFamily="18" charset="2"/>
                  </a:rPr>
                  <a:t>и принимают такие же значения, а дисперсия отличается только множителем    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(2</m:t>
                    </m:r>
                    <m:r>
                      <a:rPr lang="en-US" sz="2800" i="1" baseline="30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+1)/(2</m:t>
                    </m:r>
                    <m:r>
                      <a:rPr lang="en-US" sz="2800" i="1" baseline="30000" dirty="0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−1)</m:t>
                    </m:r>
                  </m:oMath>
                </a14:m>
                <a:r>
                  <a:rPr lang="ru-RU" sz="2800" dirty="0" smtClean="0">
                    <a:sym typeface="Symbol" pitchFamily="18" charset="2"/>
                  </a:rPr>
                  <a:t>, который при больших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sym typeface="Symbol" pitchFamily="18" charset="2"/>
                      </a:rPr>
                      <m:t>𝑛</m:t>
                    </m:r>
                  </m:oMath>
                </a14:m>
                <a:r>
                  <a:rPr lang="ru-RU" sz="2800" dirty="0" smtClean="0">
                    <a:sym typeface="Symbol" pitchFamily="18" charset="2"/>
                  </a:rPr>
                  <a:t> стремится к 1.</a:t>
                </a:r>
                <a:endParaRPr lang="ru-RU" sz="2800" dirty="0" smtClean="0">
                  <a:latin typeface="Courier New" pitchFamily="49" charset="0"/>
                  <a:sym typeface="Symbol" pitchFamily="18" charset="2"/>
                </a:endParaRPr>
              </a:p>
              <a:p>
                <a:pPr eaLnBrk="1" hangingPunct="1"/>
                <a:endParaRPr lang="ru-RU" sz="2800" dirty="0" smtClean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836712"/>
                <a:ext cx="8229600" cy="5904656"/>
              </a:xfrm>
              <a:blipFill rotWithShape="1">
                <a:blip r:embed="rId2"/>
                <a:stretch>
                  <a:fillRect l="-1556" t="-1032" r="-2370" b="-3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992888" cy="5112568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Для получения случайных чисел на ЭВМ используются алгоритмы, поэтому такие последовательности, являющиеся по сути детерминированными, называются </a:t>
            </a:r>
            <a:r>
              <a:rPr lang="ru-RU" sz="2800" b="1" dirty="0" smtClean="0"/>
              <a:t>псевдослучайными</a:t>
            </a:r>
            <a:r>
              <a:rPr lang="ru-RU" sz="2800" dirty="0" smtClean="0"/>
              <a:t>. </a:t>
            </a:r>
          </a:p>
          <a:p>
            <a:pPr eaLnBrk="1" hangingPunct="1"/>
            <a:r>
              <a:rPr lang="ru-RU" sz="2800" dirty="0" smtClean="0"/>
              <a:t>Наиболее известные алгоритмы:</a:t>
            </a: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b="1" dirty="0"/>
              <a:t>метод серединных квадратов</a:t>
            </a:r>
            <a:r>
              <a:rPr lang="ru-RU" sz="2800" i="1" dirty="0"/>
              <a:t> </a:t>
            </a:r>
            <a:r>
              <a:rPr lang="ru-RU" sz="2800" dirty="0"/>
              <a:t>(одна из исторически первых сложившихся процедур</a:t>
            </a:r>
            <a:r>
              <a:rPr lang="ru-RU" sz="2800" dirty="0" smtClean="0"/>
              <a:t>); </a:t>
            </a:r>
            <a:endParaRPr lang="ru-RU" sz="2800" dirty="0"/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i="1" dirty="0"/>
              <a:t> </a:t>
            </a:r>
            <a:r>
              <a:rPr lang="ru-RU" sz="2800" b="1" dirty="0"/>
              <a:t>конгруэнтные процедуры </a:t>
            </a:r>
            <a:r>
              <a:rPr lang="ru-RU" sz="2800" b="1" dirty="0" smtClean="0"/>
              <a:t>генерации</a:t>
            </a:r>
            <a:r>
              <a:rPr lang="ru-RU" sz="2800" dirty="0" smtClean="0"/>
              <a:t>.</a:t>
            </a:r>
            <a:endParaRPr lang="ru-RU" sz="2800" dirty="0"/>
          </a:p>
          <a:p>
            <a:pPr eaLnBrk="1" hangingPunct="1"/>
            <a:endParaRPr lang="ru-RU" sz="28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16632"/>
            <a:ext cx="8229600" cy="810344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Метод серединных квадратов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511242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b="1" dirty="0" smtClean="0"/>
              <a:t>Пример</a:t>
            </a:r>
            <a:r>
              <a:rPr lang="ru-RU" sz="2400" dirty="0" smtClean="0"/>
              <a:t>. Пусть имеется 2</a:t>
            </a:r>
            <a:r>
              <a:rPr lang="en-US" sz="2400" dirty="0" smtClean="0"/>
              <a:t>n</a:t>
            </a:r>
            <a:r>
              <a:rPr lang="ru-RU" sz="2400" dirty="0" smtClean="0"/>
              <a:t>-разрядное число меньше 1, возведем его в квадрат, а затем отберем средние 2</a:t>
            </a:r>
            <a:r>
              <a:rPr lang="en-US" sz="2400" dirty="0" smtClean="0"/>
              <a:t>n</a:t>
            </a:r>
            <a:r>
              <a:rPr lang="ru-RU" sz="2400" dirty="0" smtClean="0"/>
              <a:t> разрядов.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x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 = 0,2152 , (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)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=0,04631104 , 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= 0,6311 , (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=0,39828721, 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=0,8287 и т.д. </a:t>
            </a:r>
          </a:p>
          <a:p>
            <a:pPr eaLnBrk="1" hangingPunct="1"/>
            <a:r>
              <a:rPr lang="ru-RU" sz="2400" dirty="0" smtClean="0"/>
              <a:t>Недостаток – наличие корреляции между числами последовательности, а иногда случайность вообще отсутствует,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Например: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x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 = 0,4500 , (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)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=0,20250000, 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= 0,2500 ,                    (</a:t>
            </a:r>
            <a:r>
              <a:rPr lang="en-US" sz="2400" dirty="0" smtClean="0"/>
              <a:t>x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)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= 0,06250000, </a:t>
            </a:r>
            <a:r>
              <a:rPr lang="en-US" sz="2400" dirty="0" smtClean="0"/>
              <a:t>x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= 0,2500 и т.д.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Конгруэнтные 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196975"/>
                <a:ext cx="8136904" cy="5328369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В основе лежит понятие </a:t>
                </a:r>
                <a:r>
                  <a:rPr lang="ru-RU" sz="2800" b="1" dirty="0" smtClean="0"/>
                  <a:t>конгруэнтности</a:t>
                </a:r>
                <a:r>
                  <a:rPr lang="ru-RU" sz="2800" dirty="0" smtClean="0"/>
                  <a:t>. Два целых числа</a:t>
                </a:r>
                <a:r>
                  <a:rPr lang="ru-RU" sz="2800" b="1" dirty="0" smtClean="0"/>
                  <a:t> </a:t>
                </a:r>
                <a:r>
                  <a:rPr lang="ru-RU" sz="2800" b="1" dirty="0" smtClean="0">
                    <a:sym typeface="Symbol" pitchFamily="18" charset="2"/>
                  </a:rPr>
                  <a:t></a:t>
                </a:r>
                <a:r>
                  <a:rPr lang="ru-RU" sz="2800" dirty="0" smtClean="0"/>
                  <a:t> и </a:t>
                </a:r>
                <a:r>
                  <a:rPr lang="ru-RU" sz="2800" b="1" dirty="0" smtClean="0">
                    <a:sym typeface="Symbol" pitchFamily="18" charset="2"/>
                  </a:rPr>
                  <a:t></a:t>
                </a:r>
                <a:r>
                  <a:rPr lang="ru-RU" sz="2800" dirty="0" smtClean="0"/>
                  <a:t> конгруэнтны (сравнимы) по модулю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, где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 – целое число, тогда и только тогда, когда существует такое целое 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ru-RU" sz="2800" dirty="0" smtClean="0"/>
                  <a:t>, что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/>
                        <a:sym typeface="Symbol" pitchFamily="18" charset="2"/>
                      </a:rPr>
                      <m:t></m:t>
                    </m:r>
                    <m:r>
                      <a:rPr lang="ru-RU" sz="2800" b="1" i="1" dirty="0" smtClean="0">
                        <a:latin typeface="Cambria Math"/>
                      </a:rPr>
                      <m:t>−</m:t>
                    </m:r>
                    <m:r>
                      <a:rPr lang="ru-RU" sz="2800" b="1" i="1" dirty="0" smtClean="0">
                        <a:latin typeface="Cambria Math"/>
                        <a:sym typeface="Symbol" pitchFamily="18" charset="2"/>
                      </a:rPr>
                      <m:t></m:t>
                    </m:r>
                    <m:r>
                      <a:rPr lang="ru-RU" sz="2800" b="1" i="1" dirty="0" smtClean="0">
                        <a:latin typeface="Cambria Math"/>
                      </a:rPr>
                      <m:t> = </m:t>
                    </m:r>
                    <m:r>
                      <a:rPr lang="en-US" sz="2800" b="0" i="1" dirty="0" smtClean="0">
                        <a:latin typeface="Cambria Math"/>
                      </a:rPr>
                      <m:t>𝑘𝑚</m:t>
                    </m:r>
                  </m:oMath>
                </a14:m>
                <a:r>
                  <a:rPr lang="ru-RU" sz="2800" dirty="0" smtClean="0"/>
                  <a:t>, т.е. если разность делится 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 и если числа </a:t>
                </a:r>
                <a:r>
                  <a:rPr lang="ru-RU" sz="2800" b="1" dirty="0" smtClean="0">
                    <a:sym typeface="Symbol" pitchFamily="18" charset="2"/>
                  </a:rPr>
                  <a:t></a:t>
                </a:r>
                <a:r>
                  <a:rPr lang="ru-RU" sz="2800" dirty="0" smtClean="0"/>
                  <a:t> и </a:t>
                </a:r>
                <a:r>
                  <a:rPr lang="ru-RU" sz="2800" b="1" dirty="0" smtClean="0">
                    <a:sym typeface="Symbol" pitchFamily="18" charset="2"/>
                  </a:rPr>
                  <a:t></a:t>
                </a:r>
                <a:r>
                  <a:rPr lang="ru-RU" sz="2800" dirty="0" smtClean="0"/>
                  <a:t> дают одинаковые остатки от деления на абсолютную величину числа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ru-RU" sz="2800" dirty="0" smtClean="0"/>
                  <a:t>.</a:t>
                </a:r>
              </a:p>
            </p:txBody>
          </p:sp>
        </mc:Choice>
        <mc:Fallback xmlns="">
          <p:sp>
            <p:nvSpPr>
              <p:cNvPr id="225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196975"/>
                <a:ext cx="8136904" cy="5328369"/>
              </a:xfrm>
              <a:blipFill rotWithShape="1">
                <a:blip r:embed="rId2"/>
                <a:stretch>
                  <a:fillRect l="-1574" t="-1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76672"/>
            <a:ext cx="8002587" cy="122413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 smtClean="0"/>
              <a:t>Тема </a:t>
            </a:r>
            <a:r>
              <a:rPr lang="ru-RU" sz="3200" dirty="0" smtClean="0"/>
              <a:t>8.  </a:t>
            </a:r>
            <a:r>
              <a:rPr lang="ru-RU" sz="3200" dirty="0" smtClean="0"/>
              <a:t>генерация случайных чисел</a:t>
            </a:r>
            <a:endParaRPr lang="ru-RU" sz="32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dirty="0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916832"/>
            <a:ext cx="7920880" cy="4104456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Способы </a:t>
            </a:r>
            <a:r>
              <a:rPr lang="ru-RU" sz="2800" dirty="0">
                <a:latin typeface="Arial" pitchFamily="34" charset="0"/>
                <a:ea typeface="Calibri"/>
                <a:cs typeface="Arial" pitchFamily="34" charset="0"/>
              </a:rPr>
              <a:t>генерации случайных </a:t>
            </a: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чисел.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Датчики случайных чисел. Равномерное распределение СВ.</a:t>
            </a:r>
          </a:p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Программные </a:t>
            </a:r>
            <a:r>
              <a:rPr lang="ru-RU" sz="2800" dirty="0">
                <a:latin typeface="Arial" pitchFamily="34" charset="0"/>
                <a:ea typeface="Calibri"/>
                <a:cs typeface="Arial" pitchFamily="34" charset="0"/>
              </a:rPr>
              <a:t>методы генерации случайных </a:t>
            </a: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чисел. </a:t>
            </a:r>
            <a:endParaRPr lang="ru-RU" sz="2800" dirty="0"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 smtClean="0"/>
              <a:t>Примеры: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sym typeface="Symbol" pitchFamily="18" charset="2"/>
              </a:rPr>
              <a:t> </a:t>
            </a:r>
            <a:r>
              <a:rPr lang="ru-RU" sz="2400" dirty="0" smtClean="0"/>
              <a:t>= 9375 и </a:t>
            </a:r>
            <a:r>
              <a:rPr lang="ru-RU" sz="2400" dirty="0" smtClean="0">
                <a:sym typeface="Symbol" pitchFamily="18" charset="2"/>
              </a:rPr>
              <a:t> </a:t>
            </a:r>
            <a:r>
              <a:rPr lang="ru-RU" sz="2400" dirty="0" smtClean="0"/>
              <a:t>= 1875; 9375 -1875 = 7500 = 4*1875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sym typeface="Symbol" pitchFamily="18" charset="2"/>
              </a:rPr>
              <a:t> </a:t>
            </a:r>
            <a:r>
              <a:rPr lang="ru-RU" sz="2400" dirty="0" smtClean="0"/>
              <a:t>= 9375 и </a:t>
            </a:r>
            <a:r>
              <a:rPr lang="ru-RU" sz="2400" dirty="0" smtClean="0">
                <a:sym typeface="Symbol" pitchFamily="18" charset="2"/>
              </a:rPr>
              <a:t> </a:t>
            </a:r>
            <a:r>
              <a:rPr lang="ru-RU" sz="2400" dirty="0" smtClean="0"/>
              <a:t>= 6875; 9375 - 6875 = 2500 = 4*625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400" dirty="0" smtClean="0">
                <a:sym typeface="Symbol" pitchFamily="18" charset="2"/>
              </a:rPr>
              <a:t> </a:t>
            </a:r>
            <a:r>
              <a:rPr lang="ru-RU" sz="2400" dirty="0" smtClean="0"/>
              <a:t>= 1984 и </a:t>
            </a:r>
            <a:r>
              <a:rPr lang="ru-RU" sz="2400" dirty="0" smtClean="0">
                <a:sym typeface="Symbol" pitchFamily="18" charset="2"/>
              </a:rPr>
              <a:t> </a:t>
            </a:r>
            <a:r>
              <a:rPr lang="ru-RU" sz="2400" dirty="0" smtClean="0"/>
              <a:t>= 1944; </a:t>
            </a:r>
            <a:r>
              <a:rPr lang="ru-RU" sz="2400" dirty="0" smtClean="0">
                <a:sym typeface="Symbol" pitchFamily="18" charset="2"/>
              </a:rPr>
              <a:t>1984 - 1944 = 40 = 4*10 </a:t>
            </a:r>
          </a:p>
          <a:p>
            <a:pPr eaLnBrk="1" hangingPunct="1"/>
            <a:endParaRPr lang="ru-RU" sz="24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08720"/>
                <a:ext cx="8229600" cy="5400600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Большинство конгруэнтных процедур генерации случайных чисел основаны на следующей формуле:</a:t>
                </a:r>
              </a:p>
              <a:p>
                <a:pPr algn="r" eaLnBrk="1" hangingPunct="1">
                  <a:buFont typeface="Wingdings" pitchFamily="2" charset="2"/>
                  <a:buNone/>
                </a:pPr>
                <a:r>
                  <a:rPr lang="ru-RU" sz="2800" dirty="0" smtClean="0"/>
                  <a:t>15.1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/>
                        <a:sym typeface="Symbol"/>
                      </a:rPr>
                      <m:t></m:t>
                    </m:r>
                    <m:r>
                      <a:rPr lang="ru-RU" sz="2800" b="0" i="1" smtClean="0">
                        <a:latin typeface="Cambria Math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ru-RU" sz="28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sym typeface="Symbol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sym typeface="Symbol"/>
                      </a:rPr>
                      <m:t>𝜇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sym typeface="Symbol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sym typeface="Symbol"/>
                      </a:rPr>
                      <m:t>𝑀</m:t>
                    </m:r>
                  </m:oMath>
                </a14:m>
                <a:r>
                  <a:rPr lang="ru-RU" sz="2800" dirty="0" smtClean="0"/>
                  <a:t> – неотрицательные целые числа,</a:t>
                </a:r>
              </a:p>
              <a:p>
                <a:pPr eaLnBrk="1" hangingPunct="1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sz="2800" dirty="0" smtClean="0"/>
                  <a:t> задана. </a:t>
                </a:r>
              </a:p>
              <a:p>
                <a:pPr eaLnBrk="1" hangingPunct="1"/>
                <a:r>
                  <a:rPr lang="ru-RU" sz="2800" dirty="0"/>
                  <a:t>По целым числам последовательности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{</m:t>
                    </m:r>
                    <m:r>
                      <a:rPr lang="en-US" sz="2800" i="1" dirty="0">
                        <a:latin typeface="Cambria Math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</a:rPr>
                      <m:t>𝑖</m:t>
                    </m:r>
                    <m:r>
                      <a:rPr lang="ru-RU" sz="28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/>
                  <a:t> можно построить последовательность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{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i="1" baseline="-25000" dirty="0">
                        <a:latin typeface="Cambria Math"/>
                      </a:rPr>
                      <m:t>𝑖</m:t>
                    </m:r>
                    <m:r>
                      <a:rPr lang="ru-RU" sz="2800" i="1" dirty="0">
                        <a:latin typeface="Cambria Math"/>
                      </a:rPr>
                      <m:t>} = {</m:t>
                    </m:r>
                    <m:r>
                      <a:rPr lang="en-US" sz="2800" i="1" dirty="0">
                        <a:latin typeface="Cambria Math"/>
                      </a:rPr>
                      <m:t>𝑋</m:t>
                    </m:r>
                    <m:r>
                      <a:rPr lang="en-US" sz="2800" i="1" baseline="-25000" dirty="0">
                        <a:latin typeface="Cambria Math"/>
                      </a:rPr>
                      <m:t>𝑖</m:t>
                    </m:r>
                    <m:r>
                      <a:rPr lang="ru-RU" sz="2800" i="1" dirty="0">
                        <a:latin typeface="Cambria Math"/>
                      </a:rPr>
                      <m:t>/</m:t>
                    </m:r>
                    <m:r>
                      <a:rPr lang="en-US" sz="2800" i="1" dirty="0">
                        <a:latin typeface="Cambria Math"/>
                      </a:rPr>
                      <m:t>𝑀</m:t>
                    </m:r>
                    <m:r>
                      <a:rPr lang="ru-RU" sz="28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/>
                  <a:t> рациональных чисел из единичного интервала (0,1). 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ru-RU" sz="2800" dirty="0" smtClean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08720"/>
                <a:ext cx="8229600" cy="5400600"/>
              </a:xfrm>
              <a:blipFill rotWithShape="1">
                <a:blip r:embed="rId3"/>
                <a:stretch>
                  <a:fillRect l="-1481" t="-1129" r="-2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45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55751"/>
              </p:ext>
            </p:extLst>
          </p:nvPr>
        </p:nvGraphicFramePr>
        <p:xfrm>
          <a:off x="2195736" y="2348880"/>
          <a:ext cx="40227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Формула" r:id="rId4" imgW="1498320" imgH="228600" progId="Equation.3">
                  <p:embed/>
                </p:oleObj>
              </mc:Choice>
              <mc:Fallback>
                <p:oleObj name="Формула" r:id="rId4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348880"/>
                        <a:ext cx="40227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z="360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84229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Конгруэнтная процедура получения последовательности псевдослучайных чисел квазиравномерно распределенных чисел может быть реализована </a:t>
            </a:r>
          </a:p>
          <a:p>
            <a:pPr lvl="1" eaLnBrk="1" hangingPunct="1"/>
            <a:r>
              <a:rPr lang="ru-RU" b="1" dirty="0" smtClean="0"/>
              <a:t>Мультипликативным методом</a:t>
            </a:r>
          </a:p>
          <a:p>
            <a:pPr lvl="1" eaLnBrk="1" hangingPunct="1"/>
            <a:r>
              <a:rPr lang="ru-RU" b="1" dirty="0" smtClean="0"/>
              <a:t>Смешанным методом</a:t>
            </a:r>
            <a:r>
              <a:rPr lang="ru-RU" dirty="0" smtClean="0"/>
              <a:t>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9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Мультипликативный метод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1556792"/>
                <a:ext cx="7620000" cy="4484711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Задает последовательность неотрицательных целых чисел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smtClean="0">
                        <a:latin typeface="Cambria Math"/>
                      </a:rPr>
                      <m:t>𝑋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ru-RU" sz="2800" dirty="0" smtClean="0"/>
                  <a:t>, не превосходящих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ru-RU" sz="2800" dirty="0" smtClean="0"/>
                  <a:t> по формуле: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800" dirty="0" smtClean="0"/>
                  <a:t> </a:t>
                </a:r>
              </a:p>
              <a:p>
                <a:pPr eaLnBrk="1" hangingPunct="1">
                  <a:buFont typeface="Wingdings" pitchFamily="2" charset="2"/>
                  <a:buNone/>
                </a:pPr>
                <a:endParaRPr lang="ru-RU" sz="2800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sz="2800" dirty="0" smtClean="0">
                    <a:sym typeface="Symbol" pitchFamily="18" charset="2"/>
                  </a:rPr>
                  <a:t>	</a:t>
                </a:r>
                <a:r>
                  <a:rPr lang="ru-RU" sz="2800" dirty="0" smtClean="0">
                    <a:sym typeface="Symbol" pitchFamily="18" charset="2"/>
                  </a:rPr>
                  <a:t>Здесь  отсутствует, т.е. это частный случай</a:t>
                </a:r>
                <a:r>
                  <a:rPr lang="en-US" sz="2800" dirty="0" smtClean="0">
                    <a:sym typeface="Symbol" pitchFamily="18" charset="2"/>
                  </a:rPr>
                  <a:t> </a:t>
                </a:r>
                <a:r>
                  <a:rPr lang="ru-RU" sz="2800" dirty="0" smtClean="0">
                    <a:sym typeface="Symbol" pitchFamily="18" charset="2"/>
                  </a:rPr>
                  <a:t>общего соотношения (15.1).</a:t>
                </a:r>
                <a:endParaRPr lang="ru-RU" sz="2800" dirty="0" smtClean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1556792"/>
                <a:ext cx="7620000" cy="4484711"/>
              </a:xfrm>
              <a:blipFill rotWithShape="1">
                <a:blip r:embed="rId3"/>
                <a:stretch>
                  <a:fillRect l="-1600" t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84196"/>
              </p:ext>
            </p:extLst>
          </p:nvPr>
        </p:nvGraphicFramePr>
        <p:xfrm>
          <a:off x="2195736" y="3212976"/>
          <a:ext cx="32416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Формула" r:id="rId4" imgW="1257300" imgH="228600" progId="Equation.3">
                  <p:embed/>
                </p:oleObj>
              </mc:Choice>
              <mc:Fallback>
                <p:oleObj name="Формула" r:id="rId4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212976"/>
                        <a:ext cx="32416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836712"/>
                <a:ext cx="8147248" cy="5472608"/>
              </a:xfrm>
            </p:spPr>
            <p:txBody>
              <a:bodyPr/>
              <a:lstStyle/>
              <a:p>
                <a:pPr eaLnBrk="1" hangingPunct="1"/>
                <a:r>
                  <a:rPr lang="ru-RU" sz="2400" b="1" dirty="0" smtClean="0"/>
                  <a:t>Особенности мультипликативного метода</a:t>
                </a:r>
                <a:r>
                  <a:rPr lang="ru-RU" sz="2400" dirty="0" smtClean="0"/>
                  <a:t>: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В силу детерминированности метода получают воспроизводимые последовательности. 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Минимальный объем памяти; мин. затраты вычислительных ресурсов (нахождение произведения двух чисел).</a:t>
                </a:r>
              </a:p>
              <a:p>
                <a:pPr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В качестве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  <m:r>
                      <a:rPr lang="ru-RU" sz="2400" b="0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ru-RU" sz="2400" dirty="0" smtClean="0"/>
                  <a:t>  выбирают произвольное нечетное число;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ru-RU" sz="2400" dirty="0" smtClean="0"/>
                  <a:t> – определяется наибольшим значением получаемых случайных чисел при машинной реализации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𝑀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</m:sup>
                    </m:sSup>
                    <m:r>
                      <a:rPr lang="ru-RU" sz="2400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sz="24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sz="2400" dirty="0" smtClean="0"/>
                  <a:t> – основание системы счисления,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𝑔</m:t>
                    </m:r>
                  </m:oMath>
                </a14:m>
                <a:r>
                  <a:rPr lang="ru-RU" sz="2400" dirty="0" smtClean="0"/>
                  <a:t> – число бит в машинном слове.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6712"/>
                <a:ext cx="8147248" cy="5472608"/>
              </a:xfrm>
              <a:blipFill rotWithShape="1">
                <a:blip r:embed="rId2"/>
                <a:stretch>
                  <a:fillRect l="-1123" t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7654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8002587" cy="755650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endParaRPr lang="ru-RU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08050"/>
                <a:ext cx="8435975" cy="5218113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b="1" dirty="0" smtClean="0"/>
                  <a:t>Алгоритм</a:t>
                </a:r>
                <a:r>
                  <a:rPr lang="ru-RU" sz="2400" dirty="0" smtClean="0"/>
                  <a:t>:</a:t>
                </a:r>
              </a:p>
              <a:p>
                <a:pPr marL="609600" indent="-6096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Необходимо взять последнее псевдослучайное число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𝑋</m:t>
                    </m:r>
                    <m:r>
                      <a:rPr lang="en-US" sz="2400" b="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; </a:t>
                </a:r>
              </a:p>
              <a:p>
                <a:pPr marL="609600" indent="-6096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умножить его на постоянный коэффициент</a:t>
                </a:r>
                <a:r>
                  <a:rPr lang="ru-RU" sz="2400" b="1" dirty="0" smtClean="0"/>
                  <a:t> </a:t>
                </a:r>
                <a:r>
                  <a:rPr lang="en-US" sz="2400" i="1" dirty="0" smtClean="0">
                    <a:sym typeface="Symbol" pitchFamily="18" charset="2"/>
                  </a:rPr>
                  <a:t></a:t>
                </a:r>
                <a:r>
                  <a:rPr lang="ru-RU" sz="2400" i="1" dirty="0" smtClean="0">
                    <a:sym typeface="Symbol" pitchFamily="18" charset="2"/>
                  </a:rPr>
                  <a:t>;</a:t>
                </a:r>
                <a:endParaRPr lang="en-US" sz="2400" dirty="0" smtClean="0">
                  <a:sym typeface="Symbol" pitchFamily="18" charset="2"/>
                </a:endParaRPr>
              </a:p>
              <a:p>
                <a:pPr marL="609600" indent="-6096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взять модуль полученного числа по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ru-RU" sz="2400" dirty="0" smtClean="0"/>
                  <a:t>, то есть разделить на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 smtClean="0"/>
                  <a:t>и получить остаток.</a:t>
                </a:r>
              </a:p>
              <a:p>
                <a:pPr marL="609600" indent="-609600" eaLnBrk="1" hangingPunct="1">
                  <a:buFont typeface="Arial" pitchFamily="34" charset="0"/>
                  <a:buChar char="•"/>
                </a:pPr>
                <a:r>
                  <a:rPr lang="ru-RU" sz="2400" dirty="0" smtClean="0"/>
                  <a:t>Этот остаток присвоить следующему псевдослучайному числу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2400" i="1" dirty="0" smtClean="0"/>
                  <a:t>. </a:t>
                </a:r>
              </a:p>
              <a:p>
                <a:pPr marL="0" indent="0" eaLnBrk="1" hangingPunct="1"/>
                <a:r>
                  <a:rPr lang="ru-RU" sz="2400" dirty="0" smtClean="0"/>
                  <a:t>Для 32-разрядного компьютера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ru-RU" sz="2400" i="1" dirty="0" smtClean="0">
                        <a:latin typeface="Cambria Math"/>
                      </a:rPr>
                      <m:t>=2</m:t>
                    </m:r>
                    <m:r>
                      <a:rPr lang="ru-RU" sz="2400" i="1" baseline="30000" dirty="0" smtClean="0">
                        <a:latin typeface="Cambria Math"/>
                      </a:rPr>
                      <m:t>31</m:t>
                    </m:r>
                    <m:r>
                      <a:rPr lang="ru-RU" sz="2400" i="1" dirty="0" smtClean="0">
                        <a:latin typeface="Cambria Math"/>
                      </a:rPr>
                      <m:t> – 1=2147483647</m:t>
                    </m:r>
                  </m:oMath>
                </a14:m>
                <a:r>
                  <a:rPr lang="ru-RU" sz="2400" dirty="0" smtClean="0"/>
                  <a:t>, поскольку один разряд задает знак числа. </a:t>
                </a:r>
              </a:p>
              <a:p>
                <a:pPr marL="609600" indent="-609600" eaLnBrk="1" hangingPunct="1"/>
                <a:endParaRPr lang="ru-RU" sz="2400" dirty="0" smtClean="0"/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08050"/>
                <a:ext cx="8435975" cy="5218113"/>
              </a:xfrm>
              <a:blipFill rotWithShape="1">
                <a:blip r:embed="rId2"/>
                <a:stretch>
                  <a:fillRect l="-1084" t="-818" r="-1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30163"/>
            <a:ext cx="8229600" cy="71122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Смешанный метод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96975"/>
                <a:ext cx="8229600" cy="5256213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Задает последовательность неотрицательных целых чисел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{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ru-RU" sz="2400" dirty="0" smtClean="0"/>
                  <a:t> не превосходящих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ru-RU" sz="2400" dirty="0" smtClean="0"/>
                  <a:t> по формуле:</a:t>
                </a:r>
              </a:p>
              <a:p>
                <a:pPr eaLnBrk="1" hangingPunct="1"/>
                <a:endParaRPr lang="ru-RU" sz="2400" dirty="0" smtClean="0"/>
              </a:p>
              <a:p>
                <a:pPr eaLnBrk="1" hangingPunct="1"/>
                <a:endParaRPr lang="ru-RU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где                    – неотрицательные целые числа.</a:t>
                </a:r>
              </a:p>
              <a:p>
                <a:pPr eaLnBrk="1" hangingPunct="1"/>
                <a:r>
                  <a:rPr lang="ru-RU" sz="2400" dirty="0" smtClean="0"/>
                  <a:t>С вычислительной точки зрения метод сложнее на одну операцию сложения, но введение дополнительного параметра позволяет уменьшить возможную корреляцию между генерируемыми числами. </a:t>
                </a:r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975"/>
                <a:ext cx="8229600" cy="5256213"/>
              </a:xfrm>
              <a:blipFill rotWithShape="1">
                <a:blip r:embed="rId3"/>
                <a:stretch>
                  <a:fillRect l="-1111" t="-81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699269"/>
              </p:ext>
            </p:extLst>
          </p:nvPr>
        </p:nvGraphicFramePr>
        <p:xfrm>
          <a:off x="1907705" y="2276872"/>
          <a:ext cx="3600400" cy="55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Формула" r:id="rId4" imgW="1498600" imgH="228600" progId="Equation.3">
                  <p:embed/>
                </p:oleObj>
              </mc:Choice>
              <mc:Fallback>
                <p:oleObj name="Формула" r:id="rId4" imgW="149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5" y="2276872"/>
                        <a:ext cx="3600400" cy="550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970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358485"/>
              </p:ext>
            </p:extLst>
          </p:nvPr>
        </p:nvGraphicFramePr>
        <p:xfrm>
          <a:off x="1187624" y="3140968"/>
          <a:ext cx="13668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Формула" r:id="rId6" imgW="520474" imgH="203112" progId="Equation.3">
                  <p:embed/>
                </p:oleObj>
              </mc:Choice>
              <mc:Fallback>
                <p:oleObj name="Формула" r:id="rId6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40968"/>
                        <a:ext cx="13668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4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28750"/>
            <a:ext cx="8229600" cy="4879975"/>
          </a:xfrm>
        </p:spPr>
        <p:txBody>
          <a:bodyPr/>
          <a:lstStyle/>
          <a:p>
            <a:pPr marL="381000" indent="-381000" eaLnBrk="1" hangingPunct="1"/>
            <a:r>
              <a:rPr lang="ru-RU" sz="2800" dirty="0" smtClean="0"/>
              <a:t>В настоящее время почти все пакеты прикладных программ ЭВМ используют конгруэнтные методы.</a:t>
            </a:r>
          </a:p>
          <a:p>
            <a:pPr marL="381000" indent="-381000" eaLnBrk="1" hangingPunct="1"/>
            <a:r>
              <a:rPr lang="ru-RU" sz="2800" dirty="0" smtClean="0"/>
              <a:t>Например, в языке </a:t>
            </a:r>
            <a:r>
              <a:rPr lang="en-US" sz="2800" dirty="0" smtClean="0"/>
              <a:t>GPSS World</a:t>
            </a:r>
            <a:r>
              <a:rPr lang="ru-RU" sz="2800" dirty="0" smtClean="0"/>
              <a:t> используется мультипликативный конгруэнтный алгоритм </a:t>
            </a:r>
            <a:r>
              <a:rPr lang="ru-RU" sz="2800" dirty="0" err="1" smtClean="0"/>
              <a:t>Лехмера</a:t>
            </a:r>
            <a:r>
              <a:rPr lang="ru-RU" sz="2800" dirty="0" smtClean="0"/>
              <a:t> </a:t>
            </a:r>
            <a:r>
              <a:rPr lang="en-US" sz="2800" dirty="0" smtClean="0"/>
              <a:t>c</a:t>
            </a:r>
            <a:r>
              <a:rPr lang="ru-RU" sz="2800" dirty="0" smtClean="0"/>
              <a:t> максимальным периодом, который генерирует 2147483647 уникальных случайных чисел без повторения. </a:t>
            </a:r>
          </a:p>
          <a:p>
            <a:pPr marL="381000" indent="-381000" eaLnBrk="1" hangingPunct="1">
              <a:buFont typeface="Wingdings" pitchFamily="2" charset="2"/>
              <a:buNone/>
            </a:pPr>
            <a:endParaRPr lang="ru-RU" sz="28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Проверка качества последовательностей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920880" cy="496855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Применяемые генераторы случайных чисел перед моделированием должны пройти тщательное предварительное тестирование на: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b="1" dirty="0" smtClean="0"/>
              <a:t>равномерность</a:t>
            </a:r>
            <a:r>
              <a:rPr lang="ru-RU" sz="2800" dirty="0" smtClean="0"/>
              <a:t>,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b="1" dirty="0" smtClean="0"/>
              <a:t>стохастичность</a:t>
            </a:r>
            <a:r>
              <a:rPr lang="ru-RU" sz="2800" dirty="0" smtClean="0"/>
              <a:t>,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b="1" dirty="0" smtClean="0"/>
              <a:t>независимость</a:t>
            </a:r>
            <a:r>
              <a:rPr lang="ru-RU" sz="28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800" dirty="0" smtClean="0"/>
              <a:t>получаемых последовательностей случайных чисел.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Методы улучшения качества последовательностей случайных чисел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859216" cy="4700736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Один из методов: использование рекуррентных формул порядка </a:t>
            </a:r>
            <a:r>
              <a:rPr lang="en-US" sz="2800" i="1" dirty="0" smtClean="0"/>
              <a:t>r</a:t>
            </a:r>
            <a:r>
              <a:rPr lang="ru-RU" sz="2800" dirty="0" smtClean="0"/>
              <a:t>:</a:t>
            </a:r>
          </a:p>
          <a:p>
            <a:pPr eaLnBrk="1" hangingPunct="1"/>
            <a:endParaRPr lang="ru-RU" sz="2800" dirty="0" smtClean="0"/>
          </a:p>
          <a:p>
            <a:pPr eaLnBrk="1" hangingPunct="1"/>
            <a:endParaRPr lang="ru-RU" sz="2800" dirty="0" smtClean="0"/>
          </a:p>
          <a:p>
            <a:pPr eaLnBrk="1" hangingPunct="1"/>
            <a:r>
              <a:rPr lang="ru-RU" sz="2800" dirty="0" smtClean="0"/>
              <a:t>Но применение этого способа приводит к увеличению затрат вычислительных ресурсов на получение чисел.</a:t>
            </a:r>
          </a:p>
          <a:p>
            <a:pPr eaLnBrk="1" hangingPunct="1"/>
            <a:endParaRPr lang="ru-RU" sz="2800" dirty="0" smtClean="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27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27597"/>
              </p:ext>
            </p:extLst>
          </p:nvPr>
        </p:nvGraphicFramePr>
        <p:xfrm>
          <a:off x="1259632" y="3140968"/>
          <a:ext cx="4752528" cy="70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Формула" r:id="rId3" imgW="1549400" imgH="228600" progId="Equation.3">
                  <p:embed/>
                </p:oleObj>
              </mc:Choice>
              <mc:Fallback>
                <p:oleObj name="Формула" r:id="rId3" imgW="154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4752528" cy="702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124744"/>
            <a:ext cx="7620000" cy="4373563"/>
          </a:xfrm>
        </p:spPr>
        <p:txBody>
          <a:bodyPr/>
          <a:lstStyle/>
          <a:p>
            <a:r>
              <a:rPr lang="ru-RU" sz="2800" b="1" dirty="0" smtClean="0"/>
              <a:t>Для обеспечения статистического </a:t>
            </a:r>
            <a:r>
              <a:rPr lang="ru-RU" sz="2800" b="1" dirty="0"/>
              <a:t>моделирования </a:t>
            </a:r>
            <a:r>
              <a:rPr lang="ru-RU" sz="2800" b="1" dirty="0" smtClean="0"/>
              <a:t>на ЭВМ </a:t>
            </a:r>
            <a:r>
              <a:rPr lang="ru-RU" sz="2800" dirty="0" smtClean="0"/>
              <a:t>необходимы: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качественные исходные </a:t>
            </a:r>
            <a:r>
              <a:rPr lang="ru-RU" sz="2800" dirty="0"/>
              <a:t>(</a:t>
            </a:r>
            <a:r>
              <a:rPr lang="ru-RU" sz="2800" dirty="0" smtClean="0"/>
              <a:t>базовые </a:t>
            </a:r>
            <a:r>
              <a:rPr lang="ru-RU" sz="2800" dirty="0"/>
              <a:t>) </a:t>
            </a:r>
            <a:r>
              <a:rPr lang="ru-RU" sz="2800" dirty="0" smtClean="0"/>
              <a:t>последовательности </a:t>
            </a:r>
            <a:r>
              <a:rPr lang="ru-RU" sz="2800" dirty="0"/>
              <a:t>случайных чисел.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наличие </a:t>
            </a:r>
            <a:r>
              <a:rPr lang="ru-RU" sz="2800" dirty="0"/>
              <a:t>простых и экономичных способов формирования последовательностей случайных </a:t>
            </a:r>
            <a:r>
              <a:rPr lang="ru-RU" sz="2800" dirty="0" smtClean="0"/>
              <a:t>чисел с заданным законом распределения.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19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1. Советов </a:t>
            </a:r>
            <a:r>
              <a:rPr lang="ru-RU" sz="2400" dirty="0"/>
              <a:t>Б.Я., Яковлев С.А. Моделирование систем: учебник для ВУЗов. (3-е изд.). </a:t>
            </a:r>
            <a:r>
              <a:rPr lang="ru-RU" sz="2400" smtClean="0"/>
              <a:t>2003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3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31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091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способы генерации случайных чисел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653288" cy="452596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На практике используется три основных способа генерации случайных чисел: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аппаратный (физический),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табличный (файловый),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алгоритмический (программный).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Аппаратный способ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2928" cy="518457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В основе лежит какой-либо физический эффект (например, шумы в электронных устройствах).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Случайные числа вырабатываются с помощью специального датчика (устройства).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Этот способ не гарантирует качество последовательности случайных чисел.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С помощью этого способа нельзя получать одинаковые последовательности.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 Используется редко.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Табличный способ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600200"/>
            <a:ext cx="8003232" cy="4061048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Случайные числа оформлены в виде таблицы в оперативной памяти или на внешнем носителе.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При этом способе запас чисел ограничен.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Вычислительные ресурсы используются неэффективно.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Используется редко.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04664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Программный способ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039841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Случайные числа формируются с помощью специальных программ.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Каждое случайное число вычисляется с помощью соответствующей программы по мере возникновения потребностей при моделировании системы на ЭВМ. 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Можно многократно воспроизводить последовательности чисел. 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ru-RU" sz="2800" dirty="0" smtClean="0"/>
              <a:t>Н</a:t>
            </a:r>
            <a:r>
              <a:rPr lang="en-US" sz="2800" dirty="0" err="1" smtClean="0"/>
              <a:t>аиболее</a:t>
            </a:r>
            <a:r>
              <a:rPr lang="ru-RU" sz="2800" dirty="0" smtClean="0"/>
              <a:t> </a:t>
            </a:r>
            <a:r>
              <a:rPr lang="en-US" sz="2800" dirty="0" err="1" smtClean="0"/>
              <a:t>распространен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002587" cy="104368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>
                <a:solidFill>
                  <a:srgbClr val="CC0000"/>
                </a:solidFill>
              </a:rPr>
              <a:t>Программные Методы генерации случайных чисел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Для эффективного розыгрыша случайных величин при статистическом моделировании систем на ЭВМ используют </a:t>
            </a:r>
            <a:r>
              <a:rPr lang="ru-RU" sz="2800" b="1" dirty="0" smtClean="0"/>
              <a:t>генераторы (датчики) случайных чисел</a:t>
            </a:r>
            <a:r>
              <a:rPr lang="ru-RU" sz="2800" dirty="0" smtClean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Требования к генератору случайных чисел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620000" cy="43735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ru-RU" sz="2800" dirty="0" smtClean="0"/>
              <a:t>Генерируемые последовательности должны: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состоять из квазиравномерно распределенных чисел; 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содержать статистически независимые числа;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быть воспроизводимыми; 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иметь неповторяющиеся числа; 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генерироваться с минимальными затратами машинного времени; </a:t>
            </a:r>
          </a:p>
          <a:p>
            <a:pPr marL="5715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ru-RU" sz="2400" dirty="0" smtClean="0"/>
              <a:t>занимать минимальный объем машинной памяти.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1140</Words>
  <Application>Microsoft Office PowerPoint</Application>
  <PresentationFormat>Экран (4:3)</PresentationFormat>
  <Paragraphs>152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Calibri</vt:lpstr>
      <vt:lpstr>Cambria Math</vt:lpstr>
      <vt:lpstr>Courier New</vt:lpstr>
      <vt:lpstr>Symbol</vt:lpstr>
      <vt:lpstr>Times New Roman</vt:lpstr>
      <vt:lpstr>Wingdings</vt:lpstr>
      <vt:lpstr>1_Тема Office</vt:lpstr>
      <vt:lpstr>1_Главная</vt:lpstr>
      <vt:lpstr>Формула</vt:lpstr>
      <vt:lpstr>Презентация PowerPoint</vt:lpstr>
      <vt:lpstr>Тема 8.  генерация случайных чисел</vt:lpstr>
      <vt:lpstr>Презентация PowerPoint</vt:lpstr>
      <vt:lpstr>способы генерации случайных чисел</vt:lpstr>
      <vt:lpstr>Аппаратный способ</vt:lpstr>
      <vt:lpstr>Табличный способ</vt:lpstr>
      <vt:lpstr>Программный способ</vt:lpstr>
      <vt:lpstr>Программные Методы генерации случайных чисел </vt:lpstr>
      <vt:lpstr>Требования к генератору случайных чисел </vt:lpstr>
      <vt:lpstr>Презентация PowerPoint</vt:lpstr>
      <vt:lpstr>Презентация PowerPoint</vt:lpstr>
      <vt:lpstr>Равномерное распределение случайной величины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серединных квадратов</vt:lpstr>
      <vt:lpstr>Конгруэнтные методы</vt:lpstr>
      <vt:lpstr>Презентация PowerPoint</vt:lpstr>
      <vt:lpstr>Презентация PowerPoint</vt:lpstr>
      <vt:lpstr>Презентация PowerPoint</vt:lpstr>
      <vt:lpstr>Мультипликативный метод</vt:lpstr>
      <vt:lpstr>Презентация PowerPoint</vt:lpstr>
      <vt:lpstr>Презентация PowerPoint</vt:lpstr>
      <vt:lpstr>Смешанный метод</vt:lpstr>
      <vt:lpstr>Презентация PowerPoint</vt:lpstr>
      <vt:lpstr>Проверка качества последовательностей</vt:lpstr>
      <vt:lpstr>Методы улучшения качества последовательностей случайных чисел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148</cp:revision>
  <dcterms:created xsi:type="dcterms:W3CDTF">2012-09-25T09:15:37Z</dcterms:created>
  <dcterms:modified xsi:type="dcterms:W3CDTF">2016-03-16T10:23:03Z</dcterms:modified>
</cp:coreProperties>
</file>