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57" r:id="rId4"/>
    <p:sldId id="404" r:id="rId5"/>
    <p:sldId id="405" r:id="rId6"/>
    <p:sldId id="406" r:id="rId7"/>
    <p:sldId id="418" r:id="rId8"/>
    <p:sldId id="408" r:id="rId9"/>
    <p:sldId id="410" r:id="rId10"/>
    <p:sldId id="411" r:id="rId11"/>
    <p:sldId id="412" r:id="rId12"/>
    <p:sldId id="413" r:id="rId13"/>
    <p:sldId id="414" r:id="rId14"/>
    <p:sldId id="415" r:id="rId15"/>
    <p:sldId id="417" r:id="rId16"/>
    <p:sldId id="25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940EE-5194-4F75-8CF3-6515ECDF3100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6A809-A2A7-4A7A-9AD6-87A20ED8D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9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8672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C161E58-D198-47FA-ACF9-9B61A225CA46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E94ECAF8-C2D0-44F2-AD01-4B4F1E6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05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8F33A71-6783-43AE-B87B-643EE8F02A77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A58914F-B5FD-4D47-AF58-F3BC1B451A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4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7C7A62A-E561-446E-A5C0-B60451EF179D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A396B3E-FDDD-4BAC-B87F-B1ED1DA240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74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1" cap="all" spc="12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9C0C3-9D17-4427-BDB4-756E3982FE77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C8ECBAE-0AD0-4394-A289-6D53E28E35E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7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0"/>
            </a:lvl1pPr>
            <a:lvl2pPr>
              <a:defRPr b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6309F-024C-48DB-B99A-47D1909CFFB1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7A0B5-F907-415A-8FC5-9A612EAC0538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3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33AE2-F71A-4C9D-AF88-940E8FBBE89E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70F0B-9149-4A65-8B4B-FCCB568AA2FD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1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BD80F-DCC8-44A6-A890-1672ACD8A1DD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61F88-8477-4D17-8C04-090749261B2A}" type="slidenum">
              <a:rPr lang="ru-RU">
                <a:solidFill>
                  <a:srgbClr val="D1282E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0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4213" y="1341438"/>
            <a:ext cx="3924300" cy="4784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760913" y="1341438"/>
            <a:ext cx="39258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591719414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937578487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7921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84213" y="1341438"/>
            <a:ext cx="8002587" cy="4784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3071163696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6450" y="333375"/>
            <a:ext cx="8229600" cy="6477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42988" y="1600200"/>
            <a:ext cx="374491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0300" y="1600200"/>
            <a:ext cx="37465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</p:spTree>
    <p:extLst>
      <p:ext uri="{BB962C8B-B14F-4D97-AF65-F5344CB8AC3E}">
        <p14:creationId xmlns:p14="http://schemas.microsoft.com/office/powerpoint/2010/main" val="294120077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D793A5E-3E1C-4DB2-9000-E74C5E74DC74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E06CD4E-044A-4509-8DC2-B2F4C6E58D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91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ABC1640-0F45-4C96-AB1D-AA3FB160468B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00C6A55-3A35-4AB8-B424-B013C87A03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5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AB5E0FF-4262-491C-BE97-472D55CA149C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F56EF07-0E8B-4B6B-9500-B200DAF30E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5CEC40B-5A7A-4523-A102-85509926E615}" type="datetime1">
              <a:rPr lang="ru-RU" smtClean="0"/>
              <a:t>16.03.2016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58BAD3C-3104-4B3B-AA65-04BC232D34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78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ED75FC4-AE3E-4A49-9C29-BFC5975B0BD0}" type="datetime1">
              <a:rPr lang="ru-RU" smtClean="0"/>
              <a:t>16.03.2016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D3577EFD-FE58-403D-8B0D-C79513BB5F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3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3744D04-7829-4FFF-A79F-EF8502ECC891}" type="datetime1">
              <a:rPr lang="ru-RU" smtClean="0"/>
              <a:t>16.03.2016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F4FE0DF-E902-47F8-9AA4-C100DFC1ED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87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D72823B-C5F3-4AB0-827D-8BD7EF6C181E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B47D105-4CB0-4426-AB04-8514CC8DD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47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C71378BB-A887-4D7F-9ADE-116B686C8BAD}" type="datetime1">
              <a:rPr lang="ru-RU" smtClean="0"/>
              <a:t>16.03.2016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F0E2DC8-D9A4-4B27-8165-52F424C240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91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099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5B32A88-DC0B-46B6-AEEB-C6AFF4DBEAB8}" type="datetime1">
              <a:rPr lang="ru-RU" smtClean="0"/>
              <a:t>16.03.2016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ru-RU"/>
              <a:t>каф. АСУ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2B7F4005-87F9-4A51-8716-379732FCE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4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603250"/>
            <a:ext cx="8002587" cy="755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97778E-BF3E-495F-9652-F108F8F7A65E}" type="datetime1">
              <a:rPr lang="ru-RU" smtClean="0">
                <a:solidFill>
                  <a:srgbClr val="000000"/>
                </a:solidFill>
              </a:rPr>
              <a:t>16.03.2016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srgbClr val="000000"/>
                </a:solidFill>
              </a:rPr>
              <a:t>каф. АСУ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8FCC9A-1009-43FF-90B5-77DA632E07FF}" type="slidenum">
              <a:rPr lang="ru-RU">
                <a:solidFill>
                  <a:srgbClr val="D1282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0" t="-548" r="73466" b="548"/>
          <a:stretch>
            <a:fillRect/>
          </a:stretch>
        </p:blipFill>
        <p:spPr bwMode="auto">
          <a:xfrm>
            <a:off x="0" y="0"/>
            <a:ext cx="1285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40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 cap="all" spc="-60">
          <a:solidFill>
            <a:schemeClr val="tx2"/>
          </a:solidFill>
          <a:latin typeface="+mn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4701029" y="5085184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solidFill>
                  <a:srgbClr val="000000"/>
                </a:solidFill>
                <a:cs typeface="Arial" charset="0"/>
              </a:rPr>
              <a:t>М.В. Киселева</a:t>
            </a: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870249" y="5555538"/>
            <a:ext cx="6140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ru-RU" sz="3600" b="1" dirty="0" smtClean="0">
                <a:solidFill>
                  <a:srgbClr val="000000"/>
                </a:solidFill>
                <a:cs typeface="Arial" charset="0"/>
              </a:rPr>
              <a:t>Имитационное моделирование</a:t>
            </a:r>
            <a:endParaRPr lang="ru-RU" sz="36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68419"/>
            <a:ext cx="20478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3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1268760"/>
                <a:ext cx="8064896" cy="4968552"/>
              </a:xfrm>
            </p:spPr>
            <p:txBody>
              <a:bodyPr/>
              <a:lstStyle/>
              <a:p>
                <a:pPr marL="609600" indent="-609600" eaLnBrk="1" hangingPunct="1">
                  <a:buFont typeface="Wingdings" pitchFamily="2" charset="2"/>
                  <a:buNone/>
                </a:pPr>
                <a:r>
                  <a:rPr lang="ru-RU" sz="2400" b="1" dirty="0" smtClean="0"/>
                  <a:t>Алгоритм</a:t>
                </a:r>
                <a:r>
                  <a:rPr lang="ru-RU" sz="2400" dirty="0" smtClean="0"/>
                  <a:t>:</a:t>
                </a:r>
              </a:p>
              <a:p>
                <a:pPr marL="609600" indent="-609600" eaLnBrk="1" hangingPunct="1">
                  <a:spcAft>
                    <a:spcPts val="0"/>
                  </a:spcAft>
                  <a:buFont typeface="Wingdings" pitchFamily="2" charset="2"/>
                  <a:buAutoNum type="arabicPeriod"/>
                </a:pPr>
                <a:r>
                  <a:rPr lang="ru-RU" sz="2400" dirty="0" smtClean="0"/>
                  <a:t>Генерируется значение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609600" indent="-609600" eaLnBrk="1" hangingPunct="1">
                  <a:spcAft>
                    <a:spcPts val="0"/>
                  </a:spcAft>
                  <a:buFont typeface="Wingdings" pitchFamily="2" charset="2"/>
                  <a:buAutoNum type="arabicPeriod"/>
                </a:pPr>
                <a:r>
                  <a:rPr lang="ru-RU" sz="2400" dirty="0" smtClean="0"/>
                  <a:t>Проверяется условие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  <m:r>
                      <a:rPr lang="ru-RU" sz="2400" i="1" dirty="0" smtClean="0">
                        <a:latin typeface="Cambria Math"/>
                      </a:rPr>
                      <m:t>&lt;Р</m:t>
                    </m:r>
                    <m:r>
                      <a:rPr lang="en-US" sz="2400" i="1" baseline="-25000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ru-RU" sz="2400" dirty="0" smtClean="0"/>
                  <a:t>. Если условие выполняется, то считается, что событие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А</m:t>
                    </m:r>
                  </m:oMath>
                </a14:m>
                <a:r>
                  <a:rPr lang="ru-RU" sz="2400" dirty="0" smtClean="0"/>
                  <a:t> произошло и счетчик событий увеличивается на 1: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КА = КА+1</m:t>
                    </m:r>
                  </m:oMath>
                </a14:m>
                <a:r>
                  <a:rPr lang="ru-RU" sz="2400" dirty="0" smtClean="0"/>
                  <a:t>. Если условие не выполняется, то событие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А</m:t>
                    </m:r>
                  </m:oMath>
                </a14:m>
                <a:r>
                  <a:rPr lang="ru-RU" sz="2400" b="1" i="1" dirty="0" smtClean="0"/>
                  <a:t> </a:t>
                </a:r>
                <a:r>
                  <a:rPr lang="ru-RU" sz="2400" dirty="0" smtClean="0"/>
                  <a:t>не произошло и соответствующий счетчик увеличивается на 1: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К</m:t>
                    </m:r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ru-RU" sz="2400" i="1" dirty="0" smtClean="0">
                        <a:latin typeface="Cambria Math"/>
                      </a:rPr>
                      <m:t>А = К</m:t>
                    </m:r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ru-RU" sz="2400" i="1" dirty="0" smtClean="0">
                        <a:latin typeface="Cambria Math"/>
                      </a:rPr>
                      <m:t>А+1</m:t>
                    </m:r>
                  </m:oMath>
                </a14:m>
                <a:r>
                  <a:rPr lang="ru-RU" sz="2400" dirty="0" smtClean="0"/>
                  <a:t>.  </a:t>
                </a:r>
              </a:p>
              <a:p>
                <a:pPr marL="609600" indent="-609600" eaLnBrk="1" hangingPunct="1">
                  <a:spcAft>
                    <a:spcPts val="0"/>
                  </a:spcAft>
                  <a:buFont typeface="Wingdings" pitchFamily="2" charset="2"/>
                  <a:buAutoNum type="arabicPeriod"/>
                </a:pPr>
                <a:r>
                  <a:rPr lang="ru-RU" sz="2400" dirty="0" smtClean="0"/>
                  <a:t>Генерируется значение</a:t>
                </a:r>
                <a:r>
                  <a:rPr lang="en-US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  <m:r>
                      <a:rPr lang="ru-RU" sz="2400" b="0" i="1" baseline="-14000" dirty="0" smtClean="0">
                        <a:latin typeface="Cambria Math"/>
                      </a:rPr>
                      <m:t>+</m:t>
                    </m:r>
                    <m:r>
                      <a:rPr lang="en-US" sz="2400" i="1" baseline="-25000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 smtClean="0"/>
                  <a:t>.</a:t>
                </a:r>
                <a:endParaRPr lang="ru-RU" sz="2400" dirty="0" smtClean="0"/>
              </a:p>
              <a:p>
                <a:pPr marL="609600" indent="-609600" eaLnBrk="1" hangingPunct="1">
                  <a:spcAft>
                    <a:spcPts val="0"/>
                  </a:spcAft>
                  <a:buFont typeface="Wingdings" pitchFamily="2" charset="2"/>
                  <a:buAutoNum type="arabicPeriod"/>
                </a:pPr>
                <a:endParaRPr lang="ru-RU" sz="2400" dirty="0" smtClean="0"/>
              </a:p>
            </p:txBody>
          </p:sp>
        </mc:Choice>
        <mc:Fallback xmlns=""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1268760"/>
                <a:ext cx="8064896" cy="4968552"/>
              </a:xfrm>
              <a:blipFill rotWithShape="1">
                <a:blip r:embed="rId2"/>
                <a:stretch>
                  <a:fillRect l="-1209" t="-859" r="-12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10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z="360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8413"/>
                <a:ext cx="8229600" cy="4857750"/>
              </a:xfrm>
            </p:spPr>
            <p:txBody>
              <a:bodyPr/>
              <a:lstStyle/>
              <a:p>
                <a:pPr marL="609600" indent="-609600" eaLnBrk="1" hangingPunct="1">
                  <a:buFont typeface="Wingdings" pitchFamily="2" charset="2"/>
                  <a:buAutoNum type="arabicPeriod" startAt="4"/>
                </a:pPr>
                <a:r>
                  <a:rPr lang="ru-RU" sz="2400" dirty="0" smtClean="0"/>
                  <a:t>Проверяется условие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baseline="-25000" dirty="0" smtClean="0">
                        <a:latin typeface="Cambria Math"/>
                      </a:rPr>
                      <m:t>𝑖</m:t>
                    </m:r>
                    <m:r>
                      <a:rPr lang="ru-RU" sz="2400" i="1" baseline="-14000" dirty="0" smtClean="0">
                        <a:latin typeface="Cambria Math"/>
                      </a:rPr>
                      <m:t>+</m:t>
                    </m:r>
                    <m:r>
                      <a:rPr lang="ru-RU" sz="2400" i="1" baseline="-25000" dirty="0" smtClean="0">
                        <a:latin typeface="Cambria Math"/>
                      </a:rPr>
                      <m:t>1</m:t>
                    </m:r>
                    <m:r>
                      <a:rPr lang="ru-RU" sz="2400" i="1" dirty="0" smtClean="0">
                        <a:latin typeface="Cambria Math"/>
                      </a:rPr>
                      <m:t>&lt;</m:t>
                    </m:r>
                    <m:r>
                      <a:rPr lang="en-US" sz="2400" i="1" dirty="0" smtClean="0">
                        <a:latin typeface="Cambria Math"/>
                      </a:rPr>
                      <m:t>𝑃</m:t>
                    </m:r>
                    <m:r>
                      <a:rPr lang="en-US" sz="2400" i="1" baseline="-25000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ru-RU" sz="2400" dirty="0" smtClean="0"/>
                  <a:t>. Если условие выполняется, то считается, что событие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В</m:t>
                    </m:r>
                  </m:oMath>
                </a14:m>
                <a:r>
                  <a:rPr lang="ru-RU" sz="2400" dirty="0" smtClean="0"/>
                  <a:t> произошло и на 1 увеличивается один из счетчиков: либо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КАВ = КАВ +1</m:t>
                    </m:r>
                  </m:oMath>
                </a14:m>
                <a:r>
                  <a:rPr lang="ru-RU" sz="2400" dirty="0" smtClean="0"/>
                  <a:t> (если событие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А</m:t>
                    </m:r>
                  </m:oMath>
                </a14:m>
                <a:r>
                  <a:rPr lang="ru-RU" sz="2400" dirty="0" smtClean="0"/>
                  <a:t> имело место); либо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К</m:t>
                    </m:r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ru-RU" sz="2400" i="1" dirty="0" smtClean="0">
                        <a:latin typeface="Cambria Math"/>
                      </a:rPr>
                      <m:t>АВ = К</m:t>
                    </m:r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ru-RU" sz="2400" i="1" dirty="0" smtClean="0">
                        <a:latin typeface="Cambria Math"/>
                      </a:rPr>
                      <m:t>АВ + 1 </m:t>
                    </m:r>
                  </m:oMath>
                </a14:m>
                <a:r>
                  <a:rPr lang="ru-RU" sz="2400" dirty="0" smtClean="0"/>
                  <a:t>(если событие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А </m:t>
                    </m:r>
                  </m:oMath>
                </a14:m>
                <a:r>
                  <a:rPr lang="ru-RU" sz="2400" dirty="0" smtClean="0"/>
                  <a:t>не произошло).   Если условие не выполняется, то событие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В</m:t>
                    </m:r>
                  </m:oMath>
                </a14:m>
                <a:r>
                  <a:rPr lang="ru-RU" sz="2400" dirty="0" smtClean="0"/>
                  <a:t> не произошло и один из счетчиков увеличивается на 1: либо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КА</m:t>
                    </m:r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ru-RU" sz="2400" i="1" dirty="0" smtClean="0">
                        <a:latin typeface="Cambria Math"/>
                      </a:rPr>
                      <m:t>В = КА</m:t>
                    </m:r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ru-RU" sz="2400" i="1" dirty="0" smtClean="0">
                        <a:latin typeface="Cambria Math"/>
                      </a:rPr>
                      <m:t>В + 1</m:t>
                    </m:r>
                  </m:oMath>
                </a14:m>
                <a:r>
                  <a:rPr lang="ru-RU" sz="2400" dirty="0" smtClean="0"/>
                  <a:t> (если событие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А</m:t>
                    </m:r>
                  </m:oMath>
                </a14:m>
                <a:r>
                  <a:rPr lang="ru-RU" sz="2400" dirty="0" smtClean="0"/>
                  <a:t> имело место); либо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К</m:t>
                    </m:r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ru-RU" sz="2400" i="1" dirty="0" smtClean="0">
                        <a:latin typeface="Cambria Math"/>
                      </a:rPr>
                      <m:t>А</m:t>
                    </m:r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ru-RU" sz="2400" i="1" dirty="0" smtClean="0">
                        <a:latin typeface="Cambria Math"/>
                      </a:rPr>
                      <m:t>В = К</m:t>
                    </m:r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ru-RU" sz="2400" i="1" dirty="0" smtClean="0">
                        <a:latin typeface="Cambria Math"/>
                      </a:rPr>
                      <m:t>А</m:t>
                    </m:r>
                    <m:r>
                      <a:rPr lang="en-US" sz="2400" i="1" dirty="0" smtClean="0">
                        <a:latin typeface="Cambria Math"/>
                      </a:rPr>
                      <m:t>𝑁</m:t>
                    </m:r>
                    <m:r>
                      <a:rPr lang="ru-RU" sz="2400" i="1" dirty="0" smtClean="0">
                        <a:latin typeface="Cambria Math"/>
                      </a:rPr>
                      <m:t>В + 1</m:t>
                    </m:r>
                  </m:oMath>
                </a14:m>
                <a:r>
                  <a:rPr lang="ru-RU" sz="2400" dirty="0" smtClean="0"/>
                  <a:t> (если событие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А</m:t>
                    </m:r>
                  </m:oMath>
                </a14:m>
                <a:r>
                  <a:rPr lang="ru-RU" sz="2400" dirty="0" smtClean="0"/>
                  <a:t> не произошло).   </a:t>
                </a:r>
              </a:p>
            </p:txBody>
          </p:sp>
        </mc:Choice>
        <mc:Fallback xmlns="">
          <p:sp>
            <p:nvSpPr>
              <p:cNvPr id="4301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8413"/>
                <a:ext cx="8229600" cy="4857750"/>
              </a:xfrm>
              <a:blipFill rotWithShape="1">
                <a:blip r:embed="rId2"/>
                <a:stretch>
                  <a:fillRect l="-963" t="-878" r="-1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3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z="360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5"/>
            </a:pPr>
            <a:r>
              <a:rPr lang="ru-RU" sz="2400" dirty="0" smtClean="0"/>
              <a:t>Рассчитывается вероятность наступления исходов         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u-RU" sz="2400" dirty="0" smtClean="0"/>
              <a:t>	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u-RU" sz="2400" dirty="0" smtClean="0"/>
              <a:t>	как отношение значения соответствующего счетчика к общему количеству испытаний: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ru-RU" sz="24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u-RU" sz="2400" dirty="0" smtClean="0"/>
              <a:t>		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ru-RU" sz="2400" dirty="0" smtClean="0"/>
          </a:p>
          <a:p>
            <a:pPr marL="609600" indent="-609600" eaLnBrk="1" hangingPunct="1">
              <a:buFont typeface="Wingdings" pitchFamily="2" charset="2"/>
              <a:buNone/>
            </a:pPr>
            <a:endParaRPr lang="ru-RU" sz="2400" dirty="0" smtClean="0"/>
          </a:p>
          <a:p>
            <a:pPr marL="609600" indent="-609600" eaLnBrk="1" hangingPunct="1">
              <a:buFont typeface="Wingdings" pitchFamily="2" charset="2"/>
              <a:buNone/>
            </a:pPr>
            <a:endParaRPr lang="ru-RU" sz="2400" dirty="0" smtClean="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ru-RU" sz="2400" dirty="0" smtClean="0"/>
              <a:t>	где </a:t>
            </a:r>
            <a:r>
              <a:rPr lang="en-US" sz="2400" i="1" dirty="0" smtClean="0"/>
              <a:t>N</a:t>
            </a:r>
            <a:r>
              <a:rPr lang="ru-RU" sz="2400" dirty="0" smtClean="0"/>
              <a:t> – общее число испытаний. </a:t>
            </a:r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56" y="3281040"/>
            <a:ext cx="22320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4" y="3789040"/>
            <a:ext cx="223202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331" y="4358182"/>
            <a:ext cx="23050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4978772"/>
            <a:ext cx="273526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r="76781" b="810"/>
          <a:stretch>
            <a:fillRect/>
          </a:stretch>
        </p:blipFill>
        <p:spPr bwMode="auto">
          <a:xfrm>
            <a:off x="2894012" y="1628775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1331912" y="-963613"/>
            <a:ext cx="6336431" cy="8380413"/>
            <a:chOff x="1843" y="1134"/>
            <a:chExt cx="8876" cy="13198"/>
          </a:xfrm>
        </p:grpSpPr>
        <p:sp>
          <p:nvSpPr>
            <p:cNvPr id="45062" name="AutoShape 5"/>
            <p:cNvSpPr>
              <a:spLocks noChangeArrowheads="1"/>
            </p:cNvSpPr>
            <p:nvPr/>
          </p:nvSpPr>
          <p:spPr bwMode="auto">
            <a:xfrm>
              <a:off x="5074" y="12571"/>
              <a:ext cx="2395" cy="959"/>
            </a:xfrm>
            <a:prstGeom prst="flowChartDocumen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063" name="AutoShape 6"/>
            <p:cNvSpPr>
              <a:spLocks noChangeArrowheads="1"/>
            </p:cNvSpPr>
            <p:nvPr/>
          </p:nvSpPr>
          <p:spPr bwMode="auto">
            <a:xfrm>
              <a:off x="5196" y="13785"/>
              <a:ext cx="2273" cy="547"/>
            </a:xfrm>
            <a:prstGeom prst="flowChartTerminator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Конец</a:t>
              </a:r>
              <a:endParaRPr lang="ru-RU"/>
            </a:p>
          </p:txBody>
        </p:sp>
        <p:sp>
          <p:nvSpPr>
            <p:cNvPr id="45064" name="AutoShape 7"/>
            <p:cNvSpPr>
              <a:spLocks noChangeArrowheads="1"/>
            </p:cNvSpPr>
            <p:nvPr/>
          </p:nvSpPr>
          <p:spPr bwMode="auto">
            <a:xfrm>
              <a:off x="5373" y="1134"/>
              <a:ext cx="1919" cy="576"/>
            </a:xfrm>
            <a:prstGeom prst="flowChartTerminator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начало</a:t>
              </a:r>
              <a:endParaRPr lang="ru-RU"/>
            </a:p>
          </p:txBody>
        </p:sp>
        <p:sp>
          <p:nvSpPr>
            <p:cNvPr id="45065" name="AutoShape 8"/>
            <p:cNvSpPr>
              <a:spLocks noChangeArrowheads="1"/>
            </p:cNvSpPr>
            <p:nvPr/>
          </p:nvSpPr>
          <p:spPr bwMode="auto">
            <a:xfrm>
              <a:off x="5370" y="2112"/>
              <a:ext cx="1922" cy="633"/>
            </a:xfrm>
            <a:prstGeom prst="flowChartInputOutpu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5066" name="AutoShape 9"/>
            <p:cNvSpPr>
              <a:spLocks noChangeArrowheads="1"/>
            </p:cNvSpPr>
            <p:nvPr/>
          </p:nvSpPr>
          <p:spPr bwMode="auto">
            <a:xfrm>
              <a:off x="5265" y="3135"/>
              <a:ext cx="2027" cy="577"/>
            </a:xfrm>
            <a:prstGeom prst="flowChartPredefinedProcess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ген. </a:t>
              </a:r>
              <a:r>
                <a:rPr lang="en-US" sz="1200" i="1"/>
                <a:t>x</a:t>
              </a:r>
              <a:r>
                <a:rPr lang="en-US" sz="1200" i="1" baseline="-25000"/>
                <a:t>i</a:t>
              </a:r>
              <a:endParaRPr lang="ru-RU"/>
            </a:p>
          </p:txBody>
        </p:sp>
        <p:sp>
          <p:nvSpPr>
            <p:cNvPr id="45067" name="AutoShape 10"/>
            <p:cNvSpPr>
              <a:spLocks noChangeArrowheads="1"/>
            </p:cNvSpPr>
            <p:nvPr/>
          </p:nvSpPr>
          <p:spPr bwMode="auto">
            <a:xfrm>
              <a:off x="5134" y="4172"/>
              <a:ext cx="2273" cy="1121"/>
            </a:xfrm>
            <a:prstGeom prst="flowChartDecision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 </a:t>
              </a:r>
              <a:r>
                <a:rPr lang="en-US" sz="1200" i="1"/>
                <a:t>x</a:t>
              </a:r>
              <a:r>
                <a:rPr lang="en-US" sz="1200" i="1" baseline="-25000"/>
                <a:t>i </a:t>
              </a:r>
              <a:r>
                <a:rPr lang="en-US" sz="1200"/>
                <a:t>&lt; P</a:t>
              </a:r>
              <a:r>
                <a:rPr lang="en-US" sz="1200" baseline="-25000"/>
                <a:t>A</a:t>
              </a:r>
              <a:endParaRPr lang="ru-RU"/>
            </a:p>
          </p:txBody>
        </p:sp>
        <p:sp>
          <p:nvSpPr>
            <p:cNvPr id="45068" name="AutoShape 11"/>
            <p:cNvSpPr>
              <a:spLocks noChangeArrowheads="1"/>
            </p:cNvSpPr>
            <p:nvPr/>
          </p:nvSpPr>
          <p:spPr bwMode="auto">
            <a:xfrm>
              <a:off x="2740" y="5510"/>
              <a:ext cx="2150" cy="587"/>
            </a:xfrm>
            <a:prstGeom prst="flowChartProcess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 dirty="0"/>
                <a:t>КА </a:t>
              </a:r>
              <a:r>
                <a:rPr lang="en-US" sz="1200" dirty="0"/>
                <a:t>=</a:t>
              </a:r>
              <a:r>
                <a:rPr lang="ru-RU" sz="1200" dirty="0"/>
                <a:t> </a:t>
              </a:r>
              <a:r>
                <a:rPr lang="en-US" sz="1200" dirty="0"/>
                <a:t>КА+1</a:t>
              </a:r>
              <a:endParaRPr lang="ru-RU" dirty="0"/>
            </a:p>
          </p:txBody>
        </p:sp>
        <p:sp>
          <p:nvSpPr>
            <p:cNvPr id="45069" name="Line 12"/>
            <p:cNvSpPr>
              <a:spLocks noChangeShapeType="1"/>
            </p:cNvSpPr>
            <p:nvPr/>
          </p:nvSpPr>
          <p:spPr bwMode="auto">
            <a:xfrm>
              <a:off x="6270" y="1710"/>
              <a:ext cx="0" cy="4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70" name="Line 13"/>
            <p:cNvSpPr>
              <a:spLocks noChangeShapeType="1"/>
            </p:cNvSpPr>
            <p:nvPr/>
          </p:nvSpPr>
          <p:spPr bwMode="auto">
            <a:xfrm>
              <a:off x="6269" y="2745"/>
              <a:ext cx="0" cy="39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71" name="Line 14"/>
            <p:cNvSpPr>
              <a:spLocks noChangeShapeType="1"/>
            </p:cNvSpPr>
            <p:nvPr/>
          </p:nvSpPr>
          <p:spPr bwMode="auto">
            <a:xfrm flipH="1">
              <a:off x="6263" y="3712"/>
              <a:ext cx="6" cy="4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45072" name="Group 15"/>
            <p:cNvGrpSpPr>
              <a:grpSpLocks/>
            </p:cNvGrpSpPr>
            <p:nvPr/>
          </p:nvGrpSpPr>
          <p:grpSpPr bwMode="auto">
            <a:xfrm>
              <a:off x="4705" y="4364"/>
              <a:ext cx="290" cy="274"/>
              <a:chOff x="5904" y="9072"/>
              <a:chExt cx="288" cy="288"/>
            </a:xfrm>
          </p:grpSpPr>
          <p:sp>
            <p:nvSpPr>
              <p:cNvPr id="45117" name="Line 16"/>
              <p:cNvSpPr>
                <a:spLocks noChangeShapeType="1"/>
              </p:cNvSpPr>
              <p:nvPr/>
            </p:nvSpPr>
            <p:spPr bwMode="auto">
              <a:xfrm>
                <a:off x="6048" y="9072"/>
                <a:ext cx="0" cy="28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118" name="Line 17"/>
              <p:cNvSpPr>
                <a:spLocks noChangeShapeType="1"/>
              </p:cNvSpPr>
              <p:nvPr/>
            </p:nvSpPr>
            <p:spPr bwMode="auto">
              <a:xfrm>
                <a:off x="5904" y="9216"/>
                <a:ext cx="28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5073" name="Line 18"/>
            <p:cNvSpPr>
              <a:spLocks noChangeShapeType="1"/>
            </p:cNvSpPr>
            <p:nvPr/>
          </p:nvSpPr>
          <p:spPr bwMode="auto">
            <a:xfrm>
              <a:off x="7586" y="4499"/>
              <a:ext cx="27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74" name="Line 19"/>
            <p:cNvSpPr>
              <a:spLocks noChangeShapeType="1"/>
            </p:cNvSpPr>
            <p:nvPr/>
          </p:nvSpPr>
          <p:spPr bwMode="auto">
            <a:xfrm flipH="1">
              <a:off x="3843" y="4740"/>
              <a:ext cx="129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75" name="Line 20"/>
            <p:cNvSpPr>
              <a:spLocks noChangeShapeType="1"/>
            </p:cNvSpPr>
            <p:nvPr/>
          </p:nvSpPr>
          <p:spPr bwMode="auto">
            <a:xfrm>
              <a:off x="3843" y="4742"/>
              <a:ext cx="1" cy="76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76" name="AutoShape 21"/>
            <p:cNvSpPr>
              <a:spLocks noChangeArrowheads="1"/>
            </p:cNvSpPr>
            <p:nvPr/>
          </p:nvSpPr>
          <p:spPr bwMode="auto">
            <a:xfrm>
              <a:off x="2803" y="6615"/>
              <a:ext cx="1965" cy="525"/>
            </a:xfrm>
            <a:prstGeom prst="flowChartPredefinedProcess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ген. </a:t>
              </a:r>
              <a:r>
                <a:rPr lang="en-US" sz="1200" i="1"/>
                <a:t>x</a:t>
              </a:r>
              <a:r>
                <a:rPr lang="en-US" sz="1200" i="1" baseline="-25000"/>
                <a:t>i+1</a:t>
              </a:r>
              <a:endParaRPr lang="ru-RU"/>
            </a:p>
          </p:txBody>
        </p:sp>
        <p:sp>
          <p:nvSpPr>
            <p:cNvPr id="45077" name="AutoShape 22"/>
            <p:cNvSpPr>
              <a:spLocks noChangeArrowheads="1"/>
            </p:cNvSpPr>
            <p:nvPr/>
          </p:nvSpPr>
          <p:spPr bwMode="auto">
            <a:xfrm>
              <a:off x="2291" y="7695"/>
              <a:ext cx="3082" cy="1035"/>
            </a:xfrm>
            <a:prstGeom prst="flowChartDecision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x</a:t>
              </a:r>
              <a:r>
                <a:rPr lang="en-US" sz="1200" i="1" baseline="-25000"/>
                <a:t>i</a:t>
              </a:r>
              <a:r>
                <a:rPr lang="ru-RU" sz="1200" i="1" baseline="-25000"/>
                <a:t>+1 </a:t>
              </a:r>
              <a:r>
                <a:rPr lang="ru-RU" sz="1200"/>
                <a:t>&lt; </a:t>
              </a:r>
              <a:r>
                <a:rPr lang="en-US" sz="1200"/>
                <a:t>P</a:t>
              </a:r>
              <a:r>
                <a:rPr lang="en-US" sz="1200" baseline="-25000"/>
                <a:t>A</a:t>
              </a:r>
              <a:r>
                <a:rPr lang="ru-RU" sz="1200"/>
                <a:t>(В)</a:t>
              </a:r>
              <a:endParaRPr lang="ru-RU"/>
            </a:p>
          </p:txBody>
        </p:sp>
        <p:sp>
          <p:nvSpPr>
            <p:cNvPr id="45078" name="Line 23"/>
            <p:cNvSpPr>
              <a:spLocks noChangeShapeType="1"/>
            </p:cNvSpPr>
            <p:nvPr/>
          </p:nvSpPr>
          <p:spPr bwMode="auto">
            <a:xfrm>
              <a:off x="3818" y="7155"/>
              <a:ext cx="1" cy="5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79" name="Line 24"/>
            <p:cNvSpPr>
              <a:spLocks noChangeShapeType="1"/>
            </p:cNvSpPr>
            <p:nvPr/>
          </p:nvSpPr>
          <p:spPr bwMode="auto">
            <a:xfrm>
              <a:off x="3816" y="6097"/>
              <a:ext cx="0" cy="51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80" name="Line 25"/>
            <p:cNvSpPr>
              <a:spLocks noChangeShapeType="1"/>
            </p:cNvSpPr>
            <p:nvPr/>
          </p:nvSpPr>
          <p:spPr bwMode="auto">
            <a:xfrm>
              <a:off x="3811" y="8730"/>
              <a:ext cx="2" cy="48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81" name="AutoShape 26"/>
            <p:cNvSpPr>
              <a:spLocks noChangeArrowheads="1"/>
            </p:cNvSpPr>
            <p:nvPr/>
          </p:nvSpPr>
          <p:spPr bwMode="auto">
            <a:xfrm>
              <a:off x="2740" y="9255"/>
              <a:ext cx="2110" cy="503"/>
            </a:xfrm>
            <a:prstGeom prst="flowChartProcess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КАВ </a:t>
              </a:r>
              <a:r>
                <a:rPr lang="en-US" sz="1200"/>
                <a:t>=</a:t>
              </a:r>
              <a:r>
                <a:rPr lang="ru-RU" sz="1200"/>
                <a:t> </a:t>
              </a:r>
              <a:r>
                <a:rPr lang="en-US" sz="1200"/>
                <a:t>КАВ+1</a:t>
              </a:r>
              <a:endParaRPr lang="ru-RU"/>
            </a:p>
          </p:txBody>
        </p:sp>
        <p:sp>
          <p:nvSpPr>
            <p:cNvPr id="45082" name="Line 27"/>
            <p:cNvSpPr>
              <a:spLocks noChangeShapeType="1"/>
            </p:cNvSpPr>
            <p:nvPr/>
          </p:nvSpPr>
          <p:spPr bwMode="auto">
            <a:xfrm>
              <a:off x="2086" y="7981"/>
              <a:ext cx="22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45083" name="Group 28"/>
            <p:cNvGrpSpPr>
              <a:grpSpLocks/>
            </p:cNvGrpSpPr>
            <p:nvPr/>
          </p:nvGrpSpPr>
          <p:grpSpPr bwMode="auto">
            <a:xfrm>
              <a:off x="3992" y="8730"/>
              <a:ext cx="268" cy="294"/>
              <a:chOff x="5904" y="9072"/>
              <a:chExt cx="288" cy="288"/>
            </a:xfrm>
          </p:grpSpPr>
          <p:sp>
            <p:nvSpPr>
              <p:cNvPr id="45115" name="Line 29"/>
              <p:cNvSpPr>
                <a:spLocks noChangeShapeType="1"/>
              </p:cNvSpPr>
              <p:nvPr/>
            </p:nvSpPr>
            <p:spPr bwMode="auto">
              <a:xfrm>
                <a:off x="6048" y="9072"/>
                <a:ext cx="0" cy="28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116" name="Line 30"/>
              <p:cNvSpPr>
                <a:spLocks noChangeShapeType="1"/>
              </p:cNvSpPr>
              <p:nvPr/>
            </p:nvSpPr>
            <p:spPr bwMode="auto">
              <a:xfrm>
                <a:off x="5904" y="9216"/>
                <a:ext cx="28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5084" name="Line 31"/>
            <p:cNvSpPr>
              <a:spLocks noChangeShapeType="1"/>
            </p:cNvSpPr>
            <p:nvPr/>
          </p:nvSpPr>
          <p:spPr bwMode="auto">
            <a:xfrm>
              <a:off x="3846" y="9758"/>
              <a:ext cx="0" cy="6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85" name="Line 32"/>
            <p:cNvSpPr>
              <a:spLocks noChangeShapeType="1"/>
            </p:cNvSpPr>
            <p:nvPr/>
          </p:nvSpPr>
          <p:spPr bwMode="auto">
            <a:xfrm flipH="1">
              <a:off x="1843" y="8205"/>
              <a:ext cx="46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86" name="Line 33"/>
            <p:cNvSpPr>
              <a:spLocks noChangeShapeType="1"/>
            </p:cNvSpPr>
            <p:nvPr/>
          </p:nvSpPr>
          <p:spPr bwMode="auto">
            <a:xfrm>
              <a:off x="1843" y="8206"/>
              <a:ext cx="0" cy="250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87" name="Line 34"/>
            <p:cNvSpPr>
              <a:spLocks noChangeShapeType="1"/>
            </p:cNvSpPr>
            <p:nvPr/>
          </p:nvSpPr>
          <p:spPr bwMode="auto">
            <a:xfrm>
              <a:off x="1843" y="10711"/>
              <a:ext cx="12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88" name="AutoShape 35"/>
            <p:cNvSpPr>
              <a:spLocks noChangeArrowheads="1"/>
            </p:cNvSpPr>
            <p:nvPr/>
          </p:nvSpPr>
          <p:spPr bwMode="auto">
            <a:xfrm>
              <a:off x="1980" y="11114"/>
              <a:ext cx="2485" cy="607"/>
            </a:xfrm>
            <a:prstGeom prst="flowChartProcess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КА</a:t>
              </a:r>
              <a:r>
                <a:rPr lang="en-US" sz="1200"/>
                <a:t>N</a:t>
              </a:r>
              <a:r>
                <a:rPr lang="ru-RU" sz="1200"/>
                <a:t>В </a:t>
              </a:r>
              <a:r>
                <a:rPr lang="en-US" sz="1200"/>
                <a:t>=</a:t>
              </a:r>
              <a:r>
                <a:rPr lang="ru-RU" sz="1200"/>
                <a:t> </a:t>
              </a:r>
              <a:r>
                <a:rPr lang="en-US" sz="1200"/>
                <a:t>КАNВ+1</a:t>
              </a:r>
              <a:endParaRPr lang="ru-RU"/>
            </a:p>
          </p:txBody>
        </p:sp>
        <p:sp>
          <p:nvSpPr>
            <p:cNvPr id="45089" name="Line 36"/>
            <p:cNvSpPr>
              <a:spLocks noChangeShapeType="1"/>
            </p:cNvSpPr>
            <p:nvPr/>
          </p:nvSpPr>
          <p:spPr bwMode="auto">
            <a:xfrm flipH="1">
              <a:off x="3135" y="10711"/>
              <a:ext cx="3" cy="40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90" name="AutoShape 37"/>
            <p:cNvSpPr>
              <a:spLocks noChangeArrowheads="1"/>
            </p:cNvSpPr>
            <p:nvPr/>
          </p:nvSpPr>
          <p:spPr bwMode="auto">
            <a:xfrm>
              <a:off x="7766" y="5510"/>
              <a:ext cx="2027" cy="587"/>
            </a:xfrm>
            <a:prstGeom prst="flowChartProcess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К</a:t>
              </a:r>
              <a:r>
                <a:rPr lang="en-US" sz="1200"/>
                <a:t>N</a:t>
              </a:r>
              <a:r>
                <a:rPr lang="ru-RU" sz="1200"/>
                <a:t>А </a:t>
              </a:r>
              <a:r>
                <a:rPr lang="en-US" sz="1200"/>
                <a:t>=</a:t>
              </a:r>
              <a:r>
                <a:rPr lang="ru-RU" sz="1200"/>
                <a:t> </a:t>
              </a:r>
              <a:r>
                <a:rPr lang="en-US" sz="1200"/>
                <a:t>КNА+1</a:t>
              </a:r>
              <a:endParaRPr lang="ru-RU"/>
            </a:p>
          </p:txBody>
        </p:sp>
        <p:sp>
          <p:nvSpPr>
            <p:cNvPr id="45091" name="Line 38"/>
            <p:cNvSpPr>
              <a:spLocks noChangeShapeType="1"/>
            </p:cNvSpPr>
            <p:nvPr/>
          </p:nvSpPr>
          <p:spPr bwMode="auto">
            <a:xfrm>
              <a:off x="8842" y="4742"/>
              <a:ext cx="1" cy="76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92" name="AutoShape 39"/>
            <p:cNvSpPr>
              <a:spLocks noChangeArrowheads="1"/>
            </p:cNvSpPr>
            <p:nvPr/>
          </p:nvSpPr>
          <p:spPr bwMode="auto">
            <a:xfrm>
              <a:off x="7766" y="6615"/>
              <a:ext cx="2128" cy="540"/>
            </a:xfrm>
            <a:prstGeom prst="flowChartPredefinedProcess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ген. </a:t>
              </a:r>
              <a:r>
                <a:rPr lang="en-US" sz="1200" i="1"/>
                <a:t>x</a:t>
              </a:r>
              <a:r>
                <a:rPr lang="en-US" sz="1200" i="1" baseline="-25000"/>
                <a:t>i+1</a:t>
              </a:r>
              <a:endParaRPr lang="ru-RU"/>
            </a:p>
          </p:txBody>
        </p:sp>
        <p:sp>
          <p:nvSpPr>
            <p:cNvPr id="45093" name="AutoShape 40"/>
            <p:cNvSpPr>
              <a:spLocks noChangeArrowheads="1"/>
            </p:cNvSpPr>
            <p:nvPr/>
          </p:nvSpPr>
          <p:spPr bwMode="auto">
            <a:xfrm>
              <a:off x="7407" y="7730"/>
              <a:ext cx="2879" cy="1000"/>
            </a:xfrm>
            <a:prstGeom prst="flowChartDecision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 dirty="0"/>
                <a:t>x</a:t>
              </a:r>
              <a:r>
                <a:rPr lang="en-US" sz="1200" i="1" baseline="-25000" dirty="0"/>
                <a:t>i</a:t>
              </a:r>
              <a:r>
                <a:rPr lang="ru-RU" sz="1200" i="1" baseline="-25000" dirty="0"/>
                <a:t>+1</a:t>
              </a:r>
              <a:r>
                <a:rPr lang="ru-RU" sz="1200" dirty="0"/>
                <a:t> &lt; </a:t>
              </a:r>
              <a:r>
                <a:rPr lang="en-US" sz="1200" dirty="0"/>
                <a:t>P</a:t>
              </a:r>
              <a:r>
                <a:rPr lang="en-US" sz="1200" baseline="-25000" dirty="0"/>
                <a:t>NA</a:t>
              </a:r>
              <a:r>
                <a:rPr lang="ru-RU" sz="1200" dirty="0"/>
                <a:t>(В)</a:t>
              </a:r>
              <a:endParaRPr lang="ru-RU" dirty="0"/>
            </a:p>
          </p:txBody>
        </p:sp>
        <p:sp>
          <p:nvSpPr>
            <p:cNvPr id="45094" name="Line 41"/>
            <p:cNvSpPr>
              <a:spLocks noChangeShapeType="1"/>
            </p:cNvSpPr>
            <p:nvPr/>
          </p:nvSpPr>
          <p:spPr bwMode="auto">
            <a:xfrm>
              <a:off x="8844" y="7155"/>
              <a:ext cx="1" cy="5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95" name="Line 42"/>
            <p:cNvSpPr>
              <a:spLocks noChangeShapeType="1"/>
            </p:cNvSpPr>
            <p:nvPr/>
          </p:nvSpPr>
          <p:spPr bwMode="auto">
            <a:xfrm>
              <a:off x="8841" y="6097"/>
              <a:ext cx="0" cy="51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96" name="Line 43"/>
            <p:cNvSpPr>
              <a:spLocks noChangeShapeType="1"/>
            </p:cNvSpPr>
            <p:nvPr/>
          </p:nvSpPr>
          <p:spPr bwMode="auto">
            <a:xfrm flipH="1">
              <a:off x="8845" y="8730"/>
              <a:ext cx="1" cy="5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097" name="AutoShape 44"/>
            <p:cNvSpPr>
              <a:spLocks noChangeArrowheads="1"/>
            </p:cNvSpPr>
            <p:nvPr/>
          </p:nvSpPr>
          <p:spPr bwMode="auto">
            <a:xfrm>
              <a:off x="7586" y="9255"/>
              <a:ext cx="2396" cy="592"/>
            </a:xfrm>
            <a:prstGeom prst="flowChartProcess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К</a:t>
              </a:r>
              <a:r>
                <a:rPr lang="en-US" sz="1200"/>
                <a:t>N</a:t>
              </a:r>
              <a:r>
                <a:rPr lang="ru-RU" sz="1200"/>
                <a:t>АВ </a:t>
              </a:r>
              <a:r>
                <a:rPr lang="en-US" sz="1200"/>
                <a:t>=</a:t>
              </a:r>
              <a:r>
                <a:rPr lang="ru-RU" sz="1200"/>
                <a:t> </a:t>
              </a:r>
              <a:r>
                <a:rPr lang="en-US" sz="1200"/>
                <a:t>КNАВ+1</a:t>
              </a:r>
              <a:endParaRPr lang="ru-RU"/>
            </a:p>
          </p:txBody>
        </p:sp>
        <p:sp>
          <p:nvSpPr>
            <p:cNvPr id="45098" name="Line 45"/>
            <p:cNvSpPr>
              <a:spLocks noChangeShapeType="1"/>
            </p:cNvSpPr>
            <p:nvPr/>
          </p:nvSpPr>
          <p:spPr bwMode="auto">
            <a:xfrm flipV="1">
              <a:off x="10171" y="7980"/>
              <a:ext cx="28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45099" name="Group 46"/>
            <p:cNvGrpSpPr>
              <a:grpSpLocks/>
            </p:cNvGrpSpPr>
            <p:nvPr/>
          </p:nvGrpSpPr>
          <p:grpSpPr bwMode="auto">
            <a:xfrm>
              <a:off x="8975" y="8730"/>
              <a:ext cx="323" cy="294"/>
              <a:chOff x="5904" y="9072"/>
              <a:chExt cx="288" cy="288"/>
            </a:xfrm>
          </p:grpSpPr>
          <p:sp>
            <p:nvSpPr>
              <p:cNvPr id="45113" name="Line 47"/>
              <p:cNvSpPr>
                <a:spLocks noChangeShapeType="1"/>
              </p:cNvSpPr>
              <p:nvPr/>
            </p:nvSpPr>
            <p:spPr bwMode="auto">
              <a:xfrm>
                <a:off x="6048" y="9072"/>
                <a:ext cx="0" cy="28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114" name="Line 48"/>
              <p:cNvSpPr>
                <a:spLocks noChangeShapeType="1"/>
              </p:cNvSpPr>
              <p:nvPr/>
            </p:nvSpPr>
            <p:spPr bwMode="auto">
              <a:xfrm>
                <a:off x="5904" y="9216"/>
                <a:ext cx="28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5100" name="Line 49"/>
            <p:cNvSpPr>
              <a:spLocks noChangeShapeType="1"/>
            </p:cNvSpPr>
            <p:nvPr/>
          </p:nvSpPr>
          <p:spPr bwMode="auto">
            <a:xfrm flipH="1">
              <a:off x="8846" y="9847"/>
              <a:ext cx="0" cy="52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101" name="Line 50"/>
            <p:cNvSpPr>
              <a:spLocks noChangeShapeType="1"/>
            </p:cNvSpPr>
            <p:nvPr/>
          </p:nvSpPr>
          <p:spPr bwMode="auto">
            <a:xfrm flipH="1">
              <a:off x="10187" y="8206"/>
              <a:ext cx="53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102" name="Line 51"/>
            <p:cNvSpPr>
              <a:spLocks noChangeShapeType="1"/>
            </p:cNvSpPr>
            <p:nvPr/>
          </p:nvSpPr>
          <p:spPr bwMode="auto">
            <a:xfrm>
              <a:off x="10719" y="8205"/>
              <a:ext cx="0" cy="25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103" name="Line 52"/>
            <p:cNvSpPr>
              <a:spLocks noChangeShapeType="1"/>
            </p:cNvSpPr>
            <p:nvPr/>
          </p:nvSpPr>
          <p:spPr bwMode="auto">
            <a:xfrm>
              <a:off x="9300" y="10712"/>
              <a:ext cx="141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104" name="AutoShape 53"/>
            <p:cNvSpPr>
              <a:spLocks noChangeArrowheads="1"/>
            </p:cNvSpPr>
            <p:nvPr/>
          </p:nvSpPr>
          <p:spPr bwMode="auto">
            <a:xfrm>
              <a:off x="7955" y="11114"/>
              <a:ext cx="2764" cy="606"/>
            </a:xfrm>
            <a:prstGeom prst="flowChartProcess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200"/>
                <a:t>К</a:t>
              </a:r>
              <a:r>
                <a:rPr lang="en-US" sz="1200"/>
                <a:t>N</a:t>
              </a:r>
              <a:r>
                <a:rPr lang="ru-RU" sz="1200"/>
                <a:t>А</a:t>
              </a:r>
              <a:r>
                <a:rPr lang="en-US" sz="1200"/>
                <a:t>N</a:t>
              </a:r>
              <a:r>
                <a:rPr lang="ru-RU" sz="1200"/>
                <a:t>В </a:t>
              </a:r>
              <a:r>
                <a:rPr lang="en-US" sz="1200"/>
                <a:t>=</a:t>
              </a:r>
              <a:r>
                <a:rPr lang="ru-RU" sz="1200"/>
                <a:t> </a:t>
              </a:r>
              <a:r>
                <a:rPr lang="en-US" sz="1200"/>
                <a:t>КNАNВ+1</a:t>
              </a:r>
              <a:endParaRPr lang="ru-RU"/>
            </a:p>
          </p:txBody>
        </p:sp>
        <p:sp>
          <p:nvSpPr>
            <p:cNvPr id="45105" name="Line 54"/>
            <p:cNvSpPr>
              <a:spLocks noChangeShapeType="1"/>
            </p:cNvSpPr>
            <p:nvPr/>
          </p:nvSpPr>
          <p:spPr bwMode="auto">
            <a:xfrm>
              <a:off x="9298" y="10712"/>
              <a:ext cx="1" cy="4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106" name="Line 55"/>
            <p:cNvSpPr>
              <a:spLocks noChangeShapeType="1"/>
            </p:cNvSpPr>
            <p:nvPr/>
          </p:nvSpPr>
          <p:spPr bwMode="auto">
            <a:xfrm flipH="1">
              <a:off x="7407" y="4740"/>
              <a:ext cx="143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107" name="Line 56"/>
            <p:cNvSpPr>
              <a:spLocks noChangeShapeType="1"/>
            </p:cNvSpPr>
            <p:nvPr/>
          </p:nvSpPr>
          <p:spPr bwMode="auto">
            <a:xfrm>
              <a:off x="3843" y="10368"/>
              <a:ext cx="499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108" name="Line 57"/>
            <p:cNvSpPr>
              <a:spLocks noChangeShapeType="1"/>
            </p:cNvSpPr>
            <p:nvPr/>
          </p:nvSpPr>
          <p:spPr bwMode="auto">
            <a:xfrm>
              <a:off x="3138" y="11721"/>
              <a:ext cx="2" cy="39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109" name="Line 58"/>
            <p:cNvSpPr>
              <a:spLocks noChangeShapeType="1"/>
            </p:cNvSpPr>
            <p:nvPr/>
          </p:nvSpPr>
          <p:spPr bwMode="auto">
            <a:xfrm>
              <a:off x="9297" y="11721"/>
              <a:ext cx="1" cy="39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110" name="Line 59"/>
            <p:cNvSpPr>
              <a:spLocks noChangeShapeType="1"/>
            </p:cNvSpPr>
            <p:nvPr/>
          </p:nvSpPr>
          <p:spPr bwMode="auto">
            <a:xfrm>
              <a:off x="3141" y="12118"/>
              <a:ext cx="615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111" name="Line 60"/>
            <p:cNvSpPr>
              <a:spLocks noChangeShapeType="1"/>
            </p:cNvSpPr>
            <p:nvPr/>
          </p:nvSpPr>
          <p:spPr bwMode="auto">
            <a:xfrm>
              <a:off x="6256" y="10418"/>
              <a:ext cx="0" cy="215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112" name="Line 61"/>
            <p:cNvSpPr>
              <a:spLocks noChangeShapeType="1"/>
            </p:cNvSpPr>
            <p:nvPr/>
          </p:nvSpPr>
          <p:spPr bwMode="auto">
            <a:xfrm>
              <a:off x="6270" y="13500"/>
              <a:ext cx="0" cy="28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7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литература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1. Советов </a:t>
            </a:r>
            <a:r>
              <a:rPr lang="ru-RU" sz="2400" dirty="0"/>
              <a:t>Б.Я., Яковлев С.А. Моделирование систем: учебник для ВУЗов. (3-е изд.). </a:t>
            </a:r>
            <a:r>
              <a:rPr lang="ru-RU" sz="2400" smtClean="0"/>
              <a:t>2003 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14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7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3464A5-326D-4EA8-BC00-76979FF5F28F}" type="slidenum">
              <a:rPr lang="ru-RU" smtClean="0">
                <a:solidFill>
                  <a:srgbClr val="D1282E"/>
                </a:solidFill>
              </a:rPr>
              <a:pPr eaLnBrk="1" hangingPunct="1"/>
              <a:t>15</a:t>
            </a:fld>
            <a:endParaRPr lang="ru-RU" smtClean="0">
              <a:solidFill>
                <a:srgbClr val="D1282E"/>
              </a:solidFill>
            </a:endParaRPr>
          </a:p>
        </p:txBody>
      </p:sp>
      <p:sp>
        <p:nvSpPr>
          <p:cNvPr id="122885" name="WordArt 5"/>
          <p:cNvSpPr>
            <a:spLocks noChangeArrowheads="1" noChangeShapeType="1" noTextEdit="1"/>
          </p:cNvSpPr>
          <p:nvPr/>
        </p:nvSpPr>
        <p:spPr bwMode="auto">
          <a:xfrm>
            <a:off x="1547813" y="2349500"/>
            <a:ext cx="6337300" cy="1439863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Спасибо за внимание!</a:t>
            </a:r>
          </a:p>
        </p:txBody>
      </p:sp>
      <p:sp>
        <p:nvSpPr>
          <p:cNvPr id="109572" name="Номер слайда 1"/>
          <p:cNvSpPr txBox="1">
            <a:spLocks noGrp="1"/>
          </p:cNvSpPr>
          <p:nvPr/>
        </p:nvSpPr>
        <p:spPr bwMode="auto">
          <a:xfrm rot="-5400000">
            <a:off x="8227219" y="5885656"/>
            <a:ext cx="1316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B5ED550-8567-48E3-8D0B-993B6A0A95F7}" type="slidenum">
              <a:rPr lang="ru-RU" sz="2400" b="1">
                <a:solidFill>
                  <a:srgbClr val="D1282E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 sz="2400" b="1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091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27584" y="476672"/>
            <a:ext cx="8002587" cy="1224136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3200" dirty="0" smtClean="0"/>
              <a:t>Тема </a:t>
            </a:r>
            <a:r>
              <a:rPr lang="ru-RU" sz="3200" dirty="0" smtClean="0"/>
              <a:t>9. </a:t>
            </a:r>
            <a:r>
              <a:rPr lang="ru-RU" sz="3200" dirty="0" smtClean="0"/>
              <a:t>Моделирование случайных событий</a:t>
            </a:r>
            <a:endParaRPr lang="ru-RU" sz="3200" dirty="0"/>
          </a:p>
        </p:txBody>
      </p:sp>
      <p:sp>
        <p:nvSpPr>
          <p:cNvPr id="22532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C79289-370B-48B2-95BE-C835F36F5EBF}" type="slidenum">
              <a:rPr lang="ru-RU" smtClean="0">
                <a:solidFill>
                  <a:srgbClr val="D1282E"/>
                </a:solidFill>
              </a:rPr>
              <a:pPr eaLnBrk="1" hangingPunct="1"/>
              <a:t>2</a:t>
            </a:fld>
            <a:endParaRPr lang="ru-RU" dirty="0" smtClean="0">
              <a:solidFill>
                <a:srgbClr val="D1282E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1916832"/>
            <a:ext cx="7920880" cy="3816424"/>
          </a:xfrm>
        </p:spPr>
        <p:txBody>
          <a:bodyPr/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ea typeface="Calibri"/>
                <a:cs typeface="Arial" pitchFamily="34" charset="0"/>
              </a:rPr>
              <a:t>Имитация элементарного события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ea typeface="Calibri"/>
                <a:cs typeface="Arial" pitchFamily="34" charset="0"/>
              </a:rPr>
              <a:t>Имитация полной группы событий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ea typeface="Calibri"/>
                <a:cs typeface="Arial" pitchFamily="34" charset="0"/>
              </a:rPr>
              <a:t>Имитация сложного события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ru-RU" sz="2800" dirty="0" smtClean="0">
                <a:latin typeface="Arial" pitchFamily="34" charset="0"/>
                <a:ea typeface="Calibri"/>
                <a:cs typeface="Arial" pitchFamily="34" charset="0"/>
              </a:rPr>
              <a:t>Имитация зависимых событий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</a:pPr>
            <a:endParaRPr lang="ru-RU" sz="2800" dirty="0">
              <a:latin typeface="Arial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>
                <a:solidFill>
                  <a:srgbClr val="CC0000"/>
                </a:solidFill>
              </a:rPr>
              <a:t>Моделирование случайных событий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931224" cy="3980656"/>
          </a:xfrm>
        </p:spPr>
        <p:txBody>
          <a:bodyPr/>
          <a:lstStyle/>
          <a:p>
            <a:pPr eaLnBrk="1" hangingPunct="1"/>
            <a:r>
              <a:rPr lang="ru-RU" sz="2800" dirty="0" smtClean="0"/>
              <a:t>Простейшими случайными объектами при статистическом моделировании систем являются </a:t>
            </a:r>
            <a:r>
              <a:rPr lang="ru-RU" sz="2800" b="1" dirty="0" smtClean="0"/>
              <a:t>случайные события. </a:t>
            </a:r>
          </a:p>
          <a:p>
            <a:pPr eaLnBrk="1" hangingPunct="1"/>
            <a:r>
              <a:rPr lang="ru-RU" sz="2800" dirty="0" smtClean="0"/>
              <a:t>Рассмотрим программные способы реализации случайных событий.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3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3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3600" smtClean="0"/>
              <a:t>Имитация элементарного события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84784"/>
                <a:ext cx="8229600" cy="4741986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 smtClean="0"/>
                  <a:t>Необходимо реализовать случайное событие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А</m:t>
                    </m:r>
                  </m:oMath>
                </a14:m>
                <a:r>
                  <a:rPr lang="ru-RU" sz="2800" dirty="0" smtClean="0"/>
                  <a:t>, наступающее с заданной вероятностью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ru-RU" sz="2800" dirty="0" smtClean="0"/>
                  <a:t>.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А</m:t>
                    </m:r>
                  </m:oMath>
                </a14:m>
                <a:r>
                  <a:rPr lang="ru-RU" sz="2800" dirty="0" smtClean="0"/>
                  <a:t> как событие, состоящее в том, что выбранное значение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𝑥</m:t>
                    </m:r>
                    <m:r>
                      <a:rPr lang="en-US" sz="2800" b="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ru-RU" sz="2800" dirty="0" smtClean="0"/>
                  <a:t> равномерно распределенной на интервале (0,1) СВ удовлетворяет неравенству:  </a:t>
                </a:r>
              </a:p>
              <a:p>
                <a:pPr algn="ctr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baseline="-25000" dirty="0" smtClean="0">
                        <a:latin typeface="Cambria Math"/>
                      </a:rPr>
                      <m:t>𝑖</m:t>
                    </m:r>
                    <m:r>
                      <a:rPr lang="en-US" sz="2800" i="1" dirty="0" smtClean="0">
                        <a:latin typeface="Cambria Math"/>
                      </a:rPr>
                      <m:t>  </m:t>
                    </m:r>
                    <m:r>
                      <a:rPr lang="ru-RU" sz="2800" i="1" dirty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ru-RU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ru-RU" sz="2800" i="1" dirty="0" smtClean="0"/>
                  <a:t>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 smtClean="0"/>
                  <a:t> Тогда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ru-RU" sz="2800" dirty="0" smtClean="0"/>
              </a:p>
              <a:p>
                <a:pPr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</a:rPr>
                        <m:t>𝑃</m:t>
                      </m:r>
                      <m:r>
                        <a:rPr lang="ru-RU" sz="2800" i="1" dirty="0" smtClean="0">
                          <a:latin typeface="Cambria Math"/>
                        </a:rPr>
                        <m:t>( </m:t>
                      </m:r>
                      <m:acc>
                        <m:accPr>
                          <m:chr m:val="̅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ru-RU" sz="2800" i="1" dirty="0" smtClean="0">
                          <a:latin typeface="Cambria Math"/>
                        </a:rPr>
                        <m:t>)=1 –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𝑝</m:t>
                      </m:r>
                      <m:r>
                        <a:rPr lang="ru-RU" sz="280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800" dirty="0" smtClean="0"/>
              </a:p>
            </p:txBody>
          </p:sp>
        </mc:Choice>
        <mc:Fallback xmlns="">
          <p:sp>
            <p:nvSpPr>
              <p:cNvPr id="348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84784"/>
                <a:ext cx="8229600" cy="4741986"/>
              </a:xfrm>
              <a:blipFill rotWithShape="1">
                <a:blip r:embed="rId2"/>
                <a:stretch>
                  <a:fillRect l="-1481" t="-2188" r="-20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32" y="4581128"/>
            <a:ext cx="2160240" cy="9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4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04664"/>
            <a:ext cx="8002587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Имитация полной группы событий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385392"/>
                <a:ext cx="8352928" cy="5472608"/>
              </a:xfrm>
            </p:spPr>
            <p:txBody>
              <a:bodyPr/>
              <a:lstStyle/>
              <a:p>
                <a:pPr eaLnBrk="1" hangingPunct="1"/>
                <a:r>
                  <a:rPr lang="ru-RU" sz="2800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А</m:t>
                    </m:r>
                    <m:r>
                      <a:rPr lang="ru-RU" sz="2800" i="1" baseline="-25000" dirty="0" smtClean="0">
                        <a:latin typeface="Cambria Math"/>
                      </a:rPr>
                      <m:t>1</m:t>
                    </m:r>
                    <m:r>
                      <a:rPr lang="ru-RU" sz="2800" i="1" dirty="0" smtClean="0">
                        <a:latin typeface="Cambria Math"/>
                      </a:rPr>
                      <m:t>, А</m:t>
                    </m:r>
                    <m:r>
                      <a:rPr lang="ru-RU" sz="2800" i="1" baseline="-25000" dirty="0" smtClean="0">
                        <a:latin typeface="Cambria Math"/>
                      </a:rPr>
                      <m:t>2</m:t>
                    </m:r>
                    <m:r>
                      <a:rPr lang="ru-RU" sz="2800" i="1" dirty="0" smtClean="0">
                        <a:latin typeface="Cambria Math"/>
                      </a:rPr>
                      <m:t> ,…, А</m:t>
                    </m:r>
                    <m:r>
                      <a:rPr lang="en-US" sz="2800" i="1" baseline="-25000" dirty="0" smtClean="0">
                        <a:latin typeface="Cambria Math"/>
                      </a:rPr>
                      <m:t>𝑠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– полная группа событий, наступающих с вероятностями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𝑝</m:t>
                    </m:r>
                    <m:r>
                      <a:rPr lang="ru-RU" sz="2800" i="1" baseline="-25000" dirty="0" smtClean="0">
                        <a:latin typeface="Cambria Math"/>
                      </a:rPr>
                      <m:t>1</m:t>
                    </m:r>
                    <m:r>
                      <a:rPr lang="ru-RU" sz="2800" i="1" dirty="0" smtClean="0">
                        <a:latin typeface="Cambria Math"/>
                      </a:rPr>
                      <m:t>, </m:t>
                    </m:r>
                    <m:r>
                      <a:rPr lang="ru-RU" sz="2800" i="1" dirty="0" smtClean="0">
                        <a:latin typeface="Cambria Math"/>
                      </a:rPr>
                      <m:t>𝑝</m:t>
                    </m:r>
                    <m:r>
                      <a:rPr lang="ru-RU" sz="2800" i="1" baseline="-25000" dirty="0" smtClean="0">
                        <a:latin typeface="Cambria Math"/>
                      </a:rPr>
                      <m:t>2</m:t>
                    </m:r>
                    <m:r>
                      <a:rPr lang="ru-RU" sz="2800" i="1" dirty="0" smtClean="0">
                        <a:latin typeface="Cambria Math"/>
                      </a:rPr>
                      <m:t> ,…, </m:t>
                    </m:r>
                    <m:r>
                      <a:rPr lang="en-US" sz="2800" i="1" dirty="0" err="1" smtClean="0">
                        <a:latin typeface="Cambria Math"/>
                      </a:rPr>
                      <m:t>𝑝</m:t>
                    </m:r>
                    <m:r>
                      <a:rPr lang="en-US" sz="2800" i="1" baseline="-25000" dirty="0" err="1" smtClean="0">
                        <a:latin typeface="Cambria Math"/>
                      </a:rPr>
                      <m:t>𝑠</m:t>
                    </m:r>
                    <m:r>
                      <a:rPr lang="en-US" sz="2800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соответственно. </a:t>
                </a:r>
              </a:p>
              <a:p>
                <a:pPr eaLnBrk="1" hangingPunct="1"/>
                <a:r>
                  <a:rPr lang="ru-RU" sz="2800" dirty="0" smtClean="0"/>
                  <a:t>Определим событие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А</m:t>
                    </m:r>
                    <m:r>
                      <a:rPr lang="en-US" sz="2800" i="1" baseline="-25000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как событие, состоящее в том, что выбранное значение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baseline="-2500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СВ удовлетворяет неравенству</a:t>
                </a:r>
                <a:r>
                  <a:rPr lang="en-US" sz="2800" dirty="0" smtClean="0"/>
                  <a:t> </a:t>
                </a:r>
              </a:p>
              <a:p>
                <a:pPr algn="ctr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8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 smtClean="0"/>
                  <a:t> , </a:t>
                </a:r>
                <a:r>
                  <a:rPr lang="ru-RU" sz="2800" dirty="0" smtClean="0"/>
                  <a:t>где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		.</a:t>
                </a:r>
                <a:r>
                  <a:rPr lang="en-US" sz="2800" dirty="0" smtClean="0"/>
                  <a:t>    </a:t>
                </a:r>
              </a:p>
              <a:p>
                <a:pPr eaLnBrk="1" hangingPunct="1"/>
                <a:r>
                  <a:rPr lang="ru-RU" sz="2800" dirty="0" smtClean="0"/>
                  <a:t>         </a:t>
                </a:r>
              </a:p>
              <a:p>
                <a:pPr eaLnBrk="1" hangingPunct="1"/>
                <a:r>
                  <a:rPr lang="ru-RU" sz="2800" dirty="0"/>
                  <a:t> </a:t>
                </a:r>
                <a:r>
                  <a:rPr lang="ru-RU" sz="2800" dirty="0" smtClean="0"/>
                  <a:t>     Тогда  </a:t>
                </a:r>
                <a:r>
                  <a:rPr lang="en-US" sz="2800" dirty="0" smtClean="0"/>
                  <a:t>                        </a:t>
                </a:r>
              </a:p>
              <a:p>
                <a:pPr eaLnBrk="1" hangingPunct="1"/>
                <a:endParaRPr lang="ru-RU" sz="2800" dirty="0" smtClean="0"/>
              </a:p>
            </p:txBody>
          </p:sp>
        </mc:Choice>
        <mc:Fallback xmlns="">
          <p:sp>
            <p:nvSpPr>
              <p:cNvPr id="358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385392"/>
                <a:ext cx="8352928" cy="5472608"/>
              </a:xfrm>
              <a:blipFill rotWithShape="1">
                <a:blip r:embed="rId3"/>
                <a:stretch>
                  <a:fillRect l="-1533" t="-1114" r="-9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58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861028"/>
              </p:ext>
            </p:extLst>
          </p:nvPr>
        </p:nvGraphicFramePr>
        <p:xfrm>
          <a:off x="5580112" y="3861048"/>
          <a:ext cx="135930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Формула" r:id="rId4" imgW="622080" imgH="431640" progId="Equation.3">
                  <p:embed/>
                </p:oleObj>
              </mc:Choice>
              <mc:Fallback>
                <p:oleObj name="Формула" r:id="rId4" imgW="62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861048"/>
                        <a:ext cx="1359300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255030"/>
              </p:ext>
            </p:extLst>
          </p:nvPr>
        </p:nvGraphicFramePr>
        <p:xfrm>
          <a:off x="2411760" y="5085184"/>
          <a:ext cx="277412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Формула" r:id="rId6" imgW="1193760" imgH="495000" progId="Equation.3">
                  <p:embed/>
                </p:oleObj>
              </mc:Choice>
              <mc:Fallback>
                <p:oleObj name="Формула" r:id="rId6" imgW="11937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085184"/>
                        <a:ext cx="2774120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5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4"/>
                <a:ext cx="7931224" cy="4641379"/>
              </a:xfrm>
            </p:spPr>
            <p:txBody>
              <a:bodyPr/>
              <a:lstStyle/>
              <a:p>
                <a:pPr lvl="0" eaLnBrk="1" hangingPunct="1"/>
                <a:r>
                  <a:rPr lang="ru-RU" sz="2800" dirty="0">
                    <a:solidFill>
                      <a:srgbClr val="000000"/>
                    </a:solidFill>
                  </a:rPr>
                  <a:t>Процедура моделирования испытаний в этом случае состоит в последовательном сравнении случайных чисел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 baseline="-25000" dirty="0">
                        <a:solidFill>
                          <a:srgbClr val="0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i="1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со значениями</a:t>
                </a:r>
                <a:r>
                  <a:rPr lang="ru-RU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,  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𝑟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𝑠</m:t>
                        </m:r>
                      </m:e>
                    </m:ba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. Если условие выполняется, исходом испытания оказывается событие </a:t>
                </a:r>
                <a14:m>
                  <m:oMath xmlns:m="http://schemas.openxmlformats.org/officeDocument/2006/math">
                    <m:r>
                      <a:rPr lang="ru-RU" sz="2800" i="1" dirty="0">
                        <a:solidFill>
                          <a:srgbClr val="000000"/>
                        </a:solidFill>
                        <a:latin typeface="Cambria Math"/>
                      </a:rPr>
                      <m:t>А</m:t>
                    </m:r>
                    <m:r>
                      <a:rPr lang="en-US" sz="2800" i="1" baseline="-25000" dirty="0">
                        <a:solidFill>
                          <a:srgbClr val="00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0" eaLnBrk="1" hangingPunct="1"/>
                <a:r>
                  <a:rPr lang="ru-RU" sz="2800" dirty="0">
                    <a:solidFill>
                      <a:srgbClr val="000000"/>
                    </a:solidFill>
                  </a:rPr>
                  <a:t>Описанный алгоритм иногда называют алгоритмом «</a:t>
                </a:r>
                <a:r>
                  <a:rPr lang="ru-RU" sz="2800" b="1" dirty="0">
                    <a:solidFill>
                      <a:srgbClr val="000000"/>
                    </a:solidFill>
                  </a:rPr>
                  <a:t>розыгрыша по жребию</a:t>
                </a:r>
                <a:r>
                  <a:rPr lang="ru-RU" sz="2800" dirty="0">
                    <a:solidFill>
                      <a:srgbClr val="000000"/>
                    </a:solidFill>
                  </a:rPr>
                  <a:t>». </a:t>
                </a:r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7931224" cy="4641379"/>
              </a:xfrm>
              <a:blipFill rotWithShape="1">
                <a:blip r:embed="rId2"/>
                <a:stretch>
                  <a:fillRect l="-1537" t="-1314" r="-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6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1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8002587" cy="755650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dirty="0" smtClean="0"/>
              <a:t>Имитация сложного события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230312"/>
                <a:ext cx="8229600" cy="4852988"/>
              </a:xfrm>
            </p:spPr>
            <p:txBody>
              <a:bodyPr/>
              <a:lstStyle/>
              <a:p>
                <a:pPr eaLnBrk="1" hangingPunct="1"/>
                <a:r>
                  <a:rPr lang="ru-RU" sz="2400" dirty="0" smtClean="0"/>
                  <a:t>Имитация сложного события, состоящего, например, из двух независимых элементарных событий 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А</m:t>
                    </m:r>
                  </m:oMath>
                </a14:m>
                <a:r>
                  <a:rPr lang="ru-RU" sz="2400" dirty="0" smtClean="0"/>
                  <a:t> и 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В</m:t>
                    </m:r>
                  </m:oMath>
                </a14:m>
                <a:r>
                  <a:rPr lang="ru-RU" sz="2400" dirty="0" smtClean="0"/>
                  <a:t> заключается в проверке неравенств:</a:t>
                </a:r>
              </a:p>
              <a:p>
                <a:pPr eaLnBrk="1" hangingPunct="1"/>
                <a:endParaRPr lang="ru-RU" sz="2400" dirty="0" smtClean="0"/>
              </a:p>
              <a:p>
                <a:pPr eaLnBrk="1" hangingPunct="1">
                  <a:buFont typeface="Wingdings" pitchFamily="2" charset="2"/>
                  <a:buNone/>
                </a:pPr>
                <a:endParaRPr lang="ru-RU" sz="2400" dirty="0" smtClean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ru-RU" sz="2400" dirty="0" smtClean="0"/>
                  <a:t>Здесь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ru-RU" sz="2400" i="1" baseline="-25000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ru-RU" sz="2400" dirty="0" smtClean="0"/>
                  <a:t> 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ru-RU" sz="2400" i="1" baseline="-25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ru-RU" sz="2400" i="1" dirty="0" smtClean="0"/>
                  <a:t> </a:t>
                </a:r>
                <a:r>
                  <a:rPr lang="en-US" sz="2400" i="1" dirty="0" smtClean="0"/>
                  <a:t> </a:t>
                </a:r>
                <a:r>
                  <a:rPr lang="ru-RU" sz="2400" dirty="0" smtClean="0"/>
                  <a:t>– СЧ с равномерным законом распределения, принадлежащие интервалу (0, 1);</a:t>
                </a:r>
                <a:r>
                  <a:rPr lang="en-US" sz="2400" dirty="0" smtClean="0"/>
                  <a:t>   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Р</m:t>
                    </m:r>
                    <m:r>
                      <a:rPr lang="en-US" sz="2400" i="1" baseline="-25000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ru-RU" sz="2400" dirty="0" smtClean="0"/>
                  <a:t> – вероятность наступления события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А</m:t>
                    </m:r>
                  </m:oMath>
                </a14:m>
                <a:r>
                  <a:rPr lang="ru-RU" sz="2400" dirty="0" smtClean="0"/>
                  <a:t>;</a:t>
                </a:r>
                <a:r>
                  <a:rPr lang="en-US" sz="2400" dirty="0" smtClean="0"/>
                  <a:t>                 </a:t>
                </a:r>
                <a:r>
                  <a:rPr lang="ru-RU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𝑃</m:t>
                    </m:r>
                    <m:r>
                      <a:rPr lang="en-US" sz="2400" i="1" baseline="-25000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ru-RU" sz="2400" dirty="0" smtClean="0"/>
                  <a:t> – вероятность наступления события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В</m:t>
                    </m:r>
                  </m:oMath>
                </a14:m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ru-RU" sz="2400" dirty="0"/>
                  <a:t>В зависимости от исхода проверки неравенств делается вывод, какой из вариантов сложного </a:t>
                </a:r>
                <a:r>
                  <a:rPr lang="ru-RU" sz="2400" dirty="0" smtClean="0"/>
                  <a:t>события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имеет место:</a:t>
                </a:r>
              </a:p>
            </p:txBody>
          </p:sp>
        </mc:Choice>
        <mc:Fallback xmlns="">
          <p:sp>
            <p:nvSpPr>
              <p:cNvPr id="3789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230312"/>
                <a:ext cx="8229600" cy="4852988"/>
              </a:xfrm>
              <a:blipFill rotWithShape="1">
                <a:blip r:embed="rId2"/>
                <a:stretch>
                  <a:fillRect l="-1111" t="-879" r="-2000" b="-76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56309"/>
            <a:ext cx="1080120" cy="92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r="76781" b="810"/>
          <a:stretch>
            <a:fillRect/>
          </a:stretch>
        </p:blipFill>
        <p:spPr bwMode="auto">
          <a:xfrm>
            <a:off x="1835696" y="5849190"/>
            <a:ext cx="2376264" cy="45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7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24855"/>
            <a:ext cx="8002587" cy="755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3600" dirty="0" smtClean="0"/>
              <a:t>Имитация зависимых событий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556792"/>
                <a:ext cx="8496944" cy="4896544"/>
              </a:xfrm>
            </p:spPr>
            <p:txBody>
              <a:bodyPr/>
              <a:lstStyle/>
              <a:p>
                <a:pPr eaLnBrk="1" hangingPunct="1"/>
                <a:r>
                  <a:rPr lang="ru-RU" sz="2400" dirty="0" smtClean="0"/>
                  <a:t>В случае, когда сложное событие состоит из элементарных зависимых событий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А</m:t>
                    </m:r>
                  </m:oMath>
                </a14:m>
                <a:r>
                  <a:rPr lang="ru-RU" sz="2400" dirty="0" smtClean="0"/>
                  <a:t> 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/>
                      </a:rPr>
                      <m:t>В</m:t>
                    </m:r>
                  </m:oMath>
                </a14:m>
                <a:r>
                  <a:rPr lang="ru-RU" sz="2400" dirty="0" smtClean="0"/>
                  <a:t> имитация сложного события производится с помощью проверки следующих неравенств:</a:t>
                </a:r>
              </a:p>
              <a:p>
                <a:pPr eaLnBrk="1" hangingPunct="1"/>
                <a:endParaRPr lang="ru-RU" sz="2400" dirty="0"/>
              </a:p>
              <a:p>
                <a:pPr eaLnBrk="1" hangingPunct="1"/>
                <a:endParaRPr lang="ru-RU" sz="2400" dirty="0" smtClean="0"/>
              </a:p>
              <a:p>
                <a:pPr lvl="0" eaLnBrk="1" hangingPunct="1"/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lvl="0" eaLnBrk="1" hangingPunct="1"/>
                <a:r>
                  <a:rPr lang="ru-RU" sz="2400" dirty="0" smtClean="0">
                    <a:solidFill>
                      <a:srgbClr val="000000"/>
                    </a:solidFill>
                  </a:rPr>
                  <a:t> </a:t>
                </a:r>
              </a:p>
              <a:p>
                <a:pPr lvl="0" eaLnBrk="1" hangingPunct="1"/>
                <a:endParaRPr lang="ru-RU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994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556792"/>
                <a:ext cx="8496944" cy="4896544"/>
              </a:xfrm>
              <a:blipFill rotWithShape="1">
                <a:blip r:embed="rId3"/>
                <a:stretch>
                  <a:fillRect l="-1148" t="-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994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99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69387"/>
              </p:ext>
            </p:extLst>
          </p:nvPr>
        </p:nvGraphicFramePr>
        <p:xfrm>
          <a:off x="467544" y="3789040"/>
          <a:ext cx="7776864" cy="1100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Формула" r:id="rId4" imgW="3390900" imgH="482600" progId="Equation.3">
                  <p:embed/>
                </p:oleObj>
              </mc:Choice>
              <mc:Fallback>
                <p:oleObj name="Формула" r:id="rId4" imgW="3390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789040"/>
                        <a:ext cx="7776864" cy="1100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8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85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8413"/>
                <a:ext cx="8229600" cy="4857750"/>
              </a:xfrm>
            </p:spPr>
            <p:txBody>
              <a:bodyPr/>
              <a:lstStyle/>
              <a:p>
                <a:pPr eaLnBrk="1" hangingPunct="1"/>
                <a:r>
                  <a:rPr lang="ru-RU" sz="2400" dirty="0" smtClean="0"/>
                  <a:t>В зависимости от того, какая из этих четырех систем неравенств выполняется, делается вывод о том, какой из четырех возможных исходов имеет место:</a:t>
                </a:r>
              </a:p>
              <a:p>
                <a:pPr eaLnBrk="1" hangingPunct="1"/>
                <a:endParaRPr lang="en-US" sz="2400" dirty="0" smtClean="0"/>
              </a:p>
              <a:p>
                <a:pPr eaLnBrk="1" hangingPunct="1"/>
                <a:endParaRPr lang="en-US" sz="2400" dirty="0"/>
              </a:p>
              <a:p>
                <a:pPr lvl="0" eaLnBrk="1" hangingPunct="1"/>
                <a:r>
                  <a:rPr lang="ru-RU" sz="2400" dirty="0">
                    <a:solidFill>
                      <a:srgbClr val="000000"/>
                    </a:solidFill>
                  </a:rPr>
                  <a:t>В качестве исходных данных задаются </a:t>
                </a:r>
                <a14:m>
                  <m:oMath xmlns:m="http://schemas.openxmlformats.org/officeDocument/2006/math">
                    <m:r>
                      <a:rPr lang="ru-RU" sz="2400" i="1" dirty="0">
                        <a:solidFill>
                          <a:srgbClr val="000000"/>
                        </a:solidFill>
                        <a:latin typeface="Cambria Math"/>
                      </a:rPr>
                      <m:t>Р</m:t>
                    </m:r>
                    <m:r>
                      <a:rPr lang="en-US" sz="2400" i="1" baseline="-25000" dirty="0">
                        <a:solidFill>
                          <a:srgbClr val="000000"/>
                        </a:solidFill>
                        <a:latin typeface="Cambria Math"/>
                      </a:rPr>
                      <m:t>𝐴</m:t>
                    </m:r>
                    <m:r>
                      <a:rPr lang="ru-RU" sz="2400" i="1" dirty="0">
                        <a:solidFill>
                          <a:srgbClr val="000000"/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baseline="-25000" dirty="0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ru-RU" sz="2400" i="1" dirty="0">
                        <a:solidFill>
                          <a:srgbClr val="000000"/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baseline="-25000" dirty="0">
                        <a:solidFill>
                          <a:srgbClr val="000000"/>
                        </a:solidFill>
                        <a:latin typeface="Cambria Math"/>
                      </a:rPr>
                      <m:t>𝐵</m:t>
                    </m:r>
                    <m:r>
                      <a:rPr lang="ru-RU" sz="2400" i="1" baseline="-14000" dirty="0">
                        <a:solidFill>
                          <a:srgbClr val="000000"/>
                        </a:solidFill>
                        <a:latin typeface="Cambria Math"/>
                      </a:rPr>
                      <m:t>/</m:t>
                    </m:r>
                    <m:r>
                      <a:rPr lang="en-US" sz="2400" i="1" baseline="-25000" dirty="0">
                        <a:solidFill>
                          <a:srgbClr val="00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ru-RU" sz="2400" dirty="0">
                    <a:solidFill>
                      <a:srgbClr val="000000"/>
                    </a:solidFill>
                  </a:rPr>
                  <a:t>. Условная вероятность может быть вычислена по формуле полной вероятности.</a:t>
                </a:r>
                <a:endParaRPr lang="en-US" sz="2400" dirty="0">
                  <a:solidFill>
                    <a:srgbClr val="000000"/>
                  </a:solidFill>
                </a:endParaRPr>
              </a:p>
              <a:p>
                <a:pPr eaLnBrk="1" hangingPunct="1"/>
                <a:endParaRPr lang="ru-RU" sz="2400" dirty="0" smtClean="0"/>
              </a:p>
            </p:txBody>
          </p:sp>
        </mc:Choice>
        <mc:Fallback xmlns="">
          <p:sp>
            <p:nvSpPr>
              <p:cNvPr id="409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8413"/>
                <a:ext cx="8229600" cy="4857750"/>
              </a:xfrm>
              <a:blipFill rotWithShape="1">
                <a:blip r:embed="rId2"/>
                <a:stretch>
                  <a:fillRect l="-1111" t="-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r="76781" b="810"/>
          <a:stretch>
            <a:fillRect/>
          </a:stretch>
        </p:blipFill>
        <p:spPr bwMode="auto">
          <a:xfrm>
            <a:off x="2267744" y="2689423"/>
            <a:ext cx="29527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7A0B5-F907-415A-8FC5-9A612EAC0538}" type="slidenum">
              <a:rPr lang="ru-RU" smtClean="0">
                <a:solidFill>
                  <a:srgbClr val="D1282E"/>
                </a:solidFill>
              </a:rPr>
              <a:pPr>
                <a:defRPr/>
              </a:pPr>
              <a:t>9</a:t>
            </a:fld>
            <a:endParaRPr lang="ru-RU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6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585</Words>
  <Application>Microsoft Office PowerPoint</Application>
  <PresentationFormat>Экран (4:3)</PresentationFormat>
  <Paragraphs>87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Cambria Math</vt:lpstr>
      <vt:lpstr>Symbol</vt:lpstr>
      <vt:lpstr>Times New Roman</vt:lpstr>
      <vt:lpstr>Wingdings</vt:lpstr>
      <vt:lpstr>1_Тема Office</vt:lpstr>
      <vt:lpstr>1_Главная</vt:lpstr>
      <vt:lpstr>Формула</vt:lpstr>
      <vt:lpstr>Презентация PowerPoint</vt:lpstr>
      <vt:lpstr>Тема 9. Моделирование случайных событий</vt:lpstr>
      <vt:lpstr>Моделирование случайных событий </vt:lpstr>
      <vt:lpstr>Имитация элементарного события </vt:lpstr>
      <vt:lpstr>Имитация полной группы событий</vt:lpstr>
      <vt:lpstr>Презентация PowerPoint</vt:lpstr>
      <vt:lpstr>Имитация сложного события</vt:lpstr>
      <vt:lpstr>Имитация зависимых событий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User</cp:lastModifiedBy>
  <cp:revision>148</cp:revision>
  <dcterms:created xsi:type="dcterms:W3CDTF">2012-09-25T09:15:37Z</dcterms:created>
  <dcterms:modified xsi:type="dcterms:W3CDTF">2016-03-16T10:23:40Z</dcterms:modified>
</cp:coreProperties>
</file>