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7.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4" r:id="rId1"/>
    <p:sldMasterId id="2147483758" r:id="rId2"/>
    <p:sldMasterId id="2147483827" r:id="rId3"/>
    <p:sldMasterId id="2147483851" r:id="rId4"/>
    <p:sldMasterId id="2147483890" r:id="rId5"/>
    <p:sldMasterId id="2147483902" r:id="rId6"/>
    <p:sldMasterId id="2147483941" r:id="rId7"/>
    <p:sldMasterId id="2147483973" r:id="rId8"/>
  </p:sldMasterIdLst>
  <p:notesMasterIdLst>
    <p:notesMasterId r:id="rId51"/>
  </p:notesMasterIdLst>
  <p:handoutMasterIdLst>
    <p:handoutMasterId r:id="rId52"/>
  </p:handoutMasterIdLst>
  <p:sldIdLst>
    <p:sldId id="365" r:id="rId9"/>
    <p:sldId id="472" r:id="rId10"/>
    <p:sldId id="473" r:id="rId11"/>
    <p:sldId id="474" r:id="rId12"/>
    <p:sldId id="475" r:id="rId13"/>
    <p:sldId id="476" r:id="rId14"/>
    <p:sldId id="479" r:id="rId15"/>
    <p:sldId id="480" r:id="rId16"/>
    <p:sldId id="481" r:id="rId17"/>
    <p:sldId id="483" r:id="rId18"/>
    <p:sldId id="484" r:id="rId19"/>
    <p:sldId id="485" r:id="rId20"/>
    <p:sldId id="486" r:id="rId21"/>
    <p:sldId id="488" r:id="rId22"/>
    <p:sldId id="490" r:id="rId23"/>
    <p:sldId id="491" r:id="rId24"/>
    <p:sldId id="492" r:id="rId25"/>
    <p:sldId id="506" r:id="rId26"/>
    <p:sldId id="493" r:id="rId27"/>
    <p:sldId id="507" r:id="rId28"/>
    <p:sldId id="501" r:id="rId29"/>
    <p:sldId id="502" r:id="rId30"/>
    <p:sldId id="503" r:id="rId31"/>
    <p:sldId id="504" r:id="rId32"/>
    <p:sldId id="513" r:id="rId33"/>
    <p:sldId id="505" r:id="rId34"/>
    <p:sldId id="508" r:id="rId35"/>
    <p:sldId id="510" r:id="rId36"/>
    <p:sldId id="509" r:id="rId37"/>
    <p:sldId id="511" r:id="rId38"/>
    <p:sldId id="514" r:id="rId39"/>
    <p:sldId id="512" r:id="rId40"/>
    <p:sldId id="482" r:id="rId41"/>
    <p:sldId id="495" r:id="rId42"/>
    <p:sldId id="498" r:id="rId43"/>
    <p:sldId id="496" r:id="rId44"/>
    <p:sldId id="499" r:id="rId45"/>
    <p:sldId id="500" r:id="rId46"/>
    <p:sldId id="497" r:id="rId47"/>
    <p:sldId id="487" r:id="rId48"/>
    <p:sldId id="494" r:id="rId49"/>
    <p:sldId id="515" r:id="rId50"/>
  </p:sldIdLst>
  <p:sldSz cx="9144000" cy="6858000" type="screen4x3"/>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01"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2" clrIdx="0">
    <p:extLst>
      <p:ext uri="{19B8F6BF-5375-455C-9EA6-DF929625EA0E}">
        <p15:presenceInfo xmlns:p15="http://schemas.microsoft.com/office/powerpoint/2012/main" userId="e20e5f852489587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6A6A6"/>
    <a:srgbClr val="FFCC00"/>
    <a:srgbClr val="FF5050"/>
    <a:srgbClr val="489ED8"/>
    <a:srgbClr val="1B86CF"/>
    <a:srgbClr val="B7B7B7"/>
    <a:srgbClr val="5AA1D2"/>
    <a:srgbClr val="97CDF1"/>
    <a:srgbClr val="64B4EA"/>
    <a:srgbClr val="3BA0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6284" autoAdjust="0"/>
  </p:normalViewPr>
  <p:slideViewPr>
    <p:cSldViewPr snapToGrid="0">
      <p:cViewPr varScale="1">
        <p:scale>
          <a:sx n="98" d="100"/>
          <a:sy n="98" d="100"/>
        </p:scale>
        <p:origin x="2010" y="96"/>
      </p:cViewPr>
      <p:guideLst>
        <p:guide pos="3901"/>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78" d="100"/>
          <a:sy n="78" d="100"/>
        </p:scale>
        <p:origin x="404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等线" panose="02010600030101010101" pitchFamily="2" charset="-122"/>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FE051-5CAB-F84F-BF6E-A572CFEA0C7C}" type="datetimeFigureOut">
              <a:rPr lang="en-US" smtClean="0">
                <a:latin typeface="等线" panose="02010600030101010101" pitchFamily="2" charset="-122"/>
              </a:rPr>
              <a:t>9/23/2021</a:t>
            </a:fld>
            <a:endParaRPr lang="en-US" dirty="0">
              <a:latin typeface="等线" panose="02010600030101010101" pitchFamily="2" charset="-122"/>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等线" panose="02010600030101010101" pitchFamily="2" charset="-122"/>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8515FA-7880-9848-BC8E-083203AA2FC9}" type="slidenum">
              <a:rPr lang="en-US" smtClean="0">
                <a:latin typeface="等线" panose="02010600030101010101" pitchFamily="2" charset="-122"/>
              </a:rPr>
              <a:t>‹#›</a:t>
            </a:fld>
            <a:endParaRPr lang="en-US" dirty="0">
              <a:latin typeface="等线" panose="02010600030101010101" pitchFamily="2" charset="-122"/>
            </a:endParaRPr>
          </a:p>
        </p:txBody>
      </p:sp>
    </p:spTree>
    <p:extLst>
      <p:ext uri="{BB962C8B-B14F-4D97-AF65-F5344CB8AC3E}">
        <p14:creationId xmlns:p14="http://schemas.microsoft.com/office/powerpoint/2010/main" val="11565804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等线" panose="02010600030101010101" pitchFamily="2"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等线" panose="02010600030101010101" pitchFamily="2" charset="-122"/>
              </a:defRPr>
            </a:lvl1pPr>
          </a:lstStyle>
          <a:p>
            <a:fld id="{0933F90F-8572-4377-9CE6-0200B8E13B6E}" type="datetimeFigureOut">
              <a:rPr lang="zh-CN" altLang="en-US" smtClean="0"/>
              <a:pPr/>
              <a:t>2021/9/23</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等线" panose="02010600030101010101" pitchFamily="2"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等线" panose="02010600030101010101" pitchFamily="2" charset="-122"/>
              </a:defRPr>
            </a:lvl1pPr>
          </a:lstStyle>
          <a:p>
            <a:fld id="{DE94C9CB-122F-4FEB-BCA0-0EB389E366AD}" type="slidenum">
              <a:rPr lang="zh-CN" altLang="en-US" smtClean="0"/>
              <a:pPr/>
              <a:t>‹#›</a:t>
            </a:fld>
            <a:endParaRPr lang="zh-CN" altLang="en-US" dirty="0"/>
          </a:p>
        </p:txBody>
      </p:sp>
    </p:spTree>
    <p:extLst>
      <p:ext uri="{BB962C8B-B14F-4D97-AF65-F5344CB8AC3E}">
        <p14:creationId xmlns:p14="http://schemas.microsoft.com/office/powerpoint/2010/main" val="201991233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等线" panose="02010600030101010101" pitchFamily="2" charset="-122"/>
        <a:ea typeface="+mn-ea"/>
        <a:cs typeface="+mn-cs"/>
      </a:defRPr>
    </a:lvl1pPr>
    <a:lvl2pPr marL="457200" algn="l" defTabSz="914400" rtl="0" eaLnBrk="1" latinLnBrk="0" hangingPunct="1">
      <a:defRPr sz="1200" kern="1200">
        <a:solidFill>
          <a:schemeClr val="tx1"/>
        </a:solidFill>
        <a:latin typeface="等线" panose="02010600030101010101" pitchFamily="2" charset="-122"/>
        <a:ea typeface="+mn-ea"/>
        <a:cs typeface="+mn-cs"/>
      </a:defRPr>
    </a:lvl2pPr>
    <a:lvl3pPr marL="914400" algn="l" defTabSz="914400" rtl="0" eaLnBrk="1" latinLnBrk="0" hangingPunct="1">
      <a:defRPr sz="1200" kern="1200">
        <a:solidFill>
          <a:schemeClr val="tx1"/>
        </a:solidFill>
        <a:latin typeface="等线" panose="02010600030101010101" pitchFamily="2" charset="-122"/>
        <a:ea typeface="+mn-ea"/>
        <a:cs typeface="+mn-cs"/>
      </a:defRPr>
    </a:lvl3pPr>
    <a:lvl4pPr marL="1371600" algn="l" defTabSz="914400" rtl="0" eaLnBrk="1" latinLnBrk="0" hangingPunct="1">
      <a:defRPr sz="1200" kern="1200">
        <a:solidFill>
          <a:schemeClr val="tx1"/>
        </a:solidFill>
        <a:latin typeface="等线" panose="02010600030101010101" pitchFamily="2" charset="-122"/>
        <a:ea typeface="+mn-ea"/>
        <a:cs typeface="+mn-cs"/>
      </a:defRPr>
    </a:lvl4pPr>
    <a:lvl5pPr marL="1828800" algn="l" defTabSz="914400" rtl="0" eaLnBrk="1" latinLnBrk="0" hangingPunct="1">
      <a:defRPr sz="1200" kern="1200">
        <a:solidFill>
          <a:schemeClr val="tx1"/>
        </a:solidFill>
        <a:latin typeface="等线" panose="02010600030101010101" pitchFamily="2"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en-US" altLang="zh-CN" dirty="0"/>
          </a:p>
        </p:txBody>
      </p:sp>
    </p:spTree>
    <p:extLst>
      <p:ext uri="{BB962C8B-B14F-4D97-AF65-F5344CB8AC3E}">
        <p14:creationId xmlns:p14="http://schemas.microsoft.com/office/powerpoint/2010/main" val="1585819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37972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98010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3476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3440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Todo</a:t>
            </a:r>
            <a:r>
              <a:rPr lang="en-US" altLang="zh-CN" dirty="0"/>
              <a:t> – </a:t>
            </a:r>
            <a:r>
              <a:rPr lang="zh-CN" altLang="en-US" dirty="0"/>
              <a:t>可以分出来</a:t>
            </a:r>
            <a:r>
              <a:rPr lang="en-US" altLang="zh-CN" dirty="0"/>
              <a:t>normalization / regularization</a:t>
            </a:r>
            <a:r>
              <a:rPr lang="zh-CN" altLang="en-US" dirty="0"/>
              <a:t>方法，</a:t>
            </a:r>
            <a:r>
              <a:rPr lang="en-US" altLang="zh-CN" dirty="0"/>
              <a:t>BN</a:t>
            </a:r>
            <a:r>
              <a:rPr lang="zh-CN" altLang="en-US" dirty="0"/>
              <a:t>，</a:t>
            </a:r>
            <a:r>
              <a:rPr lang="en-US" altLang="zh-CN" dirty="0"/>
              <a:t>AIN</a:t>
            </a:r>
            <a:r>
              <a:rPr lang="zh-CN" altLang="en-US" dirty="0"/>
              <a:t>，</a:t>
            </a:r>
            <a:r>
              <a:rPr lang="en-US" altLang="zh-CN" dirty="0"/>
              <a:t>IN</a:t>
            </a:r>
          </a:p>
          <a:p>
            <a:endParaRPr lang="zh-CN" altLang="en-US" dirty="0"/>
          </a:p>
        </p:txBody>
      </p:sp>
    </p:spTree>
    <p:extLst>
      <p:ext uri="{BB962C8B-B14F-4D97-AF65-F5344CB8AC3E}">
        <p14:creationId xmlns:p14="http://schemas.microsoft.com/office/powerpoint/2010/main" val="3613103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401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910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49783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43854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2273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87758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62091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AINDNet</a:t>
            </a:r>
            <a:r>
              <a:rPr lang="en-US" altLang="zh-CN" dirty="0"/>
              <a:t> - Transfer Learning from Synthetic to Real-Noise Denoising with Adaptive Instance Normalization</a:t>
            </a:r>
            <a:endParaRPr lang="zh-CN" altLang="en-US" dirty="0"/>
          </a:p>
        </p:txBody>
      </p:sp>
    </p:spTree>
    <p:extLst>
      <p:ext uri="{BB962C8B-B14F-4D97-AF65-F5344CB8AC3E}">
        <p14:creationId xmlns:p14="http://schemas.microsoft.com/office/powerpoint/2010/main" val="364756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56304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1953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可以讲下数据获取的方式？</a:t>
            </a:r>
          </a:p>
        </p:txBody>
      </p:sp>
    </p:spTree>
    <p:extLst>
      <p:ext uri="{BB962C8B-B14F-4D97-AF65-F5344CB8AC3E}">
        <p14:creationId xmlns:p14="http://schemas.microsoft.com/office/powerpoint/2010/main" val="2249986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50434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578068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078075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RED – Mao et al. Image restoration using very deep convolutional encoder-decoder networks with symmetric skip connections, NIPS16</a:t>
            </a:r>
            <a:endParaRPr lang="zh-CN" altLang="en-US" dirty="0"/>
          </a:p>
        </p:txBody>
      </p:sp>
    </p:spTree>
    <p:extLst>
      <p:ext uri="{BB962C8B-B14F-4D97-AF65-F5344CB8AC3E}">
        <p14:creationId xmlns:p14="http://schemas.microsoft.com/office/powerpoint/2010/main" val="782305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74022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827411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343060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93069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10938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9908879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96883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a:t>the luminance  and contrast are estimated as the mean and standard deviation of the image intensity, the image structure is represented by the normalized pixel values, whose correlations (i.e., inner product) measure the structural similarity, equivalent to the correlation coefficient between I and </a:t>
            </a:r>
            <a:r>
              <a:rPr lang="en-US" altLang="zh-CN" dirty="0" err="1"/>
              <a:t>I_hat</a:t>
            </a:r>
            <a:r>
              <a:rPr lang="en-US" altLang="zh-CN" dirty="0"/>
              <a:t>,  alpha beta, gamma are control parameters for adjusting the relative importance</a:t>
            </a:r>
          </a:p>
          <a:p>
            <a:pPr marL="171450" indent="-171450">
              <a:buFont typeface="Arial" panose="020B0604020202020204" pitchFamily="34" charset="0"/>
              <a:buChar char="•"/>
            </a:pPr>
            <a:endParaRPr lang="en-US" altLang="zh-CN" dirty="0"/>
          </a:p>
          <a:p>
            <a:pPr marL="171450" indent="-171450">
              <a:buFont typeface="Arial" panose="020B0604020202020204" pitchFamily="34" charset="0"/>
              <a:buChar char="•"/>
            </a:pPr>
            <a:endParaRPr lang="zh-CN" altLang="en-US" dirty="0"/>
          </a:p>
        </p:txBody>
      </p:sp>
    </p:spTree>
    <p:extLst>
      <p:ext uri="{BB962C8B-B14F-4D97-AF65-F5344CB8AC3E}">
        <p14:creationId xmlns:p14="http://schemas.microsoft.com/office/powerpoint/2010/main" val="21758467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19139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41175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86321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8492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795048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550813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6969442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78542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5141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3671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91357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2002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55775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6.xml"/><Relationship Id="rId4" Type="http://schemas.openxmlformats.org/officeDocument/2006/relationships/image" Target="../media/image2.jpe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7.xml"/><Relationship Id="rId4" Type="http://schemas.openxmlformats.org/officeDocument/2006/relationships/image" Target="../media/image2.jpe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5" name="Picture 5" descr="NICS_logo"/>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7296150" y="6086481"/>
            <a:ext cx="1847850" cy="771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5890" name="Rectangle 2"/>
          <p:cNvSpPr>
            <a:spLocks noGrp="1" noChangeArrowheads="1"/>
          </p:cNvSpPr>
          <p:nvPr>
            <p:ph type="ctrTitle"/>
          </p:nvPr>
        </p:nvSpPr>
        <p:spPr>
          <a:xfrm>
            <a:off x="685800" y="1700219"/>
            <a:ext cx="7772400" cy="1944687"/>
          </a:xfrm>
        </p:spPr>
        <p:txBody>
          <a:bodyPr/>
          <a:lstStyle>
            <a:lvl1pPr>
              <a:defRPr sz="3000">
                <a:ea typeface="隶书" pitchFamily="49" charset="-122"/>
              </a:defRPr>
            </a:lvl1pPr>
          </a:lstStyle>
          <a:p>
            <a:r>
              <a:rPr lang="zh-CN" altLang="en-US"/>
              <a:t>单击此处编辑母版标题样式</a:t>
            </a:r>
          </a:p>
        </p:txBody>
      </p:sp>
      <p:sp>
        <p:nvSpPr>
          <p:cNvPr id="16589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1468505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250828"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BD0AD7D5-019D-47C6-A73F-A2FD8989C098}"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16990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表格占位符 2"/>
          <p:cNvSpPr>
            <a:spLocks noGrp="1"/>
          </p:cNvSpPr>
          <p:nvPr>
            <p:ph type="tbl" idx="1"/>
          </p:nvPr>
        </p:nvSpPr>
        <p:spPr>
          <a:xfrm>
            <a:off x="250827" y="1138238"/>
            <a:ext cx="8642350" cy="5314950"/>
          </a:xfrm>
        </p:spPr>
        <p:txBody>
          <a:bodyPr/>
          <a:lstStyle/>
          <a:p>
            <a:pPr lvl="0"/>
            <a:endParaRPr lang="zh-CN" altLang="en-US" noProof="0"/>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14DC57C8-2CF6-4060-8E9E-67DD5A5EA395}"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019235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395288" y="260356"/>
            <a:ext cx="8353425" cy="720725"/>
          </a:xfrm>
          <a:prstGeom prst="rect">
            <a:avLst/>
          </a:prstGeom>
        </p:spPr>
        <p:txBody>
          <a:bodyPr/>
          <a:lstStyle/>
          <a:p>
            <a:r>
              <a:rPr lang="zh-CN" altLang="en-US"/>
              <a:t>单击此处编辑母版标题样式</a:t>
            </a:r>
          </a:p>
        </p:txBody>
      </p:sp>
      <p:sp>
        <p:nvSpPr>
          <p:cNvPr id="3" name="日期占位符 3"/>
          <p:cNvSpPr>
            <a:spLocks noGrp="1" noChangeArrowheads="1"/>
          </p:cNvSpPr>
          <p:nvPr>
            <p:ph type="dt" sz="half" idx="10"/>
          </p:nvPr>
        </p:nvSpPr>
        <p:spPr>
          <a:xfrm>
            <a:off x="395288" y="6453194"/>
            <a:ext cx="2133600" cy="268287"/>
          </a:xfrm>
          <a:prstGeom prst="rect">
            <a:avLst/>
          </a:prstGeom>
        </p:spPr>
        <p:txBody>
          <a:bodyPr/>
          <a:lstStyle>
            <a:lvl1pPr>
              <a:defRPr/>
            </a:lvl1pPr>
          </a:lstStyle>
          <a:p>
            <a:pPr eaLnBrk="0" fontAlgn="base" hangingPunct="0">
              <a:spcBef>
                <a:spcPct val="0"/>
              </a:spcBef>
              <a:spcAft>
                <a:spcPct val="0"/>
              </a:spcAft>
              <a:defRPr/>
            </a:pPr>
            <a:endParaRPr lang="zh-CN" altLang="en-US" sz="750" i="1">
              <a:solidFill>
                <a:srgbClr val="008000"/>
              </a:solidFill>
              <a:latin typeface="Arial" panose="020B0604020202020204" pitchFamily="34" charset="0"/>
            </a:endParaRPr>
          </a:p>
        </p:txBody>
      </p:sp>
      <p:sp>
        <p:nvSpPr>
          <p:cNvPr id="4" name="页脚占位符 4"/>
          <p:cNvSpPr>
            <a:spLocks noGrp="1" noChangeArrowheads="1"/>
          </p:cNvSpPr>
          <p:nvPr>
            <p:ph type="ftr" sz="quarter" idx="11"/>
          </p:nvPr>
        </p:nvSpPr>
        <p:spPr>
          <a:xfrm>
            <a:off x="3124200" y="6453194"/>
            <a:ext cx="2895600" cy="268287"/>
          </a:xfrm>
          <a:prstGeom prst="rect">
            <a:avLst/>
          </a:prstGeom>
        </p:spPr>
        <p:txBody>
          <a:bodyPr vert="horz" wrap="square" lIns="91440" tIns="45720" rIns="91440" bIns="45720" numCol="1" anchor="t" anchorCtr="0" compatLnSpc="1">
            <a:prstTxWarp prst="textNoShape">
              <a:avLst/>
            </a:prstTxWarp>
          </a:bodyPr>
          <a:lstStyle>
            <a:lvl1pPr>
              <a:defRPr>
                <a:ea typeface="宋体" panose="02010600030101010101" pitchFamily="2" charset="-122"/>
              </a:defRPr>
            </a:lvl1pPr>
          </a:lstStyle>
          <a:p>
            <a:pPr eaLnBrk="0" fontAlgn="base" hangingPunct="0">
              <a:spcBef>
                <a:spcPct val="0"/>
              </a:spcBef>
              <a:spcAft>
                <a:spcPct val="0"/>
              </a:spcAft>
              <a:defRPr/>
            </a:pPr>
            <a:endParaRPr lang="zh-CN" altLang="en-US" sz="750" i="1">
              <a:solidFill>
                <a:srgbClr val="008000"/>
              </a:solidFill>
              <a:latin typeface="Arial" panose="020B0604020202020204" pitchFamily="34" charset="0"/>
            </a:endParaRPr>
          </a:p>
        </p:txBody>
      </p:sp>
      <p:sp>
        <p:nvSpPr>
          <p:cNvPr id="5" name="灯片编号占位符 5"/>
          <p:cNvSpPr>
            <a:spLocks noGrp="1" noChangeArrowheads="1"/>
          </p:cNvSpPr>
          <p:nvPr>
            <p:ph type="sldNum" sz="quarter" idx="12"/>
          </p:nvPr>
        </p:nvSpPr>
        <p:spPr>
          <a:xfrm>
            <a:off x="6615113" y="6453194"/>
            <a:ext cx="2133600" cy="268287"/>
          </a:xfrm>
          <a:prstGeom prst="rect">
            <a:avLst/>
          </a:prstGeom>
        </p:spPr>
        <p:txBody>
          <a:bodyPr/>
          <a:lstStyle>
            <a:lvl1pPr>
              <a:defRPr>
                <a:latin typeface="等线" panose="02010600030101010101" pitchFamily="2" charset="-122"/>
              </a:defRPr>
            </a:lvl1pPr>
          </a:lstStyle>
          <a:p>
            <a:pPr>
              <a:defRPr/>
            </a:pPr>
            <a:fld id="{B5D5E79A-5634-4B93-AB4D-BB11C76FE197}" type="slidenum">
              <a:rPr lang="zh-CN" altLang="en-US" smtClean="0">
                <a:solidFill>
                  <a:srgbClr val="3333CC"/>
                </a:solidFill>
              </a:rPr>
              <a:pPr>
                <a:defRPr/>
              </a:pPr>
              <a:t>‹#›</a:t>
            </a:fld>
            <a:endParaRPr lang="zh-CN" altLang="en-US" dirty="0">
              <a:solidFill>
                <a:srgbClr val="3333CC"/>
              </a:solidFill>
            </a:endParaRPr>
          </a:p>
        </p:txBody>
      </p:sp>
    </p:spTree>
    <p:extLst>
      <p:ext uri="{BB962C8B-B14F-4D97-AF65-F5344CB8AC3E}">
        <p14:creationId xmlns:p14="http://schemas.microsoft.com/office/powerpoint/2010/main" val="265191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4" descr="ZK13T0"/>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4928" y="115894"/>
            <a:ext cx="15843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NICS_logo"/>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296150" y="6086481"/>
            <a:ext cx="18478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ChangeArrowheads="1"/>
          </p:cNvSpPr>
          <p:nvPr>
            <p:ph type="ctrTitle"/>
          </p:nvPr>
        </p:nvSpPr>
        <p:spPr>
          <a:xfrm>
            <a:off x="685800" y="1700219"/>
            <a:ext cx="7772400" cy="1944687"/>
          </a:xfrm>
        </p:spPr>
        <p:txBody>
          <a:bodyPr/>
          <a:lstStyle>
            <a:lvl1pPr>
              <a:defRPr sz="2250">
                <a:ea typeface="隶书" pitchFamily="49" charset="-122"/>
              </a:defRPr>
            </a:lvl1pPr>
          </a:lstStyle>
          <a:p>
            <a:r>
              <a:rPr lang="zh-CN" altLang="en-US"/>
              <a:t>单击此处编辑母版标题样式</a:t>
            </a:r>
          </a:p>
        </p:txBody>
      </p:sp>
      <p:sp>
        <p:nvSpPr>
          <p:cNvPr id="16589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dirty="0"/>
          </a:p>
        </p:txBody>
      </p:sp>
    </p:spTree>
    <p:extLst>
      <p:ext uri="{BB962C8B-B14F-4D97-AF65-F5344CB8AC3E}">
        <p14:creationId xmlns:p14="http://schemas.microsoft.com/office/powerpoint/2010/main" val="2124935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29779456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8" y="1138238"/>
            <a:ext cx="4244975" cy="531495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3" y="6400800"/>
            <a:ext cx="1039813" cy="457200"/>
          </a:xfrm>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1798711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323850" y="6427788"/>
            <a:ext cx="1524000" cy="457200"/>
          </a:xfrm>
          <a:prstGeom prst="rect">
            <a:avLst/>
          </a:prstGeom>
        </p:spPr>
        <p:txBody>
          <a:bodyPr/>
          <a:lstStyle>
            <a:lvl1pPr eaLnBrk="0" hangingPunct="0">
              <a:spcBef>
                <a:spcPct val="20000"/>
              </a:spcBef>
              <a:buFontTx/>
              <a:buChar char="•"/>
              <a:defRPr>
                <a:latin typeface="Arial" charset="0"/>
                <a:ea typeface="宋体" pitchFamily="2" charset="-122"/>
                <a:cs typeface="+mn-cs"/>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xfrm>
            <a:off x="2484438" y="6400800"/>
            <a:ext cx="3905250" cy="457200"/>
          </a:xfrm>
          <a:prstGeom prst="rect">
            <a:avLst/>
          </a:prstGeom>
        </p:spPr>
        <p:txBody>
          <a:bodyPr vert="horz" wrap="square" lIns="91440" tIns="45720" rIns="91440" bIns="45720" numCol="1" anchor="t" anchorCtr="0" compatLnSpc="1">
            <a:prstTxWarp prst="textNoShape">
              <a:avLst/>
            </a:prstTxWarp>
          </a:bodyPr>
          <a:lstStyle>
            <a:lvl1pPr>
              <a:spcBef>
                <a:spcPct val="20000"/>
              </a:spcBef>
              <a:buFontTx/>
              <a:buChar char="•"/>
              <a:defRPr>
                <a:latin typeface="等线" panose="02010600030101010101" pitchFamily="2" charset="-122"/>
                <a:ea typeface="等线" panose="02010600030101010101" pitchFamily="2" charset="-122"/>
              </a:defRPr>
            </a:lvl1pPr>
          </a:lstStyle>
          <a:p>
            <a:endParaRPr lang="zh-CN" altLang="en-US" dirty="0">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86989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945601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2873044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45909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等线" panose="02010600030101010101" pitchFamily="2" charset="-122"/>
              </a:defRPr>
            </a:lvl1pPr>
            <a:lvl2pPr>
              <a:defRPr>
                <a:latin typeface="等线" panose="02010600030101010101" pitchFamily="2" charset="-122"/>
              </a:defRPr>
            </a:lvl2pPr>
            <a:lvl3pPr>
              <a:defRPr>
                <a:latin typeface="等线" panose="02010600030101010101" pitchFamily="2" charset="-122"/>
              </a:defRPr>
            </a:lvl3pPr>
            <a:lvl4pPr>
              <a:defRPr>
                <a:latin typeface="等线" panose="02010600030101010101" pitchFamily="2" charset="-122"/>
              </a:defRPr>
            </a:lvl4pPr>
            <a:lvl5pPr>
              <a:defRPr>
                <a:latin typeface="等线" panose="0201060003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399030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3691021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91" y="74619"/>
            <a:ext cx="2160587" cy="6378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8" y="74619"/>
            <a:ext cx="6329363" cy="6378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4046390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250828"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19186854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0" y="74613"/>
            <a:ext cx="7848600" cy="762000"/>
          </a:xfrm>
        </p:spPr>
        <p:txBody>
          <a:bodyPr/>
          <a:lstStyle/>
          <a:p>
            <a:r>
              <a:rPr lang="zh-CN" altLang="en-US"/>
              <a:t>单击此处编辑母版标题样式</a:t>
            </a:r>
          </a:p>
        </p:txBody>
      </p:sp>
      <p:sp>
        <p:nvSpPr>
          <p:cNvPr id="3" name="表格占位符 2"/>
          <p:cNvSpPr>
            <a:spLocks noGrp="1"/>
          </p:cNvSpPr>
          <p:nvPr>
            <p:ph type="tbl" idx="1"/>
          </p:nvPr>
        </p:nvSpPr>
        <p:spPr>
          <a:xfrm>
            <a:off x="250827" y="1138238"/>
            <a:ext cx="8642350" cy="5314950"/>
          </a:xfrm>
        </p:spPr>
        <p:txBody>
          <a:bodyPr/>
          <a:lstStyle/>
          <a:p>
            <a:pPr lvl="0"/>
            <a:r>
              <a:rPr lang="zh-CN" altLang="en-US" noProof="0"/>
              <a:t>单击图标添加表格</a:t>
            </a:r>
          </a:p>
        </p:txBody>
      </p:sp>
      <p:sp>
        <p:nvSpPr>
          <p:cNvPr id="4" name="Rectangle 6"/>
          <p:cNvSpPr>
            <a:spLocks noGrp="1" noChangeArrowheads="1"/>
          </p:cNvSpPr>
          <p:nvPr>
            <p:ph type="sldNum" sz="quarter" idx="10"/>
          </p:nvPr>
        </p:nvSpPr>
        <p:spPr>
          <a:ln/>
        </p:spPr>
        <p:txBody>
          <a:bodyPr/>
          <a:lstStyle>
            <a:lvl1pPr>
              <a:defRPr/>
            </a:lvl1pPr>
          </a:lstStyle>
          <a:p>
            <a:fld id="{9C19E16B-8FB8-47EC-BE20-F0B479611C50}" type="slidenum">
              <a:rPr lang="zh-CN" altLang="en-US" smtClean="0">
                <a:solidFill>
                  <a:srgbClr val="3333CC"/>
                </a:solidFill>
              </a:rPr>
              <a:pPr/>
              <a:t>‹#›</a:t>
            </a:fld>
            <a:endParaRPr lang="zh-CN" altLang="en-US">
              <a:solidFill>
                <a:srgbClr val="3333CC"/>
              </a:solidFill>
            </a:endParaRPr>
          </a:p>
        </p:txBody>
      </p:sp>
    </p:spTree>
    <p:extLst>
      <p:ext uri="{BB962C8B-B14F-4D97-AF65-F5344CB8AC3E}">
        <p14:creationId xmlns:p14="http://schemas.microsoft.com/office/powerpoint/2010/main" val="3662770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内容">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a:defRPr sz="1575" b="1" u="none"/>
            </a:lvl1pPr>
            <a:lvl2pPr>
              <a:defRPr sz="1575" b="1" u="none"/>
            </a:lvl2pPr>
            <a:lvl3pPr>
              <a:defRPr sz="1575" b="1" u="none"/>
            </a:lvl3pPr>
            <a:lvl4pPr>
              <a:defRPr sz="1575" b="1" u="none"/>
            </a:lvl4pPr>
            <a:lvl5pPr>
              <a:defRPr sz="1575" b="1" u="none"/>
            </a:lvl5pPr>
          </a:lstStyle>
          <a:p>
            <a:pPr lvl="0"/>
            <a:r>
              <a:rPr lang="de-DE" dirty="0"/>
              <a:t>First Level Content</a:t>
            </a:r>
          </a:p>
          <a:p>
            <a:pPr lvl="1"/>
            <a:r>
              <a:rPr lang="de-DE" dirty="0"/>
              <a:t>Second Level Content</a:t>
            </a:r>
          </a:p>
          <a:p>
            <a:pPr lvl="2"/>
            <a:r>
              <a:rPr lang="de-DE" dirty="0"/>
              <a:t>Third Level Content</a:t>
            </a:r>
          </a:p>
          <a:p>
            <a:pPr lvl="3"/>
            <a:r>
              <a:rPr lang="de-DE" dirty="0" err="1"/>
              <a:t>Fourth</a:t>
            </a:r>
            <a:r>
              <a:rPr lang="de-DE" dirty="0"/>
              <a:t> Level Content</a:t>
            </a:r>
          </a:p>
          <a:p>
            <a:pPr lvl="4"/>
            <a:r>
              <a:rPr lang="de-DE" dirty="0" err="1"/>
              <a:t>Fifth</a:t>
            </a:r>
            <a:r>
              <a:rPr lang="de-DE" dirty="0"/>
              <a:t> Level Content</a:t>
            </a:r>
          </a:p>
        </p:txBody>
      </p:sp>
      <p:sp>
        <p:nvSpPr>
          <p:cNvPr id="8" name="Titel 7"/>
          <p:cNvSpPr>
            <a:spLocks noGrp="1"/>
          </p:cNvSpPr>
          <p:nvPr>
            <p:ph type="title" hasCustomPrompt="1"/>
          </p:nvPr>
        </p:nvSpPr>
        <p:spPr/>
        <p:txBody>
          <a:bodyPr/>
          <a:lstStyle/>
          <a:p>
            <a:r>
              <a:rPr lang="de-DE" dirty="0"/>
              <a:t>Slide Title</a:t>
            </a:r>
          </a:p>
        </p:txBody>
      </p:sp>
      <p:sp>
        <p:nvSpPr>
          <p:cNvPr id="2" name="Datumsplatzhalter 1"/>
          <p:cNvSpPr>
            <a:spLocks noGrp="1"/>
          </p:cNvSpPr>
          <p:nvPr>
            <p:ph type="dt" sz="half" idx="10"/>
          </p:nvPr>
        </p:nvSpPr>
        <p:spPr>
          <a:xfrm>
            <a:off x="457200" y="6356356"/>
            <a:ext cx="1090464" cy="365125"/>
          </a:xfrm>
          <a:prstGeom prst="rect">
            <a:avLst/>
          </a:prstGeom>
        </p:spPr>
        <p:txBody>
          <a:bodyPr/>
          <a:lstStyle>
            <a:lvl1pPr>
              <a:defRPr>
                <a:solidFill>
                  <a:schemeClr val="tx1">
                    <a:lumMod val="75000"/>
                    <a:lumOff val="25000"/>
                  </a:schemeClr>
                </a:solidFill>
                <a:latin typeface="等线" panose="02010600030101010101" pitchFamily="2" charset="-122"/>
                <a:ea typeface="等线" panose="02010600030101010101" pitchFamily="2" charset="-122"/>
              </a:defRPr>
            </a:lvl1pPr>
          </a:lstStyle>
          <a:p>
            <a:endParaRPr lang="de-DE" dirty="0">
              <a:solidFill>
                <a:srgbClr val="000000">
                  <a:lumMod val="75000"/>
                  <a:lumOff val="25000"/>
                </a:srgbClr>
              </a:solidFill>
            </a:endParaRPr>
          </a:p>
        </p:txBody>
      </p:sp>
      <p:sp>
        <p:nvSpPr>
          <p:cNvPr id="7" name="Fußzeilenplatzhalter 6"/>
          <p:cNvSpPr>
            <a:spLocks noGrp="1"/>
          </p:cNvSpPr>
          <p:nvPr>
            <p:ph type="ftr" sz="quarter" idx="11"/>
          </p:nvPr>
        </p:nvSpPr>
        <p:spPr>
          <a:xfrm>
            <a:off x="1691682" y="6356356"/>
            <a:ext cx="5760640" cy="365125"/>
          </a:xfrm>
          <a:prstGeom prst="rect">
            <a:avLst/>
          </a:prstGeom>
        </p:spPr>
        <p:txBody>
          <a:bodyPr/>
          <a:lstStyle>
            <a:lvl1pPr>
              <a:defRPr>
                <a:solidFill>
                  <a:schemeClr val="tx1">
                    <a:lumMod val="75000"/>
                    <a:lumOff val="25000"/>
                  </a:schemeClr>
                </a:solidFill>
                <a:latin typeface="等线" panose="02010600030101010101" pitchFamily="2" charset="-122"/>
                <a:ea typeface="等线" panose="02010600030101010101" pitchFamily="2" charset="-122"/>
              </a:defRPr>
            </a:lvl1pPr>
          </a:lstStyle>
          <a:p>
            <a:endParaRPr lang="de-DE" dirty="0">
              <a:solidFill>
                <a:srgbClr val="000000">
                  <a:lumMod val="75000"/>
                  <a:lumOff val="25000"/>
                </a:srgbClr>
              </a:solidFill>
            </a:endParaRPr>
          </a:p>
        </p:txBody>
      </p:sp>
      <p:sp>
        <p:nvSpPr>
          <p:cNvPr id="9" name="Foliennummernplatzhalter 8"/>
          <p:cNvSpPr>
            <a:spLocks noGrp="1"/>
          </p:cNvSpPr>
          <p:nvPr>
            <p:ph type="sldNum" sz="quarter" idx="12"/>
          </p:nvPr>
        </p:nvSpPr>
        <p:spPr/>
        <p:txBody>
          <a:bodyPr/>
          <a:lstStyle>
            <a:lvl1pPr>
              <a:defRPr>
                <a:solidFill>
                  <a:schemeClr val="tx1">
                    <a:lumMod val="75000"/>
                    <a:lumOff val="25000"/>
                  </a:schemeClr>
                </a:solidFill>
              </a:defRPr>
            </a:lvl1pPr>
          </a:lstStyle>
          <a:p>
            <a:fld id="{9C19E16B-8FB8-47EC-BE20-F0B479611C50}" type="slidenum">
              <a:rPr lang="zh-CN" altLang="en-US" smtClean="0">
                <a:solidFill>
                  <a:srgbClr val="000000">
                    <a:lumMod val="75000"/>
                    <a:lumOff val="25000"/>
                  </a:srgbClr>
                </a:solidFill>
              </a:rPr>
              <a:pPr/>
              <a:t>‹#›</a:t>
            </a:fld>
            <a:endParaRPr lang="zh-CN" altLang="en-US">
              <a:solidFill>
                <a:srgbClr val="000000">
                  <a:lumMod val="75000"/>
                  <a:lumOff val="25000"/>
                </a:srgbClr>
              </a:solidFill>
            </a:endParaRPr>
          </a:p>
        </p:txBody>
      </p:sp>
    </p:spTree>
    <p:extLst>
      <p:ext uri="{BB962C8B-B14F-4D97-AF65-F5344CB8AC3E}">
        <p14:creationId xmlns:p14="http://schemas.microsoft.com/office/powerpoint/2010/main" val="1243417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p:txBody>
          <a:bodyPr>
            <a:normAutofit/>
          </a:bodyPr>
          <a:lstStyle>
            <a:lvl1pPr>
              <a:defRPr sz="2100" b="1" u="none">
                <a:latin typeface="等线" panose="02010600030101010101" pitchFamily="2" charset="-122"/>
              </a:defRPr>
            </a:lvl1pPr>
            <a:lvl2pPr>
              <a:defRPr sz="2100" b="1" u="none">
                <a:latin typeface="等线" panose="02010600030101010101" pitchFamily="2" charset="-122"/>
              </a:defRPr>
            </a:lvl2pPr>
            <a:lvl3pPr>
              <a:defRPr sz="2100" b="1" u="none">
                <a:latin typeface="等线" panose="02010600030101010101" pitchFamily="2" charset="-122"/>
              </a:defRPr>
            </a:lvl3pPr>
            <a:lvl4pPr>
              <a:defRPr sz="2100" b="1" u="none">
                <a:latin typeface="等线" panose="02010600030101010101" pitchFamily="2" charset="-122"/>
              </a:defRPr>
            </a:lvl4pPr>
            <a:lvl5pPr>
              <a:defRPr sz="2100" b="1" u="none">
                <a:latin typeface="等线" panose="02010600030101010101" pitchFamily="2" charset="-122"/>
              </a:defRPr>
            </a:lvl5pPr>
          </a:lstStyle>
          <a:p>
            <a:pPr lvl="0"/>
            <a:r>
              <a:rPr lang="de-DE" dirty="0"/>
              <a:t>First Level Content</a:t>
            </a:r>
          </a:p>
          <a:p>
            <a:pPr lvl="1"/>
            <a:r>
              <a:rPr lang="de-DE" dirty="0"/>
              <a:t>Second Level Content</a:t>
            </a:r>
          </a:p>
          <a:p>
            <a:pPr lvl="2"/>
            <a:r>
              <a:rPr lang="de-DE" dirty="0"/>
              <a:t>Third Level Content</a:t>
            </a:r>
          </a:p>
          <a:p>
            <a:pPr lvl="3"/>
            <a:r>
              <a:rPr lang="de-DE" dirty="0" err="1"/>
              <a:t>Fourth</a:t>
            </a:r>
            <a:r>
              <a:rPr lang="de-DE" dirty="0"/>
              <a:t> Level Content</a:t>
            </a:r>
          </a:p>
          <a:p>
            <a:pPr lvl="4"/>
            <a:r>
              <a:rPr lang="de-DE" dirty="0" err="1"/>
              <a:t>Fifth</a:t>
            </a:r>
            <a:r>
              <a:rPr lang="de-DE" dirty="0"/>
              <a:t> Level Content</a:t>
            </a:r>
          </a:p>
        </p:txBody>
      </p:sp>
      <p:sp>
        <p:nvSpPr>
          <p:cNvPr id="8" name="Titel 7"/>
          <p:cNvSpPr>
            <a:spLocks noGrp="1"/>
          </p:cNvSpPr>
          <p:nvPr>
            <p:ph type="title" hasCustomPrompt="1"/>
          </p:nvPr>
        </p:nvSpPr>
        <p:spPr/>
        <p:txBody>
          <a:bodyPr/>
          <a:lstStyle>
            <a:lvl1pPr>
              <a:defRPr>
                <a:latin typeface="等线" panose="02010600030101010101" pitchFamily="2" charset="-122"/>
              </a:defRPr>
            </a:lvl1pPr>
          </a:lstStyle>
          <a:p>
            <a:r>
              <a:rPr lang="de-DE" dirty="0"/>
              <a:t>Slide Title</a:t>
            </a:r>
          </a:p>
        </p:txBody>
      </p:sp>
      <p:sp>
        <p:nvSpPr>
          <p:cNvPr id="2" name="Datumsplatzhalter 1"/>
          <p:cNvSpPr>
            <a:spLocks noGrp="1"/>
          </p:cNvSpPr>
          <p:nvPr>
            <p:ph type="dt" sz="half" idx="10"/>
          </p:nvPr>
        </p:nvSpPr>
        <p:spPr>
          <a:xfrm>
            <a:off x="457200" y="6356356"/>
            <a:ext cx="1090464" cy="365125"/>
          </a:xfrm>
          <a:prstGeom prst="rect">
            <a:avLst/>
          </a:prstGeom>
        </p:spPr>
        <p:txBody>
          <a:bodyPr/>
          <a:lstStyle>
            <a:lvl1pPr>
              <a:defRPr>
                <a:solidFill>
                  <a:schemeClr val="tx1">
                    <a:lumMod val="75000"/>
                    <a:lumOff val="25000"/>
                  </a:schemeClr>
                </a:solidFill>
              </a:defRPr>
            </a:lvl1pPr>
          </a:lstStyle>
          <a:p>
            <a:pPr eaLnBrk="0" fontAlgn="base" hangingPunct="0">
              <a:spcBef>
                <a:spcPct val="0"/>
              </a:spcBef>
              <a:spcAft>
                <a:spcPct val="0"/>
              </a:spcAft>
            </a:pPr>
            <a:endParaRPr lang="de-DE" sz="750" i="1" dirty="0">
              <a:solidFill>
                <a:srgbClr val="000000">
                  <a:lumMod val="75000"/>
                  <a:lumOff val="25000"/>
                </a:srgbClr>
              </a:solidFill>
              <a:latin typeface="Arial" panose="020B0604020202020204" pitchFamily="34" charset="0"/>
              <a:ea typeface="宋体" panose="02010600030101010101" pitchFamily="2" charset="-122"/>
            </a:endParaRPr>
          </a:p>
        </p:txBody>
      </p:sp>
      <p:sp>
        <p:nvSpPr>
          <p:cNvPr id="7" name="Fußzeilenplatzhalter 6"/>
          <p:cNvSpPr>
            <a:spLocks noGrp="1"/>
          </p:cNvSpPr>
          <p:nvPr>
            <p:ph type="ftr" sz="quarter" idx="11"/>
          </p:nvPr>
        </p:nvSpPr>
        <p:spPr>
          <a:xfrm>
            <a:off x="1691682" y="6356356"/>
            <a:ext cx="5760640" cy="365125"/>
          </a:xfrm>
          <a:prstGeom prst="rect">
            <a:avLst/>
          </a:prstGeom>
        </p:spPr>
        <p:txBody>
          <a:bodyPr/>
          <a:lstStyle>
            <a:lvl1pPr>
              <a:defRPr>
                <a:solidFill>
                  <a:schemeClr val="tx1">
                    <a:lumMod val="75000"/>
                    <a:lumOff val="25000"/>
                  </a:schemeClr>
                </a:solidFill>
              </a:defRPr>
            </a:lvl1pPr>
          </a:lstStyle>
          <a:p>
            <a:pPr eaLnBrk="0" fontAlgn="base" hangingPunct="0">
              <a:spcBef>
                <a:spcPct val="0"/>
              </a:spcBef>
              <a:spcAft>
                <a:spcPct val="0"/>
              </a:spcAft>
            </a:pPr>
            <a:endParaRPr lang="de-DE" sz="750" i="1" dirty="0">
              <a:solidFill>
                <a:srgbClr val="000000">
                  <a:lumMod val="75000"/>
                  <a:lumOff val="25000"/>
                </a:srgbClr>
              </a:solidFill>
              <a:latin typeface="Arial" panose="020B0604020202020204" pitchFamily="34" charset="0"/>
              <a:ea typeface="宋体" panose="02010600030101010101" pitchFamily="2" charset="-122"/>
            </a:endParaRPr>
          </a:p>
        </p:txBody>
      </p:sp>
      <p:sp>
        <p:nvSpPr>
          <p:cNvPr id="9" name="Foliennummernplatzhalter 8"/>
          <p:cNvSpPr>
            <a:spLocks noGrp="1"/>
          </p:cNvSpPr>
          <p:nvPr>
            <p:ph type="sldNum" sz="quarter" idx="12"/>
          </p:nvPr>
        </p:nvSpPr>
        <p:spPr/>
        <p:txBody>
          <a:bodyPr/>
          <a:lstStyle>
            <a:lvl1pPr>
              <a:defRPr>
                <a:solidFill>
                  <a:schemeClr val="tx1">
                    <a:lumMod val="75000"/>
                    <a:lumOff val="25000"/>
                  </a:schemeClr>
                </a:solidFill>
              </a:defRPr>
            </a:lvl1pPr>
          </a:lstStyle>
          <a:p>
            <a:fld id="{D1628BF6-67F0-405E-B297-68D77A67C46A}" type="slidenum">
              <a:rPr lang="de-DE" smtClean="0">
                <a:solidFill>
                  <a:srgbClr val="000000">
                    <a:lumMod val="75000"/>
                    <a:lumOff val="25000"/>
                  </a:srgbClr>
                </a:solidFill>
              </a:rPr>
              <a:pPr/>
              <a:t>‹#›</a:t>
            </a:fld>
            <a:endParaRPr lang="de-DE">
              <a:solidFill>
                <a:srgbClr val="000000">
                  <a:lumMod val="75000"/>
                  <a:lumOff val="25000"/>
                </a:srgbClr>
              </a:solidFill>
            </a:endParaRPr>
          </a:p>
        </p:txBody>
      </p:sp>
    </p:spTree>
    <p:extLst>
      <p:ext uri="{BB962C8B-B14F-4D97-AF65-F5344CB8AC3E}">
        <p14:creationId xmlns:p14="http://schemas.microsoft.com/office/powerpoint/2010/main" val="1767484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2198629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3909043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3159540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4211330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8" y="1138238"/>
            <a:ext cx="4244975" cy="53149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3" y="1138238"/>
            <a:ext cx="4244975" cy="53149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3" y="6400800"/>
            <a:ext cx="1039813" cy="457200"/>
          </a:xfrm>
        </p:spPr>
        <p:txBody>
          <a:bodyPr/>
          <a:lstStyle>
            <a:lvl1pPr>
              <a:defRPr/>
            </a:lvl1pPr>
          </a:lstStyle>
          <a:p>
            <a:r>
              <a:rPr lang="en-US" altLang="zh-CN" dirty="0">
                <a:solidFill>
                  <a:srgbClr val="3333CC"/>
                </a:solidFill>
                <a:latin typeface="等线" panose="02010600030101010101" pitchFamily="2" charset="-122"/>
              </a:rPr>
              <a:t>p. </a:t>
            </a:r>
            <a:fld id="{7DD0302D-41F0-4A93-A61E-78A8CA71E2B9}"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186376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37047227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148829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1445979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812480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1065180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868854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2721566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85589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solidFill>
                  <a:schemeClr val="tx1"/>
                </a:solidFill>
              </a:defRPr>
            </a:lvl1pPr>
          </a:lstStyle>
          <a:p>
            <a:fld id="{4618A5E3-D6EC-487E-AF78-87AAF270F22D}" type="slidenum">
              <a:rPr lang="zh-CN" altLang="en-US" smtClean="0">
                <a:solidFill>
                  <a:srgbClr val="000000"/>
                </a:solidFill>
              </a:rPr>
              <a:pPr/>
              <a:t>‹#›</a:t>
            </a:fld>
            <a:endParaRPr lang="zh-CN" altLang="en-US" dirty="0">
              <a:solidFill>
                <a:srgbClr val="000000"/>
              </a:solidFill>
            </a:endParaRPr>
          </a:p>
        </p:txBody>
      </p:sp>
    </p:spTree>
    <p:extLst>
      <p:ext uri="{BB962C8B-B14F-4D97-AF65-F5344CB8AC3E}">
        <p14:creationId xmlns:p14="http://schemas.microsoft.com/office/powerpoint/2010/main" val="238851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6383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323850" y="6427788"/>
            <a:ext cx="1524000" cy="457200"/>
          </a:xfrm>
          <a:prstGeom prst="rect">
            <a:avLst/>
          </a:prstGeom>
        </p:spPr>
        <p:txBody>
          <a:bodyPr/>
          <a:lstStyle>
            <a:lvl1pPr eaLnBrk="0" hangingPunct="0">
              <a:spcBef>
                <a:spcPct val="20000"/>
              </a:spcBef>
              <a:buFontTx/>
              <a:buChar char="•"/>
              <a:defRPr>
                <a:latin typeface="Arial" charset="0"/>
                <a:ea typeface="宋体" pitchFamily="2" charset="-122"/>
                <a:cs typeface="+mn-cs"/>
              </a:defRPr>
            </a:lvl1pPr>
          </a:lstStyle>
          <a:p>
            <a:pPr fontAlgn="base">
              <a:spcAft>
                <a:spcPct val="0"/>
              </a:spcAft>
              <a:defRPr/>
            </a:pPr>
            <a:endParaRPr lang="en-US" altLang="zh-CN" sz="750" i="1">
              <a:solidFill>
                <a:srgbClr val="008000"/>
              </a:solidFill>
            </a:endParaRPr>
          </a:p>
        </p:txBody>
      </p:sp>
      <p:sp>
        <p:nvSpPr>
          <p:cNvPr id="8" name="Rectangle 5"/>
          <p:cNvSpPr>
            <a:spLocks noGrp="1" noChangeArrowheads="1"/>
          </p:cNvSpPr>
          <p:nvPr>
            <p:ph type="ftr" sz="quarter" idx="11"/>
          </p:nvPr>
        </p:nvSpPr>
        <p:spPr>
          <a:xfrm>
            <a:off x="2484438" y="6400800"/>
            <a:ext cx="3905250" cy="457200"/>
          </a:xfrm>
          <a:prstGeom prst="rect">
            <a:avLst/>
          </a:prstGeom>
        </p:spPr>
        <p:txBody>
          <a:bodyPr vert="horz" wrap="square" lIns="91440" tIns="45720" rIns="91440" bIns="45720" numCol="1" anchor="t" anchorCtr="0" compatLnSpc="1">
            <a:prstTxWarp prst="textNoShape">
              <a:avLst/>
            </a:prstTxWarp>
          </a:bodyPr>
          <a:lstStyle>
            <a:lvl1pPr>
              <a:spcBef>
                <a:spcPct val="20000"/>
              </a:spcBef>
              <a:buFontTx/>
              <a:buChar char="•"/>
              <a:defRPr/>
            </a:lvl1pPr>
          </a:lstStyle>
          <a:p>
            <a:pPr eaLnBrk="0" fontAlgn="base" hangingPunct="0">
              <a:spcAft>
                <a:spcPct val="0"/>
              </a:spcAft>
            </a:pPr>
            <a:endParaRPr lang="zh-CN" altLang="en-US" sz="750" i="1">
              <a:solidFill>
                <a:srgbClr val="008000"/>
              </a:solidFill>
              <a:latin typeface="Arial" panose="020B0604020202020204" pitchFamily="34" charset="0"/>
            </a:endParaRPr>
          </a:p>
        </p:txBody>
      </p:sp>
      <p:sp>
        <p:nvSpPr>
          <p:cNvPr id="9" name="Rectangle 6"/>
          <p:cNvSpPr>
            <a:spLocks noGrp="1" noChangeArrowheads="1"/>
          </p:cNvSpPr>
          <p:nvPr>
            <p:ph type="sldNum" sz="quarter" idx="12"/>
          </p:nvPr>
        </p:nvSpPr>
        <p:spPr/>
        <p:txBody>
          <a:bodyPr/>
          <a:lstStyle>
            <a:lvl1pPr>
              <a:defRPr/>
            </a:lvl1pPr>
          </a:lstStyle>
          <a:p>
            <a:r>
              <a:rPr lang="en-US" altLang="zh-CN" dirty="0">
                <a:solidFill>
                  <a:srgbClr val="3333CC"/>
                </a:solidFill>
                <a:latin typeface="等线" panose="02010600030101010101" pitchFamily="2" charset="-122"/>
              </a:rPr>
              <a:t>p. </a:t>
            </a:r>
            <a:fld id="{5678695E-C9C6-4F52-97D1-BB5241CEC47A}"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4200161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365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0273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47004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54876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55886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33937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41037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18959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44451"/>
            <a:ext cx="7745412" cy="871539"/>
          </a:xfrm>
        </p:spPr>
        <p:txBody>
          <a:bodyPr/>
          <a:lstStyle/>
          <a:p>
            <a:r>
              <a:rPr lang="zh-CN" altLang="en-US"/>
              <a:t>单击此处编辑母版标题样式</a:t>
            </a:r>
          </a:p>
        </p:txBody>
      </p:sp>
      <p:sp>
        <p:nvSpPr>
          <p:cNvPr id="3" name="表格占位符 2"/>
          <p:cNvSpPr>
            <a:spLocks noGrp="1"/>
          </p:cNvSpPr>
          <p:nvPr>
            <p:ph type="tbl" idx="1"/>
          </p:nvPr>
        </p:nvSpPr>
        <p:spPr>
          <a:xfrm>
            <a:off x="652464" y="1641483"/>
            <a:ext cx="7929562" cy="4194175"/>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endParaRPr lang="en-GB" altLang="zh-CN"/>
          </a:p>
        </p:txBody>
      </p:sp>
    </p:spTree>
    <p:extLst>
      <p:ext uri="{BB962C8B-B14F-4D97-AF65-F5344CB8AC3E}">
        <p14:creationId xmlns:p14="http://schemas.microsoft.com/office/powerpoint/2010/main" val="1355531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pPr/>
              <a:t>‹#›</a:t>
            </a:fld>
            <a:endParaRPr lang="zh-CN" altLang="en-US"/>
          </a:p>
        </p:txBody>
      </p:sp>
    </p:spTree>
    <p:extLst>
      <p:ext uri="{BB962C8B-B14F-4D97-AF65-F5344CB8AC3E}">
        <p14:creationId xmlns:p14="http://schemas.microsoft.com/office/powerpoint/2010/main" val="389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C3201142-4366-4271-8387-2C68F0242C36}"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498229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4618A5E3-D6EC-487E-AF78-87AAF270F22D}" type="slidenum">
              <a:rPr lang="zh-CN" altLang="en-US"/>
              <a:pPr/>
              <a:t>‹#›</a:t>
            </a:fld>
            <a:endParaRPr lang="zh-CN" altLang="en-US"/>
          </a:p>
        </p:txBody>
      </p:sp>
    </p:spTree>
    <p:extLst>
      <p:ext uri="{BB962C8B-B14F-4D97-AF65-F5344CB8AC3E}">
        <p14:creationId xmlns:p14="http://schemas.microsoft.com/office/powerpoint/2010/main" val="1417512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290EF881-F4E6-4D13-A56F-BE7A2E1FA0B4}" type="slidenum">
              <a:rPr lang="zh-CN" altLang="en-US"/>
              <a:pPr/>
              <a:t>‹#›</a:t>
            </a:fld>
            <a:endParaRPr lang="zh-CN" altLang="en-US"/>
          </a:p>
        </p:txBody>
      </p:sp>
    </p:spTree>
    <p:extLst>
      <p:ext uri="{BB962C8B-B14F-4D97-AF65-F5344CB8AC3E}">
        <p14:creationId xmlns:p14="http://schemas.microsoft.com/office/powerpoint/2010/main" val="818135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E40F2BD0-9C06-4F48-89AD-501DC470B433}" type="slidenum">
              <a:rPr lang="zh-CN" altLang="en-US"/>
              <a:pPr/>
              <a:t>‹#›</a:t>
            </a:fld>
            <a:endParaRPr lang="zh-CN" altLang="en-US"/>
          </a:p>
        </p:txBody>
      </p:sp>
    </p:spTree>
    <p:extLst>
      <p:ext uri="{BB962C8B-B14F-4D97-AF65-F5344CB8AC3E}">
        <p14:creationId xmlns:p14="http://schemas.microsoft.com/office/powerpoint/2010/main" val="41129696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fld id="{0F41D5E9-1825-4999-AA57-C72EC33E0F56}" type="slidenum">
              <a:rPr lang="zh-CN" altLang="en-US"/>
              <a:pPr/>
              <a:t>‹#›</a:t>
            </a:fld>
            <a:endParaRPr lang="zh-CN" altLang="en-US"/>
          </a:p>
        </p:txBody>
      </p:sp>
    </p:spTree>
    <p:extLst>
      <p:ext uri="{BB962C8B-B14F-4D97-AF65-F5344CB8AC3E}">
        <p14:creationId xmlns:p14="http://schemas.microsoft.com/office/powerpoint/2010/main" val="546111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fld id="{BD4EDC49-054D-4841-B2A3-ADD123D6CC00}" type="slidenum">
              <a:rPr lang="zh-CN" altLang="en-US"/>
              <a:pPr/>
              <a:t>‹#›</a:t>
            </a:fld>
            <a:endParaRPr lang="zh-CN" altLang="en-US"/>
          </a:p>
        </p:txBody>
      </p:sp>
    </p:spTree>
    <p:extLst>
      <p:ext uri="{BB962C8B-B14F-4D97-AF65-F5344CB8AC3E}">
        <p14:creationId xmlns:p14="http://schemas.microsoft.com/office/powerpoint/2010/main" val="491810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fld id="{FBFAD38C-FE9B-40D4-B97D-0D6729E0DC79}" type="slidenum">
              <a:rPr lang="zh-CN" altLang="en-US"/>
              <a:pPr/>
              <a:t>‹#›</a:t>
            </a:fld>
            <a:endParaRPr lang="zh-CN" altLang="en-US"/>
          </a:p>
        </p:txBody>
      </p:sp>
    </p:spTree>
    <p:extLst>
      <p:ext uri="{BB962C8B-B14F-4D97-AF65-F5344CB8AC3E}">
        <p14:creationId xmlns:p14="http://schemas.microsoft.com/office/powerpoint/2010/main" val="2096261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6FC93AC2-421E-464C-A379-297186655434}" type="slidenum">
              <a:rPr lang="zh-CN" altLang="en-US"/>
              <a:pPr/>
              <a:t>‹#›</a:t>
            </a:fld>
            <a:endParaRPr lang="zh-CN" altLang="en-US"/>
          </a:p>
        </p:txBody>
      </p:sp>
    </p:spTree>
    <p:extLst>
      <p:ext uri="{BB962C8B-B14F-4D97-AF65-F5344CB8AC3E}">
        <p14:creationId xmlns:p14="http://schemas.microsoft.com/office/powerpoint/2010/main" val="1891095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fld id="{784E3BB4-0C71-4A7E-A373-A001C2C71DF5}" type="slidenum">
              <a:rPr lang="zh-CN" altLang="en-US"/>
              <a:pPr/>
              <a:t>‹#›</a:t>
            </a:fld>
            <a:endParaRPr lang="zh-CN" altLang="en-US"/>
          </a:p>
        </p:txBody>
      </p:sp>
    </p:spTree>
    <p:extLst>
      <p:ext uri="{BB962C8B-B14F-4D97-AF65-F5344CB8AC3E}">
        <p14:creationId xmlns:p14="http://schemas.microsoft.com/office/powerpoint/2010/main" val="2312491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1DE011FD-584D-4BA5-91B3-1AD0C343E231}" type="slidenum">
              <a:rPr lang="zh-CN" altLang="en-US"/>
              <a:pPr/>
              <a:t>‹#›</a:t>
            </a:fld>
            <a:endParaRPr lang="zh-CN" altLang="en-US"/>
          </a:p>
        </p:txBody>
      </p:sp>
    </p:spTree>
    <p:extLst>
      <p:ext uri="{BB962C8B-B14F-4D97-AF65-F5344CB8AC3E}">
        <p14:creationId xmlns:p14="http://schemas.microsoft.com/office/powerpoint/2010/main" val="2748094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D6098C89-CB55-42D0-9E98-9CB187832DA2}" type="slidenum">
              <a:rPr lang="zh-CN" altLang="en-US"/>
              <a:pPr/>
              <a:t>‹#›</a:t>
            </a:fld>
            <a:endParaRPr lang="zh-CN" altLang="en-US"/>
          </a:p>
        </p:txBody>
      </p:sp>
    </p:spTree>
    <p:extLst>
      <p:ext uri="{BB962C8B-B14F-4D97-AF65-F5344CB8AC3E}">
        <p14:creationId xmlns:p14="http://schemas.microsoft.com/office/powerpoint/2010/main" val="405787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7FAB469F-5C2B-49D6-BEE0-16762E5D1B73}"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365272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pic>
        <p:nvPicPr>
          <p:cNvPr id="4" name="Picture 12" descr="ba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600" y="2819404"/>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8"/>
          <p:cNvGrpSpPr>
            <a:grpSpLocks/>
          </p:cNvGrpSpPr>
          <p:nvPr/>
        </p:nvGrpSpPr>
        <p:grpSpPr bwMode="auto">
          <a:xfrm>
            <a:off x="0" y="0"/>
            <a:ext cx="7086600" cy="833438"/>
            <a:chOff x="0" y="0"/>
            <a:chExt cx="7086600" cy="833438"/>
          </a:xfrm>
        </p:grpSpPr>
        <p:pic>
          <p:nvPicPr>
            <p:cNvPr id="6" name="Picture 10" descr="e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9001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38200" y="228600"/>
              <a:ext cx="6248400" cy="276999"/>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Department of Electronic Engineering, Tsinghua University</a:t>
              </a:r>
              <a:endParaRPr lang="zh-CN" altLang="en-US" sz="1200" dirty="0">
                <a:solidFill>
                  <a:srgbClr val="000000"/>
                </a:solidFill>
                <a:latin typeface="Verdana" pitchFamily="34" charset="0"/>
                <a:ea typeface="宋体" charset="-122"/>
              </a:endParaRPr>
            </a:p>
          </p:txBody>
        </p:sp>
      </p:grpSp>
      <p:sp>
        <p:nvSpPr>
          <p:cNvPr id="17410" name="Rectangle 2"/>
          <p:cNvSpPr>
            <a:spLocks noGrp="1" noChangeArrowheads="1"/>
          </p:cNvSpPr>
          <p:nvPr>
            <p:ph type="ctrTitle"/>
          </p:nvPr>
        </p:nvSpPr>
        <p:spPr>
          <a:xfrm>
            <a:off x="582613" y="990600"/>
            <a:ext cx="7772400" cy="1828800"/>
          </a:xfrm>
        </p:spPr>
        <p:txBody>
          <a:bodyPr/>
          <a:lstStyle>
            <a:lvl1pPr algn="ctr">
              <a:defRPr sz="3000"/>
            </a:lvl1pPr>
          </a:lstStyle>
          <a:p>
            <a:r>
              <a:rPr lang="zh-CN" altLang="en-US"/>
              <a:t>单击此处编辑母版标题样式</a:t>
            </a:r>
            <a:endParaRPr lang="en-US" altLang="zh-CN"/>
          </a:p>
        </p:txBody>
      </p:sp>
      <p:sp>
        <p:nvSpPr>
          <p:cNvPr id="17411" name="Rectangle 3"/>
          <p:cNvSpPr>
            <a:spLocks noGrp="1" noChangeArrowheads="1"/>
          </p:cNvSpPr>
          <p:nvPr>
            <p:ph type="subTitle" idx="1"/>
          </p:nvPr>
        </p:nvSpPr>
        <p:spPr>
          <a:xfrm>
            <a:off x="1447800" y="3429000"/>
            <a:ext cx="6019800" cy="1600200"/>
          </a:xfrm>
        </p:spPr>
        <p:txBody>
          <a:bodyPr/>
          <a:lstStyle>
            <a:lvl1pPr marL="0" indent="0" algn="ctr">
              <a:buFont typeface="Wingdings" pitchFamily="2" charset="2"/>
              <a:buNone/>
              <a:defRPr sz="1650"/>
            </a:lvl1pPr>
          </a:lstStyle>
          <a:p>
            <a:r>
              <a:rPr lang="zh-CN" altLang="en-US"/>
              <a:t>单击此处编辑母版副标题样式</a:t>
            </a:r>
            <a:endParaRPr lang="en-US" altLang="zh-CN"/>
          </a:p>
        </p:txBody>
      </p:sp>
      <p:sp>
        <p:nvSpPr>
          <p:cNvPr id="11" name="Rectangle 6"/>
          <p:cNvSpPr>
            <a:spLocks noGrp="1" noChangeArrowheads="1"/>
          </p:cNvSpPr>
          <p:nvPr>
            <p:ph type="sldNum" sz="quarter" idx="10"/>
          </p:nvPr>
        </p:nvSpPr>
        <p:spPr>
          <a:xfrm>
            <a:off x="6553200" y="6248400"/>
            <a:ext cx="1905000" cy="457200"/>
          </a:xfrm>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grpSp>
        <p:nvGrpSpPr>
          <p:cNvPr id="12" name="组合 12"/>
          <p:cNvGrpSpPr>
            <a:grpSpLocks/>
          </p:cNvGrpSpPr>
          <p:nvPr/>
        </p:nvGrpSpPr>
        <p:grpSpPr bwMode="auto">
          <a:xfrm>
            <a:off x="1691680" y="6237316"/>
            <a:ext cx="6336704" cy="509587"/>
            <a:chOff x="1435696" y="6272753"/>
            <a:chExt cx="6336704" cy="509047"/>
          </a:xfrm>
        </p:grpSpPr>
        <p:sp>
          <p:nvSpPr>
            <p:cNvPr id="13" name="矩形 12"/>
            <p:cNvSpPr/>
            <p:nvPr/>
          </p:nvSpPr>
          <p:spPr>
            <a:xfrm>
              <a:off x="2667000" y="6366316"/>
              <a:ext cx="5105400" cy="276705"/>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Nano-scale Integrated Circuit and System Lab.</a:t>
              </a:r>
              <a:endParaRPr lang="zh-CN" altLang="en-US" sz="1200" dirty="0">
                <a:solidFill>
                  <a:srgbClr val="000000"/>
                </a:solidFill>
                <a:latin typeface="Verdana" pitchFamily="34" charset="0"/>
                <a:ea typeface="宋体" charset="-122"/>
              </a:endParaRPr>
            </a:p>
          </p:txBody>
        </p:sp>
        <p:pic>
          <p:nvPicPr>
            <p:cNvPr id="14" name="Picture 5" descr="NICS_logo"/>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435696" y="6272753"/>
              <a:ext cx="1219200" cy="50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08066727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235502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673892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78217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37990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03979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692124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900277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950293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47236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201FA847-B932-47F0-A71C-A04FEED6A09C}"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3347956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10238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pic>
        <p:nvPicPr>
          <p:cNvPr id="4" name="Picture 12" descr="ba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609600" y="2819406"/>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8"/>
          <p:cNvGrpSpPr>
            <a:grpSpLocks/>
          </p:cNvGrpSpPr>
          <p:nvPr/>
        </p:nvGrpSpPr>
        <p:grpSpPr bwMode="auto">
          <a:xfrm>
            <a:off x="0" y="0"/>
            <a:ext cx="7086600" cy="833438"/>
            <a:chOff x="0" y="0"/>
            <a:chExt cx="7086600" cy="833438"/>
          </a:xfrm>
        </p:grpSpPr>
        <p:pic>
          <p:nvPicPr>
            <p:cNvPr id="6" name="Picture 10" descr="ee"/>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9001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838200" y="228600"/>
              <a:ext cx="6248400" cy="276999"/>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Department of Electronic Engineering, Tsinghua University</a:t>
              </a:r>
              <a:endParaRPr lang="zh-CN" altLang="en-US" sz="1200" dirty="0">
                <a:solidFill>
                  <a:srgbClr val="000000"/>
                </a:solidFill>
                <a:latin typeface="Verdana" pitchFamily="34" charset="0"/>
                <a:ea typeface="宋体" charset="-122"/>
              </a:endParaRPr>
            </a:p>
          </p:txBody>
        </p:sp>
      </p:grpSp>
      <p:sp>
        <p:nvSpPr>
          <p:cNvPr id="17410" name="Rectangle 2"/>
          <p:cNvSpPr>
            <a:spLocks noGrp="1" noChangeArrowheads="1"/>
          </p:cNvSpPr>
          <p:nvPr>
            <p:ph type="ctrTitle"/>
          </p:nvPr>
        </p:nvSpPr>
        <p:spPr>
          <a:xfrm>
            <a:off x="582613" y="990600"/>
            <a:ext cx="7772400" cy="1828800"/>
          </a:xfrm>
        </p:spPr>
        <p:txBody>
          <a:bodyPr/>
          <a:lstStyle>
            <a:lvl1pPr algn="ctr">
              <a:defRPr sz="3000"/>
            </a:lvl1pPr>
          </a:lstStyle>
          <a:p>
            <a:r>
              <a:rPr lang="zh-CN" altLang="en-US"/>
              <a:t>单击此处编辑母版标题样式</a:t>
            </a:r>
            <a:endParaRPr lang="en-US" altLang="zh-CN"/>
          </a:p>
        </p:txBody>
      </p:sp>
      <p:sp>
        <p:nvSpPr>
          <p:cNvPr id="17411" name="Rectangle 3"/>
          <p:cNvSpPr>
            <a:spLocks noGrp="1" noChangeArrowheads="1"/>
          </p:cNvSpPr>
          <p:nvPr>
            <p:ph type="subTitle" idx="1"/>
          </p:nvPr>
        </p:nvSpPr>
        <p:spPr>
          <a:xfrm>
            <a:off x="1447800" y="3429000"/>
            <a:ext cx="6019800" cy="1600200"/>
          </a:xfrm>
        </p:spPr>
        <p:txBody>
          <a:bodyPr/>
          <a:lstStyle>
            <a:lvl1pPr marL="0" indent="0" algn="ctr">
              <a:buFont typeface="Wingdings" pitchFamily="2" charset="2"/>
              <a:buNone/>
              <a:defRPr sz="1650"/>
            </a:lvl1pPr>
          </a:lstStyle>
          <a:p>
            <a:r>
              <a:rPr lang="zh-CN" altLang="en-US"/>
              <a:t>单击此处编辑母版副标题样式</a:t>
            </a:r>
            <a:endParaRPr lang="en-US" altLang="zh-CN"/>
          </a:p>
        </p:txBody>
      </p:sp>
      <p:sp>
        <p:nvSpPr>
          <p:cNvPr id="11" name="Rectangle 6"/>
          <p:cNvSpPr>
            <a:spLocks noGrp="1" noChangeArrowheads="1"/>
          </p:cNvSpPr>
          <p:nvPr>
            <p:ph type="sldNum" sz="quarter" idx="10"/>
          </p:nvPr>
        </p:nvSpPr>
        <p:spPr>
          <a:xfrm>
            <a:off x="6553200" y="6248400"/>
            <a:ext cx="1905000" cy="457200"/>
          </a:xfrm>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grpSp>
        <p:nvGrpSpPr>
          <p:cNvPr id="12" name="组合 12"/>
          <p:cNvGrpSpPr>
            <a:grpSpLocks/>
          </p:cNvGrpSpPr>
          <p:nvPr/>
        </p:nvGrpSpPr>
        <p:grpSpPr bwMode="auto">
          <a:xfrm>
            <a:off x="1691680" y="6237318"/>
            <a:ext cx="6336704" cy="509587"/>
            <a:chOff x="1435696" y="6272753"/>
            <a:chExt cx="6336704" cy="509047"/>
          </a:xfrm>
        </p:grpSpPr>
        <p:sp>
          <p:nvSpPr>
            <p:cNvPr id="13" name="矩形 12"/>
            <p:cNvSpPr/>
            <p:nvPr/>
          </p:nvSpPr>
          <p:spPr>
            <a:xfrm>
              <a:off x="2667000" y="6366316"/>
              <a:ext cx="5105400" cy="276705"/>
            </a:xfrm>
            <a:prstGeom prst="rect">
              <a:avLst/>
            </a:prstGeom>
          </p:spPr>
          <p:txBody>
            <a:bodyPr>
              <a:spAutoFit/>
            </a:bodyPr>
            <a:lstStyle/>
            <a:p>
              <a:pPr>
                <a:defRPr/>
              </a:pPr>
              <a:r>
                <a:rPr lang="en-US" altLang="zh-CN" sz="1200" dirty="0">
                  <a:solidFill>
                    <a:srgbClr val="000000"/>
                  </a:solidFill>
                  <a:latin typeface="Verdana" pitchFamily="34" charset="0"/>
                  <a:ea typeface="宋体" charset="-122"/>
                </a:rPr>
                <a:t>Nano-scale Integrated Circuit and System Lab.</a:t>
              </a:r>
              <a:endParaRPr lang="zh-CN" altLang="en-US" sz="1200" dirty="0">
                <a:solidFill>
                  <a:srgbClr val="000000"/>
                </a:solidFill>
                <a:latin typeface="Verdana" pitchFamily="34" charset="0"/>
                <a:ea typeface="宋体" charset="-122"/>
              </a:endParaRPr>
            </a:p>
          </p:txBody>
        </p:sp>
        <p:pic>
          <p:nvPicPr>
            <p:cNvPr id="14" name="Picture 5" descr="NICS_logo"/>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435696" y="6272753"/>
              <a:ext cx="1219200" cy="50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0710719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77279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607275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33794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711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42753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67131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6"/>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345947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397578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79516E95-A849-40C0-9694-1AAA59287317}"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770665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64986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8960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fld id="{CEA7165C-3E2E-4885-9CCC-BF6C97A79D2B}" type="slidenum">
              <a:rPr lang="zh-CN" altLang="en-US">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411461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marL="133350" indent="-133350">
              <a:lnSpc>
                <a:spcPct val="120000"/>
              </a:lnSpc>
              <a:spcBef>
                <a:spcPts val="0"/>
              </a:spcBef>
              <a:defRPr sz="2100"/>
            </a:lvl1pPr>
            <a:lvl2pPr marL="406004" indent="-202406">
              <a:lnSpc>
                <a:spcPct val="120000"/>
              </a:lnSpc>
              <a:spcBef>
                <a:spcPts val="0"/>
              </a:spcBef>
              <a:defRPr sz="1800"/>
            </a:lvl2pPr>
            <a:lvl3pPr marL="603647" indent="-133350">
              <a:lnSpc>
                <a:spcPct val="120000"/>
              </a:lnSpc>
              <a:spcBef>
                <a:spcPts val="0"/>
              </a:spcBef>
              <a:defRPr sz="1500"/>
            </a:lvl3pPr>
            <a:lvl4pPr marL="806054" indent="-133350">
              <a:lnSpc>
                <a:spcPct val="120000"/>
              </a:lnSpc>
              <a:spcBef>
                <a:spcPts val="0"/>
              </a:spcBef>
              <a:defRPr sz="1350"/>
            </a:lvl4pPr>
            <a:lvl5pPr marL="1009650" indent="-133350">
              <a:lnSpc>
                <a:spcPct val="120000"/>
              </a:lnSpc>
              <a:spcBef>
                <a:spcPts val="0"/>
              </a:spcBef>
              <a:defRPr sz="12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noChangeArrowheads="1"/>
          </p:cNvSpPr>
          <p:nvPr>
            <p:ph type="dt" sz="half" idx="10"/>
          </p:nvPr>
        </p:nvSpPr>
        <p:spPr>
          <a:ln/>
        </p:spPr>
        <p:txBody>
          <a:bodyPr/>
          <a:lstStyle>
            <a:lvl1pPr>
              <a:defRPr/>
            </a:lvl1pPr>
          </a:lstStyle>
          <a:p>
            <a:pPr>
              <a:defRPr/>
            </a:pPr>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sz="1200" b="1">
                <a:solidFill>
                  <a:schemeClr val="tx1"/>
                </a:solidFill>
                <a:latin typeface="等线" panose="02010600030101010101" pitchFamily="2" charset="-122"/>
              </a:defRPr>
            </a:lvl1pPr>
          </a:lstStyle>
          <a:p>
            <a:fld id="{4618A5E3-D6EC-487E-AF78-87AAF270F22D}" type="slidenum">
              <a:rPr lang="zh-CN" altLang="en-US" smtClean="0">
                <a:solidFill>
                  <a:srgbClr val="000000"/>
                </a:solidFill>
              </a:rPr>
              <a:pPr/>
              <a:t>‹#›</a:t>
            </a:fld>
            <a:endParaRPr lang="zh-CN" altLang="en-US" dirty="0">
              <a:solidFill>
                <a:srgbClr val="000000"/>
              </a:solidFill>
            </a:endParaRPr>
          </a:p>
        </p:txBody>
      </p:sp>
    </p:spTree>
    <p:extLst>
      <p:ext uri="{BB962C8B-B14F-4D97-AF65-F5344CB8AC3E}">
        <p14:creationId xmlns:p14="http://schemas.microsoft.com/office/powerpoint/2010/main" val="1747358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5288" y="44451"/>
            <a:ext cx="7745412" cy="871539"/>
          </a:xfrm>
        </p:spPr>
        <p:txBody>
          <a:bodyPr/>
          <a:lstStyle/>
          <a:p>
            <a:r>
              <a:rPr lang="zh-CN" altLang="en-US"/>
              <a:t>单击此处编辑母版标题样式</a:t>
            </a:r>
          </a:p>
        </p:txBody>
      </p:sp>
      <p:sp>
        <p:nvSpPr>
          <p:cNvPr id="3" name="表格占位符 2"/>
          <p:cNvSpPr>
            <a:spLocks noGrp="1"/>
          </p:cNvSpPr>
          <p:nvPr>
            <p:ph type="tbl" idx="1"/>
          </p:nvPr>
        </p:nvSpPr>
        <p:spPr>
          <a:xfrm>
            <a:off x="303212" y="1268760"/>
            <a:ext cx="8589267" cy="4968552"/>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endParaRPr lang="en-GB" altLang="zh-CN"/>
          </a:p>
        </p:txBody>
      </p:sp>
    </p:spTree>
    <p:extLst>
      <p:ext uri="{BB962C8B-B14F-4D97-AF65-F5344CB8AC3E}">
        <p14:creationId xmlns:p14="http://schemas.microsoft.com/office/powerpoint/2010/main" val="2465990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91" y="74619"/>
            <a:ext cx="2160587" cy="6378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8" y="74619"/>
            <a:ext cx="6329363" cy="6378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r>
              <a:rPr lang="en-US" altLang="zh-CN" dirty="0">
                <a:solidFill>
                  <a:srgbClr val="3333CC"/>
                </a:solidFill>
                <a:latin typeface="等线" panose="02010600030101010101" pitchFamily="2" charset="-122"/>
              </a:rPr>
              <a:t>p. </a:t>
            </a:r>
            <a:fld id="{833F674D-D9A6-4034-BE4A-0DAD5AA45AE2}" type="slidenum">
              <a:rPr lang="en-US" altLang="zh-CN" smtClean="0">
                <a:solidFill>
                  <a:srgbClr val="3333CC"/>
                </a:solidFill>
                <a:latin typeface="等线" panose="02010600030101010101" pitchFamily="2" charset="-122"/>
              </a:rPr>
              <a:pPr/>
              <a:t>‹#›</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357439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2.jpe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4.jpe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6.jpe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6.jpe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5.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4.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4.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6.jpe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7.jpeg"/><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image" Target="../media/image7.jpeg"/><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theme" Target="../theme/theme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84.xml"/><Relationship Id="rId7" Type="http://schemas.openxmlformats.org/officeDocument/2006/relationships/image" Target="../media/image6.jpeg"/><Relationship Id="rId2" Type="http://schemas.openxmlformats.org/officeDocument/2006/relationships/slideLayout" Target="../slideLayouts/slideLayout83.xml"/><Relationship Id="rId1" Type="http://schemas.openxmlformats.org/officeDocument/2006/relationships/slideLayout" Target="../slideLayouts/slideLayout8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71550" y="74613"/>
            <a:ext cx="7848600"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250827" y="1138238"/>
            <a:ext cx="8642350" cy="531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4870" name="Rectangle 6"/>
          <p:cNvSpPr>
            <a:spLocks noGrp="1" noChangeArrowheads="1"/>
          </p:cNvSpPr>
          <p:nvPr>
            <p:ph type="sldNum" sz="quarter" idx="4"/>
          </p:nvPr>
        </p:nvSpPr>
        <p:spPr bwMode="auto">
          <a:xfrm>
            <a:off x="0" y="6400800"/>
            <a:ext cx="679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0">
                <a:solidFill>
                  <a:schemeClr val="accent2"/>
                </a:solidFill>
              </a:defRPr>
            </a:lvl1pPr>
          </a:lstStyle>
          <a:p>
            <a:pPr eaLnBrk="0" fontAlgn="base" hangingPunct="0">
              <a:spcBef>
                <a:spcPct val="0"/>
              </a:spcBef>
              <a:spcAft>
                <a:spcPct val="0"/>
              </a:spcAft>
            </a:pPr>
            <a:r>
              <a:rPr lang="en-US" altLang="zh-CN">
                <a:solidFill>
                  <a:srgbClr val="3333CC"/>
                </a:solidFill>
                <a:latin typeface="Arial" panose="020B0604020202020204" pitchFamily="34" charset="0"/>
              </a:rPr>
              <a:t>p. </a:t>
            </a:r>
            <a:fld id="{84F08B68-86FD-482A-A852-413BA226C474}" type="slidenum">
              <a:rPr lang="en-US" altLang="zh-CN">
                <a:solidFill>
                  <a:srgbClr val="3333CC"/>
                </a:solidFill>
                <a:latin typeface="Arial" panose="020B0604020202020204" pitchFamily="34" charset="0"/>
              </a:rPr>
              <a:pPr eaLnBrk="0" fontAlgn="base" hangingPunct="0">
                <a:spcBef>
                  <a:spcPct val="0"/>
                </a:spcBef>
                <a:spcAft>
                  <a:spcPct val="0"/>
                </a:spcAft>
              </a:pPr>
              <a:t>‹#›</a:t>
            </a:fld>
            <a:endParaRPr lang="en-US" altLang="zh-CN">
              <a:solidFill>
                <a:srgbClr val="3333CC"/>
              </a:solidFill>
              <a:latin typeface="Arial" panose="020B0604020202020204" pitchFamily="34" charset="0"/>
            </a:endParaRPr>
          </a:p>
        </p:txBody>
      </p:sp>
      <p:grpSp>
        <p:nvGrpSpPr>
          <p:cNvPr id="1029" name="Group 7"/>
          <p:cNvGrpSpPr>
            <a:grpSpLocks/>
          </p:cNvGrpSpPr>
          <p:nvPr/>
        </p:nvGrpSpPr>
        <p:grpSpPr bwMode="auto">
          <a:xfrm>
            <a:off x="0" y="908051"/>
            <a:ext cx="9144000" cy="144463"/>
            <a:chOff x="0" y="720"/>
            <a:chExt cx="5753" cy="96"/>
          </a:xfrm>
        </p:grpSpPr>
        <p:sp>
          <p:nvSpPr>
            <p:cNvPr id="1032" name="Rectangle 8"/>
            <p:cNvSpPr>
              <a:spLocks noChangeArrowheads="1"/>
            </p:cNvSpPr>
            <p:nvPr userDrawn="1"/>
          </p:nvSpPr>
          <p:spPr bwMode="auto">
            <a:xfrm>
              <a:off x="0" y="720"/>
              <a:ext cx="5753" cy="47"/>
            </a:xfrm>
            <a:prstGeom prst="rect">
              <a:avLst/>
            </a:prstGeom>
            <a:gradFill rotWithShape="0">
              <a:gsLst>
                <a:gs pos="0">
                  <a:srgbClr val="770D05"/>
                </a:gs>
                <a:gs pos="50000">
                  <a:srgbClr val="E71909"/>
                </a:gs>
                <a:gs pos="100000">
                  <a:srgbClr val="770D05"/>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eaLnBrk="0" fontAlgn="base" hangingPunct="0">
                <a:spcBef>
                  <a:spcPct val="20000"/>
                </a:spcBef>
                <a:spcAft>
                  <a:spcPct val="0"/>
                </a:spcAft>
                <a:buFontTx/>
                <a:buChar char="•"/>
                <a:defRPr/>
              </a:pPr>
              <a:endParaRPr lang="zh-CN" altLang="en-US" sz="750"/>
            </a:p>
          </p:txBody>
        </p:sp>
        <p:sp>
          <p:nvSpPr>
            <p:cNvPr id="1033" name="Rectangle 9"/>
            <p:cNvSpPr>
              <a:spLocks noChangeArrowheads="1"/>
            </p:cNvSpPr>
            <p:nvPr userDrawn="1"/>
          </p:nvSpPr>
          <p:spPr bwMode="auto">
            <a:xfrm>
              <a:off x="0" y="792"/>
              <a:ext cx="5753" cy="24"/>
            </a:xfrm>
            <a:prstGeom prst="rect">
              <a:avLst/>
            </a:prstGeom>
            <a:gradFill rotWithShape="0">
              <a:gsLst>
                <a:gs pos="0">
                  <a:srgbClr val="00007F"/>
                </a:gs>
                <a:gs pos="50000">
                  <a:srgbClr val="0000B6"/>
                </a:gs>
                <a:gs pos="100000">
                  <a:srgbClr val="00007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eaLnBrk="0" fontAlgn="base" hangingPunct="0">
                <a:spcBef>
                  <a:spcPct val="20000"/>
                </a:spcBef>
                <a:spcAft>
                  <a:spcPct val="0"/>
                </a:spcAft>
                <a:buFontTx/>
                <a:buChar char="•"/>
                <a:defRPr/>
              </a:pPr>
              <a:endParaRPr lang="zh-CN" altLang="en-US" sz="750"/>
            </a:p>
          </p:txBody>
        </p:sp>
      </p:grpSp>
      <p:pic>
        <p:nvPicPr>
          <p:cNvPr id="1030" name="Picture 10" descr="ee"/>
          <p:cNvPicPr>
            <a:picLocks noChangeAspect="1" noChangeArrowheads="1"/>
          </p:cNvPicPr>
          <p:nvPr/>
        </p:nvPicPr>
        <p:blipFill>
          <a:blip r:embed="rId14" cstate="screen">
            <a:extLst>
              <a:ext uri="{28A0092B-C50C-407E-A947-70E740481C1C}">
                <a14:useLocalDpi xmlns:a14="http://schemas.microsoft.com/office/drawing/2010/main"/>
              </a:ext>
            </a:extLst>
          </a:blip>
          <a:srcRect/>
          <a:stretch>
            <a:fillRect/>
          </a:stretch>
        </p:blipFill>
        <p:spPr bwMode="auto">
          <a:xfrm>
            <a:off x="0" y="4225"/>
            <a:ext cx="971550" cy="8979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1" name="Picture 11" descr="NICS_logo"/>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8169977" y="6451786"/>
            <a:ext cx="974025" cy="4062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25012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kumimoji="1" sz="2700">
          <a:solidFill>
            <a:srgbClr val="FF0000"/>
          </a:solidFill>
          <a:latin typeface="等线" panose="02010600030101010101" pitchFamily="2" charset="-122"/>
          <a:ea typeface="等线" panose="02010600030101010101" pitchFamily="2"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p:titleStyle>
    <p:bodyStyle>
      <a:lvl1pPr marL="257175" indent="-257175" algn="l" rtl="0" eaLnBrk="0" fontAlgn="base" hangingPunct="0">
        <a:spcBef>
          <a:spcPct val="20000"/>
        </a:spcBef>
        <a:spcAft>
          <a:spcPct val="0"/>
        </a:spcAft>
        <a:buChar char="•"/>
        <a:defRPr kumimoji="1" sz="2100">
          <a:solidFill>
            <a:schemeClr val="tx1"/>
          </a:solidFill>
          <a:latin typeface="等线" panose="02010600030101010101" pitchFamily="2" charset="-122"/>
          <a:ea typeface="等线" panose="02010600030101010101" pitchFamily="2" charset="-122"/>
          <a:cs typeface="等线" panose="02010600030101010101" pitchFamily="2" charset="-122"/>
        </a:defRPr>
      </a:lvl1pPr>
      <a:lvl2pPr marL="557213" indent="-214313" algn="l" rtl="0" eaLnBrk="0" fontAlgn="base" hangingPunct="0">
        <a:spcBef>
          <a:spcPct val="20000"/>
        </a:spcBef>
        <a:spcAft>
          <a:spcPct val="0"/>
        </a:spcAft>
        <a:buChar char="–"/>
        <a:defRPr kumimoji="1" sz="1800">
          <a:solidFill>
            <a:schemeClr val="tx1"/>
          </a:solidFill>
          <a:latin typeface="等线" panose="02010600030101010101" pitchFamily="2" charset="-122"/>
          <a:ea typeface="等线" panose="02010600030101010101" pitchFamily="2" charset="-122"/>
          <a:cs typeface="等线" panose="02010600030101010101" pitchFamily="2" charset="-122"/>
        </a:defRPr>
      </a:lvl2pPr>
      <a:lvl3pPr marL="857250" indent="-171450" algn="l" rtl="0" eaLnBrk="0" fontAlgn="base" hangingPunct="0">
        <a:spcBef>
          <a:spcPct val="20000"/>
        </a:spcBef>
        <a:spcAft>
          <a:spcPct val="0"/>
        </a:spcAft>
        <a:buChar char="•"/>
        <a:defRPr kumimoji="1" sz="1500">
          <a:solidFill>
            <a:schemeClr val="tx1"/>
          </a:solidFill>
          <a:latin typeface="等线" panose="02010600030101010101" pitchFamily="2" charset="-122"/>
          <a:ea typeface="等线" panose="02010600030101010101" pitchFamily="2" charset="-122"/>
          <a:cs typeface="等线" panose="02010600030101010101" pitchFamily="2" charset="-122"/>
        </a:defRPr>
      </a:lvl3pPr>
      <a:lvl4pPr marL="1200150" indent="-171450" algn="l" rtl="0" eaLnBrk="0" fontAlgn="base" hangingPunct="0">
        <a:spcBef>
          <a:spcPct val="20000"/>
        </a:spcBef>
        <a:spcAft>
          <a:spcPct val="0"/>
        </a:spcAft>
        <a:buChar char="–"/>
        <a:defRPr kumimoji="1">
          <a:solidFill>
            <a:schemeClr val="tx1"/>
          </a:solidFill>
          <a:latin typeface="等线" panose="02010600030101010101" pitchFamily="2" charset="-122"/>
          <a:ea typeface="等线" panose="02010600030101010101" pitchFamily="2" charset="-122"/>
          <a:cs typeface="等线" panose="02010600030101010101" pitchFamily="2" charset="-122"/>
        </a:defRPr>
      </a:lvl4pPr>
      <a:lvl5pPr marL="1543050" indent="-171450" algn="l" rtl="0" eaLnBrk="0" fontAlgn="base" hangingPunct="0">
        <a:spcBef>
          <a:spcPct val="20000"/>
        </a:spcBef>
        <a:spcAft>
          <a:spcPct val="0"/>
        </a:spcAft>
        <a:buChar char="»"/>
        <a:defRPr kumimoji="1">
          <a:solidFill>
            <a:schemeClr val="tx1"/>
          </a:solidFill>
          <a:latin typeface="Times New Roman" pitchFamily="18" charset="0"/>
          <a:ea typeface="等线" panose="02010600030101010101" pitchFamily="2" charset="-122"/>
          <a:cs typeface="等线" panose="02010600030101010101" pitchFamily="2" charset="-122"/>
        </a:defRPr>
      </a:lvl5pPr>
      <a:lvl6pPr marL="1885950" indent="-171450" algn="l" rtl="0" eaLnBrk="0" fontAlgn="base" hangingPunct="0">
        <a:spcBef>
          <a:spcPct val="20000"/>
        </a:spcBef>
        <a:spcAft>
          <a:spcPct val="0"/>
        </a:spcAft>
        <a:buChar char="»"/>
        <a:defRPr>
          <a:solidFill>
            <a:schemeClr val="tx1"/>
          </a:solidFill>
          <a:latin typeface="+mn-lt"/>
        </a:defRPr>
      </a:lvl6pPr>
      <a:lvl7pPr marL="2228850" indent="-171450" algn="l" rtl="0" eaLnBrk="0" fontAlgn="base" hangingPunct="0">
        <a:spcBef>
          <a:spcPct val="20000"/>
        </a:spcBef>
        <a:spcAft>
          <a:spcPct val="0"/>
        </a:spcAft>
        <a:buChar char="»"/>
        <a:defRPr>
          <a:solidFill>
            <a:schemeClr val="tx1"/>
          </a:solidFill>
          <a:latin typeface="+mn-lt"/>
        </a:defRPr>
      </a:lvl7pPr>
      <a:lvl8pPr marL="2571750" indent="-171450" algn="l" rtl="0" eaLnBrk="0" fontAlgn="base" hangingPunct="0">
        <a:spcBef>
          <a:spcPct val="20000"/>
        </a:spcBef>
        <a:spcAft>
          <a:spcPct val="0"/>
        </a:spcAft>
        <a:buChar char="»"/>
        <a:defRPr>
          <a:solidFill>
            <a:schemeClr val="tx1"/>
          </a:solidFill>
          <a:latin typeface="+mn-lt"/>
        </a:defRPr>
      </a:lvl8pPr>
      <a:lvl9pPr marL="2914650" indent="-171450" algn="l" rtl="0" eaLnBrk="0" fontAlgn="base" hangingPunct="0">
        <a:spcBef>
          <a:spcPct val="20000"/>
        </a:spcBef>
        <a:spcAft>
          <a:spcPct val="0"/>
        </a:spcAft>
        <a:buChar char="»"/>
        <a:defRPr>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71550" y="74613"/>
            <a:ext cx="7848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250827" y="1138238"/>
            <a:ext cx="864235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4870" name="Rectangle 6"/>
          <p:cNvSpPr>
            <a:spLocks noGrp="1" noChangeArrowheads="1"/>
          </p:cNvSpPr>
          <p:nvPr>
            <p:ph type="sldNum" sz="quarter" idx="4"/>
          </p:nvPr>
        </p:nvSpPr>
        <p:spPr bwMode="auto">
          <a:xfrm>
            <a:off x="0" y="6400800"/>
            <a:ext cx="6794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i="0">
                <a:solidFill>
                  <a:schemeClr val="accent2"/>
                </a:solidFill>
                <a:latin typeface="等线" panose="02010600030101010101" pitchFamily="2" charset="-122"/>
                <a:ea typeface="等线" panose="02010600030101010101" pitchFamily="2" charset="-122"/>
              </a:defRPr>
            </a:lvl1pPr>
          </a:lstStyle>
          <a:p>
            <a:fld id="{9C19E16B-8FB8-47EC-BE20-F0B479611C50}" type="slidenum">
              <a:rPr lang="zh-CN" altLang="en-US" smtClean="0">
                <a:solidFill>
                  <a:srgbClr val="3333CC"/>
                </a:solidFill>
              </a:rPr>
              <a:pPr/>
              <a:t>‹#›</a:t>
            </a:fld>
            <a:endParaRPr lang="zh-CN" altLang="en-US" dirty="0">
              <a:solidFill>
                <a:srgbClr val="3333CC"/>
              </a:solidFill>
            </a:endParaRPr>
          </a:p>
        </p:txBody>
      </p:sp>
      <p:grpSp>
        <p:nvGrpSpPr>
          <p:cNvPr id="1029" name="Group 7"/>
          <p:cNvGrpSpPr>
            <a:grpSpLocks/>
          </p:cNvGrpSpPr>
          <p:nvPr/>
        </p:nvGrpSpPr>
        <p:grpSpPr bwMode="auto">
          <a:xfrm>
            <a:off x="0" y="908051"/>
            <a:ext cx="9144000" cy="144463"/>
            <a:chOff x="0" y="720"/>
            <a:chExt cx="5753" cy="96"/>
          </a:xfrm>
        </p:grpSpPr>
        <p:sp>
          <p:nvSpPr>
            <p:cNvPr id="1032" name="Rectangle 8"/>
            <p:cNvSpPr>
              <a:spLocks noChangeArrowheads="1"/>
            </p:cNvSpPr>
            <p:nvPr/>
          </p:nvSpPr>
          <p:spPr bwMode="auto">
            <a:xfrm>
              <a:off x="0" y="720"/>
              <a:ext cx="5753" cy="47"/>
            </a:xfrm>
            <a:prstGeom prst="rect">
              <a:avLst/>
            </a:prstGeom>
            <a:gradFill rotWithShape="0">
              <a:gsLst>
                <a:gs pos="0">
                  <a:srgbClr val="770D05"/>
                </a:gs>
                <a:gs pos="50000">
                  <a:srgbClr val="E71909"/>
                </a:gs>
                <a:gs pos="100000">
                  <a:srgbClr val="770D05"/>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a:spcBef>
                  <a:spcPct val="20000"/>
                </a:spcBef>
                <a:buFontTx/>
                <a:buChar char="•"/>
                <a:defRPr/>
              </a:pPr>
              <a:endParaRPr lang="zh-CN" altLang="en-US" sz="563"/>
            </a:p>
          </p:txBody>
        </p:sp>
        <p:sp>
          <p:nvSpPr>
            <p:cNvPr id="1033" name="Rectangle 9"/>
            <p:cNvSpPr>
              <a:spLocks noChangeArrowheads="1"/>
            </p:cNvSpPr>
            <p:nvPr/>
          </p:nvSpPr>
          <p:spPr bwMode="auto">
            <a:xfrm>
              <a:off x="0" y="792"/>
              <a:ext cx="5753" cy="24"/>
            </a:xfrm>
            <a:prstGeom prst="rect">
              <a:avLst/>
            </a:prstGeom>
            <a:gradFill rotWithShape="0">
              <a:gsLst>
                <a:gs pos="0">
                  <a:srgbClr val="00007F"/>
                </a:gs>
                <a:gs pos="50000">
                  <a:srgbClr val="0000B6"/>
                </a:gs>
                <a:gs pos="100000">
                  <a:srgbClr val="00007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i="1">
                  <a:solidFill>
                    <a:srgbClr val="008000"/>
                  </a:solidFill>
                  <a:latin typeface="Arial" panose="020B0604020202020204" pitchFamily="34" charset="0"/>
                  <a:ea typeface="宋体" panose="02010600030101010101" pitchFamily="2" charset="-122"/>
                </a:defRPr>
              </a:lvl1pPr>
              <a:lvl2pPr marL="742950" indent="-285750">
                <a:defRPr sz="1000" i="1">
                  <a:solidFill>
                    <a:srgbClr val="008000"/>
                  </a:solidFill>
                  <a:latin typeface="Arial" panose="020B0604020202020204" pitchFamily="34" charset="0"/>
                  <a:ea typeface="宋体" panose="02010600030101010101" pitchFamily="2" charset="-122"/>
                </a:defRPr>
              </a:lvl2pPr>
              <a:lvl3pPr marL="1143000" indent="-228600">
                <a:defRPr sz="1000" i="1">
                  <a:solidFill>
                    <a:srgbClr val="008000"/>
                  </a:solidFill>
                  <a:latin typeface="Arial" panose="020B0604020202020204" pitchFamily="34" charset="0"/>
                  <a:ea typeface="宋体" panose="02010600030101010101" pitchFamily="2" charset="-122"/>
                </a:defRPr>
              </a:lvl3pPr>
              <a:lvl4pPr marL="1600200" indent="-228600">
                <a:defRPr sz="1000" i="1">
                  <a:solidFill>
                    <a:srgbClr val="008000"/>
                  </a:solidFill>
                  <a:latin typeface="Arial" panose="020B0604020202020204" pitchFamily="34" charset="0"/>
                  <a:ea typeface="宋体" panose="02010600030101010101" pitchFamily="2" charset="-122"/>
                </a:defRPr>
              </a:lvl4pPr>
              <a:lvl5pPr marL="2057400" indent="-228600">
                <a:defRPr sz="1000" i="1">
                  <a:solidFill>
                    <a:srgbClr val="008000"/>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sz="1000" i="1">
                  <a:solidFill>
                    <a:srgbClr val="008000"/>
                  </a:solidFill>
                  <a:latin typeface="Arial" panose="020B0604020202020204" pitchFamily="34" charset="0"/>
                  <a:ea typeface="宋体" panose="02010600030101010101" pitchFamily="2" charset="-122"/>
                </a:defRPr>
              </a:lvl9pPr>
            </a:lstStyle>
            <a:p>
              <a:pPr>
                <a:spcBef>
                  <a:spcPct val="20000"/>
                </a:spcBef>
                <a:buFontTx/>
                <a:buChar char="•"/>
                <a:defRPr/>
              </a:pPr>
              <a:endParaRPr lang="zh-CN" altLang="en-US" sz="563"/>
            </a:p>
          </p:txBody>
        </p:sp>
      </p:grpSp>
      <p:pic>
        <p:nvPicPr>
          <p:cNvPr id="1030" name="Picture 10" descr="ee"/>
          <p:cNvPicPr>
            <a:picLocks noChangeAspect="1" noChangeArrowheads="1"/>
          </p:cNvPicPr>
          <p:nvPr/>
        </p:nvPicPr>
        <p:blipFill>
          <a:blip r:embed="rId15" cstate="screen">
            <a:extLst>
              <a:ext uri="{28A0092B-C50C-407E-A947-70E740481C1C}">
                <a14:useLocalDpi xmlns:a14="http://schemas.microsoft.com/office/drawing/2010/main"/>
              </a:ext>
            </a:extLst>
          </a:blip>
          <a:srcRect/>
          <a:stretch>
            <a:fillRect/>
          </a:stretch>
        </p:blipFill>
        <p:spPr bwMode="auto">
          <a:xfrm>
            <a:off x="3" y="44450"/>
            <a:ext cx="900113" cy="83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11" descr="NICS_logo"/>
          <p:cNvPicPr>
            <a:picLocks noChangeAspect="1" noChangeArrowheads="1"/>
          </p:cNvPicPr>
          <p:nvPr/>
        </p:nvPicPr>
        <p:blipFill>
          <a:blip r:embed="rId16" cstate="screen">
            <a:extLst>
              <a:ext uri="{28A0092B-C50C-407E-A947-70E740481C1C}">
                <a14:useLocalDpi xmlns:a14="http://schemas.microsoft.com/office/drawing/2010/main"/>
              </a:ext>
            </a:extLst>
          </a:blip>
          <a:srcRect/>
          <a:stretch>
            <a:fillRect/>
          </a:stretch>
        </p:blipFill>
        <p:spPr bwMode="auto">
          <a:xfrm>
            <a:off x="8101016" y="6423031"/>
            <a:ext cx="104298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974217"/>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986" r:id="rId13"/>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1" fontAlgn="base" hangingPunct="1">
        <a:spcBef>
          <a:spcPct val="0"/>
        </a:spcBef>
        <a:spcAft>
          <a:spcPct val="0"/>
        </a:spcAft>
        <a:defRPr kumimoji="1" sz="2025">
          <a:solidFill>
            <a:srgbClr val="FF0000"/>
          </a:solidFill>
          <a:latin typeface="等线" panose="02010600030101010101" pitchFamily="2" charset="-122"/>
          <a:ea typeface="等线" panose="02010600030101010101" pitchFamily="2" charset="-122"/>
          <a:cs typeface="等线" panose="02010600030101010101" pitchFamily="2" charset="-122"/>
        </a:defRPr>
      </a:lvl1pPr>
      <a:lvl2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2pPr>
      <a:lvl3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3pPr>
      <a:lvl4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4pPr>
      <a:lvl5pPr algn="ctr" rtl="0" eaLnBrk="1" fontAlgn="base" hangingPunct="1">
        <a:spcBef>
          <a:spcPct val="0"/>
        </a:spcBef>
        <a:spcAft>
          <a:spcPct val="0"/>
        </a:spcAft>
        <a:defRPr kumimoji="1" sz="2025">
          <a:solidFill>
            <a:srgbClr val="FF0000"/>
          </a:solidFill>
          <a:latin typeface="黑体" pitchFamily="49" charset="-122"/>
          <a:ea typeface="黑体" pitchFamily="49" charset="-122"/>
          <a:cs typeface="黑体" charset="0"/>
        </a:defRPr>
      </a:lvl5pPr>
      <a:lvl6pPr marL="257175" algn="ctr" rtl="0" eaLnBrk="1" fontAlgn="base" hangingPunct="1">
        <a:spcBef>
          <a:spcPct val="0"/>
        </a:spcBef>
        <a:spcAft>
          <a:spcPct val="0"/>
        </a:spcAft>
        <a:defRPr sz="2025">
          <a:solidFill>
            <a:srgbClr val="FF0000"/>
          </a:solidFill>
          <a:latin typeface="Arial" charset="0"/>
          <a:ea typeface="楷体_GB2312" pitchFamily="49" charset="-122"/>
        </a:defRPr>
      </a:lvl6pPr>
      <a:lvl7pPr marL="514350" algn="ctr" rtl="0" eaLnBrk="1" fontAlgn="base" hangingPunct="1">
        <a:spcBef>
          <a:spcPct val="0"/>
        </a:spcBef>
        <a:spcAft>
          <a:spcPct val="0"/>
        </a:spcAft>
        <a:defRPr sz="2025">
          <a:solidFill>
            <a:srgbClr val="FF0000"/>
          </a:solidFill>
          <a:latin typeface="Arial" charset="0"/>
          <a:ea typeface="楷体_GB2312" pitchFamily="49" charset="-122"/>
        </a:defRPr>
      </a:lvl7pPr>
      <a:lvl8pPr marL="771525" algn="ctr" rtl="0" eaLnBrk="1" fontAlgn="base" hangingPunct="1">
        <a:spcBef>
          <a:spcPct val="0"/>
        </a:spcBef>
        <a:spcAft>
          <a:spcPct val="0"/>
        </a:spcAft>
        <a:defRPr sz="2025">
          <a:solidFill>
            <a:srgbClr val="FF0000"/>
          </a:solidFill>
          <a:latin typeface="Arial" charset="0"/>
          <a:ea typeface="楷体_GB2312" pitchFamily="49" charset="-122"/>
        </a:defRPr>
      </a:lvl8pPr>
      <a:lvl9pPr marL="1028700" algn="ctr" rtl="0" eaLnBrk="1" fontAlgn="base" hangingPunct="1">
        <a:spcBef>
          <a:spcPct val="0"/>
        </a:spcBef>
        <a:spcAft>
          <a:spcPct val="0"/>
        </a:spcAft>
        <a:defRPr sz="2025">
          <a:solidFill>
            <a:srgbClr val="FF0000"/>
          </a:solidFill>
          <a:latin typeface="Arial" charset="0"/>
          <a:ea typeface="楷体_GB2312" pitchFamily="49" charset="-122"/>
        </a:defRPr>
      </a:lvl9pPr>
    </p:titleStyle>
    <p:bodyStyle>
      <a:lvl1pPr marL="192881" indent="-192881" algn="l" rtl="0" eaLnBrk="1" fontAlgn="base" hangingPunct="1">
        <a:spcBef>
          <a:spcPct val="20000"/>
        </a:spcBef>
        <a:spcAft>
          <a:spcPct val="0"/>
        </a:spcAft>
        <a:buChar char="•"/>
        <a:defRPr kumimoji="1" sz="1575">
          <a:solidFill>
            <a:schemeClr val="tx1"/>
          </a:solidFill>
          <a:latin typeface="Times New Roman" pitchFamily="18" charset="0"/>
          <a:ea typeface="等线" panose="02010600030101010101" pitchFamily="2" charset="-122"/>
          <a:cs typeface="等线" panose="02010600030101010101" pitchFamily="2" charset="-122"/>
        </a:defRPr>
      </a:lvl1pPr>
      <a:lvl2pPr marL="417910" indent="-160735" algn="l" rtl="0" eaLnBrk="1" fontAlgn="base" hangingPunct="1">
        <a:spcBef>
          <a:spcPct val="20000"/>
        </a:spcBef>
        <a:spcAft>
          <a:spcPct val="0"/>
        </a:spcAft>
        <a:buChar char="–"/>
        <a:defRPr kumimoji="1" sz="1350">
          <a:solidFill>
            <a:schemeClr val="tx1"/>
          </a:solidFill>
          <a:latin typeface="Times New Roman" pitchFamily="18" charset="0"/>
          <a:ea typeface="等线" panose="02010600030101010101" pitchFamily="2" charset="-122"/>
          <a:cs typeface="等线" panose="02010600030101010101" pitchFamily="2" charset="-122"/>
        </a:defRPr>
      </a:lvl2pPr>
      <a:lvl3pPr marL="642938" indent="-128588" algn="l" rtl="0" eaLnBrk="1" fontAlgn="base" hangingPunct="1">
        <a:spcBef>
          <a:spcPct val="20000"/>
        </a:spcBef>
        <a:spcAft>
          <a:spcPct val="0"/>
        </a:spcAft>
        <a:buChar char="•"/>
        <a:defRPr kumimoji="1" sz="1125">
          <a:solidFill>
            <a:schemeClr val="tx1"/>
          </a:solidFill>
          <a:latin typeface="Times New Roman" pitchFamily="18" charset="0"/>
          <a:ea typeface="等线" panose="02010600030101010101" pitchFamily="2" charset="-122"/>
          <a:cs typeface="等线" panose="02010600030101010101" pitchFamily="2" charset="-122"/>
        </a:defRPr>
      </a:lvl3pPr>
      <a:lvl4pPr marL="900113" indent="-128588" algn="l" rtl="0" eaLnBrk="1" fontAlgn="base" hangingPunct="1">
        <a:spcBef>
          <a:spcPct val="20000"/>
        </a:spcBef>
        <a:spcAft>
          <a:spcPct val="0"/>
        </a:spcAft>
        <a:buChar char="–"/>
        <a:defRPr kumimoji="1">
          <a:solidFill>
            <a:schemeClr val="tx1"/>
          </a:solidFill>
          <a:latin typeface="Times New Roman" pitchFamily="18" charset="0"/>
          <a:ea typeface="等线" panose="02010600030101010101" pitchFamily="2" charset="-122"/>
          <a:cs typeface="等线" panose="02010600030101010101" pitchFamily="2" charset="-122"/>
        </a:defRPr>
      </a:lvl4pPr>
      <a:lvl5pPr marL="1157288" indent="-128588" algn="l" rtl="0" eaLnBrk="1" fontAlgn="base" hangingPunct="1">
        <a:spcBef>
          <a:spcPct val="20000"/>
        </a:spcBef>
        <a:spcAft>
          <a:spcPct val="0"/>
        </a:spcAft>
        <a:buChar char="»"/>
        <a:defRPr kumimoji="1">
          <a:solidFill>
            <a:schemeClr val="tx1"/>
          </a:solidFill>
          <a:latin typeface="Times New Roman" pitchFamily="18" charset="0"/>
          <a:ea typeface="等线" panose="02010600030101010101" pitchFamily="2" charset="-122"/>
          <a:cs typeface="等线" panose="02010600030101010101" pitchFamily="2" charset="-122"/>
        </a:defRPr>
      </a:lvl5pPr>
      <a:lvl6pPr marL="1414463" indent="-128588" algn="l" rtl="0" eaLnBrk="1" fontAlgn="base" hangingPunct="1">
        <a:spcBef>
          <a:spcPct val="20000"/>
        </a:spcBef>
        <a:spcAft>
          <a:spcPct val="0"/>
        </a:spcAft>
        <a:buChar char="»"/>
        <a:defRPr>
          <a:solidFill>
            <a:schemeClr val="tx1"/>
          </a:solidFill>
          <a:latin typeface="+mn-lt"/>
        </a:defRPr>
      </a:lvl6pPr>
      <a:lvl7pPr marL="1671638" indent="-128588" algn="l" rtl="0" eaLnBrk="1" fontAlgn="base" hangingPunct="1">
        <a:spcBef>
          <a:spcPct val="20000"/>
        </a:spcBef>
        <a:spcAft>
          <a:spcPct val="0"/>
        </a:spcAft>
        <a:buChar char="»"/>
        <a:defRPr>
          <a:solidFill>
            <a:schemeClr val="tx1"/>
          </a:solidFill>
          <a:latin typeface="+mn-lt"/>
        </a:defRPr>
      </a:lvl7pPr>
      <a:lvl8pPr marL="1928813" indent="-128588" algn="l" rtl="0" eaLnBrk="1" fontAlgn="base" hangingPunct="1">
        <a:spcBef>
          <a:spcPct val="20000"/>
        </a:spcBef>
        <a:spcAft>
          <a:spcPct val="0"/>
        </a:spcAft>
        <a:buChar char="»"/>
        <a:defRPr>
          <a:solidFill>
            <a:schemeClr val="tx1"/>
          </a:solidFill>
          <a:latin typeface="+mn-lt"/>
        </a:defRPr>
      </a:lvl8pPr>
      <a:lvl9pPr marL="2185988" indent="-128588" algn="l" rtl="0" eaLnBrk="1" fontAlgn="base" hangingPunct="1">
        <a:spcBef>
          <a:spcPct val="20000"/>
        </a:spcBef>
        <a:spcAft>
          <a:spcPct val="0"/>
        </a:spcAft>
        <a:buChar char="»"/>
        <a:defRPr>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pPr fontAlgn="base">
                <a:spcBef>
                  <a:spcPct val="0"/>
                </a:spcBef>
                <a:spcAft>
                  <a:spcPct val="0"/>
                </a:spcAft>
              </a:pPr>
              <a:t>‹#›</a:t>
            </a:fld>
            <a:endParaRPr lang="zh-CN" altLang="en-US" dirty="0"/>
          </a:p>
        </p:txBody>
      </p:sp>
      <p:pic>
        <p:nvPicPr>
          <p:cNvPr id="3081" name="图片 8"/>
          <p:cNvPicPr>
            <a:picLocks noChangeAspect="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144501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chemeClr val="tx1"/>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solidFill>
                  <a:srgbClr val="000000"/>
                </a:solidFill>
              </a:rPr>
              <a:pPr fontAlgn="base">
                <a:spcBef>
                  <a:spcPct val="0"/>
                </a:spcBef>
                <a:spcAft>
                  <a:spcPct val="0"/>
                </a:spcAft>
              </a:pPr>
              <a:t>‹#›</a:t>
            </a:fld>
            <a:endParaRPr lang="zh-CN" altLang="en-US" dirty="0">
              <a:solidFill>
                <a:srgbClr val="000000"/>
              </a:solidFill>
            </a:endParaRPr>
          </a:p>
        </p:txBody>
      </p:sp>
      <p:pic>
        <p:nvPicPr>
          <p:cNvPr id="3081" name="图片 8"/>
          <p:cNvPicPr>
            <a:picLocks noChangeAspect="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244317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13">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14"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457200" y="1600204"/>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pPr fontAlgn="base">
                <a:spcBef>
                  <a:spcPct val="0"/>
                </a:spcBef>
                <a:spcAft>
                  <a:spcPct val="0"/>
                </a:spcAft>
              </a:pPr>
              <a:t>‹#›</a:t>
            </a:fld>
            <a:endParaRPr lang="zh-CN" altLang="en-US" dirty="0"/>
          </a:p>
        </p:txBody>
      </p:sp>
      <p:pic>
        <p:nvPicPr>
          <p:cNvPr id="3081" name="图片 8"/>
          <p:cNvPicPr>
            <a:picLocks noChangeAspect="1"/>
          </p:cNvPicPr>
          <p:nvPr userDrawn="1"/>
        </p:nvPicPr>
        <p:blipFill>
          <a:blip r:embed="rId15"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8757076"/>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74675" y="116636"/>
            <a:ext cx="8001000" cy="82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1267" name="Rectangle 3"/>
          <p:cNvSpPr>
            <a:spLocks noGrp="1" noChangeArrowheads="1"/>
          </p:cNvSpPr>
          <p:nvPr>
            <p:ph type="body" idx="1"/>
          </p:nvPr>
        </p:nvSpPr>
        <p:spPr bwMode="auto">
          <a:xfrm>
            <a:off x="566738" y="1090813"/>
            <a:ext cx="8001000" cy="529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6389" name="Line 5"/>
          <p:cNvSpPr>
            <a:spLocks noChangeShapeType="1"/>
          </p:cNvSpPr>
          <p:nvPr/>
        </p:nvSpPr>
        <p:spPr bwMode="auto">
          <a:xfrm flipV="1">
            <a:off x="2584083" y="6381328"/>
            <a:ext cx="5950318" cy="0"/>
          </a:xfrm>
          <a:prstGeom prst="line">
            <a:avLst/>
          </a:prstGeom>
          <a:noFill/>
          <a:ln w="3175">
            <a:solidFill>
              <a:srgbClr val="6699CC"/>
            </a:solidFill>
            <a:round/>
            <a:headEnd/>
            <a:tailEnd/>
          </a:ln>
          <a:effectLst/>
        </p:spPr>
        <p:txBody>
          <a:bodyPr/>
          <a:lstStyle/>
          <a:p>
            <a:pPr>
              <a:defRPr/>
            </a:pPr>
            <a:endParaRPr lang="zh-CN" altLang="en-US" sz="1350">
              <a:solidFill>
                <a:srgbClr val="000000"/>
              </a:solidFill>
              <a:latin typeface="Verdana" pitchFamily="34" charset="0"/>
              <a:ea typeface="宋体" panose="02010600030101010101" pitchFamily="2" charset="-122"/>
            </a:endParaRPr>
          </a:p>
        </p:txBody>
      </p:sp>
      <p:sp>
        <p:nvSpPr>
          <p:cNvPr id="16392" name="Rectangle 8"/>
          <p:cNvSpPr>
            <a:spLocks noGrp="1" noChangeArrowheads="1"/>
          </p:cNvSpPr>
          <p:nvPr>
            <p:ph type="sldNum" sz="quarter" idx="4"/>
          </p:nvPr>
        </p:nvSpPr>
        <p:spPr bwMode="auto">
          <a:xfrm>
            <a:off x="8100393" y="6382349"/>
            <a:ext cx="434008" cy="3590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Verdana" pitchFamily="34" charset="0"/>
                <a:ea typeface="宋体" charset="-122"/>
              </a:defRPr>
            </a:lvl1pPr>
          </a:lstStyle>
          <a:p>
            <a:fld id="{1B15534B-323B-4A95-9F37-D8E456DFEB9C}" type="slidenum">
              <a:rPr lang="zh-CN" altLang="en-US" smtClean="0">
                <a:solidFill>
                  <a:srgbClr val="000000"/>
                </a:solidFill>
              </a:rPr>
              <a:pPr/>
              <a:t>‹#›</a:t>
            </a:fld>
            <a:endParaRPr lang="zh-CN" altLang="en-US">
              <a:solidFill>
                <a:srgbClr val="000000"/>
              </a:solidFill>
            </a:endParaRPr>
          </a:p>
        </p:txBody>
      </p:sp>
      <p:pic>
        <p:nvPicPr>
          <p:cNvPr id="11270" name="Picture 12" descr="ba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609600" y="947937"/>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7184390"/>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l" rtl="0" eaLnBrk="1" fontAlgn="base" hangingPunct="1">
        <a:spcBef>
          <a:spcPct val="0"/>
        </a:spcBef>
        <a:spcAft>
          <a:spcPct val="0"/>
        </a:spcAft>
        <a:defRPr sz="2700">
          <a:solidFill>
            <a:srgbClr val="FF6600"/>
          </a:solidFill>
          <a:latin typeface="Arial" pitchFamily="34" charset="0"/>
          <a:ea typeface="+mj-ea"/>
          <a:cs typeface="Arial" pitchFamily="34" charset="0"/>
        </a:defRPr>
      </a:lvl1pPr>
      <a:lvl2pPr algn="l" rtl="0" eaLnBrk="1" fontAlgn="base" hangingPunct="1">
        <a:spcBef>
          <a:spcPct val="0"/>
        </a:spcBef>
        <a:spcAft>
          <a:spcPct val="0"/>
        </a:spcAft>
        <a:defRPr sz="2700">
          <a:solidFill>
            <a:srgbClr val="FF6600"/>
          </a:solidFill>
          <a:latin typeface="Arial" charset="0"/>
          <a:cs typeface="Arial" charset="0"/>
        </a:defRPr>
      </a:lvl2pPr>
      <a:lvl3pPr algn="l" rtl="0" eaLnBrk="1" fontAlgn="base" hangingPunct="1">
        <a:spcBef>
          <a:spcPct val="0"/>
        </a:spcBef>
        <a:spcAft>
          <a:spcPct val="0"/>
        </a:spcAft>
        <a:defRPr sz="2700">
          <a:solidFill>
            <a:srgbClr val="FF6600"/>
          </a:solidFill>
          <a:latin typeface="Arial" charset="0"/>
          <a:cs typeface="Arial" charset="0"/>
        </a:defRPr>
      </a:lvl3pPr>
      <a:lvl4pPr algn="l" rtl="0" eaLnBrk="1" fontAlgn="base" hangingPunct="1">
        <a:spcBef>
          <a:spcPct val="0"/>
        </a:spcBef>
        <a:spcAft>
          <a:spcPct val="0"/>
        </a:spcAft>
        <a:defRPr sz="2700">
          <a:solidFill>
            <a:srgbClr val="FF6600"/>
          </a:solidFill>
          <a:latin typeface="Arial" charset="0"/>
          <a:cs typeface="Arial" charset="0"/>
        </a:defRPr>
      </a:lvl4pPr>
      <a:lvl5pPr algn="l" rtl="0" eaLnBrk="1" fontAlgn="base" hangingPunct="1">
        <a:spcBef>
          <a:spcPct val="0"/>
        </a:spcBef>
        <a:spcAft>
          <a:spcPct val="0"/>
        </a:spcAft>
        <a:defRPr sz="2700">
          <a:solidFill>
            <a:srgbClr val="FF6600"/>
          </a:solidFill>
          <a:latin typeface="Arial" charset="0"/>
          <a:cs typeface="Arial" charset="0"/>
        </a:defRPr>
      </a:lvl5pPr>
      <a:lvl6pPr marL="342900" algn="l" rtl="0" eaLnBrk="1" fontAlgn="base" hangingPunct="1">
        <a:spcBef>
          <a:spcPct val="0"/>
        </a:spcBef>
        <a:spcAft>
          <a:spcPct val="0"/>
        </a:spcAft>
        <a:defRPr sz="2700">
          <a:solidFill>
            <a:srgbClr val="FF6600"/>
          </a:solidFill>
          <a:latin typeface="Georgia" pitchFamily="18" charset="0"/>
        </a:defRPr>
      </a:lvl6pPr>
      <a:lvl7pPr marL="685800" algn="l" rtl="0" eaLnBrk="1" fontAlgn="base" hangingPunct="1">
        <a:spcBef>
          <a:spcPct val="0"/>
        </a:spcBef>
        <a:spcAft>
          <a:spcPct val="0"/>
        </a:spcAft>
        <a:defRPr sz="2700">
          <a:solidFill>
            <a:srgbClr val="FF6600"/>
          </a:solidFill>
          <a:latin typeface="Georgia" pitchFamily="18" charset="0"/>
        </a:defRPr>
      </a:lvl7pPr>
      <a:lvl8pPr marL="1028700" algn="l" rtl="0" eaLnBrk="1" fontAlgn="base" hangingPunct="1">
        <a:spcBef>
          <a:spcPct val="0"/>
        </a:spcBef>
        <a:spcAft>
          <a:spcPct val="0"/>
        </a:spcAft>
        <a:defRPr sz="2700">
          <a:solidFill>
            <a:srgbClr val="FF6600"/>
          </a:solidFill>
          <a:latin typeface="Georgia" pitchFamily="18" charset="0"/>
        </a:defRPr>
      </a:lvl8pPr>
      <a:lvl9pPr marL="1371600" algn="l" rtl="0" eaLnBrk="1" fontAlgn="base" hangingPunct="1">
        <a:spcBef>
          <a:spcPct val="0"/>
        </a:spcBef>
        <a:spcAft>
          <a:spcPct val="0"/>
        </a:spcAft>
        <a:defRPr sz="2700">
          <a:solidFill>
            <a:srgbClr val="FF6600"/>
          </a:solidFill>
          <a:latin typeface="Georgia" pitchFamily="18" charset="0"/>
        </a:defRPr>
      </a:lvl9pPr>
    </p:titleStyle>
    <p:bodyStyle>
      <a:lvl1pPr marL="352425" indent="-352425" algn="l" rtl="0" eaLnBrk="1" fontAlgn="base" hangingPunct="1">
        <a:spcBef>
          <a:spcPct val="20000"/>
        </a:spcBef>
        <a:spcAft>
          <a:spcPct val="0"/>
        </a:spcAft>
        <a:buClr>
          <a:schemeClr val="tx2"/>
        </a:buClr>
        <a:buFont typeface="Wingdings" pitchFamily="2" charset="2"/>
        <a:buChar char="Ø"/>
        <a:defRPr sz="2100">
          <a:solidFill>
            <a:schemeClr val="tx1"/>
          </a:solidFill>
          <a:latin typeface="Arial" pitchFamily="34" charset="0"/>
          <a:ea typeface="+mn-ea"/>
          <a:cs typeface="Arial" pitchFamily="34" charset="0"/>
        </a:defRPr>
      </a:lvl1pPr>
      <a:lvl2pPr marL="681038" indent="-327422" algn="l" rtl="0" eaLnBrk="1" fontAlgn="base" hangingPunct="1">
        <a:spcBef>
          <a:spcPct val="20000"/>
        </a:spcBef>
        <a:spcAft>
          <a:spcPct val="0"/>
        </a:spcAft>
        <a:buClr>
          <a:srgbClr val="6699CC"/>
        </a:buClr>
        <a:buSzPct val="75000"/>
        <a:buFont typeface="Wingdings" pitchFamily="2" charset="2"/>
        <a:buChar char="q"/>
        <a:defRPr sz="1800">
          <a:solidFill>
            <a:schemeClr val="tx1"/>
          </a:solidFill>
          <a:latin typeface="Arial" pitchFamily="34" charset="0"/>
          <a:cs typeface="Arial" pitchFamily="34" charset="0"/>
        </a:defRPr>
      </a:lvl2pPr>
      <a:lvl3pPr marL="978694" indent="-296466" algn="l" rtl="0" eaLnBrk="1" fontAlgn="base" hangingPunct="1">
        <a:spcBef>
          <a:spcPct val="20000"/>
        </a:spcBef>
        <a:spcAft>
          <a:spcPct val="0"/>
        </a:spcAft>
        <a:buClr>
          <a:schemeClr val="tx2"/>
        </a:buClr>
        <a:buSzPct val="105000"/>
        <a:buChar char="•"/>
        <a:defRPr sz="1500">
          <a:solidFill>
            <a:schemeClr val="tx1"/>
          </a:solidFill>
          <a:latin typeface="Arial" pitchFamily="34" charset="0"/>
          <a:cs typeface="Arial" pitchFamily="34" charset="0"/>
        </a:defRPr>
      </a:lvl3pPr>
      <a:lvl4pPr marL="1270397" indent="-290513" algn="l" rtl="0" eaLnBrk="1" fontAlgn="base" hangingPunct="1">
        <a:spcBef>
          <a:spcPct val="20000"/>
        </a:spcBef>
        <a:spcAft>
          <a:spcPct val="0"/>
        </a:spcAft>
        <a:buClr>
          <a:srgbClr val="6699CC"/>
        </a:buClr>
        <a:buSzPct val="75000"/>
        <a:buFont typeface="Wingdings" pitchFamily="2" charset="2"/>
        <a:buChar char="§"/>
        <a:defRPr sz="1200">
          <a:solidFill>
            <a:schemeClr val="tx1"/>
          </a:solidFill>
          <a:latin typeface="Arial" pitchFamily="34" charset="0"/>
          <a:cs typeface="Arial" pitchFamily="34" charset="0"/>
        </a:defRPr>
      </a:lvl4pPr>
      <a:lvl5pPr marL="1570435" indent="-298847" algn="l" rtl="0" eaLnBrk="1" fontAlgn="base" hangingPunct="1">
        <a:spcBef>
          <a:spcPct val="25000"/>
        </a:spcBef>
        <a:spcAft>
          <a:spcPct val="0"/>
        </a:spcAft>
        <a:buClr>
          <a:schemeClr val="tx2"/>
        </a:buClr>
        <a:buFont typeface="Times" pitchFamily="18" charset="0"/>
        <a:buChar char="•"/>
        <a:defRPr sz="900">
          <a:solidFill>
            <a:schemeClr val="tx1"/>
          </a:solidFill>
          <a:latin typeface="Arial" pitchFamily="34" charset="0"/>
          <a:cs typeface="Arial" pitchFamily="34" charset="0"/>
        </a:defRPr>
      </a:lvl5pPr>
      <a:lvl6pPr marL="19133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6pPr>
      <a:lvl7pPr marL="22562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7pPr>
      <a:lvl8pPr marL="25991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8pPr>
      <a:lvl9pPr marL="29420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74675" y="116638"/>
            <a:ext cx="8001000" cy="82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1267" name="Rectangle 3"/>
          <p:cNvSpPr>
            <a:spLocks noGrp="1" noChangeArrowheads="1"/>
          </p:cNvSpPr>
          <p:nvPr>
            <p:ph type="body" idx="1"/>
          </p:nvPr>
        </p:nvSpPr>
        <p:spPr bwMode="auto">
          <a:xfrm>
            <a:off x="566738" y="1090813"/>
            <a:ext cx="8001000" cy="529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6389" name="Line 5"/>
          <p:cNvSpPr>
            <a:spLocks noChangeShapeType="1"/>
          </p:cNvSpPr>
          <p:nvPr/>
        </p:nvSpPr>
        <p:spPr bwMode="auto">
          <a:xfrm flipV="1">
            <a:off x="2584083" y="6381328"/>
            <a:ext cx="5950318" cy="0"/>
          </a:xfrm>
          <a:prstGeom prst="line">
            <a:avLst/>
          </a:prstGeom>
          <a:noFill/>
          <a:ln w="3175">
            <a:solidFill>
              <a:srgbClr val="6699CC"/>
            </a:solidFill>
            <a:round/>
            <a:headEnd/>
            <a:tailEnd/>
          </a:ln>
          <a:effectLst/>
        </p:spPr>
        <p:txBody>
          <a:bodyPr/>
          <a:lstStyle/>
          <a:p>
            <a:pPr>
              <a:defRPr/>
            </a:pPr>
            <a:endParaRPr lang="zh-CN" altLang="en-US" sz="1350">
              <a:solidFill>
                <a:srgbClr val="000000"/>
              </a:solidFill>
              <a:latin typeface="Verdana" pitchFamily="34" charset="0"/>
              <a:ea typeface="宋体" panose="02010600030101010101" pitchFamily="2" charset="-122"/>
            </a:endParaRPr>
          </a:p>
        </p:txBody>
      </p:sp>
      <p:sp>
        <p:nvSpPr>
          <p:cNvPr id="16392" name="Rectangle 8"/>
          <p:cNvSpPr>
            <a:spLocks noGrp="1" noChangeArrowheads="1"/>
          </p:cNvSpPr>
          <p:nvPr>
            <p:ph type="sldNum" sz="quarter" idx="4"/>
          </p:nvPr>
        </p:nvSpPr>
        <p:spPr bwMode="auto">
          <a:xfrm>
            <a:off x="8100393" y="6382351"/>
            <a:ext cx="434008" cy="35902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900">
                <a:latin typeface="Verdana" pitchFamily="34" charset="0"/>
                <a:ea typeface="宋体" charset="-122"/>
              </a:defRPr>
            </a:lvl1pPr>
          </a:lstStyle>
          <a:p>
            <a:fld id="{B5B2BE2C-B036-4771-8149-8248F67B1004}" type="slidenum">
              <a:rPr lang="zh-CN" altLang="en-US" smtClean="0">
                <a:solidFill>
                  <a:srgbClr val="000000"/>
                </a:solidFill>
              </a:rPr>
              <a:pPr/>
              <a:t>‹#›</a:t>
            </a:fld>
            <a:endParaRPr lang="zh-CN" altLang="en-US">
              <a:solidFill>
                <a:srgbClr val="000000"/>
              </a:solidFill>
            </a:endParaRPr>
          </a:p>
        </p:txBody>
      </p:sp>
      <p:pic>
        <p:nvPicPr>
          <p:cNvPr id="11270" name="Picture 12" descr="bar"/>
          <p:cNvPicPr>
            <a:picLocks noChangeAspect="1" noChangeArrowheads="1"/>
          </p:cNvPicPr>
          <p:nvPr/>
        </p:nvPicPr>
        <p:blipFill>
          <a:blip r:embed="rId13" cstate="print">
            <a:extLst>
              <a:ext uri="{28A0092B-C50C-407E-A947-70E740481C1C}">
                <a14:useLocalDpi xmlns:a14="http://schemas.microsoft.com/office/drawing/2010/main"/>
              </a:ext>
            </a:extLst>
          </a:blip>
          <a:srcRect/>
          <a:stretch>
            <a:fillRect/>
          </a:stretch>
        </p:blipFill>
        <p:spPr bwMode="auto">
          <a:xfrm>
            <a:off x="609600" y="947937"/>
            <a:ext cx="7620000"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4016209"/>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l" rtl="0" eaLnBrk="1" fontAlgn="base" hangingPunct="1">
        <a:spcBef>
          <a:spcPct val="0"/>
        </a:spcBef>
        <a:spcAft>
          <a:spcPct val="0"/>
        </a:spcAft>
        <a:defRPr sz="2700">
          <a:solidFill>
            <a:srgbClr val="FF6600"/>
          </a:solidFill>
          <a:latin typeface="Arial" pitchFamily="34" charset="0"/>
          <a:ea typeface="+mj-ea"/>
          <a:cs typeface="Arial" pitchFamily="34" charset="0"/>
        </a:defRPr>
      </a:lvl1pPr>
      <a:lvl2pPr algn="l" rtl="0" eaLnBrk="1" fontAlgn="base" hangingPunct="1">
        <a:spcBef>
          <a:spcPct val="0"/>
        </a:spcBef>
        <a:spcAft>
          <a:spcPct val="0"/>
        </a:spcAft>
        <a:defRPr sz="2700">
          <a:solidFill>
            <a:srgbClr val="FF6600"/>
          </a:solidFill>
          <a:latin typeface="Arial" charset="0"/>
          <a:cs typeface="Arial" charset="0"/>
        </a:defRPr>
      </a:lvl2pPr>
      <a:lvl3pPr algn="l" rtl="0" eaLnBrk="1" fontAlgn="base" hangingPunct="1">
        <a:spcBef>
          <a:spcPct val="0"/>
        </a:spcBef>
        <a:spcAft>
          <a:spcPct val="0"/>
        </a:spcAft>
        <a:defRPr sz="2700">
          <a:solidFill>
            <a:srgbClr val="FF6600"/>
          </a:solidFill>
          <a:latin typeface="Arial" charset="0"/>
          <a:cs typeface="Arial" charset="0"/>
        </a:defRPr>
      </a:lvl3pPr>
      <a:lvl4pPr algn="l" rtl="0" eaLnBrk="1" fontAlgn="base" hangingPunct="1">
        <a:spcBef>
          <a:spcPct val="0"/>
        </a:spcBef>
        <a:spcAft>
          <a:spcPct val="0"/>
        </a:spcAft>
        <a:defRPr sz="2700">
          <a:solidFill>
            <a:srgbClr val="FF6600"/>
          </a:solidFill>
          <a:latin typeface="Arial" charset="0"/>
          <a:cs typeface="Arial" charset="0"/>
        </a:defRPr>
      </a:lvl4pPr>
      <a:lvl5pPr algn="l" rtl="0" eaLnBrk="1" fontAlgn="base" hangingPunct="1">
        <a:spcBef>
          <a:spcPct val="0"/>
        </a:spcBef>
        <a:spcAft>
          <a:spcPct val="0"/>
        </a:spcAft>
        <a:defRPr sz="2700">
          <a:solidFill>
            <a:srgbClr val="FF6600"/>
          </a:solidFill>
          <a:latin typeface="Arial" charset="0"/>
          <a:cs typeface="Arial" charset="0"/>
        </a:defRPr>
      </a:lvl5pPr>
      <a:lvl6pPr marL="342900" algn="l" rtl="0" eaLnBrk="1" fontAlgn="base" hangingPunct="1">
        <a:spcBef>
          <a:spcPct val="0"/>
        </a:spcBef>
        <a:spcAft>
          <a:spcPct val="0"/>
        </a:spcAft>
        <a:defRPr sz="2700">
          <a:solidFill>
            <a:srgbClr val="FF6600"/>
          </a:solidFill>
          <a:latin typeface="Georgia" pitchFamily="18" charset="0"/>
        </a:defRPr>
      </a:lvl6pPr>
      <a:lvl7pPr marL="685800" algn="l" rtl="0" eaLnBrk="1" fontAlgn="base" hangingPunct="1">
        <a:spcBef>
          <a:spcPct val="0"/>
        </a:spcBef>
        <a:spcAft>
          <a:spcPct val="0"/>
        </a:spcAft>
        <a:defRPr sz="2700">
          <a:solidFill>
            <a:srgbClr val="FF6600"/>
          </a:solidFill>
          <a:latin typeface="Georgia" pitchFamily="18" charset="0"/>
        </a:defRPr>
      </a:lvl7pPr>
      <a:lvl8pPr marL="1028700" algn="l" rtl="0" eaLnBrk="1" fontAlgn="base" hangingPunct="1">
        <a:spcBef>
          <a:spcPct val="0"/>
        </a:spcBef>
        <a:spcAft>
          <a:spcPct val="0"/>
        </a:spcAft>
        <a:defRPr sz="2700">
          <a:solidFill>
            <a:srgbClr val="FF6600"/>
          </a:solidFill>
          <a:latin typeface="Georgia" pitchFamily="18" charset="0"/>
        </a:defRPr>
      </a:lvl8pPr>
      <a:lvl9pPr marL="1371600" algn="l" rtl="0" eaLnBrk="1" fontAlgn="base" hangingPunct="1">
        <a:spcBef>
          <a:spcPct val="0"/>
        </a:spcBef>
        <a:spcAft>
          <a:spcPct val="0"/>
        </a:spcAft>
        <a:defRPr sz="2700">
          <a:solidFill>
            <a:srgbClr val="FF6600"/>
          </a:solidFill>
          <a:latin typeface="Georgia" pitchFamily="18" charset="0"/>
        </a:defRPr>
      </a:lvl9pPr>
    </p:titleStyle>
    <p:bodyStyle>
      <a:lvl1pPr marL="352425" indent="-352425" algn="l" rtl="0" eaLnBrk="1" fontAlgn="base" hangingPunct="1">
        <a:spcBef>
          <a:spcPct val="20000"/>
        </a:spcBef>
        <a:spcAft>
          <a:spcPct val="0"/>
        </a:spcAft>
        <a:buClr>
          <a:schemeClr val="tx2"/>
        </a:buClr>
        <a:buFont typeface="Wingdings" pitchFamily="2" charset="2"/>
        <a:buChar char="Ø"/>
        <a:defRPr sz="2100">
          <a:solidFill>
            <a:schemeClr val="tx1"/>
          </a:solidFill>
          <a:latin typeface="Arial" pitchFamily="34" charset="0"/>
          <a:ea typeface="+mn-ea"/>
          <a:cs typeface="Arial" pitchFamily="34" charset="0"/>
        </a:defRPr>
      </a:lvl1pPr>
      <a:lvl2pPr marL="681038" indent="-327422" algn="l" rtl="0" eaLnBrk="1" fontAlgn="base" hangingPunct="1">
        <a:spcBef>
          <a:spcPct val="20000"/>
        </a:spcBef>
        <a:spcAft>
          <a:spcPct val="0"/>
        </a:spcAft>
        <a:buClr>
          <a:srgbClr val="6699CC"/>
        </a:buClr>
        <a:buSzPct val="75000"/>
        <a:buFont typeface="Wingdings" pitchFamily="2" charset="2"/>
        <a:buChar char="q"/>
        <a:defRPr sz="1800">
          <a:solidFill>
            <a:schemeClr val="tx1"/>
          </a:solidFill>
          <a:latin typeface="Arial" pitchFamily="34" charset="0"/>
          <a:cs typeface="Arial" pitchFamily="34" charset="0"/>
        </a:defRPr>
      </a:lvl2pPr>
      <a:lvl3pPr marL="978694" indent="-296466" algn="l" rtl="0" eaLnBrk="1" fontAlgn="base" hangingPunct="1">
        <a:spcBef>
          <a:spcPct val="20000"/>
        </a:spcBef>
        <a:spcAft>
          <a:spcPct val="0"/>
        </a:spcAft>
        <a:buClr>
          <a:schemeClr val="tx2"/>
        </a:buClr>
        <a:buSzPct val="105000"/>
        <a:buChar char="•"/>
        <a:defRPr sz="1500">
          <a:solidFill>
            <a:schemeClr val="tx1"/>
          </a:solidFill>
          <a:latin typeface="Arial" pitchFamily="34" charset="0"/>
          <a:cs typeface="Arial" pitchFamily="34" charset="0"/>
        </a:defRPr>
      </a:lvl3pPr>
      <a:lvl4pPr marL="1270397" indent="-290513" algn="l" rtl="0" eaLnBrk="1" fontAlgn="base" hangingPunct="1">
        <a:spcBef>
          <a:spcPct val="20000"/>
        </a:spcBef>
        <a:spcAft>
          <a:spcPct val="0"/>
        </a:spcAft>
        <a:buClr>
          <a:srgbClr val="6699CC"/>
        </a:buClr>
        <a:buSzPct val="75000"/>
        <a:buFont typeface="Wingdings" pitchFamily="2" charset="2"/>
        <a:buChar char="§"/>
        <a:defRPr sz="1200">
          <a:solidFill>
            <a:schemeClr val="tx1"/>
          </a:solidFill>
          <a:latin typeface="Arial" pitchFamily="34" charset="0"/>
          <a:cs typeface="Arial" pitchFamily="34" charset="0"/>
        </a:defRPr>
      </a:lvl4pPr>
      <a:lvl5pPr marL="1570435" indent="-298847" algn="l" rtl="0" eaLnBrk="1" fontAlgn="base" hangingPunct="1">
        <a:spcBef>
          <a:spcPct val="25000"/>
        </a:spcBef>
        <a:spcAft>
          <a:spcPct val="0"/>
        </a:spcAft>
        <a:buClr>
          <a:schemeClr val="tx2"/>
        </a:buClr>
        <a:buFont typeface="Times" pitchFamily="18" charset="0"/>
        <a:buChar char="•"/>
        <a:defRPr sz="900">
          <a:solidFill>
            <a:schemeClr val="tx1"/>
          </a:solidFill>
          <a:latin typeface="Arial" pitchFamily="34" charset="0"/>
          <a:cs typeface="Arial" pitchFamily="34" charset="0"/>
        </a:defRPr>
      </a:lvl5pPr>
      <a:lvl6pPr marL="19133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6pPr>
      <a:lvl7pPr marL="22562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7pPr>
      <a:lvl8pPr marL="25991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8pPr>
      <a:lvl9pPr marL="2942035" indent="-298847" algn="l" rtl="0" eaLnBrk="1" fontAlgn="base" hangingPunct="1">
        <a:spcBef>
          <a:spcPct val="25000"/>
        </a:spcBef>
        <a:spcAft>
          <a:spcPct val="0"/>
        </a:spcAft>
        <a:buClr>
          <a:schemeClr val="tx2"/>
        </a:buClr>
        <a:buFont typeface="Times" pitchFamily="18" charset="0"/>
        <a:buChar char="•"/>
        <a:defRPr>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Picture 7" descr="Line1"/>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9737" y="1013642"/>
            <a:ext cx="9144000" cy="2286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5" name="Picture 1" descr="D:\Courses\Papers\SXPS\成果鉴定ppt\xbhs1.gif"/>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1" y="5580"/>
            <a:ext cx="1016000" cy="1008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6" name="标题占位符 1"/>
          <p:cNvSpPr>
            <a:spLocks noGrp="1" noChangeArrowheads="1"/>
          </p:cNvSpPr>
          <p:nvPr>
            <p:ph type="title"/>
          </p:nvPr>
        </p:nvSpPr>
        <p:spPr bwMode="auto">
          <a:xfrm>
            <a:off x="1016002" y="84184"/>
            <a:ext cx="7104275" cy="896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3077" name="文本占位符 2"/>
          <p:cNvSpPr>
            <a:spLocks noGrp="1" noChangeArrowheads="1"/>
          </p:cNvSpPr>
          <p:nvPr>
            <p:ph type="body" idx="1"/>
          </p:nvPr>
        </p:nvSpPr>
        <p:spPr bwMode="auto">
          <a:xfrm>
            <a:off x="251520" y="1242242"/>
            <a:ext cx="8640960" cy="49950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3078" name="日期占位符 3"/>
          <p:cNvSpPr>
            <a:spLocks noGrp="1" noChangeArrowheads="1"/>
          </p:cNvSpPr>
          <p:nvPr>
            <p:ph type="dt" sz="half" idx="2"/>
          </p:nvPr>
        </p:nvSpPr>
        <p:spPr bwMode="auto">
          <a:xfrm>
            <a:off x="457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79" name="页脚占位符 4"/>
          <p:cNvSpPr>
            <a:spLocks noGrp="1" noChangeArrowheads="1"/>
          </p:cNvSpPr>
          <p:nvPr>
            <p:ph type="ftr" sz="quarter" idx="3"/>
          </p:nvPr>
        </p:nvSpPr>
        <p:spPr bwMode="auto">
          <a:xfrm>
            <a:off x="3124200" y="6356354"/>
            <a:ext cx="2895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defRPr sz="900">
                <a:solidFill>
                  <a:srgbClr val="898989"/>
                </a:solidFill>
                <a:latin typeface="等线" panose="02010600030101010101" pitchFamily="2" charset="-122"/>
                <a:ea typeface="宋体" pitchFamily="2" charset="-122"/>
              </a:defRPr>
            </a:lvl1pPr>
          </a:lstStyle>
          <a:p>
            <a:pPr fontAlgn="base">
              <a:spcBef>
                <a:spcPct val="0"/>
              </a:spcBef>
              <a:spcAft>
                <a:spcPct val="0"/>
              </a:spcAft>
              <a:defRPr/>
            </a:pPr>
            <a:endParaRPr lang="zh-CN" altLang="en-US" dirty="0"/>
          </a:p>
        </p:txBody>
      </p:sp>
      <p:sp>
        <p:nvSpPr>
          <p:cNvPr id="3080" name="灯片编号占位符 5"/>
          <p:cNvSpPr>
            <a:spLocks noGrp="1" noChangeArrowheads="1"/>
          </p:cNvSpPr>
          <p:nvPr>
            <p:ph type="sldNum" sz="quarter" idx="4"/>
          </p:nvPr>
        </p:nvSpPr>
        <p:spPr bwMode="auto">
          <a:xfrm>
            <a:off x="6553200" y="6356354"/>
            <a:ext cx="21336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defRPr sz="900">
                <a:solidFill>
                  <a:schemeClr val="tx1"/>
                </a:solidFill>
                <a:latin typeface="等线" panose="02010600030101010101" pitchFamily="2" charset="-122"/>
              </a:defRPr>
            </a:lvl1pPr>
          </a:lstStyle>
          <a:p>
            <a:pPr fontAlgn="base">
              <a:spcBef>
                <a:spcPct val="0"/>
              </a:spcBef>
              <a:spcAft>
                <a:spcPct val="0"/>
              </a:spcAft>
            </a:pPr>
            <a:fld id="{A4A778C2-16CB-48CF-8825-AA62877AA2B2}" type="slidenum">
              <a:rPr lang="zh-CN" altLang="en-US" smtClean="0">
                <a:solidFill>
                  <a:srgbClr val="000000"/>
                </a:solidFill>
              </a:rPr>
              <a:pPr fontAlgn="base">
                <a:spcBef>
                  <a:spcPct val="0"/>
                </a:spcBef>
                <a:spcAft>
                  <a:spcPct val="0"/>
                </a:spcAft>
              </a:pPr>
              <a:t>‹#›</a:t>
            </a:fld>
            <a:endParaRPr lang="zh-CN" altLang="en-US" dirty="0">
              <a:solidFill>
                <a:srgbClr val="000000"/>
              </a:solidFill>
            </a:endParaRPr>
          </a:p>
        </p:txBody>
      </p:sp>
      <p:pic>
        <p:nvPicPr>
          <p:cNvPr id="3081" name="图片 8"/>
          <p:cNvPicPr>
            <a:picLocks noChangeAspect="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8120277" y="-2381"/>
            <a:ext cx="1033462" cy="1028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18368443"/>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Lst>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hf hdr="0" ftr="0" dt="0"/>
  <p:txStyles>
    <p:titleStyle>
      <a:lvl1pPr algn="ctr" rtl="0" eaLnBrk="0" fontAlgn="base" hangingPunct="0">
        <a:spcBef>
          <a:spcPct val="0"/>
        </a:spcBef>
        <a:spcAft>
          <a:spcPct val="0"/>
        </a:spcAft>
        <a:defRPr sz="3300">
          <a:solidFill>
            <a:schemeClr val="tx1"/>
          </a:solidFill>
          <a:latin typeface="等线" panose="02010600030101010101" pitchFamily="2" charset="-122"/>
          <a:ea typeface="+mj-ea"/>
          <a:cs typeface="+mj-cs"/>
        </a:defRPr>
      </a:lvl1pPr>
      <a:lvl2pPr algn="ctr" rtl="0" eaLnBrk="0" fontAlgn="base" hangingPunct="0">
        <a:spcBef>
          <a:spcPct val="0"/>
        </a:spcBef>
        <a:spcAft>
          <a:spcPct val="0"/>
        </a:spcAft>
        <a:defRPr sz="3300">
          <a:solidFill>
            <a:schemeClr val="tx1"/>
          </a:solidFill>
          <a:latin typeface="Calibri" pitchFamily="34" charset="0"/>
          <a:ea typeface="宋体" pitchFamily="2" charset="-122"/>
        </a:defRPr>
      </a:lvl2pPr>
      <a:lvl3pPr algn="ctr" rtl="0" eaLnBrk="0" fontAlgn="base" hangingPunct="0">
        <a:spcBef>
          <a:spcPct val="0"/>
        </a:spcBef>
        <a:spcAft>
          <a:spcPct val="0"/>
        </a:spcAft>
        <a:defRPr sz="3300">
          <a:solidFill>
            <a:schemeClr val="tx1"/>
          </a:solidFill>
          <a:latin typeface="Calibri" pitchFamily="34" charset="0"/>
          <a:ea typeface="宋体" pitchFamily="2" charset="-122"/>
        </a:defRPr>
      </a:lvl3pPr>
      <a:lvl4pPr algn="ctr" rtl="0" eaLnBrk="0" fontAlgn="base" hangingPunct="0">
        <a:spcBef>
          <a:spcPct val="0"/>
        </a:spcBef>
        <a:spcAft>
          <a:spcPct val="0"/>
        </a:spcAft>
        <a:defRPr sz="3300">
          <a:solidFill>
            <a:schemeClr val="tx1"/>
          </a:solidFill>
          <a:latin typeface="Calibri" pitchFamily="34" charset="0"/>
          <a:ea typeface="宋体" pitchFamily="2" charset="-122"/>
        </a:defRPr>
      </a:lvl4pPr>
      <a:lvl5pPr algn="ctr" rtl="0" eaLnBrk="0" fontAlgn="base" hangingPunct="0">
        <a:spcBef>
          <a:spcPct val="0"/>
        </a:spcBef>
        <a:spcAft>
          <a:spcPct val="0"/>
        </a:spcAft>
        <a:defRPr sz="3300">
          <a:solidFill>
            <a:schemeClr val="tx1"/>
          </a:solidFill>
          <a:latin typeface="Calibri" pitchFamily="34" charset="0"/>
          <a:ea typeface="宋体" pitchFamily="2" charset="-122"/>
        </a:defRPr>
      </a:lvl5pPr>
      <a:lvl6pPr marL="342900" algn="ctr" rtl="0" eaLnBrk="0" fontAlgn="base" hangingPunct="0">
        <a:spcBef>
          <a:spcPct val="0"/>
        </a:spcBef>
        <a:spcAft>
          <a:spcPct val="0"/>
        </a:spcAft>
        <a:defRPr sz="3300">
          <a:solidFill>
            <a:schemeClr val="tx1"/>
          </a:solidFill>
          <a:latin typeface="Calibri" pitchFamily="34" charset="0"/>
          <a:ea typeface="宋体" pitchFamily="2" charset="-122"/>
        </a:defRPr>
      </a:lvl6pPr>
      <a:lvl7pPr marL="685800" algn="ctr" rtl="0" eaLnBrk="0" fontAlgn="base" hangingPunct="0">
        <a:spcBef>
          <a:spcPct val="0"/>
        </a:spcBef>
        <a:spcAft>
          <a:spcPct val="0"/>
        </a:spcAft>
        <a:defRPr sz="3300">
          <a:solidFill>
            <a:schemeClr val="tx1"/>
          </a:solidFill>
          <a:latin typeface="Calibri" pitchFamily="34" charset="0"/>
          <a:ea typeface="宋体" pitchFamily="2" charset="-122"/>
        </a:defRPr>
      </a:lvl7pPr>
      <a:lvl8pPr marL="1028700" algn="ctr" rtl="0" eaLnBrk="0" fontAlgn="base" hangingPunct="0">
        <a:spcBef>
          <a:spcPct val="0"/>
        </a:spcBef>
        <a:spcAft>
          <a:spcPct val="0"/>
        </a:spcAft>
        <a:defRPr sz="3300">
          <a:solidFill>
            <a:schemeClr val="tx1"/>
          </a:solidFill>
          <a:latin typeface="Calibri" pitchFamily="34" charset="0"/>
          <a:ea typeface="宋体" pitchFamily="2" charset="-122"/>
        </a:defRPr>
      </a:lvl8pPr>
      <a:lvl9pPr marL="1371600" algn="ctr" rtl="0" eaLnBrk="0" fontAlgn="base" hangingPunct="0">
        <a:spcBef>
          <a:spcPct val="0"/>
        </a:spcBef>
        <a:spcAft>
          <a:spcPct val="0"/>
        </a:spcAft>
        <a:defRPr sz="3300">
          <a:solidFill>
            <a:schemeClr val="tx1"/>
          </a:solidFill>
          <a:latin typeface="Calibri" pitchFamily="34" charset="0"/>
          <a:ea typeface="宋体" pitchFamily="2" charset="-122"/>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a:solidFill>
            <a:schemeClr val="tx1"/>
          </a:solidFill>
          <a:latin typeface="等线" panose="02010600030101010101" pitchFamily="2" charset="-122"/>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a:solidFill>
            <a:schemeClr val="tx1"/>
          </a:solidFill>
          <a:latin typeface="等线" panose="02010600030101010101" pitchFamily="2" charset="-122"/>
          <a:ea typeface="+mn-ea"/>
        </a:defRPr>
      </a:lvl2pPr>
      <a:lvl3pPr marL="857250" indent="-17145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mn-ea"/>
        </a:defRPr>
      </a:lvl3pPr>
      <a:lvl4pPr marL="12001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4pPr>
      <a:lvl5pPr marL="1543050" indent="-171450" algn="l" rtl="0" eaLnBrk="0" fontAlgn="base" hangingPunct="0">
        <a:spcBef>
          <a:spcPct val="20000"/>
        </a:spcBef>
        <a:spcAft>
          <a:spcPct val="0"/>
        </a:spcAft>
        <a:buFont typeface="Arial" panose="020B0604020202020204" pitchFamily="34" charset="0"/>
        <a:buChar char="»"/>
        <a:defRPr sz="1500">
          <a:solidFill>
            <a:schemeClr val="tx1"/>
          </a:solidFill>
          <a:latin typeface="等线" panose="02010600030101010101" pitchFamily="2" charset="-122"/>
          <a:ea typeface="+mn-ea"/>
        </a:defRPr>
      </a:lvl5pPr>
      <a:lvl6pPr marL="18859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6pPr>
      <a:lvl7pPr marL="22288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7pPr>
      <a:lvl8pPr marL="25717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8pPr>
      <a:lvl9pPr marL="2914650" indent="-171450" algn="l" rtl="0" eaLnBrk="0" fontAlgn="base" hangingPunct="0">
        <a:spcBef>
          <a:spcPct val="20000"/>
        </a:spcBef>
        <a:spcAft>
          <a:spcPct val="0"/>
        </a:spcAft>
        <a:buFont typeface="Arial" pitchFamily="34" charset="0"/>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aperswithcode.com/dataset/dnd"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hyperlink" Target="https://paperswithcode.com/sota/image-denoising-on-sidd"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Kobaayyy/Awesome-CVPR2021-CVPR2020-Low-Level-Vision/blob/master/CVPR2021.md"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Kobaayyy/Awesome-CVPR2021-CVPR2020-Low-Level-Vision/blob/master/CVPR2020.m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Kobaayyy/Awesome-ECCV2020-Low-Level-Vis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410037" y="2306027"/>
            <a:ext cx="8323925" cy="1458515"/>
          </a:xfrm>
        </p:spPr>
        <p:txBody>
          <a:bodyPr/>
          <a:lstStyle/>
          <a:p>
            <a:r>
              <a:rPr lang="en-US" altLang="zh-CN" sz="3200" b="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DL-based Image </a:t>
            </a:r>
            <a:r>
              <a:rPr lang="en-US" altLang="zh-CN" sz="32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Denoising Survey</a:t>
            </a:r>
            <a:endParaRPr lang="en-US" altLang="zh-CN" sz="32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8" name="Picture 6">
            <a:extLst>
              <a:ext uri="{FF2B5EF4-FFF2-40B4-BE49-F238E27FC236}">
                <a16:creationId xmlns:a16="http://schemas.microsoft.com/office/drawing/2014/main" id="{967A1EAC-DBA1-FC4A-8B48-70D9FFA3CF8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7030" y="332082"/>
            <a:ext cx="1056492" cy="1050338"/>
          </a:xfrm>
          <a:prstGeom prst="rect">
            <a:avLst/>
          </a:prstGeom>
        </p:spPr>
      </p:pic>
      <p:sp>
        <p:nvSpPr>
          <p:cNvPr id="6" name="标题 4">
            <a:extLst>
              <a:ext uri="{FF2B5EF4-FFF2-40B4-BE49-F238E27FC236}">
                <a16:creationId xmlns:a16="http://schemas.microsoft.com/office/drawing/2014/main" id="{6FD02775-8D36-4E9D-BF36-A886B45A8899}"/>
              </a:ext>
            </a:extLst>
          </p:cNvPr>
          <p:cNvSpPr txBox="1">
            <a:spLocks/>
          </p:cNvSpPr>
          <p:nvPr/>
        </p:nvSpPr>
        <p:spPr bwMode="auto">
          <a:xfrm>
            <a:off x="487262" y="4130439"/>
            <a:ext cx="8323925" cy="14585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Xiangsheng Shi</a:t>
            </a:r>
          </a:p>
          <a:p>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2021-9-23 ver1.5</a:t>
            </a:r>
          </a:p>
        </p:txBody>
      </p:sp>
    </p:spTree>
    <p:extLst>
      <p:ext uri="{BB962C8B-B14F-4D97-AF65-F5344CB8AC3E}">
        <p14:creationId xmlns:p14="http://schemas.microsoft.com/office/powerpoint/2010/main" val="1511817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D1F1EE1-5A17-4125-95F8-9116151DAD92}"/>
              </a:ext>
            </a:extLst>
          </p:cNvPr>
          <p:cNvPicPr>
            <a:picLocks noChangeAspect="1"/>
          </p:cNvPicPr>
          <p:nvPr/>
        </p:nvPicPr>
        <p:blipFill>
          <a:blip r:embed="rId3"/>
          <a:stretch>
            <a:fillRect/>
          </a:stretch>
        </p:blipFill>
        <p:spPr>
          <a:xfrm>
            <a:off x="1770234" y="1706268"/>
            <a:ext cx="5616235" cy="2665876"/>
          </a:xfrm>
          <a:prstGeom prst="rect">
            <a:avLst/>
          </a:prstGeom>
        </p:spPr>
      </p:pic>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10</a:t>
            </a:fld>
            <a:endParaRPr lang="en-US" altLang="zh-CN" dirty="0">
              <a:solidFill>
                <a:srgbClr val="3333CC"/>
              </a:solidFill>
              <a:latin typeface="等线" panose="02010600030101010101" pitchFamily="2" charset="-122"/>
            </a:endParaRPr>
          </a:p>
        </p:txBody>
      </p:sp>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6" y="1187213"/>
            <a:ext cx="8477252" cy="4717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TimeLine of Interesting Image Denoising Work(</a:t>
            </a:r>
            <a:r>
              <a:rPr lang="en-US" altLang="zh-CN" sz="2800" strike="sngStrike"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Aritcle</a:t>
            </a:r>
            <a:r>
              <a:rPr lang="en-US" altLang="zh-CN" sz="2800" strike="sngStrike"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Amway</a:t>
            </a: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Early Exploration of DL in Denoising</a:t>
            </a:r>
          </a:p>
          <a:p>
            <a:pPr marL="1257300" lvl="2" indent="-342900" algn="l">
              <a:buFont typeface="Arial" panose="020B0604020202020204" pitchFamily="34" charset="0"/>
              <a:buChar char="•"/>
            </a:pPr>
            <a:r>
              <a:rPr lang="en-US" altLang="zh-CN" sz="1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1800" kern="0" dirty="0" err="1">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fisrt</a:t>
            </a:r>
            <a:r>
              <a:rPr lang="en-US" altLang="zh-CN" sz="1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 CNN denoiser)Natural image </a:t>
            </a:r>
          </a:p>
          <a:p>
            <a:pPr lvl="2" algn="l"/>
            <a:r>
              <a:rPr lang="en-US" altLang="zh-CN" sz="1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denoising with convolutional networks, NIPS09</a:t>
            </a:r>
          </a:p>
          <a:p>
            <a:pPr marL="1200150" lvl="2" indent="-285750" algn="l">
              <a:buFont typeface="Arial" panose="020B0604020202020204" pitchFamily="34" charset="0"/>
              <a:buChar char="•"/>
            </a:pPr>
            <a:r>
              <a:rPr lang="en-US" altLang="zh-CN" sz="1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(MLP denoiser) Image denoising: Can plain neural networks compete with BM3D?, CVPR12</a:t>
            </a:r>
          </a:p>
          <a:p>
            <a:pPr marL="1200150" lvl="2" indent="-285750" algn="l">
              <a:buFont typeface="Arial" panose="020B0604020202020204" pitchFamily="34" charset="0"/>
              <a:buChar char="•"/>
            </a:pPr>
            <a:r>
              <a:rPr lang="en-US" altLang="zh-CN" sz="1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(TNRD) Trainable nonlinear reaction diffusion: A flexible framework for fast and effective image restoration, TPAMI16</a:t>
            </a:r>
          </a:p>
          <a:p>
            <a:pPr algn="l"/>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17221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6" y="1187213"/>
            <a:ext cx="8477252" cy="4717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TimeLine of Interesting Image Denoising Work(</a:t>
            </a:r>
            <a:r>
              <a:rPr lang="en-US" altLang="zh-CN" sz="2800" strike="sngStrike"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Aritcle</a:t>
            </a:r>
            <a:r>
              <a:rPr lang="en-US" altLang="zh-CN" sz="2800" strike="sngStrike"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Amway</a:t>
            </a: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Influential DL-based Image Denoise Work</a:t>
            </a:r>
          </a:p>
          <a:p>
            <a:pPr marL="1257300" lvl="2" indent="-342900" algn="l">
              <a:buFont typeface="Arial" panose="020B0604020202020204" pitchFamily="34" charset="0"/>
              <a:buChar char="•"/>
            </a:pP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(3000+citation, </a:t>
            </a:r>
            <a:r>
              <a:rPr lang="en-US" altLang="zh-CN" sz="1800" kern="0" dirty="0" err="1">
                <a:latin typeface="Adobe Devanagari" panose="02040503050201020203" pitchFamily="18" charset="0"/>
                <a:ea typeface="微软雅黑" panose="020B0503020204020204" pitchFamily="34" charset="-122"/>
                <a:cs typeface="Adobe Devanagari" panose="02040503050201020203" pitchFamily="18" charset="0"/>
              </a:rPr>
              <a:t>DnCNN</a:t>
            </a: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 Beyond a gaussian denoiser: Residual learning of deep </a:t>
            </a:r>
            <a:r>
              <a:rPr lang="en-US" altLang="zh-CN" sz="1800" kern="0" dirty="0" err="1">
                <a:latin typeface="Adobe Devanagari" panose="02040503050201020203" pitchFamily="18" charset="0"/>
                <a:ea typeface="微软雅黑" panose="020B0503020204020204" pitchFamily="34" charset="-122"/>
                <a:cs typeface="Adobe Devanagari" panose="02040503050201020203" pitchFamily="18" charset="0"/>
              </a:rPr>
              <a:t>cnn</a:t>
            </a: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 for image denoising, TIP17</a:t>
            </a:r>
          </a:p>
          <a:p>
            <a:pPr marL="1257300" lvl="2" indent="-342900" algn="l">
              <a:buFont typeface="Arial" panose="020B0604020202020204" pitchFamily="34" charset="0"/>
              <a:buChar char="•"/>
            </a:pP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1800" kern="0" dirty="0" err="1">
                <a:latin typeface="Adobe Devanagari" panose="02040503050201020203" pitchFamily="18" charset="0"/>
                <a:ea typeface="微软雅黑" panose="020B0503020204020204" pitchFamily="34" charset="-122"/>
                <a:cs typeface="Adobe Devanagari" panose="02040503050201020203" pitchFamily="18" charset="0"/>
              </a:rPr>
              <a:t>FFDNet</a:t>
            </a: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1800" kern="0" dirty="0" err="1">
                <a:latin typeface="Adobe Devanagari" panose="02040503050201020203" pitchFamily="18" charset="0"/>
                <a:ea typeface="微软雅黑" panose="020B0503020204020204" pitchFamily="34" charset="-122"/>
                <a:cs typeface="Adobe Devanagari" panose="02040503050201020203" pitchFamily="18" charset="0"/>
              </a:rPr>
              <a:t>FFDNet</a:t>
            </a: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 Toward a fast and flexible solution for </a:t>
            </a:r>
            <a:r>
              <a:rPr lang="en-US" altLang="zh-CN" sz="1800" kern="0" dirty="0" err="1">
                <a:latin typeface="Adobe Devanagari" panose="02040503050201020203" pitchFamily="18" charset="0"/>
                <a:ea typeface="微软雅黑" panose="020B0503020204020204" pitchFamily="34" charset="-122"/>
                <a:cs typeface="Adobe Devanagari" panose="02040503050201020203" pitchFamily="18" charset="0"/>
              </a:rPr>
              <a:t>cnn</a:t>
            </a: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-based image denoising, TIP18</a:t>
            </a:r>
          </a:p>
          <a:p>
            <a:pPr marL="1200150" lvl="2" indent="-285750" algn="l">
              <a:buFont typeface="Arial" panose="020B0604020202020204" pitchFamily="34" charset="0"/>
              <a:buChar char="•"/>
            </a:pP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1800" kern="0" dirty="0" err="1">
                <a:latin typeface="Adobe Devanagari" panose="02040503050201020203" pitchFamily="18" charset="0"/>
                <a:ea typeface="微软雅黑" panose="020B0503020204020204" pitchFamily="34" charset="-122"/>
                <a:cs typeface="Adobe Devanagari" panose="02040503050201020203" pitchFamily="18" charset="0"/>
              </a:rPr>
              <a:t>CBDNet</a:t>
            </a:r>
            <a:r>
              <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rPr>
              <a:t>) Toward convolutional blind denoising of real photographs, CVPR19</a:t>
            </a:r>
          </a:p>
          <a:p>
            <a:pPr marL="1200150" lvl="2" indent="-285750" algn="l">
              <a:buFont typeface="Arial" panose="020B0604020202020204" pitchFamily="34" charset="0"/>
              <a:buChar char="•"/>
            </a:pPr>
            <a:endPar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endParaRPr>
          </a:p>
          <a:p>
            <a:pPr marL="742950" lvl="1" indent="-28575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Familiar Faces</a:t>
            </a:r>
          </a:p>
          <a:p>
            <a:pPr marL="1200150" lvl="2" indent="-28575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RIDNet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Real image denoising with feature attention, ICCV19</a:t>
            </a:r>
          </a:p>
          <a:p>
            <a:pPr marL="1200150" lvl="2" indent="-28575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AINDNet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Transfer Learning from Synthetic to Real-Noise Denoising with Adaptive Instance Normalization, CVPR20</a:t>
            </a:r>
          </a:p>
          <a:p>
            <a:pPr marL="1200150" lvl="2" indent="-28575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11</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1067639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6" y="1187213"/>
            <a:ext cx="8477252" cy="4717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TimeLine of Interesting Image Denoising Work(</a:t>
            </a:r>
            <a:r>
              <a:rPr lang="en-US" altLang="zh-CN" sz="2800" strike="sngStrike"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Aritcle</a:t>
            </a:r>
            <a:r>
              <a:rPr lang="en-US" altLang="zh-CN" sz="2800" strike="sngStrike"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Amway</a:t>
            </a: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92D050"/>
                </a:solidFill>
                <a:latin typeface="Adobe Devanagari" panose="02040503050201020203" pitchFamily="18" charset="0"/>
                <a:ea typeface="微软雅黑" panose="020B0503020204020204" pitchFamily="34" charset="-122"/>
                <a:cs typeface="Adobe Devanagari" panose="02040503050201020203" pitchFamily="18" charset="0"/>
              </a:rPr>
              <a:t>Widely Used Dataset – for better understanding noise and data acquisition</a:t>
            </a:r>
          </a:p>
          <a:p>
            <a:pPr marL="1257300" lvl="2" indent="-342900" algn="l">
              <a:buFont typeface="Arial" panose="020B0604020202020204" pitchFamily="34" charset="0"/>
              <a:buChar char="•"/>
            </a:pPr>
            <a:r>
              <a:rPr lang="en-US" altLang="zh-CN" sz="1800" kern="0" dirty="0">
                <a:solidFill>
                  <a:srgbClr val="92D050"/>
                </a:solidFill>
                <a:latin typeface="Adobe Devanagari" panose="02040503050201020203" pitchFamily="18" charset="0"/>
                <a:ea typeface="微软雅黑" panose="020B0503020204020204" pitchFamily="34" charset="-122"/>
                <a:cs typeface="Adobe Devanagari" panose="02040503050201020203" pitchFamily="18" charset="0"/>
              </a:rPr>
              <a:t>(DND) Benchmarking denoising algorithms with real photographs, CVPR17</a:t>
            </a:r>
          </a:p>
          <a:p>
            <a:pPr marL="1257300" lvl="2" indent="-342900" algn="l">
              <a:buFont typeface="Arial" panose="020B0604020202020204" pitchFamily="34" charset="0"/>
              <a:buChar char="•"/>
            </a:pPr>
            <a:r>
              <a:rPr lang="en-US" altLang="zh-CN" sz="1800" kern="0" dirty="0">
                <a:solidFill>
                  <a:srgbClr val="92D050"/>
                </a:solidFill>
                <a:latin typeface="Adobe Devanagari" panose="02040503050201020203" pitchFamily="18" charset="0"/>
                <a:ea typeface="微软雅黑" panose="020B0503020204020204" pitchFamily="34" charset="-122"/>
                <a:cs typeface="Adobe Devanagari" panose="02040503050201020203" pitchFamily="18" charset="0"/>
              </a:rPr>
              <a:t>(SIDD) A high-quality denoising dataset for smartphone cameras, CVPR18</a:t>
            </a:r>
          </a:p>
          <a:p>
            <a:pPr lvl="2" algn="l"/>
            <a:endParaRPr lang="en-US" altLang="zh-CN" sz="1800" kern="0" dirty="0">
              <a:latin typeface="Adobe Devanagari" panose="02040503050201020203" pitchFamily="18" charset="0"/>
              <a:ea typeface="微软雅黑" panose="020B0503020204020204" pitchFamily="34" charset="-122"/>
              <a:cs typeface="Adobe Devanagari" panose="02040503050201020203" pitchFamily="18" charset="0"/>
            </a:endParaRPr>
          </a:p>
          <a:p>
            <a:pPr marL="742950" lvl="1" indent="-285750" algn="l">
              <a:buFont typeface="Arial" panose="020B0604020202020204" pitchFamily="34" charset="0"/>
              <a:buChar char="•"/>
            </a:pPr>
            <a:r>
              <a:rPr lang="en-US" altLang="zh-CN" sz="2000" kern="0" dirty="0">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A glance into SOTA</a:t>
            </a:r>
          </a:p>
          <a:p>
            <a:pPr marL="1200150" lvl="2" indent="-285750" algn="l">
              <a:buFont typeface="Arial" panose="020B0604020202020204" pitchFamily="34" charset="0"/>
              <a:buChar char="•"/>
            </a:pPr>
            <a:r>
              <a:rPr lang="en-US" altLang="zh-CN" sz="2000" kern="0" dirty="0">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(SOTA on DND) </a:t>
            </a:r>
            <a:r>
              <a:rPr lang="en-US" altLang="zh-CN" sz="2000" kern="0" dirty="0" err="1">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Uformer</a:t>
            </a:r>
            <a:r>
              <a:rPr lang="en-US" altLang="zh-CN" sz="2000" kern="0" dirty="0">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 A General U-Shaped Transformer for Image Restoration, arxiv21</a:t>
            </a:r>
          </a:p>
          <a:p>
            <a:pPr marL="1200150" lvl="2" indent="-285750" algn="l">
              <a:buFont typeface="Arial" panose="020B0604020202020204" pitchFamily="34" charset="0"/>
              <a:buChar char="•"/>
            </a:pPr>
            <a:r>
              <a:rPr lang="en-US" altLang="zh-CN" sz="2000" kern="0" dirty="0">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(SOTA on SIDD) </a:t>
            </a:r>
            <a:r>
              <a:rPr lang="en-US" altLang="zh-CN" sz="2000" kern="0" dirty="0" err="1">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HINet</a:t>
            </a:r>
            <a:r>
              <a:rPr lang="en-US" altLang="zh-CN" sz="2000" kern="0" dirty="0">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 Half Instance Normalization Network for Image Restoration, CVPRW21</a:t>
            </a:r>
          </a:p>
          <a:p>
            <a:pPr marL="1200150" lvl="2" indent="-28575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12</a:t>
            </a:fld>
            <a:endParaRPr lang="en-US" altLang="zh-CN" dirty="0">
              <a:solidFill>
                <a:srgbClr val="3333CC"/>
              </a:solidFill>
              <a:latin typeface="等线" panose="02010600030101010101" pitchFamily="2" charset="-122"/>
            </a:endParaRPr>
          </a:p>
        </p:txBody>
      </p:sp>
    </p:spTree>
    <p:extLst>
      <p:ext uri="{BB962C8B-B14F-4D97-AF65-F5344CB8AC3E}">
        <p14:creationId xmlns:p14="http://schemas.microsoft.com/office/powerpoint/2010/main" val="2935507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Menu</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13</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a:p>
            <a:pPr marL="342900" indent="-342900" algn="l">
              <a:buFont typeface="Arial" panose="020B0604020202020204" pitchFamily="34" charset="0"/>
              <a:buChar char="•"/>
            </a:pPr>
            <a:r>
              <a:rPr lang="en-US" altLang="zh-CN" sz="2800" kern="0" dirty="0">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 </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28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Summary</a:t>
            </a:r>
          </a:p>
        </p:txBody>
      </p:sp>
    </p:spTree>
    <p:extLst>
      <p:ext uri="{BB962C8B-B14F-4D97-AF65-F5344CB8AC3E}">
        <p14:creationId xmlns:p14="http://schemas.microsoft.com/office/powerpoint/2010/main" val="2037460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14</a:t>
            </a:fld>
            <a:endParaRPr lang="en-US" altLang="zh-CN" dirty="0">
              <a:solidFill>
                <a:srgbClr val="3333CC"/>
              </a:solidFill>
              <a:latin typeface="等线" panose="02010600030101010101" pitchFamily="2" charset="-122"/>
            </a:endParaRPr>
          </a:p>
        </p:txBody>
      </p:sp>
      <p:sp>
        <p:nvSpPr>
          <p:cNvPr id="10" name="标题 4">
            <a:extLst>
              <a:ext uri="{FF2B5EF4-FFF2-40B4-BE49-F238E27FC236}">
                <a16:creationId xmlns:a16="http://schemas.microsoft.com/office/drawing/2014/main" id="{08439695-7F10-4E95-8B80-5E4621DC7D78}"/>
              </a:ext>
            </a:extLst>
          </p:cNvPr>
          <p:cNvSpPr txBox="1">
            <a:spLocks/>
          </p:cNvSpPr>
          <p:nvPr/>
        </p:nvSpPr>
        <p:spPr bwMode="auto">
          <a:xfrm>
            <a:off x="0" y="3373877"/>
            <a:ext cx="1868454"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DL-based</a:t>
            </a:r>
          </a:p>
          <a:p>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Denoising</a:t>
            </a:r>
          </a:p>
          <a:p>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12" name="标题 4">
            <a:extLst>
              <a:ext uri="{FF2B5EF4-FFF2-40B4-BE49-F238E27FC236}">
                <a16:creationId xmlns:a16="http://schemas.microsoft.com/office/drawing/2014/main" id="{29309AF7-77E6-49A4-A610-20A0F89C6914}"/>
              </a:ext>
            </a:extLst>
          </p:cNvPr>
          <p:cNvSpPr txBox="1">
            <a:spLocks/>
          </p:cNvSpPr>
          <p:nvPr/>
        </p:nvSpPr>
        <p:spPr bwMode="auto">
          <a:xfrm>
            <a:off x="2224391" y="1583947"/>
            <a:ext cx="2726987" cy="5043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FFC00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a:p>
            <a:pPr marL="342900" indent="-342900">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000" kern="0" dirty="0">
                <a:solidFill>
                  <a:srgbClr val="92D050"/>
                </a:solidFill>
                <a:latin typeface="Adobe Devanagari" panose="02040503050201020203" pitchFamily="18" charset="0"/>
                <a:ea typeface="微软雅黑" panose="020B0503020204020204" pitchFamily="34" charset="-122"/>
                <a:cs typeface="Adobe Devanagari" panose="02040503050201020203" pitchFamily="18" charset="0"/>
              </a:rPr>
              <a:t>Learning Strategy</a:t>
            </a:r>
          </a:p>
          <a:p>
            <a:pPr marL="342900"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000" kern="0" dirty="0">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Data Acquisition&amp;</a:t>
            </a:r>
          </a:p>
          <a:p>
            <a:pPr algn="l"/>
            <a:r>
              <a:rPr lang="en-US" altLang="zh-CN" sz="2000" kern="0" dirty="0">
                <a:solidFill>
                  <a:srgbClr val="00B0F0"/>
                </a:solidFill>
                <a:latin typeface="Adobe Devanagari" panose="02040503050201020203" pitchFamily="18" charset="0"/>
                <a:ea typeface="微软雅黑" panose="020B0503020204020204" pitchFamily="34" charset="-122"/>
                <a:cs typeface="Adobe Devanagari" panose="02040503050201020203" pitchFamily="18" charset="0"/>
              </a:rPr>
              <a:t>            Enhancement</a:t>
            </a:r>
          </a:p>
          <a:p>
            <a:pPr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000" kern="0" dirty="0">
                <a:solidFill>
                  <a:srgbClr val="7030A0"/>
                </a:solidFill>
                <a:latin typeface="Adobe Devanagari" panose="02040503050201020203" pitchFamily="18" charset="0"/>
                <a:ea typeface="微软雅黑" panose="020B0503020204020204" pitchFamily="34" charset="-122"/>
                <a:cs typeface="Adobe Devanagari" panose="02040503050201020203" pitchFamily="18" charset="0"/>
              </a:rPr>
              <a:t>Combined with </a:t>
            </a:r>
          </a:p>
          <a:p>
            <a:pPr algn="l"/>
            <a:r>
              <a:rPr lang="en-US" altLang="zh-CN" sz="2000" kern="0" dirty="0">
                <a:solidFill>
                  <a:srgbClr val="7030A0"/>
                </a:solidFill>
                <a:latin typeface="Adobe Devanagari" panose="02040503050201020203" pitchFamily="18" charset="0"/>
                <a:ea typeface="微软雅黑" panose="020B0503020204020204" pitchFamily="34" charset="-122"/>
                <a:cs typeface="Adobe Devanagari" panose="02040503050201020203" pitchFamily="18" charset="0"/>
              </a:rPr>
              <a:t>    Traditional Methods</a:t>
            </a:r>
          </a:p>
          <a:p>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13" name="标题 4">
            <a:extLst>
              <a:ext uri="{FF2B5EF4-FFF2-40B4-BE49-F238E27FC236}">
                <a16:creationId xmlns:a16="http://schemas.microsoft.com/office/drawing/2014/main" id="{174BC9DF-9F14-492D-9E7C-7AFFA213A3BB}"/>
              </a:ext>
            </a:extLst>
          </p:cNvPr>
          <p:cNvSpPr txBox="1">
            <a:spLocks/>
          </p:cNvSpPr>
          <p:nvPr/>
        </p:nvSpPr>
        <p:spPr bwMode="auto">
          <a:xfrm>
            <a:off x="4951378" y="1148998"/>
            <a:ext cx="2726987" cy="252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Framework</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Module Design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Deeper &amp; Wider</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Network&amp;</a:t>
            </a:r>
          </a:p>
          <a:p>
            <a:pPr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Ensemble based method</a:t>
            </a:r>
          </a:p>
        </p:txBody>
      </p:sp>
      <p:sp>
        <p:nvSpPr>
          <p:cNvPr id="14" name="标题 4">
            <a:extLst>
              <a:ext uri="{FF2B5EF4-FFF2-40B4-BE49-F238E27FC236}">
                <a16:creationId xmlns:a16="http://schemas.microsoft.com/office/drawing/2014/main" id="{F211B7FC-A0AC-4709-82CD-68EA6889DE4C}"/>
              </a:ext>
            </a:extLst>
          </p:cNvPr>
          <p:cNvSpPr txBox="1">
            <a:spLocks/>
          </p:cNvSpPr>
          <p:nvPr/>
        </p:nvSpPr>
        <p:spPr bwMode="auto">
          <a:xfrm>
            <a:off x="4951378" y="2768556"/>
            <a:ext cx="3180946" cy="1403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Training / </a:t>
            </a:r>
          </a:p>
          <a:p>
            <a:pPr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Transfer Learning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Loss Function Design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Multi-Supervision</a:t>
            </a:r>
          </a:p>
        </p:txBody>
      </p:sp>
      <p:sp>
        <p:nvSpPr>
          <p:cNvPr id="16" name="标题 4">
            <a:extLst>
              <a:ext uri="{FF2B5EF4-FFF2-40B4-BE49-F238E27FC236}">
                <a16:creationId xmlns:a16="http://schemas.microsoft.com/office/drawing/2014/main" id="{A8B4539E-DC2C-4EE4-8856-E742D9E3464D}"/>
              </a:ext>
            </a:extLst>
          </p:cNvPr>
          <p:cNvSpPr txBox="1">
            <a:spLocks/>
          </p:cNvSpPr>
          <p:nvPr/>
        </p:nvSpPr>
        <p:spPr bwMode="auto">
          <a:xfrm>
            <a:off x="4951378" y="4036647"/>
            <a:ext cx="3180946" cy="1403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Preprocessing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Postprocessing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Noise Model</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Self-supervision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Auxiliary Information</a:t>
            </a:r>
          </a:p>
        </p:txBody>
      </p:sp>
      <p:sp>
        <p:nvSpPr>
          <p:cNvPr id="17" name="标题 4">
            <a:extLst>
              <a:ext uri="{FF2B5EF4-FFF2-40B4-BE49-F238E27FC236}">
                <a16:creationId xmlns:a16="http://schemas.microsoft.com/office/drawing/2014/main" id="{F97E012E-D6DF-4F19-9A29-D1E7F6BF1CF2}"/>
              </a:ext>
            </a:extLst>
          </p:cNvPr>
          <p:cNvSpPr txBox="1">
            <a:spLocks/>
          </p:cNvSpPr>
          <p:nvPr/>
        </p:nvSpPr>
        <p:spPr bwMode="auto">
          <a:xfrm>
            <a:off x="4951378" y="5637101"/>
            <a:ext cx="3180946" cy="1403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CNN as prior</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Domain Transformation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Dictionary Learning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Burst Denoising</a:t>
            </a:r>
          </a:p>
        </p:txBody>
      </p:sp>
      <p:sp>
        <p:nvSpPr>
          <p:cNvPr id="18" name="左大括号 17">
            <a:extLst>
              <a:ext uri="{FF2B5EF4-FFF2-40B4-BE49-F238E27FC236}">
                <a16:creationId xmlns:a16="http://schemas.microsoft.com/office/drawing/2014/main" id="{011F2CF7-EB84-42EF-AF47-1DDF75CC79AD}"/>
              </a:ext>
            </a:extLst>
          </p:cNvPr>
          <p:cNvSpPr/>
          <p:nvPr/>
        </p:nvSpPr>
        <p:spPr bwMode="auto">
          <a:xfrm>
            <a:off x="1868454" y="1583947"/>
            <a:ext cx="355937" cy="4816853"/>
          </a:xfrm>
          <a:prstGeom prst="leftBrace">
            <a:avLst>
              <a:gd name="adj1" fmla="val 57526"/>
              <a:gd name="adj2" fmla="val 43740"/>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EE2EC58F-7286-41B6-A7EC-C89E230A9EED}"/>
              </a:ext>
            </a:extLst>
          </p:cNvPr>
          <p:cNvSpPr/>
          <p:nvPr/>
        </p:nvSpPr>
        <p:spPr bwMode="auto">
          <a:xfrm>
            <a:off x="4644452" y="1170724"/>
            <a:ext cx="355937" cy="1403860"/>
          </a:xfrm>
          <a:prstGeom prst="leftBrace">
            <a:avLst>
              <a:gd name="adj1" fmla="val 57526"/>
              <a:gd name="adj2" fmla="val 43740"/>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31F61F3F-C461-4B82-A84B-82F76EC1D1CD}"/>
              </a:ext>
            </a:extLst>
          </p:cNvPr>
          <p:cNvSpPr/>
          <p:nvPr/>
        </p:nvSpPr>
        <p:spPr bwMode="auto">
          <a:xfrm>
            <a:off x="4644451" y="2839854"/>
            <a:ext cx="355937" cy="1148070"/>
          </a:xfrm>
          <a:prstGeom prst="leftBrace">
            <a:avLst>
              <a:gd name="adj1" fmla="val 57526"/>
              <a:gd name="adj2" fmla="val 48824"/>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21" name="左大括号 20">
            <a:extLst>
              <a:ext uri="{FF2B5EF4-FFF2-40B4-BE49-F238E27FC236}">
                <a16:creationId xmlns:a16="http://schemas.microsoft.com/office/drawing/2014/main" id="{1C40C63E-751F-43D7-BD65-406114B6155B}"/>
              </a:ext>
            </a:extLst>
          </p:cNvPr>
          <p:cNvSpPr/>
          <p:nvPr/>
        </p:nvSpPr>
        <p:spPr bwMode="auto">
          <a:xfrm>
            <a:off x="4644451" y="4113002"/>
            <a:ext cx="355937" cy="1366665"/>
          </a:xfrm>
          <a:prstGeom prst="leftBrace">
            <a:avLst>
              <a:gd name="adj1" fmla="val 57526"/>
              <a:gd name="adj2" fmla="val 41185"/>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22" name="左大括号 21">
            <a:extLst>
              <a:ext uri="{FF2B5EF4-FFF2-40B4-BE49-F238E27FC236}">
                <a16:creationId xmlns:a16="http://schemas.microsoft.com/office/drawing/2014/main" id="{3083C99B-E2FD-4E1B-AC7C-914D5CAB02C1}"/>
              </a:ext>
            </a:extLst>
          </p:cNvPr>
          <p:cNvSpPr/>
          <p:nvPr/>
        </p:nvSpPr>
        <p:spPr bwMode="auto">
          <a:xfrm>
            <a:off x="4644451" y="5690053"/>
            <a:ext cx="355937" cy="1148070"/>
          </a:xfrm>
          <a:prstGeom prst="leftBrace">
            <a:avLst>
              <a:gd name="adj1" fmla="val 57526"/>
              <a:gd name="adj2" fmla="val 25099"/>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55561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15</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Framework</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Residual Learning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Recursive Learning</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Generative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Adversial</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Network based Denoiser </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Transformer based Denoiser</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Module Design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Basic Building Block</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Enhancement Block </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Deeper &amp; Wider</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Adaption to Deeper Network </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Adaption to Wider Network</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Multi-Network</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Multi-staged Network</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Ensembled Network</a:t>
            </a:r>
          </a:p>
        </p:txBody>
      </p:sp>
    </p:spTree>
    <p:extLst>
      <p:ext uri="{BB962C8B-B14F-4D97-AF65-F5344CB8AC3E}">
        <p14:creationId xmlns:p14="http://schemas.microsoft.com/office/powerpoint/2010/main" val="271934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16</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Learning Strategy</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Training / Transfer Learning</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Loss Function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Pixel Loss – L1, L2</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Perception/Feature Loss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DL-based Loss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Penalty/Asymmetric Loss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Total Variation loss</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Multi-Supervision</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 Acquisition &amp; Enhancement</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Preprocessing - BayerUnify</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Postprocessing - RED</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Noise Model - </a:t>
            </a:r>
            <a:r>
              <a:rPr lang="en-US" altLang="zh-CN" sz="24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CBDNet</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Auxiliary Information – </a:t>
            </a:r>
            <a:r>
              <a:rPr lang="en-US" altLang="zh-CN" sz="24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FFDNet</a:t>
            </a: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 </a:t>
            </a:r>
            <a:r>
              <a:rPr lang="en-US" altLang="zh-CN" sz="24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CBDNet</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Self-supervision – </a:t>
            </a:r>
            <a:r>
              <a:rPr lang="zh-CN" altLang="en-US"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列点文献</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858149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17</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Combined with Traditional Methods</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CNN as a prior</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Domain Transformation</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Dictionary Learning</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Burst Denoising</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850518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18</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Framework</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Residual Learning - </a:t>
            </a:r>
            <a:r>
              <a:rPr lang="en-US" altLang="zh-CN" sz="2400" b="1" kern="0" dirty="0" err="1">
                <a:latin typeface="Adobe Devanagari" panose="02040503050201020203" pitchFamily="18" charset="0"/>
                <a:ea typeface="微软雅黑" panose="020B0503020204020204" pitchFamily="34" charset="-122"/>
                <a:cs typeface="Adobe Devanagari" panose="02040503050201020203" pitchFamily="18" charset="0"/>
              </a:rPr>
              <a:t>DnCNN</a:t>
            </a:r>
            <a:endParaRPr lang="en-US" altLang="zh-CN" sz="2400" b="1" kern="0" dirty="0">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Kai Zhang, et al. Beyond a gaussian denoiser: Residual learning of deep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cnn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for image denoising. TIP17</a:t>
            </a:r>
            <a:endParaRPr lang="en-US" altLang="zh-CN" sz="2000" kern="0" dirty="0">
              <a:solidFill>
                <a:srgbClr val="92D05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Rather than directly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outputing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the denoised image, choose to predict the residual image, i.e., the difference between the noisy observation and the latent clean image.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When the original mapping is more like an identity mapping, the residual mapping will be much easier to be optimized -&gt; Fast Convergence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Equipped with BN,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futher</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boost the performance -&gt; Gaussian noise only.</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F28372FA-BFD4-4BF9-B180-E51DCE76EFAC}"/>
              </a:ext>
            </a:extLst>
          </p:cNvPr>
          <p:cNvPicPr>
            <a:picLocks noChangeAspect="1"/>
          </p:cNvPicPr>
          <p:nvPr/>
        </p:nvPicPr>
        <p:blipFill>
          <a:blip r:embed="rId3"/>
          <a:stretch>
            <a:fillRect/>
          </a:stretch>
        </p:blipFill>
        <p:spPr>
          <a:xfrm>
            <a:off x="924127" y="2688190"/>
            <a:ext cx="7295745" cy="1801920"/>
          </a:xfrm>
          <a:prstGeom prst="rect">
            <a:avLst/>
          </a:prstGeom>
        </p:spPr>
      </p:pic>
    </p:spTree>
    <p:extLst>
      <p:ext uri="{BB962C8B-B14F-4D97-AF65-F5344CB8AC3E}">
        <p14:creationId xmlns:p14="http://schemas.microsoft.com/office/powerpoint/2010/main" val="499417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19</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804274"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Framework</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Recursive Learning – Weight Sharing</a:t>
            </a:r>
          </a:p>
          <a:p>
            <a:pPr marL="1257300" lvl="2" indent="-342900" algn="l">
              <a:buFont typeface="Arial" panose="020B0604020202020204" pitchFamily="34" charset="0"/>
              <a:buChar char="•"/>
            </a:pPr>
            <a:r>
              <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Fully Reuse</a:t>
            </a: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p>
          <a:p>
            <a:pPr marL="1257300" lvl="2"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Partially Reuse – </a:t>
            </a:r>
            <a:r>
              <a:rPr lang="en-US" altLang="zh-CN" sz="24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RBDN</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Santhanam et al. Generalized Deep Image to Image Regression, CVPR17</a:t>
            </a: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trade-off between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locality</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and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context</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cheap</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multi-context image representation very early on using an efficient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recursive branching scheme</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with extensive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parameter sharing</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7" name="图片 6">
            <a:extLst>
              <a:ext uri="{FF2B5EF4-FFF2-40B4-BE49-F238E27FC236}">
                <a16:creationId xmlns:a16="http://schemas.microsoft.com/office/drawing/2014/main" id="{2AF80F91-B634-4E30-9F15-56A386257799}"/>
              </a:ext>
            </a:extLst>
          </p:cNvPr>
          <p:cNvPicPr>
            <a:picLocks noChangeAspect="1"/>
          </p:cNvPicPr>
          <p:nvPr/>
        </p:nvPicPr>
        <p:blipFill>
          <a:blip r:embed="rId3"/>
          <a:stretch>
            <a:fillRect/>
          </a:stretch>
        </p:blipFill>
        <p:spPr>
          <a:xfrm>
            <a:off x="1638775" y="3022366"/>
            <a:ext cx="6507804" cy="2119181"/>
          </a:xfrm>
          <a:prstGeom prst="rect">
            <a:avLst/>
          </a:prstGeom>
        </p:spPr>
      </p:pic>
    </p:spTree>
    <p:extLst>
      <p:ext uri="{BB962C8B-B14F-4D97-AF65-F5344CB8AC3E}">
        <p14:creationId xmlns:p14="http://schemas.microsoft.com/office/powerpoint/2010/main" val="3616010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Menu</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 </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28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Summary</a:t>
            </a:r>
          </a:p>
        </p:txBody>
      </p:sp>
    </p:spTree>
    <p:extLst>
      <p:ext uri="{BB962C8B-B14F-4D97-AF65-F5344CB8AC3E}">
        <p14:creationId xmlns:p14="http://schemas.microsoft.com/office/powerpoint/2010/main" val="1734136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20</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804274"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Framework</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Generative </a:t>
            </a:r>
            <a:r>
              <a:rPr lang="en-US" altLang="zh-CN" sz="24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Adversial</a:t>
            </a: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Network based Denoiser</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Chen et al. Image Blind Denoising With Generative Adversarial Network Based Noise Modeling, CVPR18</a:t>
            </a:r>
          </a:p>
          <a:p>
            <a:pPr marL="1257300" lvl="2" indent="-342900" algn="l">
              <a:buFont typeface="Arial" panose="020B0604020202020204" pitchFamily="34" charset="0"/>
              <a:buChar char="•"/>
            </a:pP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Lin et al. Real Photographs Denoising With Noise Domain Adaptation and Attentive Generative Adversarial Network, NTIRE19</a:t>
            </a:r>
          </a:p>
          <a:p>
            <a:pPr marL="1257300" lvl="2" indent="-342900" algn="l">
              <a:buFont typeface="Arial" panose="020B0604020202020204" pitchFamily="34" charset="0"/>
              <a:buChar char="•"/>
            </a:pP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Cai et al. Residual Channel Attention Generative Adversarial Network for Image Super-Resolution and Noise Reduction, NITRE20</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Transformer based Denoiser</a:t>
            </a:r>
          </a:p>
          <a:p>
            <a:pPr marL="1257300" lvl="2" indent="-342900" algn="l">
              <a:buFont typeface="Arial" panose="020B0604020202020204" pitchFamily="34" charset="0"/>
              <a:buChar char="•"/>
            </a:pP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Liang et al. </a:t>
            </a:r>
            <a:r>
              <a:rPr lang="en-US" altLang="zh-CN" sz="2000" kern="0" dirty="0" err="1">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SwinIR</a:t>
            </a: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 Image restoration using </a:t>
            </a:r>
            <a:r>
              <a:rPr lang="en-US" altLang="zh-CN" sz="2000" kern="0" dirty="0" err="1">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swin</a:t>
            </a: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 transformer, ICCVW21</a:t>
            </a:r>
          </a:p>
          <a:p>
            <a:pPr marL="1257300" lvl="2" indent="-342900" algn="l">
              <a:buFont typeface="Arial" panose="020B0604020202020204" pitchFamily="34" charset="0"/>
              <a:buChar char="•"/>
            </a:pP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Wang et al. </a:t>
            </a:r>
            <a:r>
              <a:rPr lang="en-US" altLang="zh-CN" sz="2000" kern="0" dirty="0" err="1">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Uformer</a:t>
            </a:r>
            <a:r>
              <a:rPr lang="en-US" altLang="zh-CN" sz="20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 A General U-Shaped Transformer for Image Restoration, arxiv21</a:t>
            </a:r>
          </a:p>
          <a:p>
            <a:pPr marL="1257300" lvl="2"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MLP</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4005119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21</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Module Design</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Basic Building Block</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Enhancement Block</a:t>
            </a:r>
          </a:p>
          <a:p>
            <a:pPr marL="1257300" lvl="2" indent="-342900" algn="l">
              <a:buFont typeface="Arial" panose="020B0604020202020204" pitchFamily="34" charset="0"/>
              <a:buChar char="•"/>
            </a:pPr>
            <a:r>
              <a:rPr lang="en-US" altLang="zh-CN" sz="2400" kern="0" dirty="0">
                <a:latin typeface="Adobe Devanagari" panose="02040503050201020203" pitchFamily="18" charset="0"/>
                <a:ea typeface="微软雅黑" panose="020B0503020204020204" pitchFamily="34" charset="-122"/>
                <a:cs typeface="Adobe Devanagari" panose="02040503050201020203" pitchFamily="18" charset="0"/>
              </a:rPr>
              <a:t>Attention Mechanism</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7" name="图片 6">
            <a:extLst>
              <a:ext uri="{FF2B5EF4-FFF2-40B4-BE49-F238E27FC236}">
                <a16:creationId xmlns:a16="http://schemas.microsoft.com/office/drawing/2014/main" id="{83B6BEF9-F63D-42A9-B620-ED6801F32576}"/>
              </a:ext>
            </a:extLst>
          </p:cNvPr>
          <p:cNvPicPr>
            <a:picLocks noChangeAspect="1"/>
          </p:cNvPicPr>
          <p:nvPr/>
        </p:nvPicPr>
        <p:blipFill>
          <a:blip r:embed="rId3"/>
          <a:stretch>
            <a:fillRect/>
          </a:stretch>
        </p:blipFill>
        <p:spPr>
          <a:xfrm>
            <a:off x="3957469" y="1172622"/>
            <a:ext cx="3585910" cy="1220427"/>
          </a:xfrm>
          <a:prstGeom prst="rect">
            <a:avLst/>
          </a:prstGeom>
        </p:spPr>
      </p:pic>
      <p:sp>
        <p:nvSpPr>
          <p:cNvPr id="8" name="标题 4">
            <a:extLst>
              <a:ext uri="{FF2B5EF4-FFF2-40B4-BE49-F238E27FC236}">
                <a16:creationId xmlns:a16="http://schemas.microsoft.com/office/drawing/2014/main" id="{35B582E0-FF29-4BB3-BD0B-DC1EA3E8AA0C}"/>
              </a:ext>
            </a:extLst>
          </p:cNvPr>
          <p:cNvSpPr txBox="1">
            <a:spLocks/>
          </p:cNvSpPr>
          <p:nvPr/>
        </p:nvSpPr>
        <p:spPr bwMode="auto">
          <a:xfrm>
            <a:off x="1244786" y="2711985"/>
            <a:ext cx="3786096" cy="36888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Channel-wise Attention -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RIDNet</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Anwar et al. Real Image Denoising with Feature Attention, ICCV19 oral</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Channel features in image denoising methods are treated equally -&gt;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channel-wise relationship </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10" name="标题 4">
            <a:extLst>
              <a:ext uri="{FF2B5EF4-FFF2-40B4-BE49-F238E27FC236}">
                <a16:creationId xmlns:a16="http://schemas.microsoft.com/office/drawing/2014/main" id="{6B70998D-BE14-43CA-A7CF-FED05F0BC759}"/>
              </a:ext>
            </a:extLst>
          </p:cNvPr>
          <p:cNvSpPr txBox="1">
            <a:spLocks/>
          </p:cNvSpPr>
          <p:nvPr/>
        </p:nvSpPr>
        <p:spPr bwMode="auto">
          <a:xfrm>
            <a:off x="5030882" y="2711984"/>
            <a:ext cx="4309708" cy="2315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Feature Attention -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AINDNet</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Kim et al.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AINDNet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CVPR20</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11" name="图片 10">
            <a:extLst>
              <a:ext uri="{FF2B5EF4-FFF2-40B4-BE49-F238E27FC236}">
                <a16:creationId xmlns:a16="http://schemas.microsoft.com/office/drawing/2014/main" id="{17D5B4A1-140F-4500-AE15-B3C415014B0B}"/>
              </a:ext>
            </a:extLst>
          </p:cNvPr>
          <p:cNvPicPr>
            <a:picLocks noChangeAspect="1"/>
          </p:cNvPicPr>
          <p:nvPr/>
        </p:nvPicPr>
        <p:blipFill>
          <a:blip r:embed="rId4"/>
          <a:stretch>
            <a:fillRect/>
          </a:stretch>
        </p:blipFill>
        <p:spPr>
          <a:xfrm>
            <a:off x="615221" y="3917821"/>
            <a:ext cx="4140166" cy="976454"/>
          </a:xfrm>
          <a:prstGeom prst="rect">
            <a:avLst/>
          </a:prstGeom>
        </p:spPr>
      </p:pic>
      <p:pic>
        <p:nvPicPr>
          <p:cNvPr id="13" name="图片 12">
            <a:extLst>
              <a:ext uri="{FF2B5EF4-FFF2-40B4-BE49-F238E27FC236}">
                <a16:creationId xmlns:a16="http://schemas.microsoft.com/office/drawing/2014/main" id="{E90CFB25-CB96-43A9-BB88-DB4A48D43195}"/>
              </a:ext>
            </a:extLst>
          </p:cNvPr>
          <p:cNvPicPr>
            <a:picLocks noChangeAspect="1"/>
          </p:cNvPicPr>
          <p:nvPr/>
        </p:nvPicPr>
        <p:blipFill>
          <a:blip r:embed="rId5"/>
          <a:stretch>
            <a:fillRect/>
          </a:stretch>
        </p:blipFill>
        <p:spPr>
          <a:xfrm>
            <a:off x="1362859" y="4737678"/>
            <a:ext cx="2819048" cy="371429"/>
          </a:xfrm>
          <a:prstGeom prst="rect">
            <a:avLst/>
          </a:prstGeom>
        </p:spPr>
      </p:pic>
      <p:pic>
        <p:nvPicPr>
          <p:cNvPr id="16" name="图片 15">
            <a:extLst>
              <a:ext uri="{FF2B5EF4-FFF2-40B4-BE49-F238E27FC236}">
                <a16:creationId xmlns:a16="http://schemas.microsoft.com/office/drawing/2014/main" id="{309A79A7-C764-4C48-9FD4-3F235FEF94CF}"/>
              </a:ext>
            </a:extLst>
          </p:cNvPr>
          <p:cNvPicPr>
            <a:picLocks noChangeAspect="1"/>
          </p:cNvPicPr>
          <p:nvPr/>
        </p:nvPicPr>
        <p:blipFill>
          <a:blip r:embed="rId6"/>
          <a:stretch>
            <a:fillRect/>
          </a:stretch>
        </p:blipFill>
        <p:spPr>
          <a:xfrm>
            <a:off x="5576763" y="3325584"/>
            <a:ext cx="3062497" cy="2315700"/>
          </a:xfrm>
          <a:prstGeom prst="rect">
            <a:avLst/>
          </a:prstGeom>
        </p:spPr>
      </p:pic>
      <p:pic>
        <p:nvPicPr>
          <p:cNvPr id="18" name="图片 17">
            <a:extLst>
              <a:ext uri="{FF2B5EF4-FFF2-40B4-BE49-F238E27FC236}">
                <a16:creationId xmlns:a16="http://schemas.microsoft.com/office/drawing/2014/main" id="{217FFF79-FBD0-4D31-AF92-C802CCC1888A}"/>
              </a:ext>
            </a:extLst>
          </p:cNvPr>
          <p:cNvPicPr>
            <a:picLocks noChangeAspect="1"/>
          </p:cNvPicPr>
          <p:nvPr/>
        </p:nvPicPr>
        <p:blipFill>
          <a:blip r:embed="rId7"/>
          <a:stretch>
            <a:fillRect/>
          </a:stretch>
        </p:blipFill>
        <p:spPr>
          <a:xfrm>
            <a:off x="5626973" y="5704580"/>
            <a:ext cx="2962076" cy="487008"/>
          </a:xfrm>
          <a:prstGeom prst="rect">
            <a:avLst/>
          </a:prstGeom>
        </p:spPr>
      </p:pic>
    </p:spTree>
    <p:extLst>
      <p:ext uri="{BB962C8B-B14F-4D97-AF65-F5344CB8AC3E}">
        <p14:creationId xmlns:p14="http://schemas.microsoft.com/office/powerpoint/2010/main" val="534017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22</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Deeper &amp; Wider</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Adaption to Deeper Network – </a:t>
            </a:r>
            <a:r>
              <a:rPr lang="en-US" altLang="zh-CN" sz="2400" kern="0" dirty="0" err="1">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MemNet</a:t>
            </a:r>
            <a:endParaRPr lang="en-US" altLang="zh-CN" sz="24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Tai et al.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MemNet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 Persistent Memory Network for Image Restoration</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Skip connect for deeper model(up to 80 layers)</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Enhanced receptive field</a:t>
            </a:r>
          </a:p>
          <a:p>
            <a:pPr lvl="3"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Adaption to Wider Network – </a:t>
            </a:r>
            <a:r>
              <a:rPr lang="en-US" altLang="zh-CN" sz="2400" kern="0" dirty="0" err="1">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HINet</a:t>
            </a: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for test</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DA8C6951-D7CF-4102-ADAB-245F81EDE782}"/>
              </a:ext>
            </a:extLst>
          </p:cNvPr>
          <p:cNvPicPr>
            <a:picLocks noChangeAspect="1"/>
          </p:cNvPicPr>
          <p:nvPr/>
        </p:nvPicPr>
        <p:blipFill>
          <a:blip r:embed="rId3"/>
          <a:stretch>
            <a:fillRect/>
          </a:stretch>
        </p:blipFill>
        <p:spPr>
          <a:xfrm>
            <a:off x="679450" y="2621123"/>
            <a:ext cx="2459720" cy="1615753"/>
          </a:xfrm>
          <a:prstGeom prst="rect">
            <a:avLst/>
          </a:prstGeom>
        </p:spPr>
      </p:pic>
      <p:pic>
        <p:nvPicPr>
          <p:cNvPr id="7" name="图片 6">
            <a:extLst>
              <a:ext uri="{FF2B5EF4-FFF2-40B4-BE49-F238E27FC236}">
                <a16:creationId xmlns:a16="http://schemas.microsoft.com/office/drawing/2014/main" id="{1E53A607-FC2D-4CDC-8F7B-2E7BF0572F1E}"/>
              </a:ext>
            </a:extLst>
          </p:cNvPr>
          <p:cNvPicPr>
            <a:picLocks noChangeAspect="1"/>
          </p:cNvPicPr>
          <p:nvPr/>
        </p:nvPicPr>
        <p:blipFill>
          <a:blip r:embed="rId4"/>
          <a:stretch>
            <a:fillRect/>
          </a:stretch>
        </p:blipFill>
        <p:spPr>
          <a:xfrm>
            <a:off x="3149744" y="2664897"/>
            <a:ext cx="5710176" cy="1376667"/>
          </a:xfrm>
          <a:prstGeom prst="rect">
            <a:avLst/>
          </a:prstGeom>
        </p:spPr>
      </p:pic>
    </p:spTree>
    <p:extLst>
      <p:ext uri="{BB962C8B-B14F-4D97-AF65-F5344CB8AC3E}">
        <p14:creationId xmlns:p14="http://schemas.microsoft.com/office/powerpoint/2010/main" val="1001381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23</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Multi-Network</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Multi-staged Network - </a:t>
            </a:r>
            <a:r>
              <a:rPr lang="en-US" altLang="zh-CN" sz="2400" kern="0" dirty="0" err="1">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HINet</a:t>
            </a:r>
            <a:endPar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Chen et al.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HINet</a:t>
            </a: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Half Instance Normalization Network for Image Restoration, NTIRE21</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Ensembled Network – </a:t>
            </a:r>
            <a:r>
              <a:rPr lang="en-US" altLang="zh-CN" sz="24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HINet</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Averaging outputs of 3 independent models</a:t>
            </a:r>
          </a:p>
          <a:p>
            <a:pPr marL="800100" lvl="1" indent="-342900" algn="l">
              <a:buFont typeface="Arial" panose="020B0604020202020204" pitchFamily="34" charset="0"/>
              <a:buChar char="•"/>
            </a:pPr>
            <a:r>
              <a:rPr lang="en-US" altLang="zh-CN" sz="24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rPr>
              <a:t>*Multi-Path Network</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7" name="图片 6">
            <a:extLst>
              <a:ext uri="{FF2B5EF4-FFF2-40B4-BE49-F238E27FC236}">
                <a16:creationId xmlns:a16="http://schemas.microsoft.com/office/drawing/2014/main" id="{F3A1FAED-E3F1-4868-95FF-91AC30A38DD9}"/>
              </a:ext>
            </a:extLst>
          </p:cNvPr>
          <p:cNvPicPr>
            <a:picLocks noChangeAspect="1"/>
          </p:cNvPicPr>
          <p:nvPr/>
        </p:nvPicPr>
        <p:blipFill>
          <a:blip r:embed="rId3"/>
          <a:stretch>
            <a:fillRect/>
          </a:stretch>
        </p:blipFill>
        <p:spPr>
          <a:xfrm>
            <a:off x="1872238" y="2603479"/>
            <a:ext cx="6040877" cy="2394876"/>
          </a:xfrm>
          <a:prstGeom prst="rect">
            <a:avLst/>
          </a:prstGeom>
        </p:spPr>
      </p:pic>
    </p:spTree>
    <p:extLst>
      <p:ext uri="{BB962C8B-B14F-4D97-AF65-F5344CB8AC3E}">
        <p14:creationId xmlns:p14="http://schemas.microsoft.com/office/powerpoint/2010/main" val="1227757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Learning Strategy</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24</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Training / Transfer Learning - </a:t>
            </a:r>
            <a:r>
              <a:rPr lang="en-US" altLang="zh-CN" sz="28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AINDNet</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Kim et al. Transfer Learning from Synthetic to Real-Noise Denoising with Adaptive Instance Normalization, CVPR20</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transfer learning scheme for denoising, which learns the domain-invariant information from SN data and updates affine transform parameters of AIN for the different-domain data -&gt;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avoid overfitting to wrong noise distributions</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or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shortage of real noisy image pairs</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7" name="图片 6">
            <a:extLst>
              <a:ext uri="{FF2B5EF4-FFF2-40B4-BE49-F238E27FC236}">
                <a16:creationId xmlns:a16="http://schemas.microsoft.com/office/drawing/2014/main" id="{83B16BDC-C736-474A-AF69-A727342F07E5}"/>
              </a:ext>
            </a:extLst>
          </p:cNvPr>
          <p:cNvPicPr>
            <a:picLocks noChangeAspect="1"/>
          </p:cNvPicPr>
          <p:nvPr/>
        </p:nvPicPr>
        <p:blipFill>
          <a:blip r:embed="rId3"/>
          <a:stretch>
            <a:fillRect/>
          </a:stretch>
        </p:blipFill>
        <p:spPr>
          <a:xfrm>
            <a:off x="2656867" y="2266258"/>
            <a:ext cx="4191405" cy="2588809"/>
          </a:xfrm>
          <a:prstGeom prst="rect">
            <a:avLst/>
          </a:prstGeom>
        </p:spPr>
      </p:pic>
    </p:spTree>
    <p:extLst>
      <p:ext uri="{BB962C8B-B14F-4D97-AF65-F5344CB8AC3E}">
        <p14:creationId xmlns:p14="http://schemas.microsoft.com/office/powerpoint/2010/main" val="3718544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Learning Strategy</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25</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Loss Function</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Pixel Loss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L1 Loss</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2"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L2 Loss</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Charbonnier loss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L1&amp;L2: the L2 loss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penalizes larger errors</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but is more tolerant to small errors, and thus often results in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too smooth results</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In practice, the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L1 loss shows improved performance and convergence over L2 loss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Weakness of pixel loss: doesn’t take image quality (e.g., perceptual quality, textures) into account, the results often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lack high-frequency details</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and are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perceptually unsatisfying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with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oversmooth</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textures</a:t>
            </a:r>
          </a:p>
        </p:txBody>
      </p:sp>
      <p:pic>
        <p:nvPicPr>
          <p:cNvPr id="5" name="图片 4">
            <a:extLst>
              <a:ext uri="{FF2B5EF4-FFF2-40B4-BE49-F238E27FC236}">
                <a16:creationId xmlns:a16="http://schemas.microsoft.com/office/drawing/2014/main" id="{0F248F8E-A464-4AF3-A456-1077BAE140B4}"/>
              </a:ext>
            </a:extLst>
          </p:cNvPr>
          <p:cNvPicPr>
            <a:picLocks noChangeAspect="1"/>
          </p:cNvPicPr>
          <p:nvPr/>
        </p:nvPicPr>
        <p:blipFill>
          <a:blip r:embed="rId3"/>
          <a:stretch>
            <a:fillRect/>
          </a:stretch>
        </p:blipFill>
        <p:spPr>
          <a:xfrm>
            <a:off x="2352952" y="2308134"/>
            <a:ext cx="4438095" cy="704762"/>
          </a:xfrm>
          <a:prstGeom prst="rect">
            <a:avLst/>
          </a:prstGeom>
        </p:spPr>
      </p:pic>
      <p:pic>
        <p:nvPicPr>
          <p:cNvPr id="8" name="图片 7">
            <a:extLst>
              <a:ext uri="{FF2B5EF4-FFF2-40B4-BE49-F238E27FC236}">
                <a16:creationId xmlns:a16="http://schemas.microsoft.com/office/drawing/2014/main" id="{DDA058E8-25BC-4A3D-B31A-0F5E354C4B20}"/>
              </a:ext>
            </a:extLst>
          </p:cNvPr>
          <p:cNvPicPr>
            <a:picLocks noChangeAspect="1"/>
          </p:cNvPicPr>
          <p:nvPr/>
        </p:nvPicPr>
        <p:blipFill>
          <a:blip r:embed="rId4"/>
          <a:stretch>
            <a:fillRect/>
          </a:stretch>
        </p:blipFill>
        <p:spPr>
          <a:xfrm>
            <a:off x="2352952" y="3323373"/>
            <a:ext cx="4466667" cy="790476"/>
          </a:xfrm>
          <a:prstGeom prst="rect">
            <a:avLst/>
          </a:prstGeom>
        </p:spPr>
      </p:pic>
    </p:spTree>
    <p:extLst>
      <p:ext uri="{BB962C8B-B14F-4D97-AF65-F5344CB8AC3E}">
        <p14:creationId xmlns:p14="http://schemas.microsoft.com/office/powerpoint/2010/main" val="1832549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Learning Strategy</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26</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Loss Function</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Perception/Feature Loss </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DL-based Loss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Measures the semantic differences between images using a pre-trained image classification network</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Penalty/Asymmetric Loss</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For noise level estimation task, more penalty should be imposed when the estimated noise level is lower than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gt.</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Total Variation loss</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The sum of the absolute differences between neighboring pixels and measures how much noise is in the images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Imposing spatial smoothness</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7" name="图片 6">
            <a:extLst>
              <a:ext uri="{FF2B5EF4-FFF2-40B4-BE49-F238E27FC236}">
                <a16:creationId xmlns:a16="http://schemas.microsoft.com/office/drawing/2014/main" id="{46044065-4A96-4BC8-8797-9C61A2BF42F8}"/>
              </a:ext>
            </a:extLst>
          </p:cNvPr>
          <p:cNvPicPr>
            <a:picLocks noChangeAspect="1"/>
          </p:cNvPicPr>
          <p:nvPr/>
        </p:nvPicPr>
        <p:blipFill>
          <a:blip r:embed="rId3"/>
          <a:stretch>
            <a:fillRect/>
          </a:stretch>
        </p:blipFill>
        <p:spPr>
          <a:xfrm>
            <a:off x="2049258" y="5036478"/>
            <a:ext cx="5058187" cy="566215"/>
          </a:xfrm>
          <a:prstGeom prst="rect">
            <a:avLst/>
          </a:prstGeom>
        </p:spPr>
      </p:pic>
      <p:pic>
        <p:nvPicPr>
          <p:cNvPr id="9" name="图片 8">
            <a:extLst>
              <a:ext uri="{FF2B5EF4-FFF2-40B4-BE49-F238E27FC236}">
                <a16:creationId xmlns:a16="http://schemas.microsoft.com/office/drawing/2014/main" id="{12BF0B24-D17B-43DC-855B-36816BB0E2D5}"/>
              </a:ext>
            </a:extLst>
          </p:cNvPr>
          <p:cNvPicPr>
            <a:picLocks noChangeAspect="1"/>
          </p:cNvPicPr>
          <p:nvPr/>
        </p:nvPicPr>
        <p:blipFill>
          <a:blip r:embed="rId4"/>
          <a:stretch>
            <a:fillRect/>
          </a:stretch>
        </p:blipFill>
        <p:spPr>
          <a:xfrm>
            <a:off x="2167066" y="3319650"/>
            <a:ext cx="4809868" cy="621336"/>
          </a:xfrm>
          <a:prstGeom prst="rect">
            <a:avLst/>
          </a:prstGeom>
        </p:spPr>
      </p:pic>
    </p:spTree>
    <p:extLst>
      <p:ext uri="{BB962C8B-B14F-4D97-AF65-F5344CB8AC3E}">
        <p14:creationId xmlns:p14="http://schemas.microsoft.com/office/powerpoint/2010/main" val="581476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Learning Strategy</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27</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5" y="1187213"/>
            <a:ext cx="8668087"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Multi-Supervision</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Symmetric Constraint on Outputs - </a:t>
            </a:r>
            <a:r>
              <a:rPr lang="en-US" altLang="zh-CN" sz="2400" kern="0" dirty="0" err="1">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MemNet</a:t>
            </a:r>
            <a:endPar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Tai et al.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MemNet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 Persistent Memory Network for Image Restoration</a:t>
            </a: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To further explore the features at different states?</a:t>
            </a:r>
          </a:p>
          <a:p>
            <a:pPr marL="800100" lvl="1" indent="-342900" algn="l">
              <a:buFont typeface="Arial" panose="020B0604020202020204" pitchFamily="34" charset="0"/>
              <a:buChar char="•"/>
            </a:pPr>
            <a:r>
              <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Gradual(Asymmetric) Constraint on Outputs / Gradual Denoising </a:t>
            </a: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95F9669D-B8CB-4DA6-88C2-A3015DA655CD}"/>
              </a:ext>
            </a:extLst>
          </p:cNvPr>
          <p:cNvPicPr>
            <a:picLocks noChangeAspect="1"/>
          </p:cNvPicPr>
          <p:nvPr/>
        </p:nvPicPr>
        <p:blipFill>
          <a:blip r:embed="rId3"/>
          <a:stretch>
            <a:fillRect/>
          </a:stretch>
        </p:blipFill>
        <p:spPr>
          <a:xfrm>
            <a:off x="1429966" y="2387805"/>
            <a:ext cx="6284068" cy="2082389"/>
          </a:xfrm>
          <a:prstGeom prst="rect">
            <a:avLst/>
          </a:prstGeom>
        </p:spPr>
      </p:pic>
      <p:pic>
        <p:nvPicPr>
          <p:cNvPr id="7" name="图片 6">
            <a:extLst>
              <a:ext uri="{FF2B5EF4-FFF2-40B4-BE49-F238E27FC236}">
                <a16:creationId xmlns:a16="http://schemas.microsoft.com/office/drawing/2014/main" id="{3D978767-61B2-49F5-BF03-EA536FAE5EE7}"/>
              </a:ext>
            </a:extLst>
          </p:cNvPr>
          <p:cNvPicPr>
            <a:picLocks noChangeAspect="1"/>
          </p:cNvPicPr>
          <p:nvPr/>
        </p:nvPicPr>
        <p:blipFill>
          <a:blip r:embed="rId4"/>
          <a:stretch>
            <a:fillRect/>
          </a:stretch>
        </p:blipFill>
        <p:spPr>
          <a:xfrm>
            <a:off x="3514050" y="4449892"/>
            <a:ext cx="2115900" cy="482574"/>
          </a:xfrm>
          <a:prstGeom prst="rect">
            <a:avLst/>
          </a:prstGeom>
        </p:spPr>
      </p:pic>
      <p:pic>
        <p:nvPicPr>
          <p:cNvPr id="11" name="图片 10">
            <a:extLst>
              <a:ext uri="{FF2B5EF4-FFF2-40B4-BE49-F238E27FC236}">
                <a16:creationId xmlns:a16="http://schemas.microsoft.com/office/drawing/2014/main" id="{4029C289-B0D4-47B8-BE36-55558CFFDF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0925" y="4898977"/>
            <a:ext cx="5762150" cy="704850"/>
          </a:xfrm>
          <a:prstGeom prst="rect">
            <a:avLst/>
          </a:prstGeom>
        </p:spPr>
      </p:pic>
    </p:spTree>
    <p:extLst>
      <p:ext uri="{BB962C8B-B14F-4D97-AF65-F5344CB8AC3E}">
        <p14:creationId xmlns:p14="http://schemas.microsoft.com/office/powerpoint/2010/main" val="2164077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 Acquisition &amp; Enhancement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28</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Preprocessing</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Dataset Augmentation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Liu et al. Learning Raw Image Denoising with Bayer Pattern Unification and Bayer Preserving Augmentation, NTIRE19</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Bayer Pattern Unification (BayerUnify)</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Bayer Preserving Augmentation (BayerAug)</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Postprocessing</a:t>
            </a:r>
          </a:p>
          <a:p>
            <a:pPr marL="800100" lvl="1" indent="-342900" algn="l">
              <a:buFont typeface="Arial" panose="020B0604020202020204" pitchFamily="34" charset="0"/>
              <a:buChar char="•"/>
            </a:pPr>
            <a:r>
              <a:rPr lang="en-US" altLang="zh-CN" sz="21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Output Averaging / Self-Ensemble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Rotations with different angles (0°, 90°, 180°, 270°) and horizontal flipping are applied to get a set of 8 images. Feed them into the model and averaging the outputs.</a:t>
            </a: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EB50293C-9DE5-4DFA-9920-E0043AD6793B}"/>
              </a:ext>
            </a:extLst>
          </p:cNvPr>
          <p:cNvPicPr>
            <a:picLocks noChangeAspect="1"/>
          </p:cNvPicPr>
          <p:nvPr/>
        </p:nvPicPr>
        <p:blipFill>
          <a:blip r:embed="rId3"/>
          <a:stretch>
            <a:fillRect/>
          </a:stretch>
        </p:blipFill>
        <p:spPr>
          <a:xfrm>
            <a:off x="679450" y="2947123"/>
            <a:ext cx="8219872" cy="1393198"/>
          </a:xfrm>
          <a:prstGeom prst="rect">
            <a:avLst/>
          </a:prstGeom>
        </p:spPr>
      </p:pic>
    </p:spTree>
    <p:extLst>
      <p:ext uri="{BB962C8B-B14F-4D97-AF65-F5344CB8AC3E}">
        <p14:creationId xmlns:p14="http://schemas.microsoft.com/office/powerpoint/2010/main" val="1800111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 Acquisition &amp; Enhancement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29</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5" y="1196941"/>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Noise Model</a:t>
            </a: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Heteroscedastic Gaussian + ISP Simulation - </a:t>
            </a:r>
            <a:r>
              <a:rPr lang="en-US" altLang="zh-CN" sz="2400" kern="0" dirty="0" err="1">
                <a:latin typeface="Adobe Devanagari" panose="02040503050201020203" pitchFamily="18" charset="0"/>
                <a:ea typeface="微软雅黑" panose="020B0503020204020204" pitchFamily="34" charset="-122"/>
                <a:cs typeface="Adobe Devanagari" panose="02040503050201020203" pitchFamily="18" charset="0"/>
              </a:rPr>
              <a:t>CBDNet</a:t>
            </a:r>
            <a:endParaRPr lang="en-US" altLang="zh-CN" sz="2400" kern="0" dirty="0">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Guo et al. Toward Convolutional Blind Denoising of Real Photographs, CVPR19 </a:t>
            </a:r>
          </a:p>
          <a:p>
            <a:pPr marL="1257300" lvl="2" indent="-342900" algn="l">
              <a:buFont typeface="Arial" panose="020B0604020202020204" pitchFamily="34" charset="0"/>
              <a:buChar char="•"/>
            </a:pP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Poisson-Gaussian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reasonable noise model for raw imaging sensors</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Photon sensing noise(shot noise) can be modeled as Poisson</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Remaining stationary disturbances can be modeled as Gaussian</a:t>
            </a:r>
          </a:p>
          <a:p>
            <a:pPr marL="1257300" lvl="2" indent="-342900" algn="l">
              <a:buFont typeface="Arial" panose="020B0604020202020204" pitchFamily="34" charset="0"/>
              <a:buChar char="•"/>
            </a:pP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Heteroscedastic Gaussian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An </a:t>
            </a: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approximation for Poisson-Gaussian</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ISP further increases the complexity of noise and makes it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spatially and chromatically</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correlated.</a:t>
            </a: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 stands for camera response function (CRF) uniformly sampled from the 201 CRFs</a:t>
            </a:r>
          </a:p>
        </p:txBody>
      </p:sp>
      <p:pic>
        <p:nvPicPr>
          <p:cNvPr id="5" name="图片 4">
            <a:extLst>
              <a:ext uri="{FF2B5EF4-FFF2-40B4-BE49-F238E27FC236}">
                <a16:creationId xmlns:a16="http://schemas.microsoft.com/office/drawing/2014/main" id="{8AF685B7-9B54-4AD2-AA58-10A848B6085E}"/>
              </a:ext>
            </a:extLst>
          </p:cNvPr>
          <p:cNvPicPr>
            <a:picLocks noChangeAspect="1"/>
          </p:cNvPicPr>
          <p:nvPr/>
        </p:nvPicPr>
        <p:blipFill>
          <a:blip r:embed="rId3"/>
          <a:stretch>
            <a:fillRect/>
          </a:stretch>
        </p:blipFill>
        <p:spPr>
          <a:xfrm>
            <a:off x="3369887" y="3924761"/>
            <a:ext cx="2657143" cy="876190"/>
          </a:xfrm>
          <a:prstGeom prst="rect">
            <a:avLst/>
          </a:prstGeom>
        </p:spPr>
      </p:pic>
      <p:pic>
        <p:nvPicPr>
          <p:cNvPr id="7" name="图片 6">
            <a:extLst>
              <a:ext uri="{FF2B5EF4-FFF2-40B4-BE49-F238E27FC236}">
                <a16:creationId xmlns:a16="http://schemas.microsoft.com/office/drawing/2014/main" id="{59E21378-28A2-40CE-BB07-86CB4AF6CB63}"/>
              </a:ext>
            </a:extLst>
          </p:cNvPr>
          <p:cNvPicPr>
            <a:picLocks noChangeAspect="1"/>
          </p:cNvPicPr>
          <p:nvPr/>
        </p:nvPicPr>
        <p:blipFill>
          <a:blip r:embed="rId4"/>
          <a:stretch>
            <a:fillRect/>
          </a:stretch>
        </p:blipFill>
        <p:spPr>
          <a:xfrm>
            <a:off x="3122267" y="5372538"/>
            <a:ext cx="3152381" cy="619048"/>
          </a:xfrm>
          <a:prstGeom prst="rect">
            <a:avLst/>
          </a:prstGeom>
        </p:spPr>
      </p:pic>
    </p:spTree>
    <p:extLst>
      <p:ext uri="{BB962C8B-B14F-4D97-AF65-F5344CB8AC3E}">
        <p14:creationId xmlns:p14="http://schemas.microsoft.com/office/powerpoint/2010/main" val="1167042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a:t>
            </a:fld>
            <a:endParaRPr lang="en-US" altLang="zh-CN" dirty="0">
              <a:solidFill>
                <a:srgbClr val="3333CC"/>
              </a:solidFill>
              <a:latin typeface="等线" panose="02010600030101010101" pitchFamily="2" charset="-122"/>
            </a:endParaRPr>
          </a:p>
        </p:txBody>
      </p:sp>
      <p:sp>
        <p:nvSpPr>
          <p:cNvPr id="5" name="文本框 4">
            <a:extLst>
              <a:ext uri="{FF2B5EF4-FFF2-40B4-BE49-F238E27FC236}">
                <a16:creationId xmlns:a16="http://schemas.microsoft.com/office/drawing/2014/main" id="{2B4CADF6-285D-42DB-B232-563572EA6977}"/>
              </a:ext>
            </a:extLst>
          </p:cNvPr>
          <p:cNvSpPr txBox="1"/>
          <p:nvPr/>
        </p:nvSpPr>
        <p:spPr>
          <a:xfrm>
            <a:off x="679035" y="6382391"/>
            <a:ext cx="7785929" cy="523220"/>
          </a:xfrm>
          <a:prstGeom prst="rect">
            <a:avLst/>
          </a:prstGeom>
          <a:noFill/>
        </p:spPr>
        <p:txBody>
          <a:bodyPr wrap="square" rtlCol="0">
            <a:spAutoFit/>
          </a:bodyPr>
          <a:lstStyle/>
          <a:p>
            <a:pPr marL="285750" indent="-285750">
              <a:buFontTx/>
              <a:buChar char="-"/>
            </a:pPr>
            <a:r>
              <a:rPr lang="en-US" altLang="zh-CN" sz="1400" dirty="0"/>
              <a:t>1. By a famous scholar Peter A. van der Helm @ Leuven</a:t>
            </a:r>
          </a:p>
          <a:p>
            <a:pPr marL="285750" indent="-285750">
              <a:buFontTx/>
              <a:buChar char="-"/>
            </a:pPr>
            <a:r>
              <a:rPr lang="en-US" altLang="zh-CN" sz="1400" dirty="0"/>
              <a:t>2. From Coursera </a:t>
            </a:r>
          </a:p>
        </p:txBody>
      </p:sp>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5" y="1187214"/>
            <a:ext cx="8677815"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 is LLCV?</a:t>
            </a: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low-level vision concerns the extraction of image properties from the retinal image.</a:t>
            </a:r>
            <a:r>
              <a:rPr lang="en-US" altLang="zh-CN" sz="2000" kern="0" baseline="300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The low level image processing techniques involve extracting fundamental image primitives and performing filtering and morphology, etc.</a:t>
            </a:r>
            <a:r>
              <a:rPr lang="en-US" altLang="zh-CN" sz="2000" kern="0" baseline="300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p>
          <a:p>
            <a:pPr marL="800100" lvl="1" indent="-342900" algn="l">
              <a:buFont typeface="Arial" panose="020B0604020202020204" pitchFamily="34" charset="0"/>
              <a:buChar char="•"/>
            </a:pPr>
            <a:r>
              <a:rPr lang="en-US" altLang="zh-CN" sz="2000" b="1" kern="0" dirty="0">
                <a:latin typeface="Adobe Devanagari" panose="02040503050201020203" pitchFamily="18" charset="0"/>
                <a:ea typeface="微软雅黑" panose="020B0503020204020204" pitchFamily="34" charset="-122"/>
                <a:cs typeface="Adobe Devanagari" panose="02040503050201020203" pitchFamily="18" charset="0"/>
              </a:rPr>
              <a:t>Low-Level</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without semantic information; image pre/post-processing  </a:t>
            </a:r>
          </a:p>
          <a:p>
            <a:pPr marL="457200" indent="-4572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 are typical tasks of LLCV?</a:t>
            </a:r>
          </a:p>
          <a:p>
            <a:pPr marL="914400" lvl="1" indent="-457200" algn="l">
              <a:buFont typeface="Arial" panose="020B0604020202020204" pitchFamily="34" charset="0"/>
              <a:buChar char="•"/>
            </a:pPr>
            <a:r>
              <a:rPr lang="zh-CN" altLang="en-US" sz="2000" kern="0" dirty="0">
                <a:latin typeface="Adobe Devanagari" panose="02040503050201020203" pitchFamily="18" charset="0"/>
                <a:ea typeface="微软雅黑" panose="020B0503020204020204" pitchFamily="34" charset="-122"/>
                <a:cs typeface="Adobe Devanagari" panose="02040503050201020203" pitchFamily="18" charset="0"/>
              </a:rPr>
              <a:t>图像恢复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Image Restoration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超分辨率</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(Super-Resolution)</a:t>
            </a: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图像去雨</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Deraining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图像去雾</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Dehazing)</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图像去模糊</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Deblurring)</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zh-CN" altLang="en-US" sz="2000" kern="0" dirty="0">
                <a:latin typeface="Adobe Devanagari" panose="02040503050201020203" pitchFamily="18" charset="0"/>
                <a:ea typeface="微软雅黑" panose="020B0503020204020204" pitchFamily="34" charset="-122"/>
                <a:cs typeface="Adobe Devanagari" panose="02040503050201020203" pitchFamily="18" charset="0"/>
              </a:rPr>
              <a:t>图像去噪</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Image Denoising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图像去摩尔纹</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Demoireing</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7" name="标题 4">
            <a:extLst>
              <a:ext uri="{FF2B5EF4-FFF2-40B4-BE49-F238E27FC236}">
                <a16:creationId xmlns:a16="http://schemas.microsoft.com/office/drawing/2014/main" id="{1E99DA08-EC50-49D8-A0DB-73FBE25D6F7E}"/>
              </a:ext>
            </a:extLst>
          </p:cNvPr>
          <p:cNvSpPr txBox="1">
            <a:spLocks/>
          </p:cNvSpPr>
          <p:nvPr/>
        </p:nvSpPr>
        <p:spPr bwMode="auto">
          <a:xfrm>
            <a:off x="4571999" y="3530620"/>
            <a:ext cx="8677815"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图像修复</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Inpainting)</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图像增强</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Enhancement)</a:t>
            </a: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图像质量评价</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(Image Quality Assessment)</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插帧</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 Interpolation)</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视频</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图像压缩</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(Video/Image Compression)</a:t>
            </a: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r>
              <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其他多任务</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3635322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 Acquisition &amp; Enhancement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30</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Auxiliary Information </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Noise Level Map -&gt; spatially variant noise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Blind denoising of real noisy images involves two stages, i.e.,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noise estimation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and non-blind denoising </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Zhang et al.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FFDNet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Toward a Fast and Flexible Solution for CNN based Image Denoising. TIP18</a:t>
            </a: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C64C0159-E93F-4F94-9AB8-4D5D51192A36}"/>
              </a:ext>
            </a:extLst>
          </p:cNvPr>
          <p:cNvPicPr>
            <a:picLocks noChangeAspect="1"/>
          </p:cNvPicPr>
          <p:nvPr/>
        </p:nvPicPr>
        <p:blipFill>
          <a:blip r:embed="rId3"/>
          <a:stretch>
            <a:fillRect/>
          </a:stretch>
        </p:blipFill>
        <p:spPr>
          <a:xfrm>
            <a:off x="633786" y="3313994"/>
            <a:ext cx="7889132" cy="1539765"/>
          </a:xfrm>
          <a:prstGeom prst="rect">
            <a:avLst/>
          </a:prstGeom>
        </p:spPr>
      </p:pic>
      <p:pic>
        <p:nvPicPr>
          <p:cNvPr id="7" name="图片 6">
            <a:extLst>
              <a:ext uri="{FF2B5EF4-FFF2-40B4-BE49-F238E27FC236}">
                <a16:creationId xmlns:a16="http://schemas.microsoft.com/office/drawing/2014/main" id="{6C7A7D07-EDFF-4561-9C70-6C1F5CCC8BC9}"/>
              </a:ext>
            </a:extLst>
          </p:cNvPr>
          <p:cNvPicPr>
            <a:picLocks noChangeAspect="1"/>
          </p:cNvPicPr>
          <p:nvPr/>
        </p:nvPicPr>
        <p:blipFill>
          <a:blip r:embed="rId4"/>
          <a:stretch>
            <a:fillRect/>
          </a:stretch>
        </p:blipFill>
        <p:spPr>
          <a:xfrm>
            <a:off x="2764477" y="4864817"/>
            <a:ext cx="3615045" cy="1993183"/>
          </a:xfrm>
          <a:prstGeom prst="rect">
            <a:avLst/>
          </a:prstGeom>
        </p:spPr>
      </p:pic>
    </p:spTree>
    <p:extLst>
      <p:ext uri="{BB962C8B-B14F-4D97-AF65-F5344CB8AC3E}">
        <p14:creationId xmlns:p14="http://schemas.microsoft.com/office/powerpoint/2010/main" val="3120544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 Acquisition &amp; Enhancement</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31</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804274"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Auxiliary Information </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Noise Level Map - Evolution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Auto-Computed NLM –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CBDNet</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2"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NN for NLM computing – e.g.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AINDNet</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chemeClr val="bg1">
                  <a:lumMod val="65000"/>
                </a:schemeClr>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Self-supervision – </a:t>
            </a:r>
            <a:r>
              <a:rPr lang="en-US" altLang="zh-CN" sz="24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N2N, N2V, N2C, Noiser2N, Neighbor2Neighbor</a:t>
            </a: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6" name="图片 5">
            <a:extLst>
              <a:ext uri="{FF2B5EF4-FFF2-40B4-BE49-F238E27FC236}">
                <a16:creationId xmlns:a16="http://schemas.microsoft.com/office/drawing/2014/main" id="{03F42489-6740-4431-B647-A2355755CB6E}"/>
              </a:ext>
            </a:extLst>
          </p:cNvPr>
          <p:cNvPicPr>
            <a:picLocks noChangeAspect="1"/>
          </p:cNvPicPr>
          <p:nvPr/>
        </p:nvPicPr>
        <p:blipFill>
          <a:blip r:embed="rId3"/>
          <a:stretch>
            <a:fillRect/>
          </a:stretch>
        </p:blipFill>
        <p:spPr>
          <a:xfrm>
            <a:off x="2850428" y="2344063"/>
            <a:ext cx="3443143" cy="1500384"/>
          </a:xfrm>
          <a:prstGeom prst="rect">
            <a:avLst/>
          </a:prstGeom>
        </p:spPr>
      </p:pic>
      <p:pic>
        <p:nvPicPr>
          <p:cNvPr id="8" name="图片 7">
            <a:extLst>
              <a:ext uri="{FF2B5EF4-FFF2-40B4-BE49-F238E27FC236}">
                <a16:creationId xmlns:a16="http://schemas.microsoft.com/office/drawing/2014/main" id="{252CD244-B122-42BD-AC55-FF09BEF9D857}"/>
              </a:ext>
            </a:extLst>
          </p:cNvPr>
          <p:cNvPicPr>
            <a:picLocks noChangeAspect="1"/>
          </p:cNvPicPr>
          <p:nvPr/>
        </p:nvPicPr>
        <p:blipFill>
          <a:blip r:embed="rId4"/>
          <a:stretch>
            <a:fillRect/>
          </a:stretch>
        </p:blipFill>
        <p:spPr>
          <a:xfrm>
            <a:off x="3175362" y="4188768"/>
            <a:ext cx="2793273" cy="1721796"/>
          </a:xfrm>
          <a:prstGeom prst="rect">
            <a:avLst/>
          </a:prstGeom>
        </p:spPr>
      </p:pic>
    </p:spTree>
    <p:extLst>
      <p:ext uri="{BB962C8B-B14F-4D97-AF65-F5344CB8AC3E}">
        <p14:creationId xmlns:p14="http://schemas.microsoft.com/office/powerpoint/2010/main" val="567394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Combined with Traditional Methods</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32</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8D8A4728-3B8B-4A7E-BAEE-C1A8449090A7}"/>
              </a:ext>
            </a:extLst>
          </p:cNvPr>
          <p:cNvSpPr txBox="1">
            <a:spLocks/>
          </p:cNvSpPr>
          <p:nvPr/>
        </p:nvSpPr>
        <p:spPr bwMode="auto">
          <a:xfrm>
            <a:off x="339726" y="1187213"/>
            <a:ext cx="8477252" cy="506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CNN as a prior</a:t>
            </a:r>
          </a:p>
          <a:p>
            <a:pPr marL="800100" lvl="1" indent="-342900" algn="l">
              <a:buFont typeface="Arial" panose="020B0604020202020204" pitchFamily="34" charset="0"/>
              <a:buChar char="•"/>
            </a:pP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Zhang et al. Learning Deep CNN Denoiser Prior for Image Restoration, CVPR17</a:t>
            </a:r>
            <a:endParaRPr lang="en-US" altLang="zh-CN" sz="23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Domain Transformation</a:t>
            </a:r>
          </a:p>
          <a:p>
            <a:pPr marL="800100" lvl="1" indent="-342900" algn="l">
              <a:buFont typeface="Arial" panose="020B0604020202020204" pitchFamily="34" charset="0"/>
              <a:buChar char="•"/>
            </a:pP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Chang et </a:t>
            </a:r>
            <a:r>
              <a:rPr lang="en-US" altLang="zh-CN" sz="2000" kern="0" dirty="0" err="1">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al.Hyper</a:t>
            </a: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-Laplacian Regularized Unidirectional Low-Rank Tensor Recovery for Multispectral Image Denoising, CVPR17</a:t>
            </a:r>
          </a:p>
          <a:p>
            <a:pPr marL="800100" lvl="1" indent="-342900" algn="l">
              <a:buFont typeface="Arial" panose="020B0604020202020204" pitchFamily="34" charset="0"/>
              <a:buChar char="•"/>
            </a:pP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Liu et al. Densely Self-Guided Wavelet Network for Image Denoising,</a:t>
            </a:r>
            <a:r>
              <a:rPr lang="zh-CN" altLang="en-US"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NTIRE20</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Dictionary Learning</a:t>
            </a:r>
          </a:p>
          <a:p>
            <a:pPr marL="800100" lvl="1" indent="-342900" algn="l">
              <a:buFont typeface="Arial" panose="020B0604020202020204" pitchFamily="34" charset="0"/>
              <a:buChar char="•"/>
            </a:pP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Zheng et al. Deep Convolutional Dictionary Learning for Image Denoising, CVPR21</a:t>
            </a:r>
            <a:endParaRPr lang="en-US" altLang="zh-CN" sz="28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Burst Denoising</a:t>
            </a:r>
          </a:p>
          <a:p>
            <a:pPr marL="800100" lvl="1" indent="-342900" algn="l">
              <a:buFont typeface="Arial" panose="020B0604020202020204" pitchFamily="34" charset="0"/>
              <a:buChar char="•"/>
            </a:pP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Mildenhall et </a:t>
            </a:r>
            <a:r>
              <a:rPr lang="en-US" altLang="zh-CN" sz="2000" kern="0" dirty="0" err="1">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al.Burst</a:t>
            </a: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 Denoising with Kernel Prediction Networks, CVPR18</a:t>
            </a:r>
          </a:p>
          <a:p>
            <a:pPr marL="800100" lvl="1" indent="-342900" algn="l">
              <a:buFont typeface="Arial" panose="020B0604020202020204" pitchFamily="34" charset="0"/>
              <a:buChar char="•"/>
            </a:pPr>
            <a:r>
              <a:rPr lang="en-US" altLang="zh-CN" sz="2000" kern="0" dirty="0">
                <a:solidFill>
                  <a:srgbClr val="A6A6A6"/>
                </a:solidFill>
                <a:latin typeface="Adobe Devanagari" panose="02040503050201020203" pitchFamily="18" charset="0"/>
                <a:ea typeface="微软雅黑" panose="020B0503020204020204" pitchFamily="34" charset="-122"/>
                <a:cs typeface="Adobe Devanagari" panose="02040503050201020203" pitchFamily="18" charset="0"/>
              </a:rPr>
              <a:t>Rong et al. Burst Denoising via Temporally Shifted Wavelet Transforms, ECCV20</a:t>
            </a: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7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1451611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Menu</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33</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 </a:t>
            </a:r>
          </a:p>
          <a:p>
            <a:pPr marL="342900" indent="-342900" algn="l">
              <a:buFont typeface="Arial" panose="020B0604020202020204" pitchFamily="34" charset="0"/>
              <a:buChar char="•"/>
            </a:pPr>
            <a:r>
              <a:rPr lang="en-US" altLang="zh-CN" sz="2800" kern="0" dirty="0">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2800" kern="0" dirty="0" err="1">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2800" kern="0" dirty="0">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Summary</a:t>
            </a:r>
          </a:p>
        </p:txBody>
      </p:sp>
    </p:spTree>
    <p:extLst>
      <p:ext uri="{BB962C8B-B14F-4D97-AF65-F5344CB8AC3E}">
        <p14:creationId xmlns:p14="http://schemas.microsoft.com/office/powerpoint/2010/main" val="1774912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3600" b="1"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34</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162249"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Objective  Image Quality Assessment</a:t>
            </a:r>
          </a:p>
          <a:p>
            <a:pPr marL="1257300" lvl="2" indent="-342900" algn="l">
              <a:buFont typeface="Arial" panose="020B0604020202020204" pitchFamily="34" charset="0"/>
              <a:buChar char="•"/>
            </a:pPr>
            <a:r>
              <a:rPr lang="en-US" altLang="zh-CN" sz="2500" kern="0" dirty="0">
                <a:latin typeface="Adobe Devanagari" panose="02040503050201020203" pitchFamily="18" charset="0"/>
                <a:ea typeface="微软雅黑" panose="020B0503020204020204" pitchFamily="34" charset="-122"/>
                <a:cs typeface="Adobe Devanagari" panose="02040503050201020203" pitchFamily="18" charset="0"/>
              </a:rPr>
              <a:t>Peak signal-to-noise ratio </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lang="en-US" altLang="zh-CN" sz="2500" kern="0" dirty="0">
                <a:latin typeface="Adobe Devanagari" panose="02040503050201020203" pitchFamily="18" charset="0"/>
                <a:ea typeface="微软雅黑" panose="020B0503020204020204" pitchFamily="34" charset="-122"/>
                <a:cs typeface="Adobe Devanagari" panose="02040503050201020203" pitchFamily="18" charset="0"/>
              </a:rPr>
              <a:t>PSNR</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1257300" lvl="2"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currently the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most widely used</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evaluation criteria</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only caring about the differences between corresponding pixels instead of visual perception</a:t>
            </a:r>
          </a:p>
        </p:txBody>
      </p:sp>
      <p:sp>
        <p:nvSpPr>
          <p:cNvPr id="3" name="AutoShape 2" descr="{\mathit  {MSE}}={\frac  {1}{m\,n}}\sum _{{i=0}}^{{m-1}}\sum _{{j=0}}^{{n-1}}[I(i,j)-K(i,j)]^{2}">
            <a:extLst>
              <a:ext uri="{FF2B5EF4-FFF2-40B4-BE49-F238E27FC236}">
                <a16:creationId xmlns:a16="http://schemas.microsoft.com/office/drawing/2014/main" id="{1264BCE3-E716-43F5-80D4-05124A30626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6" name="图片 5">
            <a:extLst>
              <a:ext uri="{FF2B5EF4-FFF2-40B4-BE49-F238E27FC236}">
                <a16:creationId xmlns:a16="http://schemas.microsoft.com/office/drawing/2014/main" id="{ECC602AE-4724-4DD9-90EE-DB63DC807222}"/>
              </a:ext>
            </a:extLst>
          </p:cNvPr>
          <p:cNvPicPr>
            <a:picLocks noChangeAspect="1"/>
          </p:cNvPicPr>
          <p:nvPr/>
        </p:nvPicPr>
        <p:blipFill>
          <a:blip r:embed="rId3"/>
          <a:stretch>
            <a:fillRect/>
          </a:stretch>
        </p:blipFill>
        <p:spPr>
          <a:xfrm>
            <a:off x="2738639" y="2588987"/>
            <a:ext cx="3831348" cy="788359"/>
          </a:xfrm>
          <a:prstGeom prst="rect">
            <a:avLst/>
          </a:prstGeom>
        </p:spPr>
      </p:pic>
      <p:pic>
        <p:nvPicPr>
          <p:cNvPr id="9" name="图片 8">
            <a:extLst>
              <a:ext uri="{FF2B5EF4-FFF2-40B4-BE49-F238E27FC236}">
                <a16:creationId xmlns:a16="http://schemas.microsoft.com/office/drawing/2014/main" id="{141F5140-D725-4B8F-A9DB-F9A089F7CD9D}"/>
              </a:ext>
            </a:extLst>
          </p:cNvPr>
          <p:cNvPicPr>
            <a:picLocks noChangeAspect="1"/>
          </p:cNvPicPr>
          <p:nvPr/>
        </p:nvPicPr>
        <p:blipFill>
          <a:blip r:embed="rId4"/>
          <a:stretch>
            <a:fillRect/>
          </a:stretch>
        </p:blipFill>
        <p:spPr>
          <a:xfrm>
            <a:off x="3171571" y="3565412"/>
            <a:ext cx="2965484" cy="744296"/>
          </a:xfrm>
          <a:prstGeom prst="rect">
            <a:avLst/>
          </a:prstGeom>
        </p:spPr>
      </p:pic>
    </p:spTree>
    <p:extLst>
      <p:ext uri="{BB962C8B-B14F-4D97-AF65-F5344CB8AC3E}">
        <p14:creationId xmlns:p14="http://schemas.microsoft.com/office/powerpoint/2010/main" val="1037160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3600" b="1"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35</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162249"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Objective  Image Quality Assessment</a:t>
            </a:r>
          </a:p>
          <a:p>
            <a:pPr marL="1257300" lvl="2"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Structural Similarity(SSIM)</a:t>
            </a:r>
          </a:p>
          <a:p>
            <a:pPr marL="1257300" lvl="2"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2"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2"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proposed for measuring the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structural similarity</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between images, based on independent comparisons in terms of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luminance</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contrast</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and </a:t>
            </a:r>
            <a:r>
              <a:rPr lang="en-US" altLang="zh-CN" sz="2000" kern="0" dirty="0">
                <a:latin typeface="Adobe Devanagari" panose="02040503050201020203" pitchFamily="18" charset="0"/>
                <a:ea typeface="微软雅黑" panose="020B0503020204020204" pitchFamily="34" charset="-122"/>
                <a:cs typeface="Adobe Devanagari" panose="02040503050201020203" pitchFamily="18" charset="0"/>
              </a:rPr>
              <a:t>structures</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better meets the requirements of perceptual assessment, and is also widely used</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Subjective Image Quality Assessment</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Learning-based Perceptual Quality</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Other IQA Methods (MS-SSIM, FSIM, NIQE, etc.)</a:t>
            </a: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3" name="AutoShape 2" descr="{\mathit  {MSE}}={\frac  {1}{m\,n}}\sum _{{i=0}}^{{m-1}}\sum _{{j=0}}^{{n-1}}[I(i,j)-K(i,j)]^{2}">
            <a:extLst>
              <a:ext uri="{FF2B5EF4-FFF2-40B4-BE49-F238E27FC236}">
                <a16:creationId xmlns:a16="http://schemas.microsoft.com/office/drawing/2014/main" id="{1264BCE3-E716-43F5-80D4-05124A30626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p>
        </p:txBody>
      </p:sp>
      <p:pic>
        <p:nvPicPr>
          <p:cNvPr id="10" name="图片 9">
            <a:extLst>
              <a:ext uri="{FF2B5EF4-FFF2-40B4-BE49-F238E27FC236}">
                <a16:creationId xmlns:a16="http://schemas.microsoft.com/office/drawing/2014/main" id="{4C7CCA67-8859-414B-93C2-8137ADBE97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738" y="2397507"/>
            <a:ext cx="7277878" cy="1120311"/>
          </a:xfrm>
          <a:prstGeom prst="rect">
            <a:avLst/>
          </a:prstGeom>
        </p:spPr>
      </p:pic>
    </p:spTree>
    <p:extLst>
      <p:ext uri="{BB962C8B-B14F-4D97-AF65-F5344CB8AC3E}">
        <p14:creationId xmlns:p14="http://schemas.microsoft.com/office/powerpoint/2010/main" val="3265359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3600" b="1"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36</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Datasets</a:t>
            </a: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DND</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4 cameras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50 scenes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50 pairs of photos</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Better postprocessing than RENOIR</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Low noise level</a:t>
            </a: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graphicFrame>
        <p:nvGraphicFramePr>
          <p:cNvPr id="5" name="表格 7">
            <a:extLst>
              <a:ext uri="{FF2B5EF4-FFF2-40B4-BE49-F238E27FC236}">
                <a16:creationId xmlns:a16="http://schemas.microsoft.com/office/drawing/2014/main" id="{51C277CA-C9A1-4F52-869C-6AF050E03DCC}"/>
              </a:ext>
            </a:extLst>
          </p:cNvPr>
          <p:cNvGraphicFramePr>
            <a:graphicFrameLocks noGrp="1"/>
          </p:cNvGraphicFramePr>
          <p:nvPr>
            <p:extLst>
              <p:ext uri="{D42A27DB-BD31-4B8C-83A1-F6EECF244321}">
                <p14:modId xmlns:p14="http://schemas.microsoft.com/office/powerpoint/2010/main" val="2203122560"/>
              </p:ext>
            </p:extLst>
          </p:nvPr>
        </p:nvGraphicFramePr>
        <p:xfrm>
          <a:off x="1121923" y="1776378"/>
          <a:ext cx="6900153" cy="2538198"/>
        </p:xfrm>
        <a:graphic>
          <a:graphicData uri="http://schemas.openxmlformats.org/drawingml/2006/table">
            <a:tbl>
              <a:tblPr firstRow="1" bandRow="1">
                <a:tableStyleId>{5C22544A-7EE6-4342-B048-85BDC9FD1C3A}</a:tableStyleId>
              </a:tblPr>
              <a:tblGrid>
                <a:gridCol w="2300051">
                  <a:extLst>
                    <a:ext uri="{9D8B030D-6E8A-4147-A177-3AD203B41FA5}">
                      <a16:colId xmlns:a16="http://schemas.microsoft.com/office/drawing/2014/main" val="2752221013"/>
                    </a:ext>
                  </a:extLst>
                </a:gridCol>
                <a:gridCol w="2300051">
                  <a:extLst>
                    <a:ext uri="{9D8B030D-6E8A-4147-A177-3AD203B41FA5}">
                      <a16:colId xmlns:a16="http://schemas.microsoft.com/office/drawing/2014/main" val="1190173847"/>
                    </a:ext>
                  </a:extLst>
                </a:gridCol>
                <a:gridCol w="2300051">
                  <a:extLst>
                    <a:ext uri="{9D8B030D-6E8A-4147-A177-3AD203B41FA5}">
                      <a16:colId xmlns:a16="http://schemas.microsoft.com/office/drawing/2014/main" val="1291593715"/>
                    </a:ext>
                  </a:extLst>
                </a:gridCol>
              </a:tblGrid>
              <a:tr h="811899">
                <a:tc>
                  <a:txBody>
                    <a:bodyPr/>
                    <a:lstStyle/>
                    <a:p>
                      <a:pPr algn="ct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Unpaired Data</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Paired Data</a:t>
                      </a:r>
                      <a:endParaRPr lang="zh-CN" altLang="en-US" dirty="0"/>
                    </a:p>
                  </a:txBody>
                  <a:tcPr anchor="ctr"/>
                </a:tc>
                <a:extLst>
                  <a:ext uri="{0D108BD9-81ED-4DB2-BD59-A6C34878D82A}">
                    <a16:rowId xmlns:a16="http://schemas.microsoft.com/office/drawing/2014/main" val="3930208859"/>
                  </a:ext>
                </a:extLst>
              </a:tr>
              <a:tr h="811899">
                <a:tc>
                  <a:txBody>
                    <a:bodyPr/>
                    <a:lstStyle/>
                    <a:p>
                      <a:pPr algn="ctr"/>
                      <a:r>
                        <a:rPr lang="en-US" altLang="zh-CN" dirty="0"/>
                        <a:t>Gray image dataset</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Set12, BSD68,</a:t>
                      </a:r>
                      <a:endParaRPr lang="zh-CN" altLang="en-US" dirty="0"/>
                    </a:p>
                    <a:p>
                      <a:pPr algn="ctr"/>
                      <a:r>
                        <a:rPr lang="en-US" altLang="zh-CN" dirty="0"/>
                        <a:t>BSD500</a:t>
                      </a:r>
                      <a:endParaRPr lang="zh-CN" altLang="en-US" dirty="0"/>
                    </a:p>
                  </a:txBody>
                  <a:tcPr anchor="ctr"/>
                </a:tc>
                <a:tc>
                  <a:txBody>
                    <a:bodyPr/>
                    <a:lstStyle/>
                    <a:p>
                      <a:pPr algn="ctr"/>
                      <a:r>
                        <a:rPr lang="en-US" altLang="zh-CN" dirty="0"/>
                        <a:t>-</a:t>
                      </a:r>
                      <a:endParaRPr lang="zh-CN" altLang="en-US" dirty="0"/>
                    </a:p>
                  </a:txBody>
                  <a:tcPr anchor="ctr"/>
                </a:tc>
                <a:extLst>
                  <a:ext uri="{0D108BD9-81ED-4DB2-BD59-A6C34878D82A}">
                    <a16:rowId xmlns:a16="http://schemas.microsoft.com/office/drawing/2014/main" val="2827897180"/>
                  </a:ext>
                </a:extLst>
              </a:tr>
              <a:tr h="81189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Color image dataset</a:t>
                      </a:r>
                      <a:endParaRPr lang="zh-CN" altLang="en-US"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altLang="zh-CN" dirty="0"/>
                        <a:t>CBSD68, Kodak24, Waterloo Exploration Database, DIV2K, </a:t>
                      </a:r>
                      <a:r>
                        <a:rPr lang="en-US" altLang="zh-CN" sz="1350" b="0" i="0" kern="1200" dirty="0">
                          <a:solidFill>
                            <a:schemeClr val="dk1"/>
                          </a:solidFill>
                          <a:effectLst/>
                          <a:latin typeface="+mn-lt"/>
                          <a:ea typeface="+mn-ea"/>
                          <a:cs typeface="+mn-cs"/>
                        </a:rPr>
                        <a:t>MIT-Adobe </a:t>
                      </a:r>
                      <a:r>
                        <a:rPr lang="en-US" altLang="zh-CN" sz="1350" b="0" i="0" kern="1200" dirty="0" err="1">
                          <a:solidFill>
                            <a:schemeClr val="dk1"/>
                          </a:solidFill>
                          <a:effectLst/>
                          <a:latin typeface="+mn-lt"/>
                          <a:ea typeface="+mn-ea"/>
                          <a:cs typeface="+mn-cs"/>
                        </a:rPr>
                        <a:t>FiveK</a:t>
                      </a:r>
                      <a:r>
                        <a:rPr lang="en-US" altLang="zh-CN" sz="1350" b="0" i="0" kern="1200" dirty="0">
                          <a:solidFill>
                            <a:schemeClr val="dk1"/>
                          </a:solidFill>
                          <a:effectLst/>
                          <a:latin typeface="+mn-lt"/>
                          <a:ea typeface="+mn-ea"/>
                          <a:cs typeface="+mn-cs"/>
                        </a:rPr>
                        <a:t>, RNI15, NC12, ImageNet, McMaster</a:t>
                      </a:r>
                    </a:p>
                  </a:txBody>
                  <a:tcPr anchor="ctr"/>
                </a:tc>
                <a:tc>
                  <a:txBody>
                    <a:bodyPr/>
                    <a:lstStyle/>
                    <a:p>
                      <a:pPr algn="ctr"/>
                      <a:r>
                        <a:rPr lang="en-US" altLang="zh-CN" sz="1350" b="0" i="0" kern="1200" dirty="0">
                          <a:solidFill>
                            <a:schemeClr val="dk1"/>
                          </a:solidFill>
                          <a:effectLst/>
                          <a:latin typeface="+mn-lt"/>
                          <a:ea typeface="+mn-ea"/>
                          <a:cs typeface="+mn-cs"/>
                        </a:rPr>
                        <a:t>RENOIR, </a:t>
                      </a:r>
                      <a:r>
                        <a:rPr lang="en-US" altLang="zh-CN" dirty="0"/>
                        <a:t>SIDD, DND, Nam, </a:t>
                      </a:r>
                      <a:r>
                        <a:rPr lang="en-US" altLang="zh-CN" dirty="0" err="1"/>
                        <a:t>PolyU</a:t>
                      </a:r>
                      <a:endParaRPr lang="zh-CN" altLang="en-US" dirty="0"/>
                    </a:p>
                  </a:txBody>
                  <a:tcPr anchor="ctr"/>
                </a:tc>
                <a:extLst>
                  <a:ext uri="{0D108BD9-81ED-4DB2-BD59-A6C34878D82A}">
                    <a16:rowId xmlns:a16="http://schemas.microsoft.com/office/drawing/2014/main" val="2842242093"/>
                  </a:ext>
                </a:extLst>
              </a:tr>
            </a:tbl>
          </a:graphicData>
        </a:graphic>
      </p:graphicFrame>
      <p:sp>
        <p:nvSpPr>
          <p:cNvPr id="6" name="标题 4">
            <a:extLst>
              <a:ext uri="{FF2B5EF4-FFF2-40B4-BE49-F238E27FC236}">
                <a16:creationId xmlns:a16="http://schemas.microsoft.com/office/drawing/2014/main" id="{46A9F8F3-DB80-439D-BD32-DE058D3E0348}"/>
              </a:ext>
            </a:extLst>
          </p:cNvPr>
          <p:cNvSpPr txBox="1">
            <a:spLocks/>
          </p:cNvSpPr>
          <p:nvPr/>
        </p:nvSpPr>
        <p:spPr bwMode="auto">
          <a:xfrm>
            <a:off x="5019118" y="4542301"/>
            <a:ext cx="4309708" cy="2315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SIDD</a:t>
            </a: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 cameras</a:t>
            </a: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10 scenes</a:t>
            </a: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200 pairs of photos</a:t>
            </a:r>
          </a:p>
          <a:p>
            <a:pPr lvl="1"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(160 for train, 40 for  test)</a:t>
            </a:r>
          </a:p>
          <a:p>
            <a:pPr marL="800100" lvl="1"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More Pairs, better postprocessing</a:t>
            </a: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lvl="1"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965831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3600" b="1"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37</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Benchmarking</a:t>
            </a:r>
          </a:p>
        </p:txBody>
      </p:sp>
      <p:sp>
        <p:nvSpPr>
          <p:cNvPr id="8" name="文本框 7">
            <a:extLst>
              <a:ext uri="{FF2B5EF4-FFF2-40B4-BE49-F238E27FC236}">
                <a16:creationId xmlns:a16="http://schemas.microsoft.com/office/drawing/2014/main" id="{6FEC1D02-C8A3-4DC5-B9CC-67EEDBF81B93}"/>
              </a:ext>
            </a:extLst>
          </p:cNvPr>
          <p:cNvSpPr txBox="1"/>
          <p:nvPr/>
        </p:nvSpPr>
        <p:spPr>
          <a:xfrm>
            <a:off x="339725" y="1654301"/>
            <a:ext cx="4572000" cy="477054"/>
          </a:xfrm>
          <a:prstGeom prst="rect">
            <a:avLst/>
          </a:prstGeom>
          <a:noFill/>
        </p:spPr>
        <p:txBody>
          <a:bodyPr wrap="square">
            <a:spAutoFit/>
          </a:bodyPr>
          <a:lstStyle/>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hlinkClick r:id="rId3"/>
              </a:rPr>
              <a:t>DND</a:t>
            </a: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9" name="图片 8">
            <a:extLst>
              <a:ext uri="{FF2B5EF4-FFF2-40B4-BE49-F238E27FC236}">
                <a16:creationId xmlns:a16="http://schemas.microsoft.com/office/drawing/2014/main" id="{93302FA5-4611-4B92-81D5-212D93240F29}"/>
              </a:ext>
            </a:extLst>
          </p:cNvPr>
          <p:cNvPicPr>
            <a:picLocks noChangeAspect="1"/>
          </p:cNvPicPr>
          <p:nvPr/>
        </p:nvPicPr>
        <p:blipFill>
          <a:blip r:embed="rId4"/>
          <a:stretch>
            <a:fillRect/>
          </a:stretch>
        </p:blipFill>
        <p:spPr>
          <a:xfrm>
            <a:off x="1040860" y="2003898"/>
            <a:ext cx="6767443" cy="2187334"/>
          </a:xfrm>
          <a:prstGeom prst="rect">
            <a:avLst/>
          </a:prstGeom>
        </p:spPr>
      </p:pic>
      <p:pic>
        <p:nvPicPr>
          <p:cNvPr id="11" name="图片 10">
            <a:extLst>
              <a:ext uri="{FF2B5EF4-FFF2-40B4-BE49-F238E27FC236}">
                <a16:creationId xmlns:a16="http://schemas.microsoft.com/office/drawing/2014/main" id="{FCAF4090-FC36-4633-8B01-F88B4381069A}"/>
              </a:ext>
            </a:extLst>
          </p:cNvPr>
          <p:cNvPicPr>
            <a:picLocks noChangeAspect="1"/>
          </p:cNvPicPr>
          <p:nvPr/>
        </p:nvPicPr>
        <p:blipFill rotWithShape="1">
          <a:blip r:embed="rId5"/>
          <a:srcRect b="42538"/>
          <a:stretch/>
        </p:blipFill>
        <p:spPr>
          <a:xfrm>
            <a:off x="1703241" y="4191232"/>
            <a:ext cx="5902144" cy="2628990"/>
          </a:xfrm>
          <a:prstGeom prst="rect">
            <a:avLst/>
          </a:prstGeom>
        </p:spPr>
      </p:pic>
    </p:spTree>
    <p:extLst>
      <p:ext uri="{BB962C8B-B14F-4D97-AF65-F5344CB8AC3E}">
        <p14:creationId xmlns:p14="http://schemas.microsoft.com/office/powerpoint/2010/main" val="350966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3600" b="1"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38</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Benchmarking</a:t>
            </a:r>
          </a:p>
        </p:txBody>
      </p:sp>
      <p:sp>
        <p:nvSpPr>
          <p:cNvPr id="8" name="文本框 7">
            <a:extLst>
              <a:ext uri="{FF2B5EF4-FFF2-40B4-BE49-F238E27FC236}">
                <a16:creationId xmlns:a16="http://schemas.microsoft.com/office/drawing/2014/main" id="{6FEC1D02-C8A3-4DC5-B9CC-67EEDBF81B93}"/>
              </a:ext>
            </a:extLst>
          </p:cNvPr>
          <p:cNvSpPr txBox="1"/>
          <p:nvPr/>
        </p:nvSpPr>
        <p:spPr>
          <a:xfrm>
            <a:off x="339725" y="1654301"/>
            <a:ext cx="4572000" cy="477054"/>
          </a:xfrm>
          <a:prstGeom prst="rect">
            <a:avLst/>
          </a:prstGeom>
          <a:noFill/>
        </p:spPr>
        <p:txBody>
          <a:bodyPr wrap="square">
            <a:spAutoFit/>
          </a:bodyPr>
          <a:lstStyle/>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hlinkClick r:id="rId3"/>
              </a:rPr>
              <a:t>SIDD</a:t>
            </a: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10" name="图片 9">
            <a:extLst>
              <a:ext uri="{FF2B5EF4-FFF2-40B4-BE49-F238E27FC236}">
                <a16:creationId xmlns:a16="http://schemas.microsoft.com/office/drawing/2014/main" id="{6D4E28FB-2FFC-4A40-B722-5505E8DD2599}"/>
              </a:ext>
            </a:extLst>
          </p:cNvPr>
          <p:cNvPicPr>
            <a:picLocks noChangeAspect="1"/>
          </p:cNvPicPr>
          <p:nvPr/>
        </p:nvPicPr>
        <p:blipFill>
          <a:blip r:embed="rId4"/>
          <a:stretch>
            <a:fillRect/>
          </a:stretch>
        </p:blipFill>
        <p:spPr>
          <a:xfrm>
            <a:off x="1080453" y="2066095"/>
            <a:ext cx="6727850" cy="2062941"/>
          </a:xfrm>
          <a:prstGeom prst="rect">
            <a:avLst/>
          </a:prstGeom>
        </p:spPr>
      </p:pic>
      <p:pic>
        <p:nvPicPr>
          <p:cNvPr id="13" name="图片 12">
            <a:extLst>
              <a:ext uri="{FF2B5EF4-FFF2-40B4-BE49-F238E27FC236}">
                <a16:creationId xmlns:a16="http://schemas.microsoft.com/office/drawing/2014/main" id="{77806635-399C-4ECF-9BCA-E7A7621CA352}"/>
              </a:ext>
            </a:extLst>
          </p:cNvPr>
          <p:cNvPicPr>
            <a:picLocks noChangeAspect="1"/>
          </p:cNvPicPr>
          <p:nvPr/>
        </p:nvPicPr>
        <p:blipFill>
          <a:blip r:embed="rId5"/>
          <a:stretch>
            <a:fillRect/>
          </a:stretch>
        </p:blipFill>
        <p:spPr>
          <a:xfrm>
            <a:off x="1703241" y="4222480"/>
            <a:ext cx="5896189" cy="2597742"/>
          </a:xfrm>
          <a:prstGeom prst="rect">
            <a:avLst/>
          </a:prstGeom>
        </p:spPr>
      </p:pic>
    </p:spTree>
    <p:extLst>
      <p:ext uri="{BB962C8B-B14F-4D97-AF65-F5344CB8AC3E}">
        <p14:creationId xmlns:p14="http://schemas.microsoft.com/office/powerpoint/2010/main" val="2313342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3600" b="1"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39</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 do image denoising practitioners care?</a:t>
            </a:r>
          </a:p>
          <a:p>
            <a:pPr marL="800100" lvl="1" indent="-342900" algn="l">
              <a:buFont typeface="Arial" panose="020B0604020202020204" pitchFamily="34" charset="0"/>
              <a:buChar char="•"/>
            </a:pPr>
            <a:r>
              <a:rPr lang="en-US" altLang="zh-CN" sz="2500" kern="0" dirty="0">
                <a:latin typeface="Adobe Devanagari" panose="02040503050201020203" pitchFamily="18" charset="0"/>
                <a:ea typeface="微软雅黑" panose="020B0503020204020204" pitchFamily="34" charset="-122"/>
                <a:cs typeface="Adobe Devanagari" panose="02040503050201020203" pitchFamily="18" charset="0"/>
              </a:rPr>
              <a:t>Performance</a:t>
            </a: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5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Perceptural</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Result</a:t>
            </a: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Speed</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Model Size(params, ops)</a:t>
            </a:r>
          </a:p>
        </p:txBody>
      </p:sp>
      <p:pic>
        <p:nvPicPr>
          <p:cNvPr id="5" name="图片 4">
            <a:extLst>
              <a:ext uri="{FF2B5EF4-FFF2-40B4-BE49-F238E27FC236}">
                <a16:creationId xmlns:a16="http://schemas.microsoft.com/office/drawing/2014/main" id="{7EDF037B-AF75-4394-BC9F-3053A8CEFF2A}"/>
              </a:ext>
            </a:extLst>
          </p:cNvPr>
          <p:cNvPicPr>
            <a:picLocks noChangeAspect="1"/>
          </p:cNvPicPr>
          <p:nvPr/>
        </p:nvPicPr>
        <p:blipFill>
          <a:blip r:embed="rId3"/>
          <a:stretch>
            <a:fillRect/>
          </a:stretch>
        </p:blipFill>
        <p:spPr>
          <a:xfrm>
            <a:off x="875685" y="2151677"/>
            <a:ext cx="4123328" cy="1612406"/>
          </a:xfrm>
          <a:prstGeom prst="rect">
            <a:avLst/>
          </a:prstGeom>
        </p:spPr>
      </p:pic>
      <p:pic>
        <p:nvPicPr>
          <p:cNvPr id="8" name="图片 7">
            <a:extLst>
              <a:ext uri="{FF2B5EF4-FFF2-40B4-BE49-F238E27FC236}">
                <a16:creationId xmlns:a16="http://schemas.microsoft.com/office/drawing/2014/main" id="{EBBB2CFE-8756-4AF6-B092-54D032EE01A5}"/>
              </a:ext>
            </a:extLst>
          </p:cNvPr>
          <p:cNvPicPr>
            <a:picLocks noChangeAspect="1"/>
          </p:cNvPicPr>
          <p:nvPr/>
        </p:nvPicPr>
        <p:blipFill>
          <a:blip r:embed="rId4"/>
          <a:stretch>
            <a:fillRect/>
          </a:stretch>
        </p:blipFill>
        <p:spPr>
          <a:xfrm>
            <a:off x="5398649" y="1760707"/>
            <a:ext cx="2869666" cy="2598516"/>
          </a:xfrm>
          <a:prstGeom prst="rect">
            <a:avLst/>
          </a:prstGeom>
        </p:spPr>
      </p:pic>
      <p:pic>
        <p:nvPicPr>
          <p:cNvPr id="10" name="图片 9">
            <a:extLst>
              <a:ext uri="{FF2B5EF4-FFF2-40B4-BE49-F238E27FC236}">
                <a16:creationId xmlns:a16="http://schemas.microsoft.com/office/drawing/2014/main" id="{B0508BDC-D02D-419C-B971-2942AD8D76E6}"/>
              </a:ext>
            </a:extLst>
          </p:cNvPr>
          <p:cNvPicPr>
            <a:picLocks noChangeAspect="1"/>
          </p:cNvPicPr>
          <p:nvPr/>
        </p:nvPicPr>
        <p:blipFill rotWithShape="1">
          <a:blip r:embed="rId5"/>
          <a:srcRect t="5854" b="3411"/>
          <a:stretch/>
        </p:blipFill>
        <p:spPr>
          <a:xfrm>
            <a:off x="2067257" y="4335045"/>
            <a:ext cx="5174111" cy="1488333"/>
          </a:xfrm>
          <a:prstGeom prst="rect">
            <a:avLst/>
          </a:prstGeom>
        </p:spPr>
      </p:pic>
    </p:spTree>
    <p:extLst>
      <p:ext uri="{BB962C8B-B14F-4D97-AF65-F5344CB8AC3E}">
        <p14:creationId xmlns:p14="http://schemas.microsoft.com/office/powerpoint/2010/main" val="1649370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74A14762-7037-43B2-BAE7-8A18DB915AA6}"/>
              </a:ext>
            </a:extLst>
          </p:cNvPr>
          <p:cNvPicPr>
            <a:picLocks noChangeAspect="1"/>
          </p:cNvPicPr>
          <p:nvPr/>
        </p:nvPicPr>
        <p:blipFill>
          <a:blip r:embed="rId3"/>
          <a:stretch>
            <a:fillRect/>
          </a:stretch>
        </p:blipFill>
        <p:spPr>
          <a:xfrm>
            <a:off x="4854806" y="2348163"/>
            <a:ext cx="4289194" cy="3525863"/>
          </a:xfrm>
          <a:prstGeom prst="rect">
            <a:avLst/>
          </a:prstGeom>
        </p:spPr>
      </p:pic>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5" y="1187214"/>
            <a:ext cx="8677815"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Publications of LLCV?</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4</a:t>
            </a:fld>
            <a:endParaRPr lang="en-US" altLang="zh-CN" dirty="0">
              <a:solidFill>
                <a:srgbClr val="3333CC"/>
              </a:solidFill>
              <a:latin typeface="等线" panose="02010600030101010101" pitchFamily="2" charset="-122"/>
            </a:endParaRPr>
          </a:p>
        </p:txBody>
      </p:sp>
      <p:sp>
        <p:nvSpPr>
          <p:cNvPr id="9" name="文本框 8">
            <a:extLst>
              <a:ext uri="{FF2B5EF4-FFF2-40B4-BE49-F238E27FC236}">
                <a16:creationId xmlns:a16="http://schemas.microsoft.com/office/drawing/2014/main" id="{982EA8C6-AEE1-479B-9222-6B5C68FD5E1B}"/>
              </a:ext>
            </a:extLst>
          </p:cNvPr>
          <p:cNvSpPr txBox="1"/>
          <p:nvPr/>
        </p:nvSpPr>
        <p:spPr>
          <a:xfrm>
            <a:off x="679035" y="6475511"/>
            <a:ext cx="7785929" cy="307777"/>
          </a:xfrm>
          <a:prstGeom prst="rect">
            <a:avLst/>
          </a:prstGeom>
          <a:noFill/>
        </p:spPr>
        <p:txBody>
          <a:bodyPr wrap="square" rtlCol="0">
            <a:spAutoFit/>
          </a:bodyPr>
          <a:lstStyle/>
          <a:p>
            <a:pPr marL="285750" indent="-285750">
              <a:buFontTx/>
              <a:buChar char="-"/>
            </a:pPr>
            <a:r>
              <a:rPr lang="zh-CN" altLang="en-US" sz="1400" dirty="0">
                <a:latin typeface="微软雅黑" panose="020B0503020204020204" pitchFamily="34" charset="-122"/>
                <a:ea typeface="微软雅黑" panose="020B0503020204020204" pitchFamily="34" charset="-122"/>
              </a:rPr>
              <a:t>根据</a:t>
            </a:r>
            <a:r>
              <a:rPr lang="en-US" altLang="zh-CN" sz="1400" dirty="0" err="1"/>
              <a:t>github</a:t>
            </a:r>
            <a:r>
              <a:rPr lang="en-US" altLang="zh-CN" sz="1400" dirty="0"/>
              <a:t> repo </a:t>
            </a:r>
            <a:r>
              <a:rPr lang="en-US" altLang="zh-CN" sz="1400" dirty="0">
                <a:hlinkClick r:id="rId4"/>
              </a:rPr>
              <a:t>Awesome-CVPR2021-Low-Level-Vision</a:t>
            </a:r>
            <a:r>
              <a:rPr lang="zh-CN" altLang="en-US" sz="1400" dirty="0">
                <a:latin typeface="微软雅黑" panose="020B0503020204020204" pitchFamily="34" charset="-122"/>
                <a:ea typeface="微软雅黑" panose="020B0503020204020204" pitchFamily="34" charset="-122"/>
              </a:rPr>
              <a:t>统计</a:t>
            </a:r>
            <a:endParaRPr lang="en-US" altLang="zh-CN" sz="14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2A676A55-3A7D-48DD-952C-5299A7B4C229}"/>
              </a:ext>
            </a:extLst>
          </p:cNvPr>
          <p:cNvSpPr txBox="1"/>
          <p:nvPr/>
        </p:nvSpPr>
        <p:spPr>
          <a:xfrm>
            <a:off x="1841267" y="1636841"/>
            <a:ext cx="9880847" cy="400110"/>
          </a:xfrm>
          <a:prstGeom prst="rect">
            <a:avLst/>
          </a:prstGeom>
          <a:noFill/>
        </p:spPr>
        <p:txBody>
          <a:bodyPr wrap="square" rtlCol="0">
            <a:spAutoFit/>
          </a:bodyPr>
          <a:lstStyle/>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CVPR2021 </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接收</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LLCV</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文章数</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文章总数</a:t>
            </a:r>
            <a:r>
              <a:rPr lang="en-US" altLang="zh-CN" baseline="30000" dirty="0"/>
              <a:t>*</a:t>
            </a:r>
            <a:r>
              <a:rPr lang="zh-CN" altLang="en-US" dirty="0"/>
              <a:t>   </a:t>
            </a:r>
            <a:r>
              <a:rPr lang="en-US" altLang="zh-CN" b="1" dirty="0">
                <a:solidFill>
                  <a:srgbClr val="FF0000"/>
                </a:solidFill>
              </a:rPr>
              <a:t>93</a:t>
            </a:r>
            <a:r>
              <a:rPr lang="en-US" altLang="zh-CN" dirty="0"/>
              <a:t>/1663</a:t>
            </a:r>
            <a:endParaRPr lang="zh-CN" altLang="en-US" dirty="0"/>
          </a:p>
        </p:txBody>
      </p:sp>
      <p:sp>
        <p:nvSpPr>
          <p:cNvPr id="13" name="文本框 12">
            <a:extLst>
              <a:ext uri="{FF2B5EF4-FFF2-40B4-BE49-F238E27FC236}">
                <a16:creationId xmlns:a16="http://schemas.microsoft.com/office/drawing/2014/main" id="{BAF83544-DCBB-4EEF-9FC5-987F02654246}"/>
              </a:ext>
            </a:extLst>
          </p:cNvPr>
          <p:cNvSpPr txBox="1"/>
          <p:nvPr/>
        </p:nvSpPr>
        <p:spPr>
          <a:xfrm>
            <a:off x="339725" y="2074306"/>
            <a:ext cx="5761608" cy="4401205"/>
          </a:xfrm>
          <a:prstGeom prst="rect">
            <a:avLst/>
          </a:prstGeom>
          <a:noFill/>
        </p:spPr>
        <p:txBody>
          <a:bodyPr wrap="square" rtlCol="0">
            <a:spAutoFit/>
          </a:bodyPr>
          <a:lstStyle/>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CVPR2021 </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细分领域接收文章数</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/LLCV</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文章总数</a:t>
            </a:r>
            <a:endPar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36/93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超分辨率</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(Super-Resolution)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4/93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图像去雨</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kumimoji="1"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Deraining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3.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图像去雾</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Dehazing)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4.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去模糊</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(Deblurring)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   (  </a:t>
            </a:r>
            <a:r>
              <a:rPr kumimoji="1" lang="en-US" altLang="zh-CN" sz="2000" b="1"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6</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去噪</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en-US" altLang="zh-CN"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Denoising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6.   (  </a:t>
            </a:r>
            <a:r>
              <a:rPr kumimoji="1" lang="en-US" altLang="zh-CN" sz="2000" b="1"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7</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图像恢复</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en-US" altLang="zh-CN"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Image Restoration</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7.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7/93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图像增强</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Enhancement)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0/93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图像去摩尔纹</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kumimoji="1"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Demoireing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9.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6/93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图像修复</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(Inpainting)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10.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图像质量评价</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Quality Assessment)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11.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4/93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插帧</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 Interpolation)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12.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11/93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视频</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图像压缩</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(Video/Image Compression)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13.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3/93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其他多任务</a:t>
            </a:r>
          </a:p>
        </p:txBody>
      </p:sp>
    </p:spTree>
    <p:extLst>
      <p:ext uri="{BB962C8B-B14F-4D97-AF65-F5344CB8AC3E}">
        <p14:creationId xmlns:p14="http://schemas.microsoft.com/office/powerpoint/2010/main" val="82297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Menu</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40</a:t>
            </a:fld>
            <a:endParaRPr lang="en-US" altLang="zh-CN" dirty="0">
              <a:solidFill>
                <a:srgbClr val="3333CC"/>
              </a:solidFill>
              <a:latin typeface="等线" panose="02010600030101010101" pitchFamily="2" charset="-122"/>
            </a:endParaRPr>
          </a:p>
        </p:txBody>
      </p:sp>
      <p:sp>
        <p:nvSpPr>
          <p:cNvPr id="7" name="标题 4">
            <a:extLst>
              <a:ext uri="{FF2B5EF4-FFF2-40B4-BE49-F238E27FC236}">
                <a16:creationId xmlns:a16="http://schemas.microsoft.com/office/drawing/2014/main" id="{1D0A13C9-3048-49C3-BBCA-D00E517270E9}"/>
              </a:ext>
            </a:extLst>
          </p:cNvPr>
          <p:cNvSpPr txBox="1">
            <a:spLocks/>
          </p:cNvSpPr>
          <p:nvPr/>
        </p:nvSpPr>
        <p:spPr bwMode="auto">
          <a:xfrm>
            <a:off x="339725" y="1187214"/>
            <a:ext cx="8629177"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Advanced DL-based Image Denoising Tech. </a:t>
            </a:r>
          </a:p>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Assessment: Datasets &amp; </a:t>
            </a:r>
            <a:r>
              <a:rPr lang="en-US" altLang="zh-CN" sz="28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Indice</a:t>
            </a:r>
            <a:endPar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800" kern="0" dirty="0">
                <a:latin typeface="Adobe Devanagari" panose="02040503050201020203" pitchFamily="18" charset="0"/>
                <a:ea typeface="微软雅黑" panose="020B0503020204020204" pitchFamily="34" charset="-122"/>
                <a:cs typeface="Adobe Devanagari" panose="02040503050201020203" pitchFamily="18" charset="0"/>
              </a:rPr>
              <a:t>Summary</a:t>
            </a:r>
          </a:p>
        </p:txBody>
      </p:sp>
    </p:spTree>
    <p:extLst>
      <p:ext uri="{BB962C8B-B14F-4D97-AF65-F5344CB8AC3E}">
        <p14:creationId xmlns:p14="http://schemas.microsoft.com/office/powerpoint/2010/main" val="259002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Summary</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41</a:t>
            </a:fld>
            <a:endParaRPr lang="en-US" altLang="zh-CN" dirty="0">
              <a:solidFill>
                <a:srgbClr val="3333CC"/>
              </a:solidFill>
              <a:latin typeface="等线" panose="02010600030101010101" pitchFamily="2" charset="-122"/>
            </a:endParaRPr>
          </a:p>
        </p:txBody>
      </p:sp>
      <p:sp>
        <p:nvSpPr>
          <p:cNvPr id="10" name="标题 4">
            <a:extLst>
              <a:ext uri="{FF2B5EF4-FFF2-40B4-BE49-F238E27FC236}">
                <a16:creationId xmlns:a16="http://schemas.microsoft.com/office/drawing/2014/main" id="{08439695-7F10-4E95-8B80-5E4621DC7D78}"/>
              </a:ext>
            </a:extLst>
          </p:cNvPr>
          <p:cNvSpPr txBox="1">
            <a:spLocks/>
          </p:cNvSpPr>
          <p:nvPr/>
        </p:nvSpPr>
        <p:spPr bwMode="auto">
          <a:xfrm>
            <a:off x="0" y="3373877"/>
            <a:ext cx="1868454"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DL-based</a:t>
            </a:r>
          </a:p>
          <a:p>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Denoising</a:t>
            </a:r>
          </a:p>
          <a:p>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12" name="标题 4">
            <a:extLst>
              <a:ext uri="{FF2B5EF4-FFF2-40B4-BE49-F238E27FC236}">
                <a16:creationId xmlns:a16="http://schemas.microsoft.com/office/drawing/2014/main" id="{29309AF7-77E6-49A4-A610-20A0F89C6914}"/>
              </a:ext>
            </a:extLst>
          </p:cNvPr>
          <p:cNvSpPr txBox="1">
            <a:spLocks/>
          </p:cNvSpPr>
          <p:nvPr/>
        </p:nvSpPr>
        <p:spPr bwMode="auto">
          <a:xfrm>
            <a:off x="2224391" y="1583947"/>
            <a:ext cx="2726987" cy="50437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Architecture Design</a:t>
            </a:r>
          </a:p>
          <a:p>
            <a:pPr marL="342900" indent="-342900">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Learning Strategy</a:t>
            </a:r>
          </a:p>
          <a:p>
            <a:pPr marL="342900"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 Acquisition&amp;</a:t>
            </a:r>
          </a:p>
          <a:p>
            <a:pPr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Enhancement</a:t>
            </a:r>
          </a:p>
          <a:p>
            <a:pPr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Combined with </a:t>
            </a:r>
          </a:p>
          <a:p>
            <a:pPr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Traditional Methods</a:t>
            </a:r>
          </a:p>
          <a:p>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13" name="标题 4">
            <a:extLst>
              <a:ext uri="{FF2B5EF4-FFF2-40B4-BE49-F238E27FC236}">
                <a16:creationId xmlns:a16="http://schemas.microsoft.com/office/drawing/2014/main" id="{174BC9DF-9F14-492D-9E7C-7AFFA213A3BB}"/>
              </a:ext>
            </a:extLst>
          </p:cNvPr>
          <p:cNvSpPr txBox="1">
            <a:spLocks/>
          </p:cNvSpPr>
          <p:nvPr/>
        </p:nvSpPr>
        <p:spPr bwMode="auto">
          <a:xfrm>
            <a:off x="4951378" y="1148998"/>
            <a:ext cx="2726987" cy="252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Framework</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Module Design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Deeper &amp; Wider</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Network&amp;</a:t>
            </a:r>
          </a:p>
          <a:p>
            <a:pPr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Ensemble based method</a:t>
            </a:r>
          </a:p>
        </p:txBody>
      </p:sp>
      <p:sp>
        <p:nvSpPr>
          <p:cNvPr id="14" name="标题 4">
            <a:extLst>
              <a:ext uri="{FF2B5EF4-FFF2-40B4-BE49-F238E27FC236}">
                <a16:creationId xmlns:a16="http://schemas.microsoft.com/office/drawing/2014/main" id="{F211B7FC-A0AC-4709-82CD-68EA6889DE4C}"/>
              </a:ext>
            </a:extLst>
          </p:cNvPr>
          <p:cNvSpPr txBox="1">
            <a:spLocks/>
          </p:cNvSpPr>
          <p:nvPr/>
        </p:nvSpPr>
        <p:spPr bwMode="auto">
          <a:xfrm>
            <a:off x="4951378" y="2768556"/>
            <a:ext cx="3180946" cy="1403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Staged Training / </a:t>
            </a:r>
          </a:p>
          <a:p>
            <a:pPr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Transfer Learning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Loss Function Design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Multi-Supervision</a:t>
            </a:r>
          </a:p>
        </p:txBody>
      </p:sp>
      <p:sp>
        <p:nvSpPr>
          <p:cNvPr id="16" name="标题 4">
            <a:extLst>
              <a:ext uri="{FF2B5EF4-FFF2-40B4-BE49-F238E27FC236}">
                <a16:creationId xmlns:a16="http://schemas.microsoft.com/office/drawing/2014/main" id="{A8B4539E-DC2C-4EE4-8856-E742D9E3464D}"/>
              </a:ext>
            </a:extLst>
          </p:cNvPr>
          <p:cNvSpPr txBox="1">
            <a:spLocks/>
          </p:cNvSpPr>
          <p:nvPr/>
        </p:nvSpPr>
        <p:spPr bwMode="auto">
          <a:xfrm>
            <a:off x="4951378" y="4036647"/>
            <a:ext cx="3180946" cy="1403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Preprocessing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Postprocessing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Noise Model</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Self-supervision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Auxiliary Information</a:t>
            </a:r>
          </a:p>
        </p:txBody>
      </p:sp>
      <p:sp>
        <p:nvSpPr>
          <p:cNvPr id="17" name="标题 4">
            <a:extLst>
              <a:ext uri="{FF2B5EF4-FFF2-40B4-BE49-F238E27FC236}">
                <a16:creationId xmlns:a16="http://schemas.microsoft.com/office/drawing/2014/main" id="{F97E012E-D6DF-4F19-9A29-D1E7F6BF1CF2}"/>
              </a:ext>
            </a:extLst>
          </p:cNvPr>
          <p:cNvSpPr txBox="1">
            <a:spLocks/>
          </p:cNvSpPr>
          <p:nvPr/>
        </p:nvSpPr>
        <p:spPr bwMode="auto">
          <a:xfrm>
            <a:off x="4951378" y="5637101"/>
            <a:ext cx="3180946" cy="1403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CNN as prior</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Domain Transformation</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Dictionary Learning</a:t>
            </a:r>
          </a:p>
          <a:p>
            <a:pPr marL="342900"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 Burst Denoising</a:t>
            </a:r>
          </a:p>
        </p:txBody>
      </p:sp>
      <p:sp>
        <p:nvSpPr>
          <p:cNvPr id="18" name="左大括号 17">
            <a:extLst>
              <a:ext uri="{FF2B5EF4-FFF2-40B4-BE49-F238E27FC236}">
                <a16:creationId xmlns:a16="http://schemas.microsoft.com/office/drawing/2014/main" id="{011F2CF7-EB84-42EF-AF47-1DDF75CC79AD}"/>
              </a:ext>
            </a:extLst>
          </p:cNvPr>
          <p:cNvSpPr/>
          <p:nvPr/>
        </p:nvSpPr>
        <p:spPr bwMode="auto">
          <a:xfrm>
            <a:off x="1868454" y="1583947"/>
            <a:ext cx="355937" cy="4816853"/>
          </a:xfrm>
          <a:prstGeom prst="leftBrace">
            <a:avLst>
              <a:gd name="adj1" fmla="val 57526"/>
              <a:gd name="adj2" fmla="val 43740"/>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19" name="左大括号 18">
            <a:extLst>
              <a:ext uri="{FF2B5EF4-FFF2-40B4-BE49-F238E27FC236}">
                <a16:creationId xmlns:a16="http://schemas.microsoft.com/office/drawing/2014/main" id="{EE2EC58F-7286-41B6-A7EC-C89E230A9EED}"/>
              </a:ext>
            </a:extLst>
          </p:cNvPr>
          <p:cNvSpPr/>
          <p:nvPr/>
        </p:nvSpPr>
        <p:spPr bwMode="auto">
          <a:xfrm>
            <a:off x="4644452" y="1170724"/>
            <a:ext cx="355937" cy="1403860"/>
          </a:xfrm>
          <a:prstGeom prst="leftBrace">
            <a:avLst>
              <a:gd name="adj1" fmla="val 57526"/>
              <a:gd name="adj2" fmla="val 43740"/>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31F61F3F-C461-4B82-A84B-82F76EC1D1CD}"/>
              </a:ext>
            </a:extLst>
          </p:cNvPr>
          <p:cNvSpPr/>
          <p:nvPr/>
        </p:nvSpPr>
        <p:spPr bwMode="auto">
          <a:xfrm>
            <a:off x="4644451" y="2839854"/>
            <a:ext cx="355937" cy="1148070"/>
          </a:xfrm>
          <a:prstGeom prst="leftBrace">
            <a:avLst>
              <a:gd name="adj1" fmla="val 57526"/>
              <a:gd name="adj2" fmla="val 48824"/>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21" name="左大括号 20">
            <a:extLst>
              <a:ext uri="{FF2B5EF4-FFF2-40B4-BE49-F238E27FC236}">
                <a16:creationId xmlns:a16="http://schemas.microsoft.com/office/drawing/2014/main" id="{1C40C63E-751F-43D7-BD65-406114B6155B}"/>
              </a:ext>
            </a:extLst>
          </p:cNvPr>
          <p:cNvSpPr/>
          <p:nvPr/>
        </p:nvSpPr>
        <p:spPr bwMode="auto">
          <a:xfrm>
            <a:off x="4644451" y="4113002"/>
            <a:ext cx="355937" cy="1366665"/>
          </a:xfrm>
          <a:prstGeom prst="leftBrace">
            <a:avLst>
              <a:gd name="adj1" fmla="val 57526"/>
              <a:gd name="adj2" fmla="val 41185"/>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
        <p:nvSpPr>
          <p:cNvPr id="22" name="左大括号 21">
            <a:extLst>
              <a:ext uri="{FF2B5EF4-FFF2-40B4-BE49-F238E27FC236}">
                <a16:creationId xmlns:a16="http://schemas.microsoft.com/office/drawing/2014/main" id="{3083C99B-E2FD-4E1B-AC7C-914D5CAB02C1}"/>
              </a:ext>
            </a:extLst>
          </p:cNvPr>
          <p:cNvSpPr/>
          <p:nvPr/>
        </p:nvSpPr>
        <p:spPr bwMode="auto">
          <a:xfrm>
            <a:off x="4644451" y="5690053"/>
            <a:ext cx="355937" cy="1148070"/>
          </a:xfrm>
          <a:prstGeom prst="leftBrace">
            <a:avLst>
              <a:gd name="adj1" fmla="val 57526"/>
              <a:gd name="adj2" fmla="val 25099"/>
            </a:avLst>
          </a:prstGeom>
          <a:ln>
            <a:solidFill>
              <a:srgbClr val="002060"/>
            </a:solidFill>
            <a:headEnd type="none" w="med" len="med"/>
            <a:tailEnd type="none" w="med" len="med"/>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6048915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Summary</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42</a:t>
            </a:fld>
            <a:endParaRPr lang="en-US" altLang="zh-CN" dirty="0">
              <a:solidFill>
                <a:srgbClr val="3333CC"/>
              </a:solidFill>
              <a:latin typeface="等线" panose="02010600030101010101" pitchFamily="2" charset="-122"/>
            </a:endParaRPr>
          </a:p>
        </p:txBody>
      </p:sp>
      <p:sp>
        <p:nvSpPr>
          <p:cNvPr id="15" name="标题 4">
            <a:extLst>
              <a:ext uri="{FF2B5EF4-FFF2-40B4-BE49-F238E27FC236}">
                <a16:creationId xmlns:a16="http://schemas.microsoft.com/office/drawing/2014/main" id="{BD430C81-AEC1-4B72-8F45-FFC0DCCE184A}"/>
              </a:ext>
            </a:extLst>
          </p:cNvPr>
          <p:cNvSpPr txBox="1">
            <a:spLocks/>
          </p:cNvSpPr>
          <p:nvPr/>
        </p:nvSpPr>
        <p:spPr bwMode="auto">
          <a:xfrm>
            <a:off x="339725" y="1187214"/>
            <a:ext cx="8162249"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Advice for pals interested in LLCV:</a:t>
            </a: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pic>
        <p:nvPicPr>
          <p:cNvPr id="5" name="图片 4">
            <a:extLst>
              <a:ext uri="{FF2B5EF4-FFF2-40B4-BE49-F238E27FC236}">
                <a16:creationId xmlns:a16="http://schemas.microsoft.com/office/drawing/2014/main" id="{A454722A-A1E8-4B4A-8125-658F14F83992}"/>
              </a:ext>
            </a:extLst>
          </p:cNvPr>
          <p:cNvPicPr>
            <a:picLocks noChangeAspect="1"/>
          </p:cNvPicPr>
          <p:nvPr/>
        </p:nvPicPr>
        <p:blipFill>
          <a:blip r:embed="rId3"/>
          <a:stretch>
            <a:fillRect/>
          </a:stretch>
        </p:blipFill>
        <p:spPr>
          <a:xfrm>
            <a:off x="2824258" y="1705088"/>
            <a:ext cx="3495483" cy="2559573"/>
          </a:xfrm>
          <a:prstGeom prst="rect">
            <a:avLst/>
          </a:prstGeom>
        </p:spPr>
      </p:pic>
      <p:sp>
        <p:nvSpPr>
          <p:cNvPr id="23" name="标题 4">
            <a:extLst>
              <a:ext uri="{FF2B5EF4-FFF2-40B4-BE49-F238E27FC236}">
                <a16:creationId xmlns:a16="http://schemas.microsoft.com/office/drawing/2014/main" id="{F82E66E9-447E-41E5-B91D-E26EECEB2C20}"/>
              </a:ext>
            </a:extLst>
          </p:cNvPr>
          <p:cNvSpPr txBox="1">
            <a:spLocks/>
          </p:cNvSpPr>
          <p:nvPr/>
        </p:nvSpPr>
        <p:spPr bwMode="auto">
          <a:xfrm>
            <a:off x="339724" y="1705088"/>
            <a:ext cx="8162249" cy="4355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What’s remaining in Image Denoising?</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Performance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AWNI denoising seems to come to an end.</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Real Noise Image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Datesets</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seem to have been over-exploited </a:t>
            </a:r>
            <a:endPar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Data Acquisition</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New Datasets? -&gt; expensive and expert knowledge demanding</a:t>
            </a:r>
          </a:p>
          <a:p>
            <a:pPr marL="1714500" lvl="3" indent="-342900" algn="l">
              <a:buFont typeface="Arial" panose="020B0604020202020204" pitchFamily="34" charset="0"/>
              <a:buChar char="•"/>
            </a:pP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Acquisiton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of multi-scene, multi-device pairs of images</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Ground Truth of high quality</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Synthesis Method</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More accurate Noise Model</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More accurate Noise Level Estimation </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Non-paired Images? -&gt; Self-supervision</a:t>
            </a:r>
          </a:p>
          <a:p>
            <a:pPr marL="800100" lvl="1" indent="-342900" algn="l">
              <a:buFont typeface="Arial" panose="020B0604020202020204" pitchFamily="34" charset="0"/>
              <a:buChar char="•"/>
            </a:pPr>
            <a:r>
              <a:rPr lang="en-US" altLang="zh-CN" sz="24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Resort back to Tradition</a:t>
            </a:r>
          </a:p>
          <a:p>
            <a:pPr marL="1714500" lvl="3" indent="-3429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319755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F4A179E-96FC-4142-A4E1-5C58F90BE920}"/>
              </a:ext>
            </a:extLst>
          </p:cNvPr>
          <p:cNvPicPr>
            <a:picLocks noChangeAspect="1"/>
          </p:cNvPicPr>
          <p:nvPr/>
        </p:nvPicPr>
        <p:blipFill>
          <a:blip r:embed="rId3"/>
          <a:stretch>
            <a:fillRect/>
          </a:stretch>
        </p:blipFill>
        <p:spPr>
          <a:xfrm>
            <a:off x="4917454" y="2197083"/>
            <a:ext cx="4100086" cy="3530504"/>
          </a:xfrm>
          <a:prstGeom prst="rect">
            <a:avLst/>
          </a:prstGeom>
        </p:spPr>
      </p:pic>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5</a:t>
            </a:fld>
            <a:endParaRPr lang="en-US" altLang="zh-CN" dirty="0">
              <a:solidFill>
                <a:srgbClr val="3333CC"/>
              </a:solidFill>
              <a:latin typeface="等线" panose="02010600030101010101" pitchFamily="2" charset="-122"/>
            </a:endParaRPr>
          </a:p>
        </p:txBody>
      </p:sp>
      <p:sp>
        <p:nvSpPr>
          <p:cNvPr id="5" name="文本框 4">
            <a:extLst>
              <a:ext uri="{FF2B5EF4-FFF2-40B4-BE49-F238E27FC236}">
                <a16:creationId xmlns:a16="http://schemas.microsoft.com/office/drawing/2014/main" id="{2B4CADF6-285D-42DB-B232-563572EA6977}"/>
              </a:ext>
            </a:extLst>
          </p:cNvPr>
          <p:cNvSpPr txBox="1"/>
          <p:nvPr/>
        </p:nvSpPr>
        <p:spPr>
          <a:xfrm>
            <a:off x="679035" y="6475511"/>
            <a:ext cx="7785929" cy="307777"/>
          </a:xfrm>
          <a:prstGeom prst="rect">
            <a:avLst/>
          </a:prstGeom>
          <a:noFill/>
        </p:spPr>
        <p:txBody>
          <a:bodyPr wrap="square" rtlCol="0">
            <a:spAutoFit/>
          </a:bodyPr>
          <a:lstStyle/>
          <a:p>
            <a:pPr marL="285750" indent="-285750">
              <a:buFontTx/>
              <a:buChar char="-"/>
            </a:pPr>
            <a:r>
              <a:rPr lang="zh-CN" altLang="en-US" sz="1400" dirty="0">
                <a:latin typeface="微软雅黑" panose="020B0503020204020204" pitchFamily="34" charset="-122"/>
                <a:ea typeface="微软雅黑" panose="020B0503020204020204" pitchFamily="34" charset="-122"/>
              </a:rPr>
              <a:t>根据</a:t>
            </a:r>
            <a:r>
              <a:rPr lang="en-US" altLang="zh-CN" sz="1400" dirty="0" err="1"/>
              <a:t>github</a:t>
            </a:r>
            <a:r>
              <a:rPr lang="en-US" altLang="zh-CN" sz="1400" dirty="0"/>
              <a:t> repo </a:t>
            </a:r>
            <a:r>
              <a:rPr lang="en-US" altLang="zh-CN" sz="1400" dirty="0">
                <a:hlinkClick r:id="rId4"/>
              </a:rPr>
              <a:t>Awesome-CVPR2020-Low-Level-Vision</a:t>
            </a:r>
            <a:r>
              <a:rPr lang="zh-CN" altLang="en-US" sz="1400" dirty="0">
                <a:latin typeface="微软雅黑" panose="020B0503020204020204" pitchFamily="34" charset="-122"/>
                <a:ea typeface="微软雅黑" panose="020B0503020204020204" pitchFamily="34" charset="-122"/>
              </a:rPr>
              <a:t>统计</a:t>
            </a:r>
            <a:endParaRPr lang="en-US" altLang="zh-CN" sz="1400" dirty="0">
              <a:latin typeface="微软雅黑" panose="020B0503020204020204" pitchFamily="34" charset="-122"/>
              <a:ea typeface="微软雅黑" panose="020B0503020204020204" pitchFamily="34" charset="-122"/>
            </a:endParaRPr>
          </a:p>
        </p:txBody>
      </p:sp>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5" y="1187214"/>
            <a:ext cx="8677815"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Publications of LLCV?</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7" name="文本框 6">
            <a:extLst>
              <a:ext uri="{FF2B5EF4-FFF2-40B4-BE49-F238E27FC236}">
                <a16:creationId xmlns:a16="http://schemas.microsoft.com/office/drawing/2014/main" id="{3D9F9B4F-9827-485A-82F0-137F4C703867}"/>
              </a:ext>
            </a:extLst>
          </p:cNvPr>
          <p:cNvSpPr txBox="1"/>
          <p:nvPr/>
        </p:nvSpPr>
        <p:spPr>
          <a:xfrm>
            <a:off x="1919088" y="1650535"/>
            <a:ext cx="9880847" cy="400110"/>
          </a:xfrm>
          <a:prstGeom prst="rect">
            <a:avLst/>
          </a:prstGeom>
          <a:noFill/>
        </p:spPr>
        <p:txBody>
          <a:bodyPr wrap="square" rtlCol="0">
            <a:spAutoFit/>
          </a:bodyPr>
          <a:lstStyle/>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接收</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LLCV</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文章数</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文章总数</a:t>
            </a:r>
            <a:r>
              <a:rPr lang="en-US" altLang="zh-CN" baseline="30000" dirty="0"/>
              <a:t>*</a:t>
            </a:r>
            <a:r>
              <a:rPr lang="zh-CN" altLang="en-US" dirty="0"/>
              <a:t>   </a:t>
            </a:r>
            <a:r>
              <a:rPr lang="en-US" altLang="zh-CN" b="1" dirty="0">
                <a:solidFill>
                  <a:srgbClr val="FF0000"/>
                </a:solidFill>
              </a:rPr>
              <a:t>85</a:t>
            </a:r>
            <a:r>
              <a:rPr lang="en-US" altLang="zh-CN" dirty="0"/>
              <a:t>/1470</a:t>
            </a:r>
            <a:endParaRPr lang="zh-CN" altLang="en-US" dirty="0"/>
          </a:p>
        </p:txBody>
      </p:sp>
      <p:sp>
        <p:nvSpPr>
          <p:cNvPr id="8" name="文本框 7">
            <a:extLst>
              <a:ext uri="{FF2B5EF4-FFF2-40B4-BE49-F238E27FC236}">
                <a16:creationId xmlns:a16="http://schemas.microsoft.com/office/drawing/2014/main" id="{5E431764-652A-4592-B48B-C0AD5A1E9B5A}"/>
              </a:ext>
            </a:extLst>
          </p:cNvPr>
          <p:cNvSpPr txBox="1"/>
          <p:nvPr/>
        </p:nvSpPr>
        <p:spPr>
          <a:xfrm>
            <a:off x="339725" y="2074306"/>
            <a:ext cx="5761608" cy="4401205"/>
          </a:xfrm>
          <a:prstGeom prst="rect">
            <a:avLst/>
          </a:prstGeom>
          <a:noFill/>
        </p:spPr>
        <p:txBody>
          <a:bodyPr wrap="square" rtlCol="0">
            <a:spAutoFit/>
          </a:bodyPr>
          <a:lstStyle/>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CVPR2020 </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细分领域接收文章数</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/LLCV</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文章总数</a:t>
            </a:r>
            <a:endPar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30/85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超分辨率</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(Super-Resolution)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图像去雨</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kumimoji="1"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Deraining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3.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4/93</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图像去雾</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Dehazing)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4.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7/85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去模糊</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(Deblurring)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   (  </a:t>
            </a:r>
            <a:r>
              <a:rPr kumimoji="1" lang="en-US" altLang="zh-CN" sz="2000" b="1"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2</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去噪</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en-US" altLang="zh-CN"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Denoising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6.   (  </a:t>
            </a:r>
            <a:r>
              <a:rPr kumimoji="1" lang="en-US" altLang="zh-CN" sz="2000" b="1"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6</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图像恢复</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en-US" altLang="zh-CN"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Image Restoration</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7.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6/85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图像增强</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Enhancement)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图像去摩尔纹</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kumimoji="1"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Demoireing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9.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图像修复</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(Inpainting)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10.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图像质量评价</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Quality Assessment)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11.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插帧</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 Interpolation)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12.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7/85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视频</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图像压缩</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(Video/Image Compression)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13.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其他多任务</a:t>
            </a:r>
          </a:p>
        </p:txBody>
      </p:sp>
    </p:spTree>
    <p:extLst>
      <p:ext uri="{BB962C8B-B14F-4D97-AF65-F5344CB8AC3E}">
        <p14:creationId xmlns:p14="http://schemas.microsoft.com/office/powerpoint/2010/main" val="1957618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735832E-43AA-4097-A1C5-24B3E63D23C5}"/>
              </a:ext>
            </a:extLst>
          </p:cNvPr>
          <p:cNvPicPr>
            <a:picLocks noChangeAspect="1"/>
          </p:cNvPicPr>
          <p:nvPr/>
        </p:nvPicPr>
        <p:blipFill>
          <a:blip r:embed="rId3"/>
          <a:stretch>
            <a:fillRect/>
          </a:stretch>
        </p:blipFill>
        <p:spPr>
          <a:xfrm>
            <a:off x="4678632" y="2423002"/>
            <a:ext cx="4481507" cy="3451024"/>
          </a:xfrm>
          <a:prstGeom prst="rect">
            <a:avLst/>
          </a:prstGeom>
        </p:spPr>
      </p:pic>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6</a:t>
            </a:fld>
            <a:endParaRPr lang="en-US" altLang="zh-CN" dirty="0">
              <a:solidFill>
                <a:srgbClr val="3333CC"/>
              </a:solidFill>
              <a:latin typeface="等线" panose="02010600030101010101" pitchFamily="2" charset="-122"/>
            </a:endParaRPr>
          </a:p>
        </p:txBody>
      </p:sp>
      <p:sp>
        <p:nvSpPr>
          <p:cNvPr id="5" name="文本框 4">
            <a:extLst>
              <a:ext uri="{FF2B5EF4-FFF2-40B4-BE49-F238E27FC236}">
                <a16:creationId xmlns:a16="http://schemas.microsoft.com/office/drawing/2014/main" id="{2B4CADF6-285D-42DB-B232-563572EA6977}"/>
              </a:ext>
            </a:extLst>
          </p:cNvPr>
          <p:cNvSpPr txBox="1"/>
          <p:nvPr/>
        </p:nvSpPr>
        <p:spPr>
          <a:xfrm>
            <a:off x="679035" y="6475511"/>
            <a:ext cx="7785929" cy="307777"/>
          </a:xfrm>
          <a:prstGeom prst="rect">
            <a:avLst/>
          </a:prstGeom>
          <a:noFill/>
        </p:spPr>
        <p:txBody>
          <a:bodyPr wrap="square" rtlCol="0">
            <a:spAutoFit/>
          </a:bodyPr>
          <a:lstStyle/>
          <a:p>
            <a:pPr marL="285750" indent="-285750">
              <a:buFontTx/>
              <a:buChar char="-"/>
            </a:pPr>
            <a:r>
              <a:rPr lang="zh-CN" altLang="en-US" sz="1400" dirty="0">
                <a:latin typeface="微软雅黑" panose="020B0503020204020204" pitchFamily="34" charset="-122"/>
                <a:ea typeface="微软雅黑" panose="020B0503020204020204" pitchFamily="34" charset="-122"/>
              </a:rPr>
              <a:t>根据</a:t>
            </a:r>
            <a:r>
              <a:rPr lang="en-US" altLang="zh-CN" sz="1400" dirty="0" err="1"/>
              <a:t>github</a:t>
            </a:r>
            <a:r>
              <a:rPr lang="en-US" altLang="zh-CN" sz="1400" dirty="0"/>
              <a:t> repo </a:t>
            </a:r>
            <a:r>
              <a:rPr lang="en-US" altLang="zh-CN" sz="1400" dirty="0">
                <a:hlinkClick r:id="rId4"/>
              </a:rPr>
              <a:t>Awesome-ECCV2020-Low-Level-Vision</a:t>
            </a:r>
            <a:r>
              <a:rPr lang="zh-CN" altLang="en-US" sz="1400" dirty="0">
                <a:latin typeface="微软雅黑" panose="020B0503020204020204" pitchFamily="34" charset="-122"/>
                <a:ea typeface="微软雅黑" panose="020B0503020204020204" pitchFamily="34" charset="-122"/>
              </a:rPr>
              <a:t>统计</a:t>
            </a:r>
            <a:endParaRPr lang="en-US" altLang="zh-CN" sz="1400" dirty="0">
              <a:latin typeface="微软雅黑" panose="020B0503020204020204" pitchFamily="34" charset="-122"/>
              <a:ea typeface="微软雅黑" panose="020B0503020204020204" pitchFamily="34" charset="-122"/>
            </a:endParaRPr>
          </a:p>
        </p:txBody>
      </p:sp>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5" y="1187214"/>
            <a:ext cx="8677815" cy="4686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Publications of LLCV?</a:t>
            </a: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914400" lvl="1" indent="-4572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7" name="文本框 6">
            <a:extLst>
              <a:ext uri="{FF2B5EF4-FFF2-40B4-BE49-F238E27FC236}">
                <a16:creationId xmlns:a16="http://schemas.microsoft.com/office/drawing/2014/main" id="{6900A5ED-C217-436B-9CA5-B82AA84F9D4D}"/>
              </a:ext>
            </a:extLst>
          </p:cNvPr>
          <p:cNvSpPr txBox="1"/>
          <p:nvPr/>
        </p:nvSpPr>
        <p:spPr>
          <a:xfrm>
            <a:off x="339725" y="2074306"/>
            <a:ext cx="5761608" cy="4401205"/>
          </a:xfrm>
          <a:prstGeom prst="rect">
            <a:avLst/>
          </a:prstGeom>
          <a:noFill/>
        </p:spPr>
        <p:txBody>
          <a:bodyPr wrap="square" rtlCol="0">
            <a:spAutoFit/>
          </a:bodyPr>
          <a:lstStyle/>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ECCV2020 </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细分领域接收文章数</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/LLCV</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文章总数</a:t>
            </a:r>
            <a:endPar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24/85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超分辨率</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(Super-Resolution)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2/85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图像去雨</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kumimoji="1"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Deraining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3.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图像去雾</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Dehazing)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4.   (  8</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去模糊</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(Deblurring)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5.   (  </a:t>
            </a:r>
            <a:r>
              <a:rPr kumimoji="1" lang="en-US" altLang="zh-CN" sz="2000" b="1"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9</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去噪</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en-US" altLang="zh-CN"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Denoising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6.   (</a:t>
            </a:r>
            <a:r>
              <a:rPr kumimoji="1" lang="en-US" altLang="zh-CN" sz="2000" b="1"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10</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图像恢复</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en-US" altLang="zh-CN" sz="20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Image Restoration</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7.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7/85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图像增强</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Enhancement)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8.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2/85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图像去摩尔纹</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a:t>
            </a:r>
            <a:r>
              <a:rPr kumimoji="1"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Demoireing</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9.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8/85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图像修复</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(Inpainting)</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10.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2/85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图像质量评价</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Quality Assessment)</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11.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4/85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插帧</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(Frame Interpolation)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12. (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6/85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视频</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图像压缩</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(Video/Image Compression)</a:t>
            </a:r>
            <a:endPar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13. </a:t>
            </a:r>
            <a:r>
              <a:rPr kumimoji="1"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0/85</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其他多任务</a:t>
            </a:r>
          </a:p>
        </p:txBody>
      </p:sp>
      <p:sp>
        <p:nvSpPr>
          <p:cNvPr id="8" name="文本框 7">
            <a:extLst>
              <a:ext uri="{FF2B5EF4-FFF2-40B4-BE49-F238E27FC236}">
                <a16:creationId xmlns:a16="http://schemas.microsoft.com/office/drawing/2014/main" id="{3706F956-6037-4C9E-B57A-BD1DD65DD1C0}"/>
              </a:ext>
            </a:extLst>
          </p:cNvPr>
          <p:cNvSpPr txBox="1"/>
          <p:nvPr/>
        </p:nvSpPr>
        <p:spPr>
          <a:xfrm>
            <a:off x="1957998" y="1636841"/>
            <a:ext cx="9880847" cy="400110"/>
          </a:xfrm>
          <a:prstGeom prst="rect">
            <a:avLst/>
          </a:prstGeom>
          <a:noFill/>
        </p:spPr>
        <p:txBody>
          <a:bodyPr wrap="square" rtlCol="0">
            <a:spAutoFit/>
          </a:bodyPr>
          <a:lstStyle/>
          <a:p>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ECCV2020 </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接收</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LLCV</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文章数</a:t>
            </a:r>
            <a:r>
              <a:rPr kumimoji="1"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r>
              <a:rPr kumimoji="1" lang="zh-CN" altLang="en-US"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文章总数</a:t>
            </a:r>
            <a:r>
              <a:rPr lang="en-US" altLang="zh-CN" baseline="30000" dirty="0"/>
              <a:t>*</a:t>
            </a:r>
            <a:r>
              <a:rPr lang="zh-CN" altLang="en-US" dirty="0"/>
              <a:t>   </a:t>
            </a:r>
            <a:r>
              <a:rPr lang="en-US" altLang="zh-CN" b="1" dirty="0">
                <a:solidFill>
                  <a:srgbClr val="FF0000"/>
                </a:solidFill>
              </a:rPr>
              <a:t>85</a:t>
            </a:r>
            <a:r>
              <a:rPr lang="en-US" altLang="zh-CN" dirty="0"/>
              <a:t>/1361</a:t>
            </a:r>
            <a:endParaRPr lang="zh-CN" altLang="en-US" dirty="0"/>
          </a:p>
        </p:txBody>
      </p:sp>
    </p:spTree>
    <p:extLst>
      <p:ext uri="{BB962C8B-B14F-4D97-AF65-F5344CB8AC3E}">
        <p14:creationId xmlns:p14="http://schemas.microsoft.com/office/powerpoint/2010/main" val="1758023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7</a:t>
            </a:fld>
            <a:endParaRPr lang="en-US" altLang="zh-CN" dirty="0">
              <a:solidFill>
                <a:srgbClr val="3333CC"/>
              </a:solidFill>
              <a:latin typeface="等线" panose="02010600030101010101" pitchFamily="2" charset="-122"/>
            </a:endParaRPr>
          </a:p>
        </p:txBody>
      </p:sp>
      <p:sp>
        <p:nvSpPr>
          <p:cNvPr id="5" name="文本框 4">
            <a:extLst>
              <a:ext uri="{FF2B5EF4-FFF2-40B4-BE49-F238E27FC236}">
                <a16:creationId xmlns:a16="http://schemas.microsoft.com/office/drawing/2014/main" id="{2B4CADF6-285D-42DB-B232-563572EA6977}"/>
              </a:ext>
            </a:extLst>
          </p:cNvPr>
          <p:cNvSpPr txBox="1"/>
          <p:nvPr/>
        </p:nvSpPr>
        <p:spPr>
          <a:xfrm>
            <a:off x="679035" y="6382391"/>
            <a:ext cx="7785929" cy="307777"/>
          </a:xfrm>
          <a:prstGeom prst="rect">
            <a:avLst/>
          </a:prstGeom>
          <a:noFill/>
        </p:spPr>
        <p:txBody>
          <a:bodyPr wrap="square" rtlCol="0">
            <a:spAutoFit/>
          </a:bodyPr>
          <a:lstStyle/>
          <a:p>
            <a:r>
              <a:rPr lang="en-US" altLang="zh-CN" sz="1400" dirty="0"/>
              <a:t> 1 – (CVPR17) Learning Deep CNN Denoiser Prior for Image Restoration</a:t>
            </a:r>
          </a:p>
        </p:txBody>
      </p:sp>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5" y="1187213"/>
            <a:ext cx="8930735" cy="1215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Restoration tasks / inter-relationship between LLCVs</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Notation for Restoration task:</a:t>
            </a:r>
          </a:p>
          <a:p>
            <a:pPr lvl="2"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257300" lvl="2" indent="-342900" algn="l">
              <a:buFont typeface="Arial" panose="020B0604020202020204" pitchFamily="34" charset="0"/>
              <a:buChar char="•"/>
            </a:pP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y </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for a degraded image observation,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x</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for the latent clean image,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for degradation matrix, </a:t>
            </a:r>
            <a:r>
              <a:rPr lang="en-US" altLang="zh-CN" sz="20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v</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for additive noise</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 is an </a:t>
            </a:r>
            <a:r>
              <a:rPr lang="en-US" altLang="zh-CN" sz="2000" b="1" kern="0" dirty="0">
                <a:latin typeface="Adobe Devanagari" panose="02040503050201020203" pitchFamily="18" charset="0"/>
                <a:ea typeface="微软雅黑" panose="020B0503020204020204" pitchFamily="34" charset="-122"/>
                <a:cs typeface="Adobe Devanagari" panose="02040503050201020203" pitchFamily="18" charset="0"/>
              </a:rPr>
              <a:t>inverse problem</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What is an </a:t>
            </a:r>
            <a:r>
              <a:rPr lang="en-US" altLang="zh-CN" sz="2000" b="1" kern="0" dirty="0">
                <a:latin typeface="Adobe Devanagari" panose="02040503050201020203" pitchFamily="18" charset="0"/>
                <a:ea typeface="微软雅黑" panose="020B0503020204020204" pitchFamily="34" charset="-122"/>
                <a:cs typeface="Adobe Devanagari" panose="02040503050201020203" pitchFamily="18" charset="0"/>
              </a:rPr>
              <a:t>ill-posed problem</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1257300" lvl="2"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What’s the </a:t>
            </a:r>
            <a:r>
              <a:rPr lang="en-US" altLang="zh-CN" sz="2000" b="1" kern="0" dirty="0">
                <a:latin typeface="Adobe Devanagari" panose="02040503050201020203" pitchFamily="18" charset="0"/>
                <a:ea typeface="微软雅黑" panose="020B0503020204020204" pitchFamily="34" charset="-122"/>
                <a:cs typeface="Adobe Devanagari" panose="02040503050201020203" pitchFamily="18" charset="0"/>
              </a:rPr>
              <a:t>relationship</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between different restoration tasks?</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image denoising – H is an identity matrix</a:t>
            </a:r>
          </a:p>
          <a:p>
            <a:pPr lvl="2"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image deblurring – H is a blurring operator</a:t>
            </a:r>
          </a:p>
          <a:p>
            <a:pPr lvl="2"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image super-resolution – H is a composite operator of blurring and   </a:t>
            </a:r>
          </a:p>
          <a:p>
            <a:pPr lvl="2"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downsampling</a:t>
            </a:r>
            <a:endPar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From a Bayesian perspective</a:t>
            </a:r>
            <a:r>
              <a:rPr lang="en-US" altLang="zh-CN" sz="2000" kern="0" baseline="300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different </a:t>
            </a:r>
            <a:r>
              <a:rPr lang="en-US" altLang="zh-CN" sz="2000" b="1" kern="0" dirty="0">
                <a:latin typeface="Adobe Devanagari" panose="02040503050201020203" pitchFamily="18" charset="0"/>
                <a:ea typeface="微软雅黑" panose="020B0503020204020204" pitchFamily="34" charset="-122"/>
                <a:cs typeface="Adobe Devanagari" panose="02040503050201020203" pitchFamily="18" charset="0"/>
              </a:rPr>
              <a:t>image prior</a:t>
            </a:r>
            <a:endParaRPr lang="en-US" altLang="zh-CN" sz="2800" b="1" kern="0" dirty="0">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D3BAEF0-D847-4E90-8F11-A34261C0C272}"/>
                  </a:ext>
                </a:extLst>
              </p:cNvPr>
              <p:cNvSpPr txBox="1"/>
              <p:nvPr/>
            </p:nvSpPr>
            <p:spPr>
              <a:xfrm>
                <a:off x="3627830" y="1971455"/>
                <a:ext cx="18883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2060"/>
                          </a:solidFill>
                          <a:latin typeface="Cambria Math" panose="02040503050406030204" pitchFamily="18" charset="0"/>
                        </a:rPr>
                        <m:t>𝒚</m:t>
                      </m:r>
                      <m:r>
                        <a:rPr lang="en-US" altLang="zh-CN" sz="2800" b="0" i="1" smtClean="0">
                          <a:solidFill>
                            <a:srgbClr val="002060"/>
                          </a:solidFill>
                          <a:latin typeface="Cambria Math" panose="02040503050406030204" pitchFamily="18" charset="0"/>
                        </a:rPr>
                        <m:t>=</m:t>
                      </m:r>
                      <m:r>
                        <a:rPr lang="en-US" altLang="zh-CN" sz="2800" b="1" i="1" smtClean="0">
                          <a:solidFill>
                            <a:srgbClr val="002060"/>
                          </a:solidFill>
                          <a:latin typeface="Cambria Math" panose="02040503050406030204" pitchFamily="18" charset="0"/>
                        </a:rPr>
                        <m:t>𝑯𝒙</m:t>
                      </m:r>
                      <m:r>
                        <a:rPr lang="en-US" altLang="zh-CN" sz="2800" b="0" i="1" smtClean="0">
                          <a:solidFill>
                            <a:srgbClr val="002060"/>
                          </a:solidFill>
                          <a:latin typeface="Cambria Math" panose="02040503050406030204" pitchFamily="18" charset="0"/>
                        </a:rPr>
                        <m:t>+</m:t>
                      </m:r>
                      <m:r>
                        <a:rPr lang="en-US" altLang="zh-CN" sz="2800" b="1" i="1" smtClean="0">
                          <a:solidFill>
                            <a:srgbClr val="002060"/>
                          </a:solidFill>
                          <a:latin typeface="Cambria Math" panose="02040503050406030204" pitchFamily="18" charset="0"/>
                        </a:rPr>
                        <m:t>𝒗</m:t>
                      </m:r>
                    </m:oMath>
                  </m:oMathPara>
                </a14:m>
                <a:endParaRPr lang="zh-CN" altLang="en-US" sz="2800" b="1" dirty="0">
                  <a:solidFill>
                    <a:srgbClr val="002060"/>
                  </a:solidFill>
                </a:endParaRPr>
              </a:p>
            </p:txBody>
          </p:sp>
        </mc:Choice>
        <mc:Fallback xmlns="">
          <p:sp>
            <p:nvSpPr>
              <p:cNvPr id="7" name="文本框 6">
                <a:extLst>
                  <a:ext uri="{FF2B5EF4-FFF2-40B4-BE49-F238E27FC236}">
                    <a16:creationId xmlns:a16="http://schemas.microsoft.com/office/drawing/2014/main" id="{5D3BAEF0-D847-4E90-8F11-A34261C0C272}"/>
                  </a:ext>
                </a:extLst>
              </p:cNvPr>
              <p:cNvSpPr txBox="1">
                <a:spLocks noRot="1" noChangeAspect="1" noMove="1" noResize="1" noEditPoints="1" noAdjustHandles="1" noChangeArrowheads="1" noChangeShapeType="1" noTextEdit="1"/>
              </p:cNvSpPr>
              <p:nvPr/>
            </p:nvSpPr>
            <p:spPr>
              <a:xfrm>
                <a:off x="3627830" y="1971455"/>
                <a:ext cx="1888337" cy="430887"/>
              </a:xfrm>
              <a:prstGeom prst="rect">
                <a:avLst/>
              </a:prstGeom>
              <a:blipFill>
                <a:blip r:embed="rId3"/>
                <a:stretch>
                  <a:fillRect/>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148244ED-CFFB-448F-B8A1-8690E01B4E24}"/>
              </a:ext>
            </a:extLst>
          </p:cNvPr>
          <p:cNvPicPr>
            <a:picLocks noChangeAspect="1"/>
          </p:cNvPicPr>
          <p:nvPr/>
        </p:nvPicPr>
        <p:blipFill>
          <a:blip r:embed="rId4"/>
          <a:stretch>
            <a:fillRect/>
          </a:stretch>
        </p:blipFill>
        <p:spPr>
          <a:xfrm>
            <a:off x="2835534" y="5670787"/>
            <a:ext cx="4114286" cy="657143"/>
          </a:xfrm>
          <a:prstGeom prst="rect">
            <a:avLst/>
          </a:prstGeom>
        </p:spPr>
      </p:pic>
      <p:pic>
        <p:nvPicPr>
          <p:cNvPr id="12" name="图片 11">
            <a:extLst>
              <a:ext uri="{FF2B5EF4-FFF2-40B4-BE49-F238E27FC236}">
                <a16:creationId xmlns:a16="http://schemas.microsoft.com/office/drawing/2014/main" id="{C917AA76-3FEB-44BD-81E0-51F55BBFAD5B}"/>
              </a:ext>
            </a:extLst>
          </p:cNvPr>
          <p:cNvPicPr>
            <a:picLocks noChangeAspect="1"/>
          </p:cNvPicPr>
          <p:nvPr/>
        </p:nvPicPr>
        <p:blipFill>
          <a:blip r:embed="rId5"/>
          <a:stretch>
            <a:fillRect/>
          </a:stretch>
        </p:blipFill>
        <p:spPr>
          <a:xfrm>
            <a:off x="2973629" y="5175549"/>
            <a:ext cx="3838095" cy="495238"/>
          </a:xfrm>
          <a:prstGeom prst="rect">
            <a:avLst/>
          </a:prstGeom>
        </p:spPr>
      </p:pic>
    </p:spTree>
    <p:extLst>
      <p:ext uri="{BB962C8B-B14F-4D97-AF65-F5344CB8AC3E}">
        <p14:creationId xmlns:p14="http://schemas.microsoft.com/office/powerpoint/2010/main" val="2907701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8</a:t>
            </a:fld>
            <a:endParaRPr lang="en-US" altLang="zh-CN" dirty="0">
              <a:solidFill>
                <a:srgbClr val="3333CC"/>
              </a:solidFill>
              <a:latin typeface="等线" panose="02010600030101010101" pitchFamily="2" charset="-122"/>
            </a:endParaRPr>
          </a:p>
        </p:txBody>
      </p:sp>
      <p:sp>
        <p:nvSpPr>
          <p:cNvPr id="5" name="文本框 4">
            <a:extLst>
              <a:ext uri="{FF2B5EF4-FFF2-40B4-BE49-F238E27FC236}">
                <a16:creationId xmlns:a16="http://schemas.microsoft.com/office/drawing/2014/main" id="{2B4CADF6-285D-42DB-B232-563572EA6977}"/>
              </a:ext>
            </a:extLst>
          </p:cNvPr>
          <p:cNvSpPr txBox="1"/>
          <p:nvPr/>
        </p:nvSpPr>
        <p:spPr>
          <a:xfrm>
            <a:off x="679035" y="6382391"/>
            <a:ext cx="7785929" cy="307777"/>
          </a:xfrm>
          <a:prstGeom prst="rect">
            <a:avLst/>
          </a:prstGeom>
          <a:noFill/>
        </p:spPr>
        <p:txBody>
          <a:bodyPr wrap="square" rtlCol="0">
            <a:spAutoFit/>
          </a:bodyPr>
          <a:lstStyle/>
          <a:p>
            <a:pPr marL="285750" indent="-285750">
              <a:buFontTx/>
              <a:buChar char="-"/>
            </a:pPr>
            <a:r>
              <a:rPr lang="en-US" altLang="zh-CN" sz="1400" dirty="0"/>
              <a:t>1.Deep Learning on Image Denoising: An overview</a:t>
            </a:r>
          </a:p>
        </p:txBody>
      </p:sp>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5" y="1187213"/>
            <a:ext cx="8930735" cy="4717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 does Image Denoising do?</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Notation for image denoise task:</a:t>
            </a: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Where does noise come from? </a:t>
            </a:r>
          </a:p>
          <a:p>
            <a:pPr lvl="2" algn="l"/>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algn="l"/>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D3BAEF0-D847-4E90-8F11-A34261C0C272}"/>
                  </a:ext>
                </a:extLst>
              </p:cNvPr>
              <p:cNvSpPr txBox="1"/>
              <p:nvPr/>
            </p:nvSpPr>
            <p:spPr>
              <a:xfrm>
                <a:off x="3627830" y="1971455"/>
                <a:ext cx="161262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2060"/>
                          </a:solidFill>
                          <a:latin typeface="Cambria Math" panose="02040503050406030204" pitchFamily="18" charset="0"/>
                        </a:rPr>
                        <m:t>𝑦</m:t>
                      </m:r>
                      <m:r>
                        <a:rPr lang="en-US" altLang="zh-CN" sz="2800" b="0" i="1" smtClean="0">
                          <a:solidFill>
                            <a:srgbClr val="002060"/>
                          </a:solidFill>
                          <a:latin typeface="Cambria Math" panose="02040503050406030204" pitchFamily="18" charset="0"/>
                        </a:rPr>
                        <m:t>=</m:t>
                      </m:r>
                      <m:r>
                        <a:rPr lang="en-US" altLang="zh-CN" sz="2800" b="0" i="1" smtClean="0">
                          <a:solidFill>
                            <a:srgbClr val="002060"/>
                          </a:solidFill>
                          <a:latin typeface="Cambria Math" panose="02040503050406030204" pitchFamily="18" charset="0"/>
                        </a:rPr>
                        <m:t>𝑥</m:t>
                      </m:r>
                      <m:r>
                        <a:rPr lang="en-US" altLang="zh-CN" sz="2800" b="0" i="1" smtClean="0">
                          <a:solidFill>
                            <a:srgbClr val="002060"/>
                          </a:solidFill>
                          <a:latin typeface="Cambria Math" panose="02040503050406030204" pitchFamily="18" charset="0"/>
                        </a:rPr>
                        <m:t>+</m:t>
                      </m:r>
                      <m:r>
                        <a:rPr lang="en-US" altLang="zh-CN" sz="2800" b="0" i="1" smtClean="0">
                          <a:solidFill>
                            <a:srgbClr val="002060"/>
                          </a:solidFill>
                          <a:latin typeface="Cambria Math" panose="02040503050406030204" pitchFamily="18" charset="0"/>
                        </a:rPr>
                        <m:t>𝑣</m:t>
                      </m:r>
                    </m:oMath>
                  </m:oMathPara>
                </a14:m>
                <a:endParaRPr lang="zh-CN" altLang="en-US" sz="2800" dirty="0">
                  <a:solidFill>
                    <a:srgbClr val="002060"/>
                  </a:solidFill>
                </a:endParaRPr>
              </a:p>
            </p:txBody>
          </p:sp>
        </mc:Choice>
        <mc:Fallback xmlns="">
          <p:sp>
            <p:nvSpPr>
              <p:cNvPr id="7" name="文本框 6">
                <a:extLst>
                  <a:ext uri="{FF2B5EF4-FFF2-40B4-BE49-F238E27FC236}">
                    <a16:creationId xmlns:a16="http://schemas.microsoft.com/office/drawing/2014/main" id="{5D3BAEF0-D847-4E90-8F11-A34261C0C272}"/>
                  </a:ext>
                </a:extLst>
              </p:cNvPr>
              <p:cNvSpPr txBox="1">
                <a:spLocks noRot="1" noChangeAspect="1" noMove="1" noResize="1" noEditPoints="1" noAdjustHandles="1" noChangeArrowheads="1" noChangeShapeType="1" noTextEdit="1"/>
              </p:cNvSpPr>
              <p:nvPr/>
            </p:nvSpPr>
            <p:spPr>
              <a:xfrm>
                <a:off x="3627830" y="1971455"/>
                <a:ext cx="1612621" cy="430887"/>
              </a:xfrm>
              <a:prstGeom prst="rect">
                <a:avLst/>
              </a:prstGeom>
              <a:blipFill>
                <a:blip r:embed="rId3"/>
                <a:stretch>
                  <a:fillRect/>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2AC7EE25-6FF0-4268-9128-C6C51B49BE58}"/>
              </a:ext>
            </a:extLst>
          </p:cNvPr>
          <p:cNvSpPr txBox="1"/>
          <p:nvPr/>
        </p:nvSpPr>
        <p:spPr>
          <a:xfrm>
            <a:off x="1330610" y="3545951"/>
            <a:ext cx="6733619" cy="2062103"/>
          </a:xfrm>
          <a:prstGeom prst="rect">
            <a:avLst/>
          </a:prstGeom>
          <a:noFill/>
        </p:spPr>
        <p:txBody>
          <a:bodyPr wrap="square">
            <a:spAutoFit/>
          </a:body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Categories</a:t>
            </a:r>
            <a:r>
              <a:rPr lang="en-US" altLang="zh-CN" sz="2800" kern="0" baseline="3000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1</a:t>
            </a: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additive white noisy-image denoising</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blind noisy image denoising</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hybrid noisy image denoising</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real noisy image denoising</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B01CC96-7118-4DDD-A7F2-D4B39AE7F9EF}"/>
                  </a:ext>
                </a:extLst>
              </p:cNvPr>
              <p:cNvSpPr txBox="1"/>
              <p:nvPr/>
            </p:nvSpPr>
            <p:spPr>
              <a:xfrm>
                <a:off x="2902438" y="2408457"/>
                <a:ext cx="3063403" cy="5609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2060"/>
                          </a:solidFill>
                          <a:latin typeface="Cambria Math" panose="02040503050406030204" pitchFamily="18" charset="0"/>
                        </a:rPr>
                        <m:t>𝑎𝑟𝑔</m:t>
                      </m:r>
                      <m:func>
                        <m:funcPr>
                          <m:ctrlPr>
                            <a:rPr lang="en-US" altLang="zh-CN" sz="2800" b="0" i="1" smtClean="0">
                              <a:solidFill>
                                <a:srgbClr val="002060"/>
                              </a:solidFill>
                              <a:latin typeface="Cambria Math" panose="02040503050406030204" pitchFamily="18" charset="0"/>
                            </a:rPr>
                          </m:ctrlPr>
                        </m:funcPr>
                        <m:fName>
                          <m:limLow>
                            <m:limLowPr>
                              <m:ctrlPr>
                                <a:rPr lang="en-US" altLang="zh-CN" sz="2800" b="0" i="1" smtClean="0">
                                  <a:solidFill>
                                    <a:srgbClr val="002060"/>
                                  </a:solidFill>
                                  <a:latin typeface="Cambria Math" panose="02040503050406030204" pitchFamily="18" charset="0"/>
                                </a:rPr>
                              </m:ctrlPr>
                            </m:limLowPr>
                            <m:e>
                              <m:r>
                                <m:rPr>
                                  <m:sty m:val="p"/>
                                </m:rPr>
                                <a:rPr lang="en-US" altLang="zh-CN" sz="2800" b="0" i="0" smtClean="0">
                                  <a:solidFill>
                                    <a:srgbClr val="002060"/>
                                  </a:solidFill>
                                  <a:latin typeface="Cambria Math" panose="02040503050406030204" pitchFamily="18" charset="0"/>
                                </a:rPr>
                                <m:t>min</m:t>
                              </m:r>
                            </m:e>
                            <m:lim>
                              <m:r>
                                <a:rPr lang="zh-CN" altLang="en-US" sz="2800" b="0" i="1" smtClean="0">
                                  <a:solidFill>
                                    <a:srgbClr val="002060"/>
                                  </a:solidFill>
                                  <a:latin typeface="Cambria Math" panose="02040503050406030204" pitchFamily="18" charset="0"/>
                                </a:rPr>
                                <m:t>𝜃</m:t>
                              </m:r>
                            </m:lim>
                          </m:limLow>
                        </m:fName>
                        <m:e>
                          <m:r>
                            <a:rPr lang="en-US" altLang="zh-CN" sz="2800" b="0" i="1" smtClean="0">
                              <a:solidFill>
                                <a:srgbClr val="002060"/>
                              </a:solidFill>
                              <a:latin typeface="Cambria Math" panose="02040503050406030204" pitchFamily="18" charset="0"/>
                            </a:rPr>
                            <m:t>𝐿</m:t>
                          </m:r>
                          <m:r>
                            <a:rPr lang="en-US" altLang="zh-CN" sz="2800" b="0" i="1" smtClean="0">
                              <a:solidFill>
                                <a:srgbClr val="002060"/>
                              </a:solidFill>
                              <a:latin typeface="Cambria Math" panose="02040503050406030204" pitchFamily="18" charset="0"/>
                            </a:rPr>
                            <m:t>(</m:t>
                          </m:r>
                          <m:sSub>
                            <m:sSubPr>
                              <m:ctrlPr>
                                <a:rPr lang="en-US" altLang="zh-CN" sz="2800" b="0" i="1" smtClean="0">
                                  <a:solidFill>
                                    <a:srgbClr val="002060"/>
                                  </a:solidFill>
                                  <a:latin typeface="Cambria Math" panose="02040503050406030204" pitchFamily="18" charset="0"/>
                                </a:rPr>
                              </m:ctrlPr>
                            </m:sSubPr>
                            <m:e>
                              <m:r>
                                <a:rPr lang="en-US" altLang="zh-CN" sz="2800" b="0" i="1" smtClean="0">
                                  <a:solidFill>
                                    <a:srgbClr val="002060"/>
                                  </a:solidFill>
                                  <a:latin typeface="Cambria Math" panose="02040503050406030204" pitchFamily="18" charset="0"/>
                                </a:rPr>
                                <m:t>𝑓</m:t>
                              </m:r>
                            </m:e>
                            <m:sub>
                              <m:r>
                                <a:rPr lang="zh-CN" altLang="en-US" sz="2800" b="0" i="1" smtClean="0">
                                  <a:solidFill>
                                    <a:srgbClr val="002060"/>
                                  </a:solidFill>
                                  <a:latin typeface="Cambria Math" panose="02040503050406030204" pitchFamily="18" charset="0"/>
                                </a:rPr>
                                <m:t>𝜃</m:t>
                              </m:r>
                            </m:sub>
                          </m:sSub>
                          <m:d>
                            <m:dPr>
                              <m:ctrlPr>
                                <a:rPr lang="en-US" altLang="zh-CN" sz="2800" b="0" i="1" smtClean="0">
                                  <a:solidFill>
                                    <a:srgbClr val="002060"/>
                                  </a:solidFill>
                                  <a:latin typeface="Cambria Math" panose="02040503050406030204" pitchFamily="18" charset="0"/>
                                </a:rPr>
                              </m:ctrlPr>
                            </m:dPr>
                            <m:e>
                              <m:r>
                                <a:rPr lang="en-US" altLang="zh-CN" sz="2800" b="0" i="1" smtClean="0">
                                  <a:solidFill>
                                    <a:srgbClr val="002060"/>
                                  </a:solidFill>
                                  <a:latin typeface="Cambria Math" panose="02040503050406030204" pitchFamily="18" charset="0"/>
                                </a:rPr>
                                <m:t>𝑦</m:t>
                              </m:r>
                            </m:e>
                          </m:d>
                          <m:r>
                            <a:rPr lang="en-US" altLang="zh-CN" sz="2800" b="0" i="1" smtClean="0">
                              <a:solidFill>
                                <a:srgbClr val="002060"/>
                              </a:solidFill>
                              <a:latin typeface="Cambria Math" panose="02040503050406030204" pitchFamily="18" charset="0"/>
                            </a:rPr>
                            <m:t>,</m:t>
                          </m:r>
                          <m:r>
                            <a:rPr lang="en-US" altLang="zh-CN" sz="2800" b="0" i="1" smtClean="0">
                              <a:solidFill>
                                <a:srgbClr val="002060"/>
                              </a:solidFill>
                              <a:latin typeface="Cambria Math" panose="02040503050406030204" pitchFamily="18" charset="0"/>
                            </a:rPr>
                            <m:t>𝑥</m:t>
                          </m:r>
                          <m:r>
                            <a:rPr lang="en-US" altLang="zh-CN" sz="2800" b="0" i="1" smtClean="0">
                              <a:solidFill>
                                <a:srgbClr val="002060"/>
                              </a:solidFill>
                              <a:latin typeface="Cambria Math" panose="02040503050406030204" pitchFamily="18" charset="0"/>
                            </a:rPr>
                            <m:t>)</m:t>
                          </m:r>
                        </m:e>
                      </m:func>
                    </m:oMath>
                  </m:oMathPara>
                </a14:m>
                <a:endParaRPr lang="zh-CN" altLang="en-US" sz="2800" dirty="0">
                  <a:solidFill>
                    <a:srgbClr val="002060"/>
                  </a:solidFill>
                </a:endParaRPr>
              </a:p>
            </p:txBody>
          </p:sp>
        </mc:Choice>
        <mc:Fallback xmlns="">
          <p:sp>
            <p:nvSpPr>
              <p:cNvPr id="9" name="文本框 8">
                <a:extLst>
                  <a:ext uri="{FF2B5EF4-FFF2-40B4-BE49-F238E27FC236}">
                    <a16:creationId xmlns:a16="http://schemas.microsoft.com/office/drawing/2014/main" id="{EB01CC96-7118-4DDD-A7F2-D4B39AE7F9EF}"/>
                  </a:ext>
                </a:extLst>
              </p:cNvPr>
              <p:cNvSpPr txBox="1">
                <a:spLocks noRot="1" noChangeAspect="1" noMove="1" noResize="1" noEditPoints="1" noAdjustHandles="1" noChangeArrowheads="1" noChangeShapeType="1" noTextEdit="1"/>
              </p:cNvSpPr>
              <p:nvPr/>
            </p:nvSpPr>
            <p:spPr>
              <a:xfrm>
                <a:off x="2902438" y="2408457"/>
                <a:ext cx="3063403" cy="560923"/>
              </a:xfrm>
              <a:prstGeom prst="rect">
                <a:avLst/>
              </a:prstGeom>
              <a:blipFill>
                <a:blip r:embed="rId4"/>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231B4863-7845-49E6-807C-D7640C7C1797}"/>
              </a:ext>
            </a:extLst>
          </p:cNvPr>
          <p:cNvSpPr txBox="1"/>
          <p:nvPr/>
        </p:nvSpPr>
        <p:spPr>
          <a:xfrm>
            <a:off x="1330610" y="3545951"/>
            <a:ext cx="8550944" cy="1677382"/>
          </a:xfrm>
          <a:prstGeom prst="rect">
            <a:avLst/>
          </a:prstGeom>
          <a:noFill/>
        </p:spPr>
        <p:txBody>
          <a:bodyPr wrap="square">
            <a:spAutoFit/>
          </a:body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Categories:</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non-blind / </a:t>
            </a:r>
            <a:r>
              <a:rPr lang="en-US" altLang="zh-CN" sz="25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blind</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image denoising</a:t>
            </a: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synthesis-noise image denoising / </a:t>
            </a:r>
          </a:p>
          <a:p>
            <a:pPr lvl="1" algn="l"/>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5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real </a:t>
            </a:r>
            <a:r>
              <a:rPr lang="en-US" altLang="zh-CN" sz="2500" kern="0" dirty="0" err="1">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nosiy</a:t>
            </a:r>
            <a:r>
              <a:rPr lang="en-US" altLang="zh-CN" sz="2500" kern="0" dirty="0">
                <a:solidFill>
                  <a:srgbClr val="FF0000"/>
                </a:solidFill>
                <a:latin typeface="Adobe Devanagari" panose="02040503050201020203" pitchFamily="18" charset="0"/>
                <a:ea typeface="微软雅黑" panose="020B0503020204020204" pitchFamily="34" charset="-122"/>
                <a:cs typeface="Adobe Devanagari" panose="02040503050201020203" pitchFamily="18" charset="0"/>
              </a:rPr>
              <a:t> image </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denoising   </a:t>
            </a:r>
          </a:p>
        </p:txBody>
      </p:sp>
    </p:spTree>
    <p:extLst>
      <p:ext uri="{BB962C8B-B14F-4D97-AF65-F5344CB8AC3E}">
        <p14:creationId xmlns:p14="http://schemas.microsoft.com/office/powerpoint/2010/main" val="2098180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A524-9EDF-4134-94DE-66FC40096E6F}"/>
              </a:ext>
            </a:extLst>
          </p:cNvPr>
          <p:cNvSpPr>
            <a:spLocks noGrp="1"/>
          </p:cNvSpPr>
          <p:nvPr>
            <p:ph type="title"/>
          </p:nvPr>
        </p:nvSpPr>
        <p:spPr>
          <a:xfrm>
            <a:off x="968377" y="106277"/>
            <a:ext cx="7848600" cy="762000"/>
          </a:xfrm>
        </p:spPr>
        <p:txBody>
          <a:bodyPr/>
          <a:lstStyle/>
          <a:p>
            <a:r>
              <a:rPr lang="en-US" altLang="zh-CN"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A Brief Intro to Low-Level Vision</a:t>
            </a:r>
            <a:endParaRPr lang="zh-CN" altLang="en-US" sz="3600" b="1"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
        <p:nvSpPr>
          <p:cNvPr id="4" name="灯片编号占位符 3">
            <a:extLst>
              <a:ext uri="{FF2B5EF4-FFF2-40B4-BE49-F238E27FC236}">
                <a16:creationId xmlns:a16="http://schemas.microsoft.com/office/drawing/2014/main" id="{6001FDAA-0B98-4B73-B56D-C03023C76BE1}"/>
              </a:ext>
            </a:extLst>
          </p:cNvPr>
          <p:cNvSpPr>
            <a:spLocks noGrp="1"/>
          </p:cNvSpPr>
          <p:nvPr>
            <p:ph type="sldNum" sz="quarter" idx="10"/>
          </p:nvPr>
        </p:nvSpPr>
        <p:spPr/>
        <p:txBody>
          <a:bodyPr/>
          <a:lstStyle/>
          <a:p>
            <a:r>
              <a:rPr lang="en-US" altLang="zh-CN">
                <a:solidFill>
                  <a:srgbClr val="3333CC"/>
                </a:solidFill>
                <a:latin typeface="等线" panose="02010600030101010101" pitchFamily="2" charset="-122"/>
              </a:rPr>
              <a:t>p. </a:t>
            </a:r>
            <a:fld id="{973C2A38-CB0B-44B5-A1F4-AF5EFA956811}" type="slidenum">
              <a:rPr lang="en-US" altLang="zh-CN" smtClean="0">
                <a:solidFill>
                  <a:srgbClr val="3333CC"/>
                </a:solidFill>
                <a:latin typeface="等线" panose="02010600030101010101" pitchFamily="2" charset="-122"/>
              </a:rPr>
              <a:pPr/>
              <a:t>9</a:t>
            </a:fld>
            <a:endParaRPr lang="en-US" altLang="zh-CN" dirty="0">
              <a:solidFill>
                <a:srgbClr val="3333CC"/>
              </a:solidFill>
              <a:latin typeface="等线" panose="02010600030101010101" pitchFamily="2" charset="-122"/>
            </a:endParaRPr>
          </a:p>
        </p:txBody>
      </p:sp>
      <p:sp>
        <p:nvSpPr>
          <p:cNvPr id="6" name="标题 4">
            <a:extLst>
              <a:ext uri="{FF2B5EF4-FFF2-40B4-BE49-F238E27FC236}">
                <a16:creationId xmlns:a16="http://schemas.microsoft.com/office/drawing/2014/main" id="{A523E88A-FAB7-4BC1-AE5C-EB9BA0D4029A}"/>
              </a:ext>
            </a:extLst>
          </p:cNvPr>
          <p:cNvSpPr txBox="1">
            <a:spLocks/>
          </p:cNvSpPr>
          <p:nvPr/>
        </p:nvSpPr>
        <p:spPr bwMode="auto">
          <a:xfrm>
            <a:off x="339726" y="1187213"/>
            <a:ext cx="8477252" cy="47174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3000">
                <a:solidFill>
                  <a:srgbClr val="FF0000"/>
                </a:solidFill>
                <a:latin typeface="等线" panose="02010600030101010101" pitchFamily="2" charset="-122"/>
                <a:ea typeface="隶书" pitchFamily="49" charset="-122"/>
                <a:cs typeface="等线" panose="02010600030101010101" pitchFamily="2" charset="-122"/>
              </a:defRPr>
            </a:lvl1pPr>
            <a:lvl2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2pPr>
            <a:lvl3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3pPr>
            <a:lvl4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4pPr>
            <a:lvl5pPr algn="ctr" rtl="0" eaLnBrk="0" fontAlgn="base" hangingPunct="0">
              <a:spcBef>
                <a:spcPct val="0"/>
              </a:spcBef>
              <a:spcAft>
                <a:spcPct val="0"/>
              </a:spcAft>
              <a:defRPr kumimoji="1" sz="2700">
                <a:solidFill>
                  <a:srgbClr val="FF0000"/>
                </a:solidFill>
                <a:latin typeface="黑体" pitchFamily="49" charset="-122"/>
                <a:ea typeface="黑体" pitchFamily="49" charset="-122"/>
                <a:cs typeface="黑体" charset="0"/>
              </a:defRPr>
            </a:lvl5pPr>
            <a:lvl6pPr marL="342900" algn="ctr" rtl="0" eaLnBrk="0" fontAlgn="base" hangingPunct="0">
              <a:spcBef>
                <a:spcPct val="0"/>
              </a:spcBef>
              <a:spcAft>
                <a:spcPct val="0"/>
              </a:spcAft>
              <a:defRPr sz="2700">
                <a:solidFill>
                  <a:srgbClr val="FF0000"/>
                </a:solidFill>
                <a:latin typeface="Arial" charset="0"/>
                <a:ea typeface="楷体_GB2312" pitchFamily="49" charset="-122"/>
              </a:defRPr>
            </a:lvl6pPr>
            <a:lvl7pPr marL="685800" algn="ctr" rtl="0" eaLnBrk="0" fontAlgn="base" hangingPunct="0">
              <a:spcBef>
                <a:spcPct val="0"/>
              </a:spcBef>
              <a:spcAft>
                <a:spcPct val="0"/>
              </a:spcAft>
              <a:defRPr sz="2700">
                <a:solidFill>
                  <a:srgbClr val="FF0000"/>
                </a:solidFill>
                <a:latin typeface="Arial" charset="0"/>
                <a:ea typeface="楷体_GB2312" pitchFamily="49" charset="-122"/>
              </a:defRPr>
            </a:lvl7pPr>
            <a:lvl8pPr marL="1028700" algn="ctr" rtl="0" eaLnBrk="0" fontAlgn="base" hangingPunct="0">
              <a:spcBef>
                <a:spcPct val="0"/>
              </a:spcBef>
              <a:spcAft>
                <a:spcPct val="0"/>
              </a:spcAft>
              <a:defRPr sz="2700">
                <a:solidFill>
                  <a:srgbClr val="FF0000"/>
                </a:solidFill>
                <a:latin typeface="Arial" charset="0"/>
                <a:ea typeface="楷体_GB2312" pitchFamily="49" charset="-122"/>
              </a:defRPr>
            </a:lvl8pPr>
            <a:lvl9pPr marL="1371600" algn="ctr" rtl="0" eaLnBrk="0" fontAlgn="base" hangingPunct="0">
              <a:spcBef>
                <a:spcPct val="0"/>
              </a:spcBef>
              <a:spcAft>
                <a:spcPct val="0"/>
              </a:spcAft>
              <a:defRPr sz="2700">
                <a:solidFill>
                  <a:srgbClr val="FF0000"/>
                </a:solidFill>
                <a:latin typeface="Arial" charset="0"/>
                <a:ea typeface="楷体_GB2312" pitchFamily="49" charset="-122"/>
              </a:defRPr>
            </a:lvl9pPr>
          </a:lstStyle>
          <a:p>
            <a:pPr marL="342900" indent="-342900" algn="l">
              <a:buFont typeface="Arial" panose="020B0604020202020204" pitchFamily="34" charset="0"/>
              <a:buChar char="•"/>
            </a:pPr>
            <a:r>
              <a:rPr lang="en-US" altLang="zh-CN" sz="28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What does Image Denoising do?</a:t>
            </a:r>
            <a:endPar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a:p>
            <a:pPr marL="800100" lvl="1"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Where does noise come from? </a:t>
            </a:r>
          </a:p>
          <a:p>
            <a:pPr marL="1257300" lvl="2"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Synthetic Noise</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Gaussian, Poisson, Salt, Pepper and multiplicative, etc.</a:t>
            </a:r>
          </a:p>
          <a:p>
            <a:pPr marL="1257300" lvl="2" indent="-342900" algn="l">
              <a:buFont typeface="Arial" panose="020B0604020202020204" pitchFamily="34" charset="0"/>
              <a:buChar char="•"/>
            </a:pPr>
            <a:r>
              <a:rPr lang="en-US" altLang="zh-CN" sz="2500" kern="0" dirty="0">
                <a:latin typeface="Adobe Devanagari" panose="02040503050201020203" pitchFamily="18" charset="0"/>
                <a:ea typeface="微软雅黑" panose="020B0503020204020204" pitchFamily="34" charset="-122"/>
                <a:cs typeface="Adobe Devanagari" panose="02040503050201020203" pitchFamily="18" charset="0"/>
              </a:rPr>
              <a:t>Real Image Noise</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shot noise - stochastic arrival process of photons hitting the sensor</a:t>
            </a:r>
          </a:p>
          <a:p>
            <a:pPr lvl="3" algn="l"/>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000" kern="0" dirty="0" err="1">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Possion</a:t>
            </a: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distribution, not stationary(pixel level)</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electronics within the sensor chip</a:t>
            </a:r>
          </a:p>
          <a:p>
            <a:pPr marL="1714500" lvl="3" indent="-342900" algn="l">
              <a:buFont typeface="Arial" panose="020B0604020202020204" pitchFamily="34" charset="0"/>
              <a:buChar char="•"/>
            </a:pPr>
            <a:r>
              <a:rPr lang="en-US" altLang="zh-CN" sz="20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discretization / readout noise</a:t>
            </a:r>
          </a:p>
          <a:p>
            <a:pPr marL="1714500" lvl="3" indent="-342900" algn="l">
              <a:buFont typeface="Arial" panose="020B0604020202020204" pitchFamily="34" charset="0"/>
              <a:buChar char="•"/>
            </a:pPr>
            <a:r>
              <a:rPr lang="en-US" altLang="zh-CN" sz="2000" kern="0" dirty="0">
                <a:solidFill>
                  <a:schemeClr val="bg1">
                    <a:lumMod val="75000"/>
                  </a:schemeClr>
                </a:solidFill>
                <a:latin typeface="Adobe Devanagari" panose="02040503050201020203" pitchFamily="18" charset="0"/>
                <a:ea typeface="微软雅黑" panose="020B0503020204020204" pitchFamily="34" charset="-122"/>
                <a:cs typeface="Adobe Devanagari" panose="02040503050201020203" pitchFamily="18" charset="0"/>
              </a:rPr>
              <a:t>noise distortion – in-camera pipeline(</a:t>
            </a:r>
            <a:r>
              <a:rPr lang="en-US" altLang="zh-CN" sz="2000" kern="0" dirty="0" err="1">
                <a:solidFill>
                  <a:schemeClr val="bg1">
                    <a:lumMod val="75000"/>
                  </a:schemeClr>
                </a:solidFill>
                <a:latin typeface="Adobe Devanagari" panose="02040503050201020203" pitchFamily="18" charset="0"/>
                <a:ea typeface="微软雅黑" panose="020B0503020204020204" pitchFamily="34" charset="-122"/>
                <a:cs typeface="Adobe Devanagari" panose="02040503050201020203" pitchFamily="18" charset="0"/>
              </a:rPr>
              <a:t>demosaicing</a:t>
            </a:r>
            <a:r>
              <a:rPr lang="en-US" altLang="zh-CN" sz="2000" kern="0" dirty="0">
                <a:solidFill>
                  <a:schemeClr val="bg1">
                    <a:lumMod val="75000"/>
                  </a:schemeClr>
                </a:solidFill>
                <a:latin typeface="Adobe Devanagari" panose="02040503050201020203" pitchFamily="18" charset="0"/>
                <a:ea typeface="微软雅黑" panose="020B0503020204020204" pitchFamily="34" charset="-122"/>
                <a:cs typeface="Adobe Devanagari" panose="02040503050201020203" pitchFamily="18" charset="0"/>
              </a:rPr>
              <a:t>, gamma correction, in-camera denoiser, white balancing, color correction, </a:t>
            </a:r>
            <a:r>
              <a:rPr lang="en-US" altLang="zh-CN" sz="2000" kern="0" dirty="0" err="1">
                <a:solidFill>
                  <a:schemeClr val="bg1">
                    <a:lumMod val="75000"/>
                  </a:schemeClr>
                </a:solidFill>
                <a:latin typeface="Adobe Devanagari" panose="02040503050201020203" pitchFamily="18" charset="0"/>
                <a:ea typeface="微软雅黑" panose="020B0503020204020204" pitchFamily="34" charset="-122"/>
                <a:cs typeface="Adobe Devanagari" panose="02040503050201020203" pitchFamily="18" charset="0"/>
              </a:rPr>
              <a:t>etc</a:t>
            </a:r>
            <a:r>
              <a:rPr lang="en-US" altLang="zh-CN" sz="2000" kern="0" dirty="0">
                <a:solidFill>
                  <a:schemeClr val="bg1">
                    <a:lumMod val="75000"/>
                  </a:schemeClr>
                </a:solidFill>
                <a:latin typeface="Adobe Devanagari" panose="02040503050201020203" pitchFamily="18" charset="0"/>
                <a:ea typeface="微软雅黑" panose="020B0503020204020204" pitchFamily="34" charset="-122"/>
                <a:cs typeface="Adobe Devanagari" panose="02040503050201020203" pitchFamily="18" charset="0"/>
              </a:rPr>
              <a:t>)</a:t>
            </a:r>
          </a:p>
          <a:p>
            <a:pPr marL="1257300" lvl="2" indent="-342900" algn="l">
              <a:buFont typeface="Arial" panose="020B0604020202020204" pitchFamily="34" charset="0"/>
              <a:buChar char="•"/>
            </a:pP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Corresponding </a:t>
            </a:r>
            <a:r>
              <a:rPr lang="en-US" altLang="zh-CN" sz="2500" kern="0" dirty="0">
                <a:latin typeface="Adobe Devanagari" panose="02040503050201020203" pitchFamily="18" charset="0"/>
                <a:ea typeface="微软雅黑" panose="020B0503020204020204" pitchFamily="34" charset="-122"/>
                <a:cs typeface="Adobe Devanagari" panose="02040503050201020203" pitchFamily="18" charset="0"/>
              </a:rPr>
              <a:t>noise model</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5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Gaussian-Poisson</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a:t>
            </a:r>
            <a:r>
              <a:rPr lang="en-US" altLang="zh-CN" sz="2500" b="1"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heteroscedastic Gaussian</a:t>
            </a:r>
            <a:r>
              <a:rPr lang="en-US" altLang="zh-CN" sz="25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rPr>
              <a:t>, Gaussian Mixture Model (GMM), deep leaning based methods, etc.</a:t>
            </a:r>
          </a:p>
          <a:p>
            <a:pPr algn="l"/>
            <a:endParaRPr lang="en-US" altLang="zh-CN" sz="2300" kern="0" dirty="0">
              <a:solidFill>
                <a:srgbClr val="002060"/>
              </a:solidFill>
              <a:latin typeface="Adobe Devanagari" panose="02040503050201020203" pitchFamily="18" charset="0"/>
              <a:ea typeface="微软雅黑" panose="020B0503020204020204" pitchFamily="34" charset="-122"/>
              <a:cs typeface="Adobe Devanagari" panose="02040503050201020203" pitchFamily="18" charset="0"/>
            </a:endParaRPr>
          </a:p>
        </p:txBody>
      </p:sp>
    </p:spTree>
    <p:extLst>
      <p:ext uri="{BB962C8B-B14F-4D97-AF65-F5344CB8AC3E}">
        <p14:creationId xmlns:p14="http://schemas.microsoft.com/office/powerpoint/2010/main" val="1574206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1791">
        <p159:morph option="byObject"/>
      </p:transition>
    </mc:Choice>
    <mc:Fallback xmlns="">
      <p:transition spd="slow" advTm="1791">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1_Trieste">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0" lang="zh-CN" altLang="en-US" sz="1000" b="0" i="1" u="none" strike="noStrike" cap="none" normalizeH="0" baseline="0" smtClean="0">
            <a:ln>
              <a:noFill/>
            </a:ln>
            <a:solidFill>
              <a:srgbClr val="008000"/>
            </a:solidFill>
            <a:effectLst/>
            <a:latin typeface="Arial" charset="0"/>
            <a:ea typeface="宋体" charset="-122"/>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ies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ies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ies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ies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ies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ies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3">
  <a:themeElements>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2">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Tx/>
          <a:buSzTx/>
          <a:buFontTx/>
          <a:buChar char="•"/>
          <a:tabLst/>
          <a:defRPr kumimoji="0" lang="zh-CN" altLang="en-US" sz="1000" b="0" i="1" u="none" strike="noStrike" cap="none" normalizeH="0" baseline="0" smtClean="0">
            <a:ln>
              <a:noFill/>
            </a:ln>
            <a:solidFill>
              <a:srgbClr val="008000"/>
            </a:solidFill>
            <a:effectLst/>
            <a:latin typeface="Arial" charset="0"/>
            <a:ea typeface="宋体" charset="-122"/>
          </a:defRPr>
        </a:defPPr>
      </a:lstStyle>
    </a:spDef>
    <a:lnDef>
      <a:spPr bwMode="auto">
        <a:noFill/>
        <a:ln w="9525" cap="flat" cmpd="sng" algn="ctr">
          <a:solidFill>
            <a:schemeClr val="tx1"/>
          </a:solidFill>
          <a:prstDash val="solid"/>
          <a:round/>
          <a:headEnd type="none" w="med" len="med"/>
          <a:tailEnd type="triangle"/>
        </a:ln>
        <a:effectLst/>
      </a:spPr>
      <a:bodyPr/>
      <a:lstStyle/>
    </a:lnDef>
  </a:objectDefaults>
  <a:extraClrSchemeLst>
    <a:extraClrScheme>
      <a:clrScheme name="Tries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ries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ries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ries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ries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ries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ries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3" id="{6E01B8CC-B43F-4EAA-8DBC-0D4425BF859D}" vid="{3D480DD9-2AB7-4AD1-8862-9CA9DAF039F0}"/>
    </a:ext>
  </a:extLst>
</a:theme>
</file>

<file path=ppt/theme/theme3.xml><?xml version="1.0" encoding="utf-8"?>
<a:theme xmlns:a="http://schemas.openxmlformats.org/drawingml/2006/main" name="1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主题1">
  <a:themeElements>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fontScheme name="Profile">
      <a:majorFont>
        <a:latin typeface="Georgia"/>
        <a:ea typeface=""/>
        <a:cs typeface=""/>
      </a:majorFont>
      <a:minorFont>
        <a:latin typeface="Genev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cap="flat" cmpd="sng" algn="ctr">
          <a:solidFill>
            <a:schemeClr val="tx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Verdana" pitchFamily="34" charset="0"/>
          </a:defRPr>
        </a:defPPr>
      </a:lstStyle>
    </a:spDef>
    <a:lnDef>
      <a:spPr bwMode="auto">
        <a:solidFill>
          <a:schemeClr val="accent1"/>
        </a:solidFill>
        <a:ln w="28575" cap="flat" cmpd="sng" algn="ctr">
          <a:solidFill>
            <a:schemeClr val="tx2"/>
          </a:solidFill>
          <a:prstDash val="solid"/>
          <a:round/>
          <a:headEnd type="none" w="med" len="med"/>
          <a:tailEnd type="none"/>
        </a:ln>
        <a:effectLst/>
      </a:spPr>
      <a:body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B082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391C0E6B-9343-4316-BFDB-F966B99180E0}" vid="{B3FE63D4-6368-45F3-9016-81988597818C}"/>
    </a:ext>
  </a:extLst>
</a:theme>
</file>

<file path=ppt/theme/theme7.xml><?xml version="1.0" encoding="utf-8"?>
<a:theme xmlns:a="http://schemas.openxmlformats.org/drawingml/2006/main" name="1_主题1">
  <a:themeElements>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fontScheme name="Profile">
      <a:majorFont>
        <a:latin typeface="Georgia"/>
        <a:ea typeface=""/>
        <a:cs typeface=""/>
      </a:majorFont>
      <a:minorFont>
        <a:latin typeface="Genev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solidFill>
          <a:schemeClr val="accent1"/>
        </a:solidFill>
        <a:ln w="9525" cap="flat" cmpd="sng" algn="ctr">
          <a:solidFill>
            <a:schemeClr val="tx1"/>
          </a:solidFill>
          <a:prstDash val="solid"/>
          <a:round/>
          <a:headEnd type="none" w="med" len="med"/>
          <a:tailEnd type="arrow"/>
        </a:ln>
        <a:effectLst/>
      </a:spPr>
      <a:body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ofile 10">
        <a:dk1>
          <a:srgbClr val="000000"/>
        </a:dk1>
        <a:lt1>
          <a:srgbClr val="FFFFFF"/>
        </a:lt1>
        <a:dk2>
          <a:srgbClr val="B082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
      <a:clrScheme name="Profile 11">
        <a:dk1>
          <a:srgbClr val="000000"/>
        </a:dk1>
        <a:lt1>
          <a:srgbClr val="FFFFFF"/>
        </a:lt1>
        <a:dk2>
          <a:srgbClr val="BC8B00"/>
        </a:dk2>
        <a:lt2>
          <a:srgbClr val="FFFFFF"/>
        </a:lt2>
        <a:accent1>
          <a:srgbClr val="FFCC00"/>
        </a:accent1>
        <a:accent2>
          <a:srgbClr val="3F8D4C"/>
        </a:accent2>
        <a:accent3>
          <a:srgbClr val="FFFFFF"/>
        </a:accent3>
        <a:accent4>
          <a:srgbClr val="000000"/>
        </a:accent4>
        <a:accent5>
          <a:srgbClr val="FFE2AA"/>
        </a:accent5>
        <a:accent6>
          <a:srgbClr val="387F44"/>
        </a:accent6>
        <a:hlink>
          <a:srgbClr val="6633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主题1" id="{391C0E6B-9343-4316-BFDB-F966B99180E0}" vid="{B3FE63D4-6368-45F3-9016-81988597818C}"/>
    </a:ext>
  </a:extLst>
</a:theme>
</file>

<file path=ppt/theme/theme8.xml><?xml version="1.0" encoding="utf-8"?>
<a:theme xmlns:a="http://schemas.openxmlformats.org/drawingml/2006/main" name="4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58292</TotalTime>
  <Words>3157</Words>
  <Application>Microsoft Office PowerPoint</Application>
  <PresentationFormat>全屏显示(4:3)</PresentationFormat>
  <Paragraphs>692</Paragraphs>
  <Slides>42</Slides>
  <Notes>42</Notes>
  <HiddenSlides>0</HiddenSlides>
  <MMClips>0</MMClips>
  <ScaleCrop>false</ScaleCrop>
  <HeadingPairs>
    <vt:vector size="6" baseType="variant">
      <vt:variant>
        <vt:lpstr>已用的字体</vt:lpstr>
      </vt:variant>
      <vt:variant>
        <vt:i4>12</vt:i4>
      </vt:variant>
      <vt:variant>
        <vt:lpstr>主题</vt:lpstr>
      </vt:variant>
      <vt:variant>
        <vt:i4>8</vt:i4>
      </vt:variant>
      <vt:variant>
        <vt:lpstr>幻灯片标题</vt:lpstr>
      </vt:variant>
      <vt:variant>
        <vt:i4>42</vt:i4>
      </vt:variant>
    </vt:vector>
  </HeadingPairs>
  <TitlesOfParts>
    <vt:vector size="62" baseType="lpstr">
      <vt:lpstr>等线</vt:lpstr>
      <vt:lpstr>黑体</vt:lpstr>
      <vt:lpstr>微软雅黑</vt:lpstr>
      <vt:lpstr>Adobe Devanagari</vt:lpstr>
      <vt:lpstr>Arial</vt:lpstr>
      <vt:lpstr>Calibri</vt:lpstr>
      <vt:lpstr>Cambria Math</vt:lpstr>
      <vt:lpstr>Georgia</vt:lpstr>
      <vt:lpstr>Times</vt:lpstr>
      <vt:lpstr>Times New Roman</vt:lpstr>
      <vt:lpstr>Verdana</vt:lpstr>
      <vt:lpstr>Wingdings</vt:lpstr>
      <vt:lpstr>1_Trieste</vt:lpstr>
      <vt:lpstr>主题3</vt:lpstr>
      <vt:lpstr>12_Office 主题</vt:lpstr>
      <vt:lpstr>2_Office 主题</vt:lpstr>
      <vt:lpstr>7_Office 主题</vt:lpstr>
      <vt:lpstr>主题1</vt:lpstr>
      <vt:lpstr>1_主题1</vt:lpstr>
      <vt:lpstr>4_Office 主题</vt:lpstr>
      <vt:lpstr>DL-based Image Denoising Survey</vt:lpstr>
      <vt:lpstr>Menu</vt:lpstr>
      <vt:lpstr>A Brief Intro to Low-Level Vision</vt:lpstr>
      <vt:lpstr>A Brief Intro to Low-Level Vision</vt:lpstr>
      <vt:lpstr>A Brief Intro to Low-Level Vision</vt:lpstr>
      <vt:lpstr>A Brief Intro to Low-Level Vision</vt:lpstr>
      <vt:lpstr>A Brief Intro to Low-Level Vision</vt:lpstr>
      <vt:lpstr>A Brief Intro to Low-Level Vision</vt:lpstr>
      <vt:lpstr>A Brief Intro to Low-Level Vision</vt:lpstr>
      <vt:lpstr>A Brief Intro to Low-Level Vision</vt:lpstr>
      <vt:lpstr>A Brief Intro to Low-Level Vision</vt:lpstr>
      <vt:lpstr>A Brief Intro to Low-Level Vision</vt:lpstr>
      <vt:lpstr>Menu</vt:lpstr>
      <vt:lpstr>Advanced DL-based Image Denoising Tech.</vt:lpstr>
      <vt:lpstr>Advanced DL-based Image Denoising Tech.</vt:lpstr>
      <vt:lpstr>Advanced DL-based Image Denoising Tech.</vt:lpstr>
      <vt:lpstr>Advanced DL-based Image Denoising Tech.</vt:lpstr>
      <vt:lpstr>Architecture Design</vt:lpstr>
      <vt:lpstr>Architecture Design</vt:lpstr>
      <vt:lpstr>Architecture Design</vt:lpstr>
      <vt:lpstr>Architecture Design</vt:lpstr>
      <vt:lpstr>Architecture Design</vt:lpstr>
      <vt:lpstr>Architecture Design</vt:lpstr>
      <vt:lpstr>Learning Strategy</vt:lpstr>
      <vt:lpstr>Learning Strategy</vt:lpstr>
      <vt:lpstr>Learning Strategy</vt:lpstr>
      <vt:lpstr>Learning Strategy</vt:lpstr>
      <vt:lpstr>Data Acquisition &amp; Enhancement</vt:lpstr>
      <vt:lpstr>Data Acquisition &amp; Enhancement</vt:lpstr>
      <vt:lpstr>Data Acquisition &amp; Enhancement</vt:lpstr>
      <vt:lpstr>Data Acquisition &amp; Enhancement</vt:lpstr>
      <vt:lpstr>Combined with Traditional Methods</vt:lpstr>
      <vt:lpstr>Menu</vt:lpstr>
      <vt:lpstr>Assessment: Datasets &amp; Indice</vt:lpstr>
      <vt:lpstr>Assessment: Datasets &amp; Indice</vt:lpstr>
      <vt:lpstr>Assessment: Datasets &amp; Indice</vt:lpstr>
      <vt:lpstr>Assessment: Datasets &amp; Indice</vt:lpstr>
      <vt:lpstr>Assessment: Datasets &amp; Indice</vt:lpstr>
      <vt:lpstr>Assessment: Datasets &amp; Indice</vt:lpstr>
      <vt:lpstr>Menu</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油菜 菌</cp:lastModifiedBy>
  <cp:revision>4751</cp:revision>
  <cp:lastPrinted>2018-05-25T02:28:26Z</cp:lastPrinted>
  <dcterms:created xsi:type="dcterms:W3CDTF">2016-01-15T15:05:08Z</dcterms:created>
  <dcterms:modified xsi:type="dcterms:W3CDTF">2021-09-23T04:52:50Z</dcterms:modified>
</cp:coreProperties>
</file>