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23" r:id="rId2"/>
    <p:sldId id="525" r:id="rId3"/>
    <p:sldId id="527" r:id="rId4"/>
    <p:sldId id="528" r:id="rId5"/>
    <p:sldId id="524" r:id="rId6"/>
    <p:sldId id="526" r:id="rId7"/>
    <p:sldId id="529" r:id="rId8"/>
    <p:sldId id="53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油菜 菌" initials="油菜" lastIdx="1" clrIdx="0">
    <p:extLst>
      <p:ext uri="{19B8F6BF-5375-455C-9EA6-DF929625EA0E}">
        <p15:presenceInfo xmlns:p15="http://schemas.microsoft.com/office/powerpoint/2012/main" userId="8160eeb0b255d6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771"/>
    <a:srgbClr val="DEEBF6"/>
    <a:srgbClr val="F42B14"/>
    <a:srgbClr val="A2C6E6"/>
    <a:srgbClr val="4E7BB6"/>
    <a:srgbClr val="BCD6ED"/>
    <a:srgbClr val="4172B1"/>
    <a:srgbClr val="93C1FF"/>
    <a:srgbClr val="D5E7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5" autoAdjust="0"/>
    <p:restoredTop sz="75264" autoAdjust="0"/>
  </p:normalViewPr>
  <p:slideViewPr>
    <p:cSldViewPr snapToGrid="0">
      <p:cViewPr varScale="1">
        <p:scale>
          <a:sx n="86" d="100"/>
          <a:sy n="86" d="100"/>
        </p:scale>
        <p:origin x="1044" y="-30"/>
      </p:cViewPr>
      <p:guideLst>
        <p:guide orient="horz" pos="5"/>
        <p:guide pos="3840"/>
      </p:guideLst>
    </p:cSldViewPr>
  </p:slideViewPr>
  <p:outlineViewPr>
    <p:cViewPr>
      <p:scale>
        <a:sx n="33" d="100"/>
        <a:sy n="33" d="100"/>
      </p:scale>
      <p:origin x="0" y="-3392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33BB-8FA4-45E5-B0CA-050AAB5D27DD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6E222-C54C-47CF-87EF-99BAC1518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32DD9-C3ED-4952-A70E-AE9F651A29A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5ED45-5D4A-4682-BFCE-34F850BC23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U-Net shortcut reduction</a:t>
            </a:r>
          </a:p>
          <a:p>
            <a:r>
              <a:rPr lang="en-US" altLang="zh-CN" dirty="0"/>
              <a:t>Hardware-aware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5ED45-5D4A-4682-BFCE-34F850BC23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1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*      Most existing inference libraries are interpreter-based —— pros: cross-platform development cons: extra runtime memory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**    Existing inference libraries schedule the memory for each layer solely based on the layer itself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***   </a:t>
            </a:r>
            <a:r>
              <a:rPr lang="en-US" altLang="zh-CN" b="1" dirty="0"/>
              <a:t>loops tiling</a:t>
            </a:r>
            <a:r>
              <a:rPr lang="en-US" altLang="zh-CN" dirty="0"/>
              <a:t> is based on the kernel size and available memory, which is different for each layer; the </a:t>
            </a:r>
            <a:r>
              <a:rPr lang="en-US" altLang="zh-CN" b="1" dirty="0"/>
              <a:t>inner loop unrolling</a:t>
            </a:r>
            <a:r>
              <a:rPr lang="en-US" altLang="zh-CN" dirty="0"/>
              <a:t> is also specialized for different kernel sizes to eliminate the branch instruction overheads; </a:t>
            </a:r>
            <a:r>
              <a:rPr lang="en-US" altLang="zh-CN" b="1" dirty="0"/>
              <a:t>Operation fusion</a:t>
            </a:r>
            <a:r>
              <a:rPr lang="en-US" altLang="zh-CN" dirty="0"/>
              <a:t> is performed for </a:t>
            </a:r>
            <a:r>
              <a:rPr lang="en-US" altLang="zh-CN" dirty="0" err="1"/>
              <a:t>Conv+Padding+ReLU+BN</a:t>
            </a:r>
            <a:r>
              <a:rPr lang="en-US" altLang="zh-CN" dirty="0"/>
              <a:t> layers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**** once the computation of a channel is completed, the input activation of the channel can be overwritten and used to store the output activation of another channel, allowing activation of depth-wise convolutions to be updated in-place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5ED45-5D4A-4682-BFCE-34F850BC23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60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还有</a:t>
            </a:r>
            <a:r>
              <a:rPr lang="en-US" altLang="zh-CN" dirty="0"/>
              <a:t>4.3 </a:t>
            </a:r>
            <a:r>
              <a:rPr lang="en-US" altLang="zh-CN" dirty="0" err="1"/>
              <a:t>Visual&amp;Audio</a:t>
            </a:r>
            <a:r>
              <a:rPr lang="en-US" altLang="zh-CN" dirty="0"/>
              <a:t> Wake Words, 4.4 Object Detection on MCUs</a:t>
            </a:r>
            <a:r>
              <a:rPr lang="zh-CN" altLang="en-US" dirty="0"/>
              <a:t>上的结果，不是很关注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5ED45-5D4A-4682-BFCE-34F850BC23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80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* BN requires a large batch size to have accurate running statistics estimation during training, which is not suitable for on-device learning; moreover, the data may come in a streaming fashion in on-device learning, which requires a training batch size of 1. In contrast to BN, GN can handle a small training batch size as the running statistics in GN are computed independently for different inputs.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**  a once-for-all network is a special kind of neural network that is sparsely activated, from which many different sub-networks can be derived without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retraining by sparsely activating parts of the model according to the architecture configuration while the weights are shared.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5ED45-5D4A-4682-BFCE-34F850BC23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2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5ED45-5D4A-4682-BFCE-34F850BC23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0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4595" y="1877560"/>
            <a:ext cx="10103004" cy="1391231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74597" y="3360866"/>
            <a:ext cx="9493404" cy="151637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latin typeface="Calibri" panose="020F0502020204030204" pitchFamily="34" charset="0"/>
                <a:ea typeface="华文楷体" panose="02010600040101010101" pitchFamily="2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6731" y="6601522"/>
            <a:ext cx="2406468" cy="256478"/>
          </a:xfrm>
        </p:spPr>
        <p:txBody>
          <a:bodyPr/>
          <a:lstStyle>
            <a:lvl1pPr>
              <a:defRPr b="1"/>
            </a:lvl1pPr>
          </a:lstStyle>
          <a:p>
            <a:fld id="{8909C1C6-7145-124F-B395-5913155BEBD7}" type="datetime1">
              <a:rPr lang="zh-CN" altLang="en-US" smtClean="0"/>
              <a:t>2021/10/31</a:t>
            </a:fld>
            <a:endParaRPr lang="zh-CN" altLang="en-US" dirty="0"/>
          </a:p>
        </p:txBody>
      </p:sp>
      <p:pic>
        <p:nvPicPr>
          <p:cNvPr id="15" name="Picture 17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8484" t="14319" r="8177" b="13582"/>
          <a:stretch>
            <a:fillRect/>
          </a:stretch>
        </p:blipFill>
        <p:spPr bwMode="auto">
          <a:xfrm>
            <a:off x="336732" y="5689276"/>
            <a:ext cx="2482665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0" descr="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5689276"/>
            <a:ext cx="1200151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直接连接符 21"/>
          <p:cNvCxnSpPr/>
          <p:nvPr/>
        </p:nvCxnSpPr>
        <p:spPr>
          <a:xfrm>
            <a:off x="870858" y="3294917"/>
            <a:ext cx="10406741" cy="0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046869" y="2573175"/>
            <a:ext cx="0" cy="1006049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 descr="e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5486403"/>
            <a:ext cx="1200151" cy="103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870858" y="3294917"/>
            <a:ext cx="10406741" cy="0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46869" y="2573175"/>
            <a:ext cx="0" cy="1006049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96648" y="3257228"/>
            <a:ext cx="3257712" cy="57491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FE6-4947-2B49-8DFD-48CD3A951D8B}" type="datetime1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3251-DF17-4E51-A3C2-56FEA6E8EF03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94685" y="2333898"/>
            <a:ext cx="286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Menu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470400" y="1584961"/>
            <a:ext cx="0" cy="3248297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>
            <a:off x="4923367" y="1584325"/>
            <a:ext cx="6316133" cy="3248932"/>
          </a:xfrm>
        </p:spPr>
        <p:txBody>
          <a:bodyPr anchor="ctr">
            <a:normAutofit/>
          </a:bodyPr>
          <a:lstStyle>
            <a:lvl1pPr marL="457200" indent="-457200">
              <a:buFont typeface="+mj-lt"/>
              <a:buAutoNum type="arabicPeriod"/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indent="-457200">
              <a:buFont typeface="+mj-lt"/>
              <a:buAutoNum type="alphaLcParenR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dirty="0"/>
              <a:t>English</a:t>
            </a:r>
            <a:endParaRPr lang="zh-CN" altLang="en-US" dirty="0"/>
          </a:p>
          <a:p>
            <a:pPr lvl="1"/>
            <a:r>
              <a:rPr lang="en-US" altLang="zh-CN" dirty="0"/>
              <a:t>Some detailed information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470400" y="1584961"/>
            <a:ext cx="0" cy="3248297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96648" y="3257228"/>
            <a:ext cx="3257712" cy="57491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FE6-4947-2B49-8DFD-48CD3A951D8B}" type="datetime1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3251-DF17-4E51-A3C2-56FEA6E8EF03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94685" y="2333898"/>
            <a:ext cx="286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470400" y="1584961"/>
            <a:ext cx="0" cy="3248297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4923367" y="1584325"/>
            <a:ext cx="6316133" cy="3248932"/>
          </a:xfrm>
        </p:spPr>
        <p:txBody>
          <a:bodyPr anchor="ctr">
            <a:normAutofit/>
          </a:bodyPr>
          <a:lstStyle>
            <a:lvl1pPr marL="457200" indent="-457200">
              <a:buFont typeface="+mj-lt"/>
              <a:buAutoNum type="arabicPeriod"/>
              <a:defRPr sz="2800"/>
            </a:lvl1pPr>
            <a:lvl2pPr marL="914400" indent="-457200">
              <a:buFont typeface="+mj-lt"/>
              <a:buAutoNum type="alphaLcParenR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994685" y="2333898"/>
            <a:ext cx="286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470400" y="1584961"/>
            <a:ext cx="0" cy="3248297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Clr>
                <a:schemeClr val="tx2"/>
              </a:buClr>
              <a:buFont typeface="微软雅黑" panose="020B0503020204020204" pitchFamily="34" charset="-122"/>
              <a:buChar char="−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1830" y="6601522"/>
            <a:ext cx="2401369" cy="256478"/>
          </a:xfrm>
        </p:spPr>
        <p:txBody>
          <a:bodyPr/>
          <a:lstStyle/>
          <a:p>
            <a:fld id="{6D196F16-F8E0-414B-BA93-21E144FD2403}" type="datetime1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01522"/>
            <a:ext cx="4114800" cy="25647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19785" y="6605898"/>
            <a:ext cx="2180064" cy="252102"/>
          </a:xfrm>
        </p:spPr>
        <p:txBody>
          <a:bodyPr/>
          <a:lstStyle/>
          <a:p>
            <a:fld id="{61A13251-DF17-4E51-A3C2-56FEA6E8EF0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41830" y="844731"/>
            <a:ext cx="8268772" cy="0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881" y="77961"/>
            <a:ext cx="1200151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341830" y="844731"/>
            <a:ext cx="8268772" cy="0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0" descr="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881" y="77960"/>
            <a:ext cx="1200151" cy="103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altLang="zh-CN" dirty="0"/>
              <a:t>English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Clr>
                <a:schemeClr val="tx2"/>
              </a:buClr>
              <a:buFont typeface="微软雅黑" panose="020B0503020204020204" pitchFamily="34" charset="-122"/>
              <a:buChar char="−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Hello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1830" y="6601522"/>
            <a:ext cx="2401369" cy="256478"/>
          </a:xfrm>
        </p:spPr>
        <p:txBody>
          <a:bodyPr/>
          <a:lstStyle/>
          <a:p>
            <a:fld id="{6D196F16-F8E0-414B-BA93-21E144FD2403}" type="datetime1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01522"/>
            <a:ext cx="4114800" cy="25647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19785" y="6605898"/>
            <a:ext cx="2180064" cy="252102"/>
          </a:xfrm>
        </p:spPr>
        <p:txBody>
          <a:bodyPr/>
          <a:lstStyle/>
          <a:p>
            <a:fld id="{61A13251-DF17-4E51-A3C2-56FEA6E8EF0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41830" y="844731"/>
            <a:ext cx="8268772" cy="0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881" y="77961"/>
            <a:ext cx="1200151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341830" y="844731"/>
            <a:ext cx="8268772" cy="0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0" descr="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881" y="77960"/>
            <a:ext cx="1200151" cy="103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6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1616" y="1973005"/>
            <a:ext cx="8268769" cy="214286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930A-84F3-9148-802F-36BBAD2FFA16}" type="datetime1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3251-DF17-4E51-A3C2-56FEA6E8EF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61616" y="1973005"/>
            <a:ext cx="8268769" cy="2142868"/>
          </a:xfrm>
        </p:spPr>
        <p:txBody>
          <a:bodyPr/>
          <a:lstStyle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930A-84F3-9148-802F-36BBAD2FFA16}" type="datetime1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3251-DF17-4E51-A3C2-56FEA6E8E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8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96648" y="3257228"/>
            <a:ext cx="3257712" cy="57491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4BB3-4B3A-9142-9451-7384E0FA8E89}" type="datetime1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3251-DF17-4E51-A3C2-56FEA6E8EF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94685" y="2333898"/>
            <a:ext cx="286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70400" y="1584961"/>
            <a:ext cx="0" cy="3248297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4923367" y="1584325"/>
            <a:ext cx="6316133" cy="3248932"/>
          </a:xfrm>
        </p:spPr>
        <p:txBody>
          <a:bodyPr anchor="ctr">
            <a:normAutofit/>
          </a:bodyPr>
          <a:lstStyle>
            <a:lvl1pPr marL="457200" indent="-457200">
              <a:buFont typeface="+mj-lt"/>
              <a:buAutoNum type="arabicPeriod"/>
              <a:defRPr sz="2800"/>
            </a:lvl1pPr>
            <a:lvl2pPr marL="914400" indent="-457200">
              <a:buFont typeface="+mj-lt"/>
              <a:buAutoNum type="alphaLcParenR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213219" y="6601522"/>
            <a:ext cx="5765563" cy="256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/>
        </p:nvSpPr>
        <p:spPr>
          <a:xfrm>
            <a:off x="8978782" y="6601522"/>
            <a:ext cx="3213217" cy="2564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0" y="6601522"/>
            <a:ext cx="3213219" cy="2564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833" y="207225"/>
            <a:ext cx="8268769" cy="5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832" y="957943"/>
            <a:ext cx="11458017" cy="5442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Hello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1830" y="6601522"/>
            <a:ext cx="2401369" cy="256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/>
                </a:solidFill>
              </a:defRPr>
            </a:lvl1pPr>
          </a:lstStyle>
          <a:p>
            <a:fld id="{AEC9F07F-3368-A541-874C-3C37D83349FA}" type="datetime1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01522"/>
            <a:ext cx="4114800" cy="256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19786" y="6601522"/>
            <a:ext cx="2180063" cy="256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2"/>
                </a:solidFill>
              </a:defRPr>
            </a:lvl1pPr>
          </a:lstStyle>
          <a:p>
            <a:fld id="{61A13251-DF17-4E51-A3C2-56FEA6E8EF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213219" y="6601522"/>
            <a:ext cx="5765563" cy="2564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矩形 11"/>
          <p:cNvSpPr/>
          <p:nvPr userDrawn="1"/>
        </p:nvSpPr>
        <p:spPr>
          <a:xfrm>
            <a:off x="8978782" y="6601522"/>
            <a:ext cx="3213217" cy="2564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0" y="6601522"/>
            <a:ext cx="3213219" cy="2564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5" r:id="rId5"/>
    <p:sldLayoutId id="2147483652" r:id="rId6"/>
    <p:sldLayoutId id="2147483656" r:id="rId7"/>
    <p:sldLayoutId id="2147483653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3">
              <a:lumMod val="75000"/>
            </a:schemeClr>
          </a:solidFill>
          <a:latin typeface="Calibri" panose="020F0502020204030204" pitchFamily="34" charset="0"/>
          <a:ea typeface="微软雅黑" panose="020B0503020204020204" pitchFamily="34" charset="-122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Font typeface="Wingdings" panose="05000000000000000000" pitchFamily="2" charset="2"/>
        <a:buChar char="p"/>
        <a:defRPr sz="24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微软雅黑" panose="020B0503020204020204" pitchFamily="34" charset="-122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B3530-206D-5B4E-B437-0A43B99D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MCUNet</a:t>
            </a:r>
            <a:r>
              <a:rPr kumimoji="1" lang="en-US" altLang="zh-CN" dirty="0"/>
              <a:t>: Tiny Deep Learning on IoT Devices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DDE33-84CA-6343-9107-7A5239EC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b="1" dirty="0">
                <a:solidFill>
                  <a:srgbClr val="FF0000"/>
                </a:solidFill>
              </a:rPr>
              <a:t>一句话总结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：联合设计架构搜索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kumimoji="1" lang="en-US" altLang="zh-CN" sz="1800" dirty="0" err="1">
                <a:solidFill>
                  <a:schemeClr val="accent3">
                    <a:lumMod val="50000"/>
                  </a:schemeClr>
                </a:solidFill>
              </a:rPr>
              <a:t>TinyNAS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与轻量推理库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kumimoji="1" lang="en-US" altLang="zh-CN" sz="1800" dirty="0" err="1">
                <a:solidFill>
                  <a:schemeClr val="accent3">
                    <a:lumMod val="50000"/>
                  </a:schemeClr>
                </a:solidFill>
              </a:rPr>
              <a:t>TinyEngine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实现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NN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在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IoT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上的部署（推理）</a:t>
            </a:r>
            <a:endParaRPr kumimoji="1"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故事：</a:t>
            </a:r>
            <a:endParaRPr kumimoji="1"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endParaRPr kumimoji="1"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endParaRPr kumimoji="1"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endParaRPr kumimoji="1"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endParaRPr kumimoji="1"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endParaRPr kumimoji="1"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解决方案：联合进行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NAS/inference library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设计满足</a:t>
            </a:r>
            <a:r>
              <a:rPr kumimoji="1" lang="en-US" altLang="zh-CN" sz="1800" dirty="0" err="1">
                <a:solidFill>
                  <a:schemeClr val="accent3">
                    <a:lumMod val="50000"/>
                  </a:schemeClr>
                </a:solidFill>
              </a:rPr>
              <a:t>memory&amp;storage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限制</a:t>
            </a:r>
            <a:endParaRPr kumimoji="1"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kumimoji="1" lang="en-US" altLang="zh-CN" sz="1800" dirty="0" err="1">
                <a:solidFill>
                  <a:schemeClr val="accent3">
                    <a:lumMod val="50000"/>
                  </a:schemeClr>
                </a:solidFill>
              </a:rPr>
              <a:t>TinyNAS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：涉及不同输入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resolution/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通道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width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的搜索空间，需满</a:t>
            </a:r>
            <a:endParaRPr kumimoji="1"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  		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足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budget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；在同样的内存限制下搜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FLOPs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最多的架构</a:t>
            </a:r>
            <a:endParaRPr kumimoji="1"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kumimoji="1" lang="en-US" altLang="zh-CN" sz="1800" dirty="0" err="1">
                <a:solidFill>
                  <a:schemeClr val="accent3">
                    <a:lumMod val="50000"/>
                  </a:schemeClr>
                </a:solidFill>
              </a:rPr>
              <a:t>TinyEngine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：削减不必要内存开销，给</a:t>
            </a:r>
            <a:r>
              <a:rPr kumimoji="1" lang="en-US" altLang="zh-CN" sz="1800" dirty="0" err="1">
                <a:solidFill>
                  <a:schemeClr val="accent3">
                    <a:lumMod val="50000"/>
                  </a:schemeClr>
                </a:solidFill>
              </a:rPr>
              <a:t>TinyNAS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释放搜索空间</a:t>
            </a:r>
            <a:endParaRPr kumimoji="1"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endParaRPr kumimoji="1" lang="en-US" altLang="zh-CN" sz="1400" dirty="0">
              <a:solidFill>
                <a:schemeClr val="accent3">
                  <a:lumMod val="50000"/>
                </a:schemeClr>
              </a:solidFill>
            </a:endParaRPr>
          </a:p>
          <a:p>
            <a:endParaRPr kumimoji="1" lang="zh-CN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B6AC8-E850-7D47-9A24-B735118F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F16-F8E0-414B-BA93-21E144FD2403}" type="datetime1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473A5-54F2-8041-9B6E-C69BD8EB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6925B-C288-7945-872E-6A1B4794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3251-DF17-4E51-A3C2-56FEA6E8EF0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83AFA52-6937-4B23-A534-F2B3DF6D3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2A594B-944F-40EB-93B5-1BA6F480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65" y="1775611"/>
            <a:ext cx="6501670" cy="1916217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27E9A39-0CFC-4AC4-9CDD-2E83EA08075C}"/>
              </a:ext>
            </a:extLst>
          </p:cNvPr>
          <p:cNvSpPr txBox="1">
            <a:spLocks/>
          </p:cNvSpPr>
          <p:nvPr/>
        </p:nvSpPr>
        <p:spPr>
          <a:xfrm>
            <a:off x="7439009" y="1781262"/>
            <a:ext cx="4211266" cy="15272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微软雅黑" panose="020B0503020204020204" pitchFamily="34" charset="-122"/>
              <a:buChar char="−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IoT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设备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(MCU)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上只有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SRAM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和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FLASH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，没有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DRAM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，且容量与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GPU/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移动设备相差较大，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SRAM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限制推理内存，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FLASH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限制模型容量，普通模型</a:t>
            </a:r>
            <a:r>
              <a:rPr kumimoji="1" lang="zh-CN" altLang="en-US" sz="1800" b="1" dirty="0">
                <a:solidFill>
                  <a:schemeClr val="accent3">
                    <a:lumMod val="50000"/>
                  </a:schemeClr>
                </a:solidFill>
              </a:rPr>
              <a:t>塞不下</a:t>
            </a:r>
            <a:endParaRPr kumimoji="1" lang="en-US" altLang="zh-CN" sz="18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效果：</a:t>
            </a:r>
            <a:endParaRPr kumimoji="1"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kumimoji="1" lang="zh-CN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F2F5B0D-E106-4969-B6BF-ADECE089C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876" y="3308483"/>
            <a:ext cx="2160997" cy="21284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8048E9F-AF9D-42E7-9673-B28131F6F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903" y="5192817"/>
            <a:ext cx="5487512" cy="11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5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B3530-206D-5B4E-B437-0A43B99D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MCUNet</a:t>
            </a:r>
            <a:r>
              <a:rPr kumimoji="1" lang="en-US" altLang="zh-CN" dirty="0"/>
              <a:t>: Tiny Deep Learning on IoT Devices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DDE33-84CA-6343-9107-7A5239EC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b="1" dirty="0" err="1">
                <a:solidFill>
                  <a:srgbClr val="FF0000"/>
                </a:solidFill>
                <a:latin typeface="+mj-ea"/>
                <a:ea typeface="+mj-ea"/>
              </a:rPr>
              <a:t>TinyNAS</a:t>
            </a:r>
            <a:r>
              <a:rPr kumimoji="1" lang="zh-CN" altLang="en-US" sz="2000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：</a:t>
            </a:r>
            <a:r>
              <a:rPr kumimoji="1"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Two-Stage</a:t>
            </a:r>
            <a:r>
              <a:rPr kumimoji="1"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 NAS</a:t>
            </a:r>
          </a:p>
          <a:p>
            <a:pPr lvl="1"/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Optimizes the Search Space(Search Space Pruning)</a:t>
            </a:r>
          </a:p>
          <a:p>
            <a:pPr lvl="2"/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</a:rPr>
              <a:t>Based on one </a:t>
            </a:r>
            <a:r>
              <a:rPr kumimoji="1" lang="en-US" altLang="zh-CN" sz="1600" b="1" dirty="0">
                <a:solidFill>
                  <a:srgbClr val="FF0000"/>
                </a:solidFill>
              </a:rPr>
              <a:t>insight</a:t>
            </a:r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</a:rPr>
              <a:t>: design space that is more likely to produce </a:t>
            </a:r>
            <a:r>
              <a:rPr kumimoji="1" lang="en-US" altLang="zh-CN" sz="1600" b="1" dirty="0">
                <a:solidFill>
                  <a:schemeClr val="accent3">
                    <a:lumMod val="50000"/>
                  </a:schemeClr>
                </a:solidFill>
              </a:rPr>
              <a:t>high FLOPs</a:t>
            </a:r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</a:rPr>
              <a:t> models </a:t>
            </a:r>
            <a:r>
              <a:rPr kumimoji="1" lang="en-US" altLang="zh-CN" sz="1600" b="1" dirty="0">
                <a:solidFill>
                  <a:schemeClr val="accent3">
                    <a:lumMod val="50000"/>
                  </a:schemeClr>
                </a:solidFill>
              </a:rPr>
              <a:t>under the memory constraint</a:t>
            </a:r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</a:rPr>
              <a:t> gives </a:t>
            </a:r>
            <a:r>
              <a:rPr kumimoji="1" lang="en-US" altLang="zh-CN" sz="1600" b="1" dirty="0">
                <a:solidFill>
                  <a:schemeClr val="accent3">
                    <a:lumMod val="50000"/>
                  </a:schemeClr>
                </a:solidFill>
              </a:rPr>
              <a:t>higher model capacity</a:t>
            </a:r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</a:rPr>
              <a:t>, thus more likely to achieve </a:t>
            </a:r>
            <a:r>
              <a:rPr kumimoji="1" lang="en-US" altLang="zh-CN" sz="1600" b="1" dirty="0">
                <a:solidFill>
                  <a:schemeClr val="accent3">
                    <a:lumMod val="50000"/>
                  </a:schemeClr>
                </a:solidFill>
              </a:rPr>
              <a:t>high accuracy</a:t>
            </a:r>
          </a:p>
          <a:p>
            <a:pPr lvl="2"/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</a:rPr>
              <a:t>Evaluate the quality of the search space by randomly sampling </a:t>
            </a:r>
            <a:r>
              <a:rPr kumimoji="1" lang="en-US" altLang="zh-CN" sz="1600" i="1" dirty="0">
                <a:solidFill>
                  <a:schemeClr val="accent3">
                    <a:lumMod val="50000"/>
                  </a:schemeClr>
                </a:solidFill>
              </a:rPr>
              <a:t>m</a:t>
            </a:r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</a:rPr>
              <a:t> networks from the search space and </a:t>
            </a:r>
            <a:r>
              <a:rPr kumimoji="1" lang="en-US" altLang="zh-CN" sz="1600" b="1" dirty="0">
                <a:solidFill>
                  <a:schemeClr val="accent3">
                    <a:lumMod val="50000"/>
                  </a:schemeClr>
                </a:solidFill>
              </a:rPr>
              <a:t>analyzing the computation distribution</a:t>
            </a:r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</a:rPr>
              <a:t> of the satisfying models - collect the CDF of FLOPs</a:t>
            </a:r>
          </a:p>
          <a:p>
            <a:pPr lvl="2"/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</a:rPr>
              <a:t>12 × 9 = 108 possible search space configurations, sample m = 1000 networks for each config, choose the search space with the largest average FLOPs</a:t>
            </a:r>
          </a:p>
          <a:p>
            <a:pPr lvl="1"/>
            <a:endParaRPr kumimoji="1"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endParaRPr kumimoji="1"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endParaRPr kumimoji="1"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endParaRPr kumimoji="1"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endParaRPr kumimoji="1"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(Normal) NAS - Resource-constrained model specialization</a:t>
            </a:r>
          </a:p>
          <a:p>
            <a:pPr lvl="2"/>
            <a:r>
              <a:rPr kumimoji="1" lang="en-US" altLang="zh-CN" sz="1600" dirty="0">
                <a:solidFill>
                  <a:schemeClr val="bg1">
                    <a:lumMod val="65000"/>
                  </a:schemeClr>
                </a:solidFill>
              </a:rPr>
              <a:t>one-shot NAS / one super network(mobile search space) with weight sharing / weight sharing</a:t>
            </a:r>
          </a:p>
          <a:p>
            <a:pPr lvl="2"/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</a:rPr>
              <a:t>use </a:t>
            </a:r>
            <a:r>
              <a:rPr kumimoji="1" lang="en-US" altLang="zh-CN" sz="1600" dirty="0" err="1">
                <a:solidFill>
                  <a:schemeClr val="accent3">
                    <a:lumMod val="50000"/>
                  </a:schemeClr>
                </a:solidFill>
              </a:rPr>
              <a:t>TinyEngine</a:t>
            </a:r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</a:rPr>
              <a:t> to optimize the memory scheduling to measure the optimal memory usage</a:t>
            </a:r>
          </a:p>
          <a:p>
            <a:endParaRPr kumimoji="1" lang="zh-CN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B6AC8-E850-7D47-9A24-B735118F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F16-F8E0-414B-BA93-21E144FD2403}" type="datetime1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473A5-54F2-8041-9B6E-C69BD8EB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6925B-C288-7945-872E-6A1B4794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3251-DF17-4E51-A3C2-56FEA6E8EF0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83AFA52-6937-4B23-A534-F2B3DF6D3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D8F3D7-A192-45EA-81B8-9368253F4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775" y="3355258"/>
            <a:ext cx="7132449" cy="186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1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B3530-206D-5B4E-B437-0A43B99D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MCUNet</a:t>
            </a:r>
            <a:r>
              <a:rPr kumimoji="1" lang="en-US" altLang="zh-CN" dirty="0"/>
              <a:t>: Tiny Deep Learning on IoT Devices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DDE33-84CA-6343-9107-7A5239EC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832" y="957943"/>
            <a:ext cx="11712516" cy="5692832"/>
          </a:xfrm>
        </p:spPr>
        <p:txBody>
          <a:bodyPr>
            <a:normAutofit/>
          </a:bodyPr>
          <a:lstStyle/>
          <a:p>
            <a:r>
              <a:rPr kumimoji="1" lang="en-US" altLang="zh-CN" sz="2000" b="1" dirty="0" err="1">
                <a:solidFill>
                  <a:srgbClr val="FF0000"/>
                </a:solidFill>
                <a:latin typeface="+mj-ea"/>
                <a:ea typeface="+mj-ea"/>
              </a:rPr>
              <a:t>TinyEngine</a:t>
            </a:r>
            <a:r>
              <a:rPr kumimoji="1" lang="zh-CN" altLang="en-US" sz="20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：</a:t>
            </a:r>
            <a:r>
              <a:rPr kumimoji="1" lang="en-US" altLang="zh-CN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A Memory-Efficient</a:t>
            </a:r>
            <a:r>
              <a:rPr kumimoji="1" lang="en-US" altLang="zh-CN" sz="2000" dirty="0">
                <a:solidFill>
                  <a:schemeClr val="accent3">
                    <a:lumMod val="50000"/>
                  </a:schemeClr>
                </a:solidFill>
              </a:rPr>
              <a:t> (</a:t>
            </a:r>
            <a:r>
              <a:rPr kumimoji="1" lang="en-US" altLang="zh-CN" sz="20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model-adaptive</a:t>
            </a:r>
            <a:r>
              <a:rPr kumimoji="1" lang="en-US" altLang="zh-CN" sz="2000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kumimoji="1" lang="en-US" altLang="zh-CN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Inference Library</a:t>
            </a:r>
          </a:p>
          <a:p>
            <a:pPr lvl="1"/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Insight: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different deep learning frameworks (libraries) will 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</a:rPr>
              <a:t>only affect the inference speed but not the accuracy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, while for </a:t>
            </a:r>
            <a:r>
              <a:rPr kumimoji="1" lang="en-US" altLang="zh-CN" dirty="0" err="1">
                <a:solidFill>
                  <a:schemeClr val="accent3">
                    <a:lumMod val="50000"/>
                  </a:schemeClr>
                </a:solidFill>
              </a:rPr>
              <a:t>TinyML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 the efficiency of the inference library matters a lot to both the </a:t>
            </a:r>
            <a:r>
              <a:rPr kumimoji="1" lang="en-US" altLang="zh-CN" b="1" dirty="0">
                <a:solidFill>
                  <a:schemeClr val="accent3">
                    <a:lumMod val="50000"/>
                  </a:schemeClr>
                </a:solidFill>
              </a:rPr>
              <a:t>latency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 and </a:t>
            </a:r>
            <a:r>
              <a:rPr kumimoji="1" lang="en-US" altLang="zh-CN" b="1" dirty="0">
                <a:solidFill>
                  <a:schemeClr val="accent3">
                    <a:lumMod val="50000"/>
                  </a:schemeClr>
                </a:solidFill>
              </a:rPr>
              <a:t>accuracy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 of the searched model</a:t>
            </a:r>
          </a:p>
          <a:p>
            <a:pPr lvl="2"/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Most frameworks rely on an interpreter to </a:t>
            </a:r>
            <a:r>
              <a:rPr kumimoji="1" lang="en-US" altLang="zh-CN" b="1" dirty="0">
                <a:solidFill>
                  <a:schemeClr val="accent3">
                    <a:lumMod val="50000"/>
                  </a:schemeClr>
                </a:solidFill>
              </a:rPr>
              <a:t>interpret the network graph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 at runtime, which will consume a lot of SRAM and Flash</a:t>
            </a:r>
          </a:p>
          <a:p>
            <a:pPr lvl="2"/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The optimization is performed at </a:t>
            </a:r>
            <a:r>
              <a:rPr kumimoji="1" lang="en-US" altLang="zh-CN" b="1" dirty="0">
                <a:solidFill>
                  <a:schemeClr val="accent3">
                    <a:lumMod val="50000"/>
                  </a:schemeClr>
                </a:solidFill>
              </a:rPr>
              <a:t>layer-level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, which fails to utilize the overall network architecture information to further reduce memory usage</a:t>
            </a:r>
          </a:p>
          <a:p>
            <a:pPr lvl="1"/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From interpretation to code generation</a:t>
            </a:r>
            <a:r>
              <a:rPr kumimoji="1" lang="en-US" altLang="zh-CN" baseline="30000" dirty="0">
                <a:solidFill>
                  <a:schemeClr val="accent3">
                    <a:lumMod val="50000"/>
                  </a:schemeClr>
                </a:solidFill>
              </a:rPr>
              <a:t>*</a:t>
            </a:r>
            <a:endParaRPr kumimoji="1"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kumimoji="1" lang="en-US" altLang="zh-CN" dirty="0" err="1">
                <a:solidFill>
                  <a:schemeClr val="accent3">
                    <a:lumMod val="50000"/>
                  </a:schemeClr>
                </a:solidFill>
              </a:rPr>
              <a:t>TinyEngine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 only compiles the operations used by a given model into binary </a:t>
            </a:r>
          </a:p>
          <a:p>
            <a:pPr lvl="1"/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Model-adaptive memory scheduling</a:t>
            </a:r>
            <a:r>
              <a:rPr kumimoji="1" lang="en-US" altLang="zh-CN" baseline="30000" dirty="0">
                <a:solidFill>
                  <a:schemeClr val="accent3">
                    <a:lumMod val="50000"/>
                  </a:schemeClr>
                </a:solidFill>
              </a:rPr>
              <a:t>**</a:t>
            </a:r>
            <a:endParaRPr kumimoji="1"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memory scheduling to the model-level statistics; tile the computation loop nests</a:t>
            </a:r>
          </a:p>
          <a:p>
            <a:pPr lvl="1"/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Computation kernel specialization	</a:t>
            </a:r>
          </a:p>
          <a:p>
            <a:pPr lvl="2"/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specializes the kernel optimizations for different layers</a:t>
            </a:r>
            <a:r>
              <a:rPr kumimoji="1" lang="en-US" altLang="zh-CN" baseline="30000" dirty="0">
                <a:solidFill>
                  <a:schemeClr val="accent3">
                    <a:lumMod val="50000"/>
                  </a:schemeClr>
                </a:solidFill>
              </a:rPr>
              <a:t>***</a:t>
            </a:r>
            <a:endParaRPr kumimoji="1"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</a:rPr>
              <a:t>In-place depth-wise convolution</a:t>
            </a:r>
            <a:r>
              <a:rPr kumimoji="1" lang="en-US" altLang="zh-CN" baseline="30000" dirty="0">
                <a:solidFill>
                  <a:schemeClr val="accent3">
                    <a:lumMod val="50000"/>
                  </a:schemeClr>
                </a:solidFill>
              </a:rPr>
              <a:t>****</a:t>
            </a:r>
            <a:endParaRPr kumimoji="1"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endParaRPr kumimoji="1"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B6AC8-E850-7D47-9A24-B735118F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F16-F8E0-414B-BA93-21E144FD2403}" type="datetime1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473A5-54F2-8041-9B6E-C69BD8EB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6925B-C288-7945-872E-6A1B4794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3251-DF17-4E51-A3C2-56FEA6E8EF0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83AFA52-6937-4B23-A534-F2B3DF6D3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EFCAF4-B0A7-44CB-9471-B404C8270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7209" y="4341606"/>
            <a:ext cx="5542857" cy="4761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771E31-5FE9-4E9D-91FC-23553DC53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7209" y="4929217"/>
            <a:ext cx="7828571" cy="6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9D36BA0-4DAA-4210-ADBB-5242BCEBA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7209" y="5640638"/>
            <a:ext cx="6286464" cy="144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B3530-206D-5B4E-B437-0A43B99D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MCUNet</a:t>
            </a:r>
            <a:r>
              <a:rPr kumimoji="1" lang="en-US" altLang="zh-CN" dirty="0"/>
              <a:t>: Tiny Deep Learning on IoT Devices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DDE33-84CA-6343-9107-7A5239EC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chemeClr val="accent3">
                    <a:lumMod val="50000"/>
                  </a:schemeClr>
                </a:solidFill>
              </a:rPr>
              <a:t>效果拔群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：</a:t>
            </a:r>
            <a:endParaRPr kumimoji="1"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endParaRPr kumimoji="1" lang="en-US" altLang="zh-CN" sz="18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kumimoji="1" lang="en-US" altLang="zh-CN" sz="18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kumimoji="1" lang="en-US" altLang="zh-CN" sz="18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kumimoji="1" lang="en-US" altLang="zh-CN" sz="18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kumimoji="1" lang="en-US" altLang="zh-CN" sz="1800" b="1" dirty="0">
              <a:solidFill>
                <a:schemeClr val="accent3">
                  <a:lumMod val="50000"/>
                </a:schemeClr>
              </a:solidFill>
            </a:endParaRPr>
          </a:p>
          <a:p>
            <a:endParaRPr kumimoji="1"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endParaRPr kumimoji="1"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kumimoji="1" lang="en-US" altLang="zh-CN" sz="2000" dirty="0">
                <a:solidFill>
                  <a:schemeClr val="accent3">
                    <a:lumMod val="50000"/>
                  </a:schemeClr>
                </a:solidFill>
              </a:rPr>
              <a:t>Ablation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：</a:t>
            </a:r>
            <a:endParaRPr kumimoji="1" lang="en-US" altLang="zh-CN" sz="1800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Search space optimization matters </a:t>
            </a:r>
          </a:p>
          <a:p>
            <a:pPr lvl="1"/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Per-block peak memory analysis</a:t>
            </a:r>
          </a:p>
          <a:p>
            <a:pPr lvl="1"/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Sensitivity analysis on search space optimization</a:t>
            </a:r>
          </a:p>
          <a:p>
            <a:pPr lvl="1"/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</a:rPr>
              <a:t>Evolution search</a:t>
            </a:r>
            <a:endParaRPr kumimoji="1" lang="zh-CN" alt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B6AC8-E850-7D47-9A24-B735118F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F16-F8E0-414B-BA93-21E144FD2403}" type="datetime1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473A5-54F2-8041-9B6E-C69BD8EB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6925B-C288-7945-872E-6A1B4794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3251-DF17-4E51-A3C2-56FEA6E8EF0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83AFA52-6937-4B23-A534-F2B3DF6D3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0FF32C-3C6D-43F3-9520-11A26D11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976" y="1295023"/>
            <a:ext cx="3371881" cy="15978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C4F7B2-D916-47E5-A291-D9CC74CC8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458" y="3048976"/>
            <a:ext cx="3183399" cy="15978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3FEF5C-1131-46BA-B28A-C4EDD2A48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851" y="1475082"/>
            <a:ext cx="6015649" cy="14178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CFB1E0E-E20A-4B40-B905-3D3CC3E2A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515" y="3245009"/>
            <a:ext cx="6747706" cy="11118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6925775-AE36-466E-8ABE-6899B2A0C6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5350" y="2758189"/>
            <a:ext cx="3712750" cy="92118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65BDE54-47D1-4A13-BE73-E37E30509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25350" y="3800928"/>
            <a:ext cx="3585542" cy="104506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3C7625F-7206-4746-B3CE-8DF68D84D1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25350" y="4967552"/>
            <a:ext cx="4379765" cy="107617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18F3B44-80AC-4B10-86EB-11ED87C3F2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43882" y="6134176"/>
            <a:ext cx="1529331" cy="12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B3530-206D-5B4E-B437-0A43B99D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TinyTL</a:t>
            </a:r>
            <a:r>
              <a:rPr kumimoji="1" lang="en-US" altLang="zh-CN" dirty="0"/>
              <a:t>: Reduce Activations, Not Trainable Parameters for Efficient On-Device Learning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DDE33-84CA-6343-9107-7A5239EC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b="1" dirty="0">
                <a:solidFill>
                  <a:srgbClr val="FF0000"/>
                </a:solidFill>
              </a:rPr>
              <a:t>一句话总结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：设计一种</a:t>
            </a:r>
            <a:r>
              <a:rPr kumimoji="1" lang="zh-CN" altLang="en-US" sz="1800" b="1" dirty="0">
                <a:solidFill>
                  <a:schemeClr val="accent3">
                    <a:lumMod val="50000"/>
                  </a:schemeClr>
                </a:solidFill>
              </a:rPr>
              <a:t>参数更新方法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与</a:t>
            </a:r>
            <a:r>
              <a:rPr kumimoji="1" lang="zh-CN" altLang="en-US" sz="1800" b="1" dirty="0">
                <a:solidFill>
                  <a:schemeClr val="accent3">
                    <a:lumMod val="50000"/>
                  </a:schemeClr>
                </a:solidFill>
              </a:rPr>
              <a:t>辅助模块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kumimoji="1" lang="zh-CN" altLang="en-US" sz="1800" b="1" dirty="0">
                <a:solidFill>
                  <a:schemeClr val="accent3">
                    <a:lumMod val="50000"/>
                  </a:schemeClr>
                </a:solidFill>
              </a:rPr>
              <a:t>减少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更新时</a:t>
            </a:r>
            <a:r>
              <a:rPr kumimoji="1" lang="zh-CN" altLang="en-US" sz="1800" b="1" dirty="0">
                <a:solidFill>
                  <a:schemeClr val="accent3">
                    <a:lumMod val="50000"/>
                  </a:schemeClr>
                </a:solidFill>
              </a:rPr>
              <a:t>内存占用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，实现在</a:t>
            </a:r>
            <a:r>
              <a:rPr kumimoji="1" lang="zh-CN" altLang="en-US" sz="1800" b="1" dirty="0">
                <a:solidFill>
                  <a:schemeClr val="accent3">
                    <a:lumMod val="50000"/>
                  </a:schemeClr>
                </a:solidFill>
              </a:rPr>
              <a:t>端设备上的模型更新</a:t>
            </a:r>
            <a:endParaRPr kumimoji="1" lang="en-US" altLang="zh-CN" sz="18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</a:rPr>
              <a:t>故事：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On-device learning requires a small memory footprint to fit the tight memory constraint of edge devices. Existing work focus on reducing the number of trainable parameters,</a:t>
            </a:r>
            <a:r>
              <a:rPr kumimoji="1" lang="zh-CN" altLang="en-US" sz="1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while </a:t>
            </a:r>
            <a:r>
              <a:rPr kumimoji="1" lang="en-US" altLang="zh-CN" sz="18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the major bottleneck is the activations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endParaRPr kumimoji="1" lang="en-US" altLang="zh-CN" sz="1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endParaRPr kumimoji="1" lang="en-US" altLang="zh-CN" sz="1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endParaRPr kumimoji="1" lang="en-US" altLang="zh-CN" sz="1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endParaRPr kumimoji="1" lang="en-US" altLang="zh-CN" sz="1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endParaRPr kumimoji="1" lang="en-US" altLang="zh-CN" sz="1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en-US" altLang="zh-CN" sz="1800" b="1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TinyTL</a:t>
            </a:r>
            <a:endParaRPr kumimoji="1" lang="en-US" altLang="zh-CN" sz="18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lvl="1"/>
            <a:r>
              <a:rPr kumimoji="1" lang="en-US" altLang="zh-CN" sz="16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Freezes the weights </a:t>
            </a:r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while </a:t>
            </a:r>
            <a:r>
              <a:rPr kumimoji="1" lang="en-US" altLang="zh-CN" sz="16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only learns the bias</a:t>
            </a:r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modules -&gt; No need to store the intermediate activations</a:t>
            </a:r>
          </a:p>
          <a:p>
            <a:pPr lvl="1"/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Introduce a </a:t>
            </a:r>
            <a:r>
              <a:rPr kumimoji="1" lang="en-US" altLang="zh-CN" sz="1600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new memory-efficient bias module</a:t>
            </a:r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- lite residual module -&gt; Maintain the adaptation capacity</a:t>
            </a:r>
          </a:p>
          <a:p>
            <a:pPr lvl="1"/>
            <a:r>
              <a:rPr kumimoji="1" lang="en-US" altLang="zh-CN" sz="1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Combined with feature extractor adaptation (</a:t>
            </a:r>
            <a:r>
              <a:rPr kumimoji="1" lang="zh-CN" altLang="en-US" sz="1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套了一个</a:t>
            </a:r>
            <a:r>
              <a:rPr kumimoji="1" lang="en-US" altLang="zh-CN" sz="16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once-for-all network)</a:t>
            </a:r>
          </a:p>
          <a:p>
            <a:endParaRPr kumimoji="1" lang="zh-CN" alt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B6AC8-E850-7D47-9A24-B735118F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F16-F8E0-414B-BA93-21E144FD2403}" type="datetime1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473A5-54F2-8041-9B6E-C69BD8EB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6925B-C288-7945-872E-6A1B4794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3251-DF17-4E51-A3C2-56FEA6E8EF0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83AFA52-6937-4B23-A534-F2B3DF6D3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9835E0-38D1-4893-81EE-E9CFB84B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63" y="2314707"/>
            <a:ext cx="5566153" cy="19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9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B3530-206D-5B4E-B437-0A43B99D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TinyTL</a:t>
            </a:r>
            <a:r>
              <a:rPr kumimoji="1" lang="en-US" altLang="zh-CN" dirty="0"/>
              <a:t>: Reduce Activations, Not Trainable Parameters for Efficient On-Device Learning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DDE33-84CA-6343-9107-7A5239EC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b="1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TinyTL</a:t>
            </a:r>
            <a:endParaRPr kumimoji="1" lang="en-US" altLang="zh-CN" sz="20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lvl="1"/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Freeze the weights, Update the b</a:t>
            </a:r>
          </a:p>
          <a:p>
            <a:pPr lvl="2"/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Assuming the </a:t>
            </a:r>
            <a:r>
              <a:rPr kumimoji="1" lang="en-US" altLang="zh-CN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i</a:t>
            </a:r>
            <a:r>
              <a:rPr kumimoji="1" lang="en-US" altLang="zh-CN" baseline="300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th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layer is a linear layer and batch size is 1:</a:t>
            </a:r>
          </a:p>
          <a:p>
            <a:pPr lvl="2"/>
            <a:endParaRPr kumimoji="1" lang="en-US" altLang="zh-CN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endParaRPr kumimoji="1" lang="en-US" altLang="zh-CN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lvl="2"/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intermediate activations dominate the memory footprint are only required to compute the gradient of the weights -&gt; </a:t>
            </a:r>
            <a:r>
              <a:rPr kumimoji="1" lang="en-US" altLang="zh-CN" b="1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only update bias with weights frozen</a:t>
            </a:r>
          </a:p>
          <a:p>
            <a:pPr lvl="2"/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Non-linear activation layers like sigmoid and h-swish are not memory-efficient in backpropagation -&gt; only use </a:t>
            </a:r>
            <a:r>
              <a:rPr kumimoji="1" lang="en-US" altLang="zh-CN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ReLU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like activation </a:t>
            </a:r>
            <a:r>
              <a:rPr kumimoji="1" lang="en-US" altLang="zh-CN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funcs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B6AC8-E850-7D47-9A24-B735118F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F16-F8E0-414B-BA93-21E144FD2403}" type="datetime1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473A5-54F2-8041-9B6E-C69BD8EB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6925B-C288-7945-872E-6A1B4794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3251-DF17-4E51-A3C2-56FEA6E8EF0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83AFA52-6937-4B23-A534-F2B3DF6D3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B9BC58-91EF-414B-A1B4-0F66B9CE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76" y="2002623"/>
            <a:ext cx="8219048" cy="7809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FB37E9-65E9-4ABF-BCD4-1CBA56839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156" y="3988444"/>
            <a:ext cx="6766888" cy="18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8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B3530-206D-5B4E-B437-0A43B99D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TinyTL</a:t>
            </a:r>
            <a:r>
              <a:rPr kumimoji="1" lang="en-US" altLang="zh-CN" dirty="0"/>
              <a:t>: Reduce Activations, Not Trainable Parameters for Efficient On-Device Learning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DDE33-84CA-6343-9107-7A5239EC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b="1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TinyTL</a:t>
            </a:r>
            <a:endParaRPr kumimoji="1" lang="en-US" altLang="zh-CN" sz="20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lvl="1"/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Lite Residual Learning - memory-efficient bias modules to refine the intermediate feature maps</a:t>
            </a:r>
          </a:p>
          <a:p>
            <a:pPr marL="457200" lvl="1" indent="0">
              <a:buNone/>
            </a:pPr>
            <a:endParaRPr kumimoji="1" lang="en-US" altLang="zh-CN" sz="1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lvl="2"/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only requires to store the reduced activations rather than the full activations</a:t>
            </a:r>
          </a:p>
          <a:p>
            <a:pPr marL="914400" lvl="2" indent="0">
              <a:buNone/>
            </a:pPr>
            <a:endParaRPr kumimoji="1" lang="en-US" altLang="zh-CN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lvl="2"/>
            <a:endParaRPr kumimoji="1" lang="en-US" altLang="zh-CN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endParaRPr kumimoji="1" lang="en-US" altLang="zh-CN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endParaRPr kumimoji="1" lang="en-US" altLang="zh-CN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endParaRPr kumimoji="1" lang="en-US" altLang="zh-CN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endParaRPr kumimoji="1" lang="en-US" altLang="zh-CN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endParaRPr kumimoji="1" lang="en-US" altLang="zh-CN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lvl="1"/>
            <a:endParaRPr kumimoji="1" lang="en-US" altLang="zh-CN" sz="1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lvl="1"/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Other design details</a:t>
            </a:r>
          </a:p>
          <a:p>
            <a:pPr lvl="2"/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Normalization Layers</a:t>
            </a:r>
            <a:r>
              <a:rPr kumimoji="1" lang="en-US" altLang="zh-CN" sz="1600" baseline="30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*</a:t>
            </a:r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: BN -&gt; GN(group normalization) </a:t>
            </a:r>
          </a:p>
          <a:p>
            <a:pPr lvl="2"/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Feature Extractor Adaptation: once-for-all network</a:t>
            </a:r>
            <a:r>
              <a:rPr kumimoji="1" lang="en-US" altLang="zh-CN" sz="1600" baseline="30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**</a:t>
            </a:r>
            <a:r>
              <a:rPr kumimoji="1" lang="en-US" altLang="zh-CN" sz="16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to adaptively select the specialized feature extractor that best fits the target transfer dataset. (sparsely activated)</a:t>
            </a:r>
          </a:p>
          <a:p>
            <a:pPr lvl="2"/>
            <a:endParaRPr kumimoji="1" lang="en-US" altLang="zh-CN" sz="16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B6AC8-E850-7D47-9A24-B735118F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F16-F8E0-414B-BA93-21E144FD2403}" type="datetime1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473A5-54F2-8041-9B6E-C69BD8EB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6925B-C288-7945-872E-6A1B4794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3251-DF17-4E51-A3C2-56FEA6E8EF0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83AFA52-6937-4B23-A534-F2B3DF6D3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AC0636B-27BB-4D50-912C-8C70E364E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828" y="1670780"/>
            <a:ext cx="4857143" cy="3904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747FD6A-2FAE-48FE-8660-6E4E42883E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603"/>
          <a:stretch/>
        </p:blipFill>
        <p:spPr>
          <a:xfrm>
            <a:off x="942449" y="2369965"/>
            <a:ext cx="5559949" cy="2618811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F43EAC9C-07F4-4812-BF38-A9D0A7B06A32}"/>
              </a:ext>
            </a:extLst>
          </p:cNvPr>
          <p:cNvSpPr txBox="1">
            <a:spLocks/>
          </p:cNvSpPr>
          <p:nvPr/>
        </p:nvSpPr>
        <p:spPr>
          <a:xfrm>
            <a:off x="6756396" y="3008289"/>
            <a:ext cx="4857143" cy="1527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微软雅黑" panose="020B0503020204020204" pitchFamily="34" charset="-122"/>
              <a:buChar char="−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Width: depth-wise conv -&gt; group conv</a:t>
            </a:r>
          </a:p>
          <a:p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  <a:cs typeface="+mn-cs"/>
              </a:rPr>
              <a:t>Resolution: average pooling &amp; average pooling</a:t>
            </a:r>
            <a:endParaRPr kumimoji="1" lang="zh-CN" altLang="en-US" sz="18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77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B3530-206D-5B4E-B437-0A43B99D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TinyTL</a:t>
            </a:r>
            <a:r>
              <a:rPr kumimoji="1" lang="en-US" altLang="zh-CN" dirty="0"/>
              <a:t>: Reduce Activations, Not Trainable Parameters for Efficient On-Device Learning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DDE33-84CA-6343-9107-7A5239EC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效果</a:t>
            </a:r>
            <a:endParaRPr kumimoji="1" lang="en-US" altLang="zh-CN" sz="2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endParaRPr kumimoji="1" lang="en-US" altLang="zh-CN" sz="2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endParaRPr kumimoji="1" lang="en-US" altLang="zh-CN" sz="2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endParaRPr kumimoji="1" lang="en-US" altLang="zh-CN" sz="2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endParaRPr kumimoji="1" lang="en-US" altLang="zh-CN" sz="2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endParaRPr kumimoji="1" lang="en-US" altLang="zh-CN" sz="2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zh-CN" sz="2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endParaRPr kumimoji="1" lang="en-US" altLang="zh-CN" sz="20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en-US" altLang="zh-CN" sz="20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Ablation</a:t>
            </a:r>
          </a:p>
          <a:p>
            <a:pPr lvl="1"/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Combining </a:t>
            </a:r>
            <a:r>
              <a:rPr kumimoji="1" lang="en-US" altLang="zh-CN" sz="18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TinyTL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and Feature Extractor Adaptation</a:t>
            </a:r>
          </a:p>
          <a:p>
            <a:pPr lvl="1"/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Comparison with Dynamic Activation Pruning</a:t>
            </a:r>
          </a:p>
          <a:p>
            <a:pPr lvl="1"/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Initialization for Lite Residual Modules</a:t>
            </a:r>
          </a:p>
          <a:p>
            <a:pPr lvl="1"/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Results of </a:t>
            </a:r>
            <a:r>
              <a:rPr kumimoji="1" lang="en-US" altLang="zh-CN" sz="1800" dirty="0" err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TinyTL</a:t>
            </a:r>
            <a:r>
              <a:rPr kumimoji="1" lang="en-US" altLang="zh-CN" sz="1800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under Batch Size 1</a:t>
            </a:r>
          </a:p>
          <a:p>
            <a:pPr lvl="2"/>
            <a:endParaRPr kumimoji="1" lang="en-US" altLang="zh-CN" sz="1600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B6AC8-E850-7D47-9A24-B735118F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F16-F8E0-414B-BA93-21E144FD2403}" type="datetime1">
              <a:rPr lang="zh-CN" altLang="en-US" smtClean="0"/>
              <a:t>2021/10/31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473A5-54F2-8041-9B6E-C69BD8EB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6925B-C288-7945-872E-6A1B4794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3251-DF17-4E51-A3C2-56FEA6E8EF0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83AFA52-6937-4B23-A534-F2B3DF6D3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90DC7C-BE6D-4C9B-A0F1-A44CF3580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39" y="1369864"/>
            <a:ext cx="5153739" cy="30874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9CCB12-D816-4F75-A2BF-6A6D03F20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778" y="1390308"/>
            <a:ext cx="5092147" cy="27513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766011C-5C7A-4580-9EA2-015690105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4226" y="494680"/>
            <a:ext cx="4164698" cy="21565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D91FC4F-1521-45BF-9114-A2959DE1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4226" y="2785211"/>
            <a:ext cx="4942110" cy="19117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F4FDAD0-FDE6-4743-895D-BC036B9C7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4226" y="4901229"/>
            <a:ext cx="4388477" cy="182853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ABC5178-6796-4C1B-A056-0FFE647046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24226" y="6934035"/>
            <a:ext cx="5775729" cy="226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Ugky">
  <a:themeElements>
    <a:clrScheme name="H300A45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A8A"/>
      </a:accent1>
      <a:accent2>
        <a:srgbClr val="372A87"/>
      </a:accent2>
      <a:accent3>
        <a:srgbClr val="74126B"/>
      </a:accent3>
      <a:accent4>
        <a:srgbClr val="BA1E3B"/>
      </a:accent4>
      <a:accent5>
        <a:srgbClr val="90774C"/>
      </a:accent5>
      <a:accent6>
        <a:srgbClr val="C4B489"/>
      </a:accent6>
      <a:hlink>
        <a:srgbClr val="4472C4"/>
      </a:hlink>
      <a:folHlink>
        <a:srgbClr val="BFBFBF"/>
      </a:folHlink>
    </a:clrScheme>
    <a:fontScheme name="kcj43lf1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D18E647F-18A0-1049-B1A1-BD8661DA68B8}" vid="{6B96CA00-AED3-9645-816C-3F3C9918743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THUgky</Template>
  <TotalTime>1641</TotalTime>
  <Words>1080</Words>
  <Application>Microsoft Office PowerPoint</Application>
  <PresentationFormat>宽屏</PresentationFormat>
  <Paragraphs>138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微软雅黑</vt:lpstr>
      <vt:lpstr>Arial</vt:lpstr>
      <vt:lpstr>Calibri</vt:lpstr>
      <vt:lpstr>Wingdings</vt:lpstr>
      <vt:lpstr>THUgky</vt:lpstr>
      <vt:lpstr>MCUNet: Tiny Deep Learning on IoT Devices</vt:lpstr>
      <vt:lpstr>MCUNet: Tiny Deep Learning on IoT Devices</vt:lpstr>
      <vt:lpstr>MCUNet: Tiny Deep Learning on IoT Devices</vt:lpstr>
      <vt:lpstr>MCUNet: Tiny Deep Learning on IoT Devices</vt:lpstr>
      <vt:lpstr>TinyTL: Reduce Activations, Not Trainable Parameters for Efficient On-Device Learning</vt:lpstr>
      <vt:lpstr>TinyTL: Reduce Activations, Not Trainable Parameters for Efficient On-Device Learning</vt:lpstr>
      <vt:lpstr>TinyTL: Reduce Activations, Not Trainable Parameters for Efficient On-Device Learning</vt:lpstr>
      <vt:lpstr>TinyTL: Reduce Activations, Not Trainable Parameters for Efficient On-Device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文章投稿汇报</dc:title>
  <dc:creator>Microsoft Office User</dc:creator>
  <cp:lastModifiedBy>油菜 菌</cp:lastModifiedBy>
  <cp:revision>295</cp:revision>
  <dcterms:created xsi:type="dcterms:W3CDTF">2021-08-09T04:17:54Z</dcterms:created>
  <dcterms:modified xsi:type="dcterms:W3CDTF">2021-10-31T13:20:55Z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2052-11.1.0.10116</vt:lpwstr>
  </property>
</Properties>
</file>