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58" r:id="rId2"/>
    <p:sldMasterId id="2147483827" r:id="rId3"/>
    <p:sldMasterId id="2147483851" r:id="rId4"/>
    <p:sldMasterId id="2147483890" r:id="rId5"/>
    <p:sldMasterId id="2147483902" r:id="rId6"/>
    <p:sldMasterId id="2147483941" r:id="rId7"/>
    <p:sldMasterId id="2147483973" r:id="rId8"/>
  </p:sldMasterIdLst>
  <p:notesMasterIdLst>
    <p:notesMasterId r:id="rId34"/>
  </p:notesMasterIdLst>
  <p:handoutMasterIdLst>
    <p:handoutMasterId r:id="rId35"/>
  </p:handoutMasterIdLst>
  <p:sldIdLst>
    <p:sldId id="365" r:id="rId9"/>
    <p:sldId id="472" r:id="rId10"/>
    <p:sldId id="474" r:id="rId11"/>
    <p:sldId id="512" r:id="rId12"/>
    <p:sldId id="514" r:id="rId13"/>
    <p:sldId id="515" r:id="rId14"/>
    <p:sldId id="516" r:id="rId15"/>
    <p:sldId id="517" r:id="rId16"/>
    <p:sldId id="522" r:id="rId17"/>
    <p:sldId id="519" r:id="rId18"/>
    <p:sldId id="521" r:id="rId19"/>
    <p:sldId id="518" r:id="rId20"/>
    <p:sldId id="524" r:id="rId21"/>
    <p:sldId id="520" r:id="rId22"/>
    <p:sldId id="525" r:id="rId23"/>
    <p:sldId id="523" r:id="rId24"/>
    <p:sldId id="526" r:id="rId25"/>
    <p:sldId id="527" r:id="rId26"/>
    <p:sldId id="528" r:id="rId27"/>
    <p:sldId id="529" r:id="rId28"/>
    <p:sldId id="530" r:id="rId29"/>
    <p:sldId id="531" r:id="rId30"/>
    <p:sldId id="532" r:id="rId31"/>
    <p:sldId id="533" r:id="rId32"/>
    <p:sldId id="501" r:id="rId33"/>
  </p:sldIdLst>
  <p:sldSz cx="9144000" cy="6858000" type="screen4x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01"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e20e5f85248958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89ED8"/>
    <a:srgbClr val="1B86CF"/>
    <a:srgbClr val="FF5050"/>
    <a:srgbClr val="B7B7B7"/>
    <a:srgbClr val="A6A6A6"/>
    <a:srgbClr val="5AA1D2"/>
    <a:srgbClr val="97CDF1"/>
    <a:srgbClr val="64B4EA"/>
    <a:srgbClr val="3BA0E5"/>
    <a:srgbClr val="0F4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284" autoAdjust="0"/>
  </p:normalViewPr>
  <p:slideViewPr>
    <p:cSldViewPr snapToGrid="0">
      <p:cViewPr varScale="1">
        <p:scale>
          <a:sx n="98" d="100"/>
          <a:sy n="98" d="100"/>
        </p:scale>
        <p:origin x="2010" y="96"/>
      </p:cViewPr>
      <p:guideLst>
        <p:guide pos="3901"/>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8" d="100"/>
          <a:sy n="78" d="100"/>
        </p:scale>
        <p:origin x="404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等线"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FE051-5CAB-F84F-BF6E-A572CFEA0C7C}" type="datetimeFigureOut">
              <a:rPr lang="en-US" smtClean="0">
                <a:latin typeface="等线" panose="02010600030101010101" pitchFamily="2" charset="-122"/>
              </a:rPr>
              <a:t>5/27/2021</a:t>
            </a:fld>
            <a:endParaRPr lang="en-US" dirty="0">
              <a:latin typeface="等线"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等线"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515FA-7880-9848-BC8E-083203AA2FC9}" type="slidenum">
              <a:rPr lang="en-US" smtClean="0">
                <a:latin typeface="等线" panose="02010600030101010101" pitchFamily="2" charset="-122"/>
              </a:rPr>
              <a:t>‹#›</a:t>
            </a:fld>
            <a:endParaRPr lang="en-US" dirty="0">
              <a:latin typeface="等线" panose="02010600030101010101" pitchFamily="2" charset="-122"/>
            </a:endParaRPr>
          </a:p>
        </p:txBody>
      </p:sp>
    </p:spTree>
    <p:extLst>
      <p:ext uri="{BB962C8B-B14F-4D97-AF65-F5344CB8AC3E}">
        <p14:creationId xmlns:p14="http://schemas.microsoft.com/office/powerpoint/2010/main" val="11565804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等线" panose="02010600030101010101" pitchFamily="2" charset="-122"/>
              </a:defRPr>
            </a:lvl1pPr>
          </a:lstStyle>
          <a:p>
            <a:fld id="{0933F90F-8572-4377-9CE6-0200B8E13B6E}" type="datetimeFigureOut">
              <a:rPr lang="zh-CN" altLang="en-US" smtClean="0"/>
              <a:pPr/>
              <a:t>2021/5/27</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等线" panose="02010600030101010101" pitchFamily="2" charset="-122"/>
              </a:defRPr>
            </a:lvl1pPr>
          </a:lstStyle>
          <a:p>
            <a:fld id="{DE94C9CB-122F-4FEB-BCA0-0EB389E366AD}" type="slidenum">
              <a:rPr lang="zh-CN" altLang="en-US" smtClean="0"/>
              <a:pPr/>
              <a:t>‹#›</a:t>
            </a:fld>
            <a:endParaRPr lang="zh-CN" altLang="en-US" dirty="0"/>
          </a:p>
        </p:txBody>
      </p:sp>
    </p:spTree>
    <p:extLst>
      <p:ext uri="{BB962C8B-B14F-4D97-AF65-F5344CB8AC3E}">
        <p14:creationId xmlns:p14="http://schemas.microsoft.com/office/powerpoint/2010/main" val="20199123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等线" panose="02010600030101010101" pitchFamily="2" charset="-122"/>
        <a:ea typeface="+mn-ea"/>
        <a:cs typeface="+mn-cs"/>
      </a:defRPr>
    </a:lvl1pPr>
    <a:lvl2pPr marL="457200" algn="l" defTabSz="914400" rtl="0" eaLnBrk="1" latinLnBrk="0" hangingPunct="1">
      <a:defRPr sz="1200" kern="1200">
        <a:solidFill>
          <a:schemeClr val="tx1"/>
        </a:solidFill>
        <a:latin typeface="等线" panose="02010600030101010101" pitchFamily="2" charset="-122"/>
        <a:ea typeface="+mn-ea"/>
        <a:cs typeface="+mn-cs"/>
      </a:defRPr>
    </a:lvl2pPr>
    <a:lvl3pPr marL="914400" algn="l" defTabSz="914400" rtl="0" eaLnBrk="1" latinLnBrk="0" hangingPunct="1">
      <a:defRPr sz="1200" kern="1200">
        <a:solidFill>
          <a:schemeClr val="tx1"/>
        </a:solidFill>
        <a:latin typeface="等线" panose="02010600030101010101" pitchFamily="2" charset="-122"/>
        <a:ea typeface="+mn-ea"/>
        <a:cs typeface="+mn-cs"/>
      </a:defRPr>
    </a:lvl3pPr>
    <a:lvl4pPr marL="1371600" algn="l" defTabSz="914400" rtl="0" eaLnBrk="1" latinLnBrk="0" hangingPunct="1">
      <a:defRPr sz="1200" kern="1200">
        <a:solidFill>
          <a:schemeClr val="tx1"/>
        </a:solidFill>
        <a:latin typeface="等线" panose="02010600030101010101" pitchFamily="2" charset="-122"/>
        <a:ea typeface="+mn-ea"/>
        <a:cs typeface="+mn-cs"/>
      </a:defRPr>
    </a:lvl4pPr>
    <a:lvl5pPr marL="1828800" algn="l" defTabSz="914400" rtl="0" eaLnBrk="1" latinLnBrk="0" hangingPunct="1">
      <a:defRPr sz="1200" kern="1200">
        <a:solidFill>
          <a:schemeClr val="tx1"/>
        </a:solidFill>
        <a:latin typeface="等线" panose="02010600030101010101" pitchFamily="2"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8581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这篇文章是厦大纪荣嵘组的工作，文章提出使用贝叶斯学习的方式训练</a:t>
            </a:r>
            <a:r>
              <a:rPr lang="en-US" altLang="zh-CN" dirty="0"/>
              <a:t>BNN</a:t>
            </a:r>
            <a:r>
              <a:rPr lang="zh-CN" altLang="en-US" dirty="0"/>
              <a:t>。作者认为，当全精度的参数分布符合高斯混合模型，其中两个中心点分别位于两个量化值的时候，量化误差最小。上面这张图就是作者认为的模型参数分布随着训练过程推移的表现形式。其中</a:t>
            </a:r>
            <a:r>
              <a:rPr lang="en-US" altLang="zh-CN" dirty="0"/>
              <a:t>x</a:t>
            </a:r>
            <a:r>
              <a:rPr lang="zh-CN" altLang="en-US" dirty="0"/>
              <a:t>指全精度的参数，</a:t>
            </a:r>
            <a:r>
              <a:rPr lang="en-US" altLang="zh-CN" dirty="0"/>
              <a:t>y</a:t>
            </a:r>
            <a:r>
              <a:rPr lang="zh-CN" altLang="en-US" dirty="0"/>
              <a:t>指量化误差，在初始化后，</a:t>
            </a:r>
            <a:r>
              <a:rPr lang="en-US" altLang="zh-CN" dirty="0"/>
              <a:t>x</a:t>
            </a:r>
            <a:r>
              <a:rPr lang="zh-CN" altLang="en-US" dirty="0"/>
              <a:t>的分布满足均值为</a:t>
            </a:r>
            <a:r>
              <a:rPr lang="en-US" altLang="zh-CN" dirty="0"/>
              <a:t>0</a:t>
            </a:r>
            <a:r>
              <a:rPr lang="zh-CN" altLang="en-US" dirty="0"/>
              <a:t>，某一方差的高斯分布，当训练收敛时，量化误差</a:t>
            </a:r>
            <a:r>
              <a:rPr lang="en-US" altLang="zh-CN" dirty="0"/>
              <a:t>y</a:t>
            </a:r>
            <a:r>
              <a:rPr lang="zh-CN" altLang="en-US" dirty="0"/>
              <a:t>的分布变成以</a:t>
            </a:r>
            <a:r>
              <a:rPr lang="en-US" altLang="zh-CN" dirty="0"/>
              <a:t>0</a:t>
            </a:r>
            <a:r>
              <a:rPr lang="zh-CN" altLang="en-US" dirty="0"/>
              <a:t>为均值，某一方差的高斯分布，而</a:t>
            </a:r>
            <a:r>
              <a:rPr lang="en-US" altLang="zh-CN" dirty="0"/>
              <a:t>x</a:t>
            </a:r>
            <a:r>
              <a:rPr lang="zh-CN" altLang="en-US" dirty="0"/>
              <a:t>关于</a:t>
            </a:r>
            <a:r>
              <a:rPr lang="en-US" altLang="zh-CN" dirty="0"/>
              <a:t>y</a:t>
            </a:r>
            <a:r>
              <a:rPr lang="zh-CN" altLang="en-US" dirty="0"/>
              <a:t>的后验分布以及全精度参数</a:t>
            </a:r>
            <a:r>
              <a:rPr lang="en-US" altLang="zh-CN" dirty="0"/>
              <a:t>x</a:t>
            </a:r>
            <a:r>
              <a:rPr lang="zh-CN" altLang="en-US" dirty="0"/>
              <a:t>的分布变成了以两个量化值为中心的高斯混合模型。为了达到这个效果，作者在原来交叉熵的基础上添加了两个贝叶斯损失项，其中一个是贝叶斯核损失，一个是贝叶斯特征损失，贝叶斯核损失是逐卷积层的，添加的目的是将卷积核中全精度的参数的分布约束到对称高斯混合分布，减少量化误差，贝叶斯特征损失只在最后的全连接层中出现，添加的目的是减少类间变化以更好地分类。最后作者给出了训练中全精度参数分布的变化，可以看到和左边的图非常相似，最后确实成了近似对称的分布，但是可以看到这里量化值其实很小，是不是可以说明其实参数还是很想分布在</a:t>
            </a:r>
            <a:r>
              <a:rPr lang="en-US" altLang="zh-CN" dirty="0"/>
              <a:t>0</a:t>
            </a:r>
            <a:r>
              <a:rPr lang="zh-CN" altLang="en-US" dirty="0"/>
              <a:t>附近，只是添加的正则项强行把分布掰到</a:t>
            </a:r>
            <a:r>
              <a:rPr lang="en-US" altLang="zh-CN" dirty="0"/>
              <a:t>0</a:t>
            </a:r>
            <a:r>
              <a:rPr lang="zh-CN" altLang="en-US" dirty="0"/>
              <a:t>两边了呢？最后</a:t>
            </a:r>
            <a:r>
              <a:rPr lang="en-US" altLang="zh-CN" dirty="0"/>
              <a:t>BONN</a:t>
            </a:r>
            <a:r>
              <a:rPr lang="zh-CN" altLang="en-US" dirty="0"/>
              <a:t>的精度是</a:t>
            </a:r>
            <a:r>
              <a:rPr lang="en-US" altLang="zh-CN" dirty="0"/>
              <a:t>59.3%</a:t>
            </a:r>
            <a:r>
              <a:rPr lang="zh-CN" altLang="en-US" dirty="0"/>
              <a:t>。</a:t>
            </a:r>
            <a:endParaRPr lang="en-US" altLang="zh-CN" dirty="0"/>
          </a:p>
        </p:txBody>
      </p:sp>
    </p:spTree>
    <p:extLst>
      <p:ext uri="{BB962C8B-B14F-4D97-AF65-F5344CB8AC3E}">
        <p14:creationId xmlns:p14="http://schemas.microsoft.com/office/powerpoint/2010/main" val="415737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在这篇</a:t>
            </a:r>
            <a:r>
              <a:rPr lang="en-US" altLang="zh-CN" dirty="0"/>
              <a:t>BinaryDuo</a:t>
            </a:r>
            <a:r>
              <a:rPr lang="zh-CN" altLang="en-US" dirty="0"/>
              <a:t>里，作者观察到激活值的精度从</a:t>
            </a:r>
            <a:r>
              <a:rPr lang="en-US" altLang="zh-CN" dirty="0"/>
              <a:t>2bit</a:t>
            </a:r>
            <a:r>
              <a:rPr lang="zh-CN" altLang="en-US" dirty="0"/>
              <a:t>降到</a:t>
            </a:r>
            <a:r>
              <a:rPr lang="en-US" altLang="zh-CN" dirty="0"/>
              <a:t>1bit</a:t>
            </a:r>
            <a:r>
              <a:rPr lang="zh-CN" altLang="en-US" dirty="0"/>
              <a:t>会带来巨大的性能恶化，这一变化比从其他比特到另一比特来得都要大，而且在不同的通道宽度上都表现出了同样的性质。作者进一步将</a:t>
            </a:r>
            <a:r>
              <a:rPr lang="en-US" altLang="zh-CN" dirty="0"/>
              <a:t>BNN</a:t>
            </a:r>
            <a:r>
              <a:rPr lang="zh-CN" altLang="en-US" dirty="0"/>
              <a:t>里精度下降的原因归结到对激活值的量化导致的梯度失配，并提出了一种平滑的损失函数</a:t>
            </a:r>
            <a:r>
              <a:rPr lang="en-US" altLang="zh-CN" dirty="0"/>
              <a:t>CDG</a:t>
            </a:r>
            <a:r>
              <a:rPr lang="zh-CN" altLang="en-US" dirty="0"/>
              <a:t>来衡量梯度失配，通过实验证明了提高激活值的位宽可以缓解梯度失配的问题。其实我觉得文章的前半部分就是拐着弯想说明要提高激活值的位宽的。然后作者就提出了本文的训练方法，先训练一个激活值采用</a:t>
            </a:r>
            <a:r>
              <a:rPr lang="en-US" altLang="zh-CN" dirty="0"/>
              <a:t>Ternary</a:t>
            </a:r>
            <a:r>
              <a:rPr lang="zh-CN" altLang="en-US" dirty="0"/>
              <a:t>的模型，然后再将这个</a:t>
            </a:r>
            <a:r>
              <a:rPr lang="en-US" altLang="zh-CN" dirty="0"/>
              <a:t>Ternary</a:t>
            </a:r>
            <a:r>
              <a:rPr lang="zh-CN" altLang="en-US" dirty="0"/>
              <a:t>的激活函数拆成两个</a:t>
            </a:r>
            <a:r>
              <a:rPr lang="en-US" altLang="zh-CN" dirty="0"/>
              <a:t>Binary</a:t>
            </a:r>
            <a:r>
              <a:rPr lang="zh-CN" altLang="en-US" dirty="0"/>
              <a:t>的激活函数，需要注意的是这一过程实际上不会导致参数或激活值的加倍，比如原始的二值模型可能是</a:t>
            </a:r>
            <a:r>
              <a:rPr lang="en-US" altLang="zh-CN" dirty="0"/>
              <a:t>3*3</a:t>
            </a:r>
            <a:r>
              <a:rPr lang="zh-CN" altLang="en-US" dirty="0"/>
              <a:t>有</a:t>
            </a:r>
            <a:r>
              <a:rPr lang="en-US" altLang="zh-CN" dirty="0"/>
              <a:t>9</a:t>
            </a:r>
            <a:r>
              <a:rPr lang="zh-CN" altLang="en-US" dirty="0"/>
              <a:t>个激活值，但是用</a:t>
            </a:r>
            <a:r>
              <a:rPr lang="en-US" altLang="zh-CN" dirty="0"/>
              <a:t>2*2</a:t>
            </a:r>
            <a:r>
              <a:rPr lang="zh-CN" altLang="en-US" dirty="0"/>
              <a:t>的</a:t>
            </a:r>
            <a:r>
              <a:rPr lang="en-US" altLang="zh-CN" dirty="0"/>
              <a:t>ternary</a:t>
            </a:r>
            <a:r>
              <a:rPr lang="zh-CN" altLang="en-US" dirty="0"/>
              <a:t>模型去替代，最后拆成</a:t>
            </a:r>
            <a:r>
              <a:rPr lang="en-US" altLang="zh-CN" dirty="0"/>
              <a:t>8</a:t>
            </a:r>
            <a:r>
              <a:rPr lang="zh-CN" altLang="en-US" dirty="0"/>
              <a:t>个二值，这样保证解耦后的二值网络参数不会多于原始的二值网络。将</a:t>
            </a:r>
            <a:r>
              <a:rPr lang="en-US" altLang="zh-CN" dirty="0"/>
              <a:t>Ternary</a:t>
            </a:r>
            <a:r>
              <a:rPr lang="zh-CN" altLang="en-US" dirty="0"/>
              <a:t>激活解耦成</a:t>
            </a:r>
            <a:r>
              <a:rPr lang="en-US" altLang="zh-CN" dirty="0"/>
              <a:t>Binary</a:t>
            </a:r>
            <a:r>
              <a:rPr lang="zh-CN" altLang="en-US" dirty="0"/>
              <a:t>之后再进行调优。这种训练方案下最后的精度是</a:t>
            </a:r>
            <a:r>
              <a:rPr lang="en-US" altLang="zh-CN" dirty="0"/>
              <a:t>60.9</a:t>
            </a:r>
            <a:r>
              <a:rPr lang="zh-CN" altLang="en-US" dirty="0"/>
              <a:t>。</a:t>
            </a:r>
            <a:endParaRPr lang="en-US" altLang="zh-CN" dirty="0"/>
          </a:p>
        </p:txBody>
      </p:sp>
    </p:spTree>
    <p:extLst>
      <p:ext uri="{BB962C8B-B14F-4D97-AF65-F5344CB8AC3E}">
        <p14:creationId xmlns:p14="http://schemas.microsoft.com/office/powerpoint/2010/main" val="511203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这篇文章的作者在</a:t>
            </a:r>
            <a:r>
              <a:rPr lang="en-US" altLang="zh-CN" dirty="0"/>
              <a:t>BNN</a:t>
            </a:r>
            <a:r>
              <a:rPr lang="zh-CN" altLang="en-US" dirty="0"/>
              <a:t>领域做了很多工作，除了这篇文章外他们的作品还有</a:t>
            </a:r>
            <a:r>
              <a:rPr lang="en-US" altLang="zh-CN" dirty="0"/>
              <a:t>BATS</a:t>
            </a:r>
            <a:r>
              <a:rPr lang="zh-CN" altLang="en-US" dirty="0"/>
              <a:t>、后面的</a:t>
            </a:r>
            <a:r>
              <a:rPr lang="en-US" altLang="zh-CN" dirty="0"/>
              <a:t>HCEB</a:t>
            </a:r>
            <a:r>
              <a:rPr lang="zh-CN" altLang="en-US" dirty="0"/>
              <a:t>等，每一篇刷点刷得都很厉害。在</a:t>
            </a:r>
            <a:r>
              <a:rPr lang="en-US" altLang="zh-CN" dirty="0"/>
              <a:t>Real-to-Bi</a:t>
            </a:r>
            <a:r>
              <a:rPr lang="zh-CN" altLang="en-US" dirty="0"/>
              <a:t>里，作者认为如果每个</a:t>
            </a:r>
            <a:r>
              <a:rPr lang="en-US" altLang="zh-CN" dirty="0"/>
              <a:t>binary</a:t>
            </a:r>
            <a:r>
              <a:rPr lang="zh-CN" altLang="en-US" dirty="0"/>
              <a:t>层的输出和它们对应的全精度层的输出接近那么最后的精度也会相应提高，所以其实他们的思路也可以看成变相减少量化误差。为此，作者提出了一种注意力匹配机制和一种输入数据驱动的激活值比例因子。首先看这个注意力匹配机制，作者在训练</a:t>
            </a:r>
            <a:r>
              <a:rPr lang="en-US" altLang="zh-CN" dirty="0"/>
              <a:t>BNN</a:t>
            </a:r>
            <a:r>
              <a:rPr lang="zh-CN" altLang="en-US" dirty="0"/>
              <a:t>的时候不是从头开始训的，而是从以一种老师</a:t>
            </a:r>
            <a:r>
              <a:rPr lang="en-US" altLang="zh-CN" dirty="0"/>
              <a:t>-</a:t>
            </a:r>
            <a:r>
              <a:rPr lang="zh-CN" altLang="en-US" dirty="0"/>
              <a:t>学生机制分阶段逐渐训练出来的，在每一阶段都有一个更像全精度的网络作为老师，一个接近二值网络的模型作为学生，他们对应层输出的激活值的差别作为一个损失项添加到损失函数中（指图）。这里为了缩小老师和学生模型的区别，作者将整个训练过程拆成了三段，也就是分成三对老师</a:t>
            </a:r>
            <a:r>
              <a:rPr lang="en-US" altLang="zh-CN" dirty="0"/>
              <a:t>-</a:t>
            </a:r>
            <a:r>
              <a:rPr lang="zh-CN" altLang="en-US" dirty="0"/>
              <a:t>学生的组合，逐步从全精度网络转换到二值网络。一般来说，以前的工作都认为对于参数的比例因子更重要一些，而对于激活值的比例因子则因为收益很小所以大家都不用，当然也有一系列这方面的工作就是了。然后这里作者就提出了一种基于全精度激活值计算的比例因子，他们在一般的计算块之外外挂了一个计算激活值比例因子的小网络，用二值化前的激活值计算比例因子。最后这篇文章把</a:t>
            </a:r>
            <a:r>
              <a:rPr lang="en-US" altLang="zh-CN" dirty="0"/>
              <a:t>ResNet-18</a:t>
            </a:r>
            <a:r>
              <a:rPr lang="zh-CN" altLang="en-US" dirty="0"/>
              <a:t>在</a:t>
            </a:r>
            <a:r>
              <a:rPr lang="en-US" altLang="zh-CN" dirty="0" err="1"/>
              <a:t>ImgNet</a:t>
            </a:r>
            <a:r>
              <a:rPr lang="zh-CN" altLang="en-US" dirty="0"/>
              <a:t>上的点打到了</a:t>
            </a:r>
            <a:r>
              <a:rPr lang="en-US" altLang="zh-CN" dirty="0"/>
              <a:t>65.4%</a:t>
            </a:r>
            <a:r>
              <a:rPr lang="zh-CN" altLang="en-US" dirty="0"/>
              <a:t>。</a:t>
            </a:r>
            <a:endParaRPr lang="en-US" altLang="zh-CN" dirty="0"/>
          </a:p>
        </p:txBody>
      </p:sp>
    </p:spTree>
    <p:extLst>
      <p:ext uri="{BB962C8B-B14F-4D97-AF65-F5344CB8AC3E}">
        <p14:creationId xmlns:p14="http://schemas.microsoft.com/office/powerpoint/2010/main" val="518814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这篇文章提出了一种用量化后的权重作为噪声标签，监督量化器学习的思路。作者认为，独立量化每一个权重，根据权重的符号把它们分别量化成</a:t>
            </a:r>
            <a:r>
              <a:rPr lang="en-US" altLang="zh-CN" dirty="0"/>
              <a:t>+1</a:t>
            </a:r>
            <a:r>
              <a:rPr lang="zh-CN" altLang="en-US" dirty="0"/>
              <a:t>和</a:t>
            </a:r>
            <a:r>
              <a:rPr lang="en-US" altLang="zh-CN" dirty="0"/>
              <a:t>-1</a:t>
            </a:r>
            <a:r>
              <a:rPr lang="zh-CN" altLang="en-US" dirty="0"/>
              <a:t>不能利用权重之间的相互关系，不能达到最优的性能。比如这张图里，这里的权重</a:t>
            </a:r>
            <a:r>
              <a:rPr lang="en-US" altLang="zh-CN" dirty="0"/>
              <a:t>-0.1</a:t>
            </a:r>
            <a:r>
              <a:rPr lang="zh-CN" altLang="en-US" dirty="0"/>
              <a:t>如果用</a:t>
            </a:r>
            <a:r>
              <a:rPr lang="en-US" altLang="zh-CN" dirty="0"/>
              <a:t>sign</a:t>
            </a:r>
            <a:r>
              <a:rPr lang="zh-CN" altLang="en-US" dirty="0"/>
              <a:t>函数直接量化的话就是被量化成</a:t>
            </a:r>
            <a:r>
              <a:rPr lang="en-US" altLang="zh-CN" dirty="0"/>
              <a:t>-1</a:t>
            </a:r>
            <a:r>
              <a:rPr lang="zh-CN" altLang="en-US" dirty="0"/>
              <a:t>，但是实际上它可能因为权重之间的相互作用，被量化成</a:t>
            </a:r>
            <a:r>
              <a:rPr lang="en-US" altLang="zh-CN" dirty="0"/>
              <a:t>+1</a:t>
            </a:r>
            <a:r>
              <a:rPr lang="zh-CN" altLang="en-US" dirty="0"/>
              <a:t>比较合适，所以这种手工定义的规则可能就不能找到最佳的量化值。因此作者提出了一种可以学习的量化器，将它嵌入到每一个需要量化的层中，首先对模型进行预训练，预训练时就是用一般的</a:t>
            </a:r>
            <a:r>
              <a:rPr lang="en-US" altLang="zh-CN" dirty="0"/>
              <a:t>sign</a:t>
            </a:r>
            <a:r>
              <a:rPr lang="zh-CN" altLang="en-US" dirty="0"/>
              <a:t>函数。预训练之后使用这种量化器进行调优，这时对潜参数取</a:t>
            </a:r>
            <a:r>
              <a:rPr lang="en-US" altLang="zh-CN" dirty="0"/>
              <a:t>sign</a:t>
            </a:r>
            <a:r>
              <a:rPr lang="zh-CN" altLang="en-US" dirty="0"/>
              <a:t>作为含噪声的标签，另一边直接将全精度的参数输入由</a:t>
            </a:r>
            <a:r>
              <a:rPr lang="en-US" altLang="zh-CN" dirty="0"/>
              <a:t>CNN</a:t>
            </a:r>
            <a:r>
              <a:rPr lang="zh-CN" altLang="en-US" dirty="0"/>
              <a:t>组成的量化器，输出预测的二值参数，并把二者之间的一种定义的差值作为附加损失，添加到交叉熵中，使用梯度下降同时更新潜参数和量化器中的参数。这种方法在</a:t>
            </a:r>
            <a:r>
              <a:rPr lang="en-US" altLang="zh-CN" dirty="0"/>
              <a:t>ResNet-18</a:t>
            </a:r>
            <a:r>
              <a:rPr lang="zh-CN" altLang="en-US" dirty="0"/>
              <a:t>为骨架的模型上，在</a:t>
            </a:r>
            <a:r>
              <a:rPr lang="en-US" altLang="zh-CN" dirty="0" err="1"/>
              <a:t>ImgNet</a:t>
            </a:r>
            <a:r>
              <a:rPr lang="zh-CN" altLang="en-US" dirty="0"/>
              <a:t>上取得了</a:t>
            </a:r>
            <a:r>
              <a:rPr lang="en-US" altLang="zh-CN" dirty="0"/>
              <a:t>59.4%</a:t>
            </a:r>
            <a:r>
              <a:rPr lang="zh-CN" altLang="en-US" dirty="0"/>
              <a:t>的准确率。</a:t>
            </a:r>
            <a:endParaRPr lang="en-US" altLang="zh-CN" dirty="0"/>
          </a:p>
        </p:txBody>
      </p:sp>
    </p:spTree>
    <p:extLst>
      <p:ext uri="{BB962C8B-B14F-4D97-AF65-F5344CB8AC3E}">
        <p14:creationId xmlns:p14="http://schemas.microsoft.com/office/powerpoint/2010/main" val="14206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a:t>
            </a:r>
            <a:r>
              <a:rPr lang="en-US" altLang="zh-CN" dirty="0" err="1"/>
              <a:t>ReActNet</a:t>
            </a:r>
            <a:r>
              <a:rPr lang="zh-CN" altLang="en-US" dirty="0"/>
              <a:t>的作者和前面</a:t>
            </a:r>
            <a:r>
              <a:rPr lang="en-US" altLang="zh-CN" dirty="0"/>
              <a:t>Bi-Real Net</a:t>
            </a:r>
            <a:r>
              <a:rPr lang="zh-CN" altLang="en-US" dirty="0"/>
              <a:t>的作者是都是港科的刘泽春。作者观察到，激活值的分布对最后的准确率会有很大的影响。比如上面这张猫猫图，如果将它的分布稍微正偏或者反偏一下，最后留存的信息就会有很大的差别，最后的精度自然也会有较大的区别。因此作者提出了一种泛化的激活函数，</a:t>
            </a:r>
            <a:r>
              <a:rPr lang="en-US" altLang="zh-CN" dirty="0" err="1"/>
              <a:t>RSign</a:t>
            </a:r>
            <a:r>
              <a:rPr lang="zh-CN" altLang="en-US" dirty="0"/>
              <a:t>和</a:t>
            </a:r>
            <a:r>
              <a:rPr lang="en-US" altLang="zh-CN" dirty="0" err="1"/>
              <a:t>RPReLU</a:t>
            </a:r>
            <a:r>
              <a:rPr lang="zh-CN" altLang="en-US" dirty="0"/>
              <a:t>，将量化的阈值和激活阈值进行了偏移，从而显式地改变了激活值的分布。不过这些激活函数都是按通道的，所以可能会引入一些额外的计算和存储开销。此外</a:t>
            </a:r>
            <a:r>
              <a:rPr lang="en-US" altLang="zh-CN" dirty="0" err="1"/>
              <a:t>ReActNet</a:t>
            </a:r>
            <a:r>
              <a:rPr lang="zh-CN" altLang="en-US" dirty="0"/>
              <a:t>采用的训练方式也是分阶段的，作者提出了一种分布损失函数以取代原来的交叉熵，使得二值网络的输出的分布尽可能接近全精度网络的输出分布。</a:t>
            </a:r>
            <a:r>
              <a:rPr lang="en-US" altLang="zh-CN" dirty="0" err="1"/>
              <a:t>ReActNet</a:t>
            </a:r>
            <a:r>
              <a:rPr lang="zh-CN" altLang="en-US" dirty="0"/>
              <a:t>最后取得了最高</a:t>
            </a:r>
            <a:r>
              <a:rPr lang="en-US" altLang="zh-CN" dirty="0"/>
              <a:t>71.4%</a:t>
            </a:r>
            <a:r>
              <a:rPr lang="zh-CN" altLang="en-US" dirty="0"/>
              <a:t>的精度，不过需要注意的是这里</a:t>
            </a:r>
            <a:r>
              <a:rPr lang="en-US" altLang="zh-CN" dirty="0" err="1"/>
              <a:t>ReActNet</a:t>
            </a:r>
            <a:r>
              <a:rPr lang="zh-CN" altLang="en-US" dirty="0"/>
              <a:t>不再是以</a:t>
            </a:r>
            <a:r>
              <a:rPr lang="en-US" altLang="zh-CN" dirty="0"/>
              <a:t>ResNet-18</a:t>
            </a:r>
            <a:r>
              <a:rPr lang="zh-CN" altLang="en-US" dirty="0"/>
              <a:t>为骨架的了，而是以</a:t>
            </a:r>
            <a:r>
              <a:rPr lang="en-US" altLang="zh-CN" dirty="0" err="1"/>
              <a:t>MobileNet</a:t>
            </a:r>
            <a:r>
              <a:rPr lang="zh-CN" altLang="en-US" dirty="0"/>
              <a:t>为骨架的，如果统一运算的数量，那么</a:t>
            </a:r>
            <a:r>
              <a:rPr lang="en-US" altLang="zh-CN" dirty="0" err="1"/>
              <a:t>ReActNet</a:t>
            </a:r>
            <a:r>
              <a:rPr lang="zh-CN" altLang="en-US" dirty="0"/>
              <a:t>最后的精度是</a:t>
            </a:r>
            <a:r>
              <a:rPr lang="en-US" altLang="zh-CN" dirty="0"/>
              <a:t>70.1%</a:t>
            </a:r>
            <a:r>
              <a:rPr lang="zh-CN" altLang="en-US" dirty="0"/>
              <a:t>，这比起之前的工作已经是相当大的飞跃了。</a:t>
            </a:r>
            <a:endParaRPr lang="en-US" altLang="zh-CN" dirty="0"/>
          </a:p>
        </p:txBody>
      </p:sp>
    </p:spTree>
    <p:extLst>
      <p:ext uri="{BB962C8B-B14F-4D97-AF65-F5344CB8AC3E}">
        <p14:creationId xmlns:p14="http://schemas.microsoft.com/office/powerpoint/2010/main" val="37294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这篇文章就比较粗暴，没有讲故事。这篇文章提出了一种类似</a:t>
            </a:r>
            <a:r>
              <a:rPr lang="en-US" altLang="zh-CN" dirty="0"/>
              <a:t>Ensemble</a:t>
            </a:r>
            <a:r>
              <a:rPr lang="zh-CN" altLang="en-US" dirty="0"/>
              <a:t>方法的</a:t>
            </a:r>
            <a:r>
              <a:rPr lang="en-US" altLang="zh-CN" dirty="0"/>
              <a:t>Conv</a:t>
            </a:r>
            <a:r>
              <a:rPr lang="zh-CN" altLang="en-US" dirty="0"/>
              <a:t>结构，每一层中由原来的一个</a:t>
            </a:r>
            <a:r>
              <a:rPr lang="en-US" altLang="zh-CN" dirty="0"/>
              <a:t>Conv</a:t>
            </a:r>
            <a:r>
              <a:rPr lang="zh-CN" altLang="en-US" dirty="0"/>
              <a:t>替换成了若干</a:t>
            </a:r>
            <a:r>
              <a:rPr lang="en-US" altLang="zh-CN" dirty="0"/>
              <a:t>Conv</a:t>
            </a:r>
            <a:r>
              <a:rPr lang="zh-CN" altLang="en-US" dirty="0"/>
              <a:t>，被称为</a:t>
            </a:r>
            <a:r>
              <a:rPr lang="en-US" altLang="zh-CN" dirty="0"/>
              <a:t>Expert</a:t>
            </a:r>
            <a:r>
              <a:rPr lang="zh-CN" altLang="en-US" dirty="0"/>
              <a:t>。对于输入的特征图，首先通过一个</a:t>
            </a:r>
            <a:r>
              <a:rPr lang="en-US" altLang="zh-CN" dirty="0"/>
              <a:t>Gating Function</a:t>
            </a:r>
            <a:r>
              <a:rPr lang="zh-CN" altLang="en-US" dirty="0"/>
              <a:t>选择一个</a:t>
            </a:r>
            <a:r>
              <a:rPr lang="en-US" altLang="zh-CN" dirty="0"/>
              <a:t>Expert</a:t>
            </a:r>
            <a:r>
              <a:rPr lang="zh-CN" altLang="en-US" dirty="0"/>
              <a:t>出来，然后用这个</a:t>
            </a:r>
            <a:r>
              <a:rPr lang="en-US" altLang="zh-CN" dirty="0"/>
              <a:t>Expert</a:t>
            </a:r>
            <a:r>
              <a:rPr lang="zh-CN" altLang="en-US" dirty="0"/>
              <a:t>计算卷积。这里的每一个</a:t>
            </a:r>
            <a:r>
              <a:rPr lang="en-US" altLang="zh-CN" dirty="0"/>
              <a:t>Expert</a:t>
            </a:r>
            <a:r>
              <a:rPr lang="zh-CN" altLang="en-US" dirty="0"/>
              <a:t>都是使用正交的数据训练出来的，然后在训练的时候先预训练一个</a:t>
            </a:r>
            <a:r>
              <a:rPr lang="en-US" altLang="zh-CN" dirty="0"/>
              <a:t>expert</a:t>
            </a:r>
            <a:r>
              <a:rPr lang="zh-CN" altLang="en-US" dirty="0"/>
              <a:t>出来，再用这个</a:t>
            </a:r>
            <a:r>
              <a:rPr lang="en-US" altLang="zh-CN" dirty="0"/>
              <a:t>expert</a:t>
            </a:r>
            <a:r>
              <a:rPr lang="zh-CN" altLang="en-US" dirty="0"/>
              <a:t>初始化其他</a:t>
            </a:r>
            <a:r>
              <a:rPr lang="en-US" altLang="zh-CN" dirty="0"/>
              <a:t>expert</a:t>
            </a:r>
            <a:r>
              <a:rPr lang="zh-CN" altLang="en-US" dirty="0"/>
              <a:t>。训练也是分阶段进行的。根据作者报告，使用</a:t>
            </a:r>
            <a:r>
              <a:rPr lang="en-US" altLang="zh-CN" dirty="0"/>
              <a:t>4</a:t>
            </a:r>
            <a:r>
              <a:rPr lang="zh-CN" altLang="en-US" dirty="0"/>
              <a:t>倍</a:t>
            </a:r>
            <a:r>
              <a:rPr lang="en-US" altLang="zh-CN" dirty="0"/>
              <a:t>expert</a:t>
            </a:r>
            <a:r>
              <a:rPr lang="zh-CN" altLang="en-US" dirty="0"/>
              <a:t>只占用两倍的存储空间。然后这篇文章还通过拓宽通道数目涨点，但是单纯扩宽通道会使计算数增加，因此作者又引入了分组卷积，这样在不增加计算数的前提下提高精度。最后</a:t>
            </a:r>
            <a:r>
              <a:rPr lang="en-US" altLang="zh-CN" dirty="0"/>
              <a:t>HCEB</a:t>
            </a:r>
            <a:r>
              <a:rPr lang="zh-CN" altLang="en-US" dirty="0"/>
              <a:t>的精度在</a:t>
            </a:r>
            <a:r>
              <a:rPr lang="en-US" altLang="zh-CN" dirty="0" err="1"/>
              <a:t>ImgNet</a:t>
            </a:r>
            <a:r>
              <a:rPr lang="zh-CN" altLang="en-US" dirty="0"/>
              <a:t>上是</a:t>
            </a:r>
            <a:r>
              <a:rPr lang="en-US" altLang="zh-CN" dirty="0"/>
              <a:t>71.2%</a:t>
            </a:r>
            <a:r>
              <a:rPr lang="zh-CN" altLang="en-US" dirty="0"/>
              <a:t>。</a:t>
            </a:r>
            <a:endParaRPr lang="en-US" altLang="zh-CN" dirty="0"/>
          </a:p>
        </p:txBody>
      </p:sp>
    </p:spTree>
    <p:extLst>
      <p:ext uri="{BB962C8B-B14F-4D97-AF65-F5344CB8AC3E}">
        <p14:creationId xmlns:p14="http://schemas.microsoft.com/office/powerpoint/2010/main" val="2207546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这篇文章是一篇比较新的文章，它的出发点是</a:t>
            </a:r>
            <a:r>
              <a:rPr lang="en-US" altLang="zh-CN" dirty="0"/>
              <a:t>BNN</a:t>
            </a:r>
            <a:r>
              <a:rPr lang="zh-CN" altLang="en-US" dirty="0"/>
              <a:t>的潜参数里有许多</a:t>
            </a:r>
            <a:r>
              <a:rPr lang="en-US" altLang="zh-CN" dirty="0"/>
              <a:t>dead weights</a:t>
            </a:r>
            <a:r>
              <a:rPr lang="zh-CN" altLang="en-US" dirty="0"/>
              <a:t>，比如这张参数的分布图里，分布在两边的这些参数。这些参数绝对值比较大，在更新的时候难以翻转，所以作者认为这些</a:t>
            </a:r>
            <a:r>
              <a:rPr lang="en-US" altLang="zh-CN" dirty="0"/>
              <a:t>dead weights</a:t>
            </a:r>
            <a:r>
              <a:rPr lang="zh-CN" altLang="en-US" dirty="0"/>
              <a:t>的存在会对网络的收敛产生负面影响，因此提出了一种动态的参数取值范围的调整方式，从训练前期到训练后期，参数的取值范围逐渐增大，这样既加快了收敛，又保持了参数的信息熵。最后模型在</a:t>
            </a:r>
            <a:r>
              <a:rPr lang="en-US" altLang="zh-CN" dirty="0"/>
              <a:t>ResNet-18</a:t>
            </a:r>
            <a:r>
              <a:rPr lang="zh-CN" altLang="en-US" dirty="0"/>
              <a:t>的骨架上在</a:t>
            </a:r>
            <a:r>
              <a:rPr lang="en-US" altLang="zh-CN" dirty="0" err="1"/>
              <a:t>ImgNet</a:t>
            </a:r>
            <a:r>
              <a:rPr lang="zh-CN" altLang="en-US" dirty="0"/>
              <a:t>上取得了</a:t>
            </a:r>
            <a:r>
              <a:rPr lang="en-US" altLang="zh-CN" dirty="0"/>
              <a:t>61.0%</a:t>
            </a:r>
            <a:r>
              <a:rPr lang="zh-CN" altLang="en-US" dirty="0"/>
              <a:t>的准确率。</a:t>
            </a:r>
            <a:endParaRPr lang="en-US" altLang="zh-CN" dirty="0"/>
          </a:p>
        </p:txBody>
      </p:sp>
    </p:spTree>
    <p:extLst>
      <p:ext uri="{BB962C8B-B14F-4D97-AF65-F5344CB8AC3E}">
        <p14:creationId xmlns:p14="http://schemas.microsoft.com/office/powerpoint/2010/main" val="234921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这里我列了一下这次</a:t>
            </a:r>
            <a:r>
              <a:rPr lang="en-US" altLang="zh-CN" dirty="0"/>
              <a:t>survey</a:t>
            </a:r>
            <a:r>
              <a:rPr lang="zh-CN" altLang="en-US" dirty="0"/>
              <a:t>中典型的网络和它们在</a:t>
            </a:r>
            <a:r>
              <a:rPr lang="en-US" altLang="zh-CN" dirty="0" err="1"/>
              <a:t>ImgNet</a:t>
            </a:r>
            <a:r>
              <a:rPr lang="zh-CN" altLang="en-US" dirty="0"/>
              <a:t>上的准确率。其中</a:t>
            </a:r>
            <a:r>
              <a:rPr lang="en-US" altLang="zh-CN" dirty="0" err="1"/>
              <a:t>ReActNet</a:t>
            </a:r>
            <a:r>
              <a:rPr lang="zh-CN" altLang="en-US" dirty="0"/>
              <a:t>和</a:t>
            </a:r>
            <a:r>
              <a:rPr lang="en-US" altLang="zh-CN" dirty="0"/>
              <a:t>HCEBN</a:t>
            </a:r>
            <a:r>
              <a:rPr lang="zh-CN" altLang="en-US" dirty="0"/>
              <a:t>基本上可以代表现在的</a:t>
            </a:r>
            <a:r>
              <a:rPr lang="en-US" altLang="zh-CN" dirty="0"/>
              <a:t>SOTA</a:t>
            </a:r>
            <a:r>
              <a:rPr lang="zh-CN" altLang="en-US" dirty="0"/>
              <a:t>结果，他们都把点数刷到了</a:t>
            </a:r>
            <a:r>
              <a:rPr lang="en-US" altLang="zh-CN" dirty="0"/>
              <a:t>70</a:t>
            </a:r>
            <a:r>
              <a:rPr lang="zh-CN" altLang="en-US" dirty="0"/>
              <a:t>以上，非常恐怖。可以看到这个领域几乎没有统一的标准，大家报告结果的时候都非常鸡贼，一般只说对自己有利的结果，比如</a:t>
            </a:r>
            <a:r>
              <a:rPr lang="en-US" altLang="zh-CN" dirty="0"/>
              <a:t>HCEBN</a:t>
            </a:r>
            <a:r>
              <a:rPr lang="zh-CN" altLang="en-US" dirty="0"/>
              <a:t>就根本没说自己有多少参数。</a:t>
            </a:r>
            <a:endParaRPr lang="en-US" altLang="zh-CN" dirty="0"/>
          </a:p>
        </p:txBody>
      </p:sp>
    </p:spTree>
    <p:extLst>
      <p:ext uri="{BB962C8B-B14F-4D97-AF65-F5344CB8AC3E}">
        <p14:creationId xmlns:p14="http://schemas.microsoft.com/office/powerpoint/2010/main" val="266736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1032045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250884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7758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3697179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206889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1253574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4191132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endParaRPr lang="en-US" altLang="zh-CN" dirty="0"/>
          </a:p>
        </p:txBody>
      </p:sp>
    </p:spTree>
    <p:extLst>
      <p:ext uri="{BB962C8B-B14F-4D97-AF65-F5344CB8AC3E}">
        <p14:creationId xmlns:p14="http://schemas.microsoft.com/office/powerpoint/2010/main" val="2388339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最后分享一些有关</a:t>
            </a:r>
            <a:r>
              <a:rPr lang="en-US" altLang="zh-CN" dirty="0"/>
              <a:t>BNN</a:t>
            </a:r>
            <a:r>
              <a:rPr lang="zh-CN" altLang="en-US" dirty="0"/>
              <a:t>的文献收集和开源项目。第一个项目是天辰发现的，北航刘祥龙组维护的有关</a:t>
            </a:r>
            <a:r>
              <a:rPr lang="en-US" altLang="zh-CN" dirty="0"/>
              <a:t>BNN</a:t>
            </a:r>
            <a:r>
              <a:rPr lang="zh-CN" altLang="en-US" dirty="0"/>
              <a:t>和低比特的项目，内容比较全面，首要安利。然后</a:t>
            </a:r>
            <a:r>
              <a:rPr lang="en-US" altLang="zh-CN" dirty="0"/>
              <a:t>Codebase</a:t>
            </a:r>
            <a:r>
              <a:rPr lang="zh-CN" altLang="en-US" dirty="0"/>
              <a:t>方面可能是我找得不全，但是似乎</a:t>
            </a:r>
            <a:r>
              <a:rPr lang="en-US" altLang="zh-CN" dirty="0"/>
              <a:t>BNN</a:t>
            </a:r>
            <a:r>
              <a:rPr lang="zh-CN" altLang="en-US" dirty="0"/>
              <a:t>的框架目前真的不多？第一个</a:t>
            </a:r>
            <a:r>
              <a:rPr lang="en-US" altLang="zh-CN" dirty="0" err="1"/>
              <a:t>BMXNet</a:t>
            </a:r>
            <a:r>
              <a:rPr lang="zh-CN" altLang="en-US" dirty="0"/>
              <a:t>是基于</a:t>
            </a:r>
            <a:r>
              <a:rPr lang="en-US" altLang="zh-CN" dirty="0" err="1"/>
              <a:t>MXNet</a:t>
            </a:r>
            <a:r>
              <a:rPr lang="zh-CN" altLang="en-US" dirty="0"/>
              <a:t>的，报告的结果非常高，在</a:t>
            </a:r>
            <a:r>
              <a:rPr lang="en-US" altLang="zh-CN" dirty="0"/>
              <a:t>XNOR-ResNet18</a:t>
            </a:r>
            <a:r>
              <a:rPr lang="zh-CN" altLang="en-US" dirty="0"/>
              <a:t>上取得了大于</a:t>
            </a:r>
            <a:r>
              <a:rPr lang="en-US" altLang="zh-CN" dirty="0"/>
              <a:t>59.5</a:t>
            </a:r>
            <a:r>
              <a:rPr lang="zh-CN" altLang="en-US" dirty="0"/>
              <a:t>的点，比一众采用了各种奇技淫巧的方法都高，可以好好研究一下。</a:t>
            </a:r>
          </a:p>
        </p:txBody>
      </p:sp>
    </p:spTree>
    <p:extLst>
      <p:ext uri="{BB962C8B-B14F-4D97-AF65-F5344CB8AC3E}">
        <p14:creationId xmlns:p14="http://schemas.microsoft.com/office/powerpoint/2010/main" val="47237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回顾一下低比特量化的一些背景知识。为了减少参数和中间变量的存储开销，加速计算，减少计算的能量花费等目的，以实现神经网络在移动设备和物联网设备等计算资源受限、能量开销敏感的终端上的部署，我们需要对模型进行压缩，常用的模型压缩方法有剪枝、量化、低秩分解、知识蒸馏等方法，今天要讲的二值化神经网络</a:t>
            </a:r>
            <a:r>
              <a:rPr lang="en-US" altLang="zh-CN" dirty="0"/>
              <a:t>BNN</a:t>
            </a:r>
            <a:r>
              <a:rPr lang="zh-CN" altLang="en-US" dirty="0"/>
              <a:t>就可以看成量化的极端情形。如果给量化问题一个形式化的定义，我们可以得到下面这个式子：式中的</a:t>
            </a:r>
            <a:r>
              <a:rPr lang="en-US" altLang="zh-CN" dirty="0"/>
              <a:t>θ</a:t>
            </a:r>
            <a:r>
              <a:rPr lang="zh-CN" altLang="en-US" dirty="0"/>
              <a:t>表示神经网络中参数的集合，它是经过预训练的全精度数据，</a:t>
            </a:r>
            <a:r>
              <a:rPr lang="en-US" altLang="zh-CN" dirty="0" err="1"/>
              <a:t>x_i</a:t>
            </a:r>
            <a:r>
              <a:rPr lang="zh-CN" altLang="en-US" dirty="0"/>
              <a:t>和</a:t>
            </a:r>
            <a:r>
              <a:rPr lang="en-US" altLang="zh-CN" dirty="0" err="1"/>
              <a:t>y_i</a:t>
            </a:r>
            <a:r>
              <a:rPr lang="zh-CN" altLang="en-US" dirty="0"/>
              <a:t>分别表示第</a:t>
            </a:r>
            <a:r>
              <a:rPr lang="en-US" altLang="zh-CN" dirty="0" err="1"/>
              <a:t>i</a:t>
            </a:r>
            <a:r>
              <a:rPr lang="zh-CN" altLang="en-US" dirty="0"/>
              <a:t>个数据点以及它对应的标签，</a:t>
            </a:r>
            <a:r>
              <a:rPr lang="en-US" altLang="zh-CN" dirty="0"/>
              <a:t>l</a:t>
            </a:r>
            <a:r>
              <a:rPr lang="zh-CN" altLang="en-US" dirty="0"/>
              <a:t>是某种损失函数。量化的目标就是对模型中的参数</a:t>
            </a:r>
            <a:r>
              <a:rPr lang="en-US" altLang="zh-CN" dirty="0"/>
              <a:t>θ</a:t>
            </a:r>
            <a:r>
              <a:rPr lang="zh-CN" altLang="en-US" dirty="0"/>
              <a:t>以及计算中的激活值进行量化，尽可能少地影响损失值</a:t>
            </a:r>
            <a:r>
              <a:rPr lang="en-US" altLang="zh-CN" dirty="0"/>
              <a:t>L</a:t>
            </a:r>
            <a:r>
              <a:rPr lang="zh-CN" altLang="en-US" dirty="0"/>
              <a:t>。不同的量化方案按照量化方式可以有非常细致的区分，比如按照量化间隔和量化值是否在数轴上等间隔排布可以分成均匀量化和非均匀量化，按照量化区间是否对称可以分成对称量化和非对称量化，等等，但是这些不是我们今天讨论的重点，所以不再详细展开，感兴趣的同学可以在这篇文章里找到更多细节。</a:t>
            </a:r>
          </a:p>
        </p:txBody>
      </p:sp>
    </p:spTree>
    <p:extLst>
      <p:ext uri="{BB962C8B-B14F-4D97-AF65-F5344CB8AC3E}">
        <p14:creationId xmlns:p14="http://schemas.microsoft.com/office/powerpoint/2010/main" val="350503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二值化神经网络</a:t>
            </a:r>
            <a:r>
              <a:rPr lang="en-US" altLang="zh-CN" dirty="0"/>
              <a:t>BNN</a:t>
            </a:r>
            <a:r>
              <a:rPr lang="zh-CN" altLang="en-US" dirty="0"/>
              <a:t>可以看作是量化的一种极端情形，在</a:t>
            </a:r>
            <a:r>
              <a:rPr lang="en-US" altLang="zh-CN" dirty="0"/>
              <a:t>BNN</a:t>
            </a:r>
            <a:r>
              <a:rPr lang="zh-CN" altLang="en-US" dirty="0"/>
              <a:t>里，权重</a:t>
            </a:r>
            <a:r>
              <a:rPr lang="en-US" altLang="zh-CN" dirty="0"/>
              <a:t>weight</a:t>
            </a:r>
            <a:r>
              <a:rPr lang="zh-CN" altLang="en-US" dirty="0"/>
              <a:t>和激活</a:t>
            </a:r>
            <a:r>
              <a:rPr lang="en-US" altLang="zh-CN" dirty="0"/>
              <a:t>activation</a:t>
            </a:r>
            <a:r>
              <a:rPr lang="zh-CN" altLang="en-US" dirty="0"/>
              <a:t>被量化成了</a:t>
            </a:r>
            <a:r>
              <a:rPr lang="en-US" altLang="zh-CN" dirty="0"/>
              <a:t>+1</a:t>
            </a:r>
            <a:r>
              <a:rPr lang="zh-CN" altLang="en-US" dirty="0"/>
              <a:t>和</a:t>
            </a:r>
            <a:r>
              <a:rPr lang="en-US" altLang="zh-CN" dirty="0"/>
              <a:t>-1</a:t>
            </a:r>
            <a:r>
              <a:rPr lang="zh-CN" altLang="en-US" dirty="0"/>
              <a:t>，因此计算开销昂贵的矩阵乘法运算就可以用异或和</a:t>
            </a:r>
            <a:r>
              <a:rPr lang="en-US" altLang="zh-CN" dirty="0"/>
              <a:t>Bit-count</a:t>
            </a:r>
            <a:r>
              <a:rPr lang="zh-CN" altLang="en-US" dirty="0"/>
              <a:t>操作代替了，这样就极大地提高了计算效率，减少了能量花销。下面我们以</a:t>
            </a:r>
            <a:r>
              <a:rPr lang="en-US" altLang="zh-CN" dirty="0"/>
              <a:t>XNOR-Net</a:t>
            </a:r>
            <a:r>
              <a:rPr lang="zh-CN" altLang="en-US" dirty="0"/>
              <a:t>为例介绍</a:t>
            </a:r>
            <a:r>
              <a:rPr lang="en-US" altLang="zh-CN" dirty="0"/>
              <a:t>BNN</a:t>
            </a:r>
            <a:r>
              <a:rPr lang="zh-CN" altLang="en-US" dirty="0"/>
              <a:t>的工作方式。</a:t>
            </a:r>
            <a:r>
              <a:rPr lang="en-US" altLang="zh-CN" dirty="0"/>
              <a:t>XNOR-Net</a:t>
            </a:r>
            <a:r>
              <a:rPr lang="zh-CN" altLang="en-US" dirty="0"/>
              <a:t>是第一个在</a:t>
            </a:r>
            <a:r>
              <a:rPr lang="en-US" altLang="zh-CN" dirty="0" err="1"/>
              <a:t>ImgNet</a:t>
            </a:r>
            <a:r>
              <a:rPr lang="zh-CN" altLang="en-US" dirty="0"/>
              <a:t>上取得比较理想结果的模型，为后续的研究提供了有效参考。在</a:t>
            </a:r>
            <a:r>
              <a:rPr lang="en-US" altLang="zh-CN" dirty="0"/>
              <a:t>BNN</a:t>
            </a:r>
            <a:r>
              <a:rPr lang="zh-CN" altLang="en-US" dirty="0"/>
              <a:t>训练和推理的前传过程中，在进行二值卷积之前需要对权重</a:t>
            </a:r>
            <a:r>
              <a:rPr lang="en-US" altLang="zh-CN" dirty="0"/>
              <a:t>W</a:t>
            </a:r>
            <a:r>
              <a:rPr lang="zh-CN" altLang="en-US" dirty="0"/>
              <a:t>和输入</a:t>
            </a:r>
            <a:r>
              <a:rPr lang="en-US" altLang="zh-CN" dirty="0"/>
              <a:t>X</a:t>
            </a:r>
            <a:r>
              <a:rPr lang="zh-CN" altLang="en-US" dirty="0"/>
              <a:t>进行二值化，通常使用的二值化函数是</a:t>
            </a:r>
            <a:r>
              <a:rPr lang="en-US" altLang="zh-CN" dirty="0"/>
              <a:t>sign</a:t>
            </a:r>
            <a:r>
              <a:rPr lang="zh-CN" altLang="en-US" dirty="0"/>
              <a:t>函数，以</a:t>
            </a:r>
            <a:r>
              <a:rPr lang="en-US" altLang="zh-CN" dirty="0"/>
              <a:t>0</a:t>
            </a:r>
            <a:r>
              <a:rPr lang="zh-CN" altLang="en-US" dirty="0"/>
              <a:t>为分界将</a:t>
            </a:r>
            <a:r>
              <a:rPr lang="en-US" altLang="zh-CN" dirty="0"/>
              <a:t>W</a:t>
            </a:r>
            <a:r>
              <a:rPr lang="zh-CN" altLang="en-US" dirty="0"/>
              <a:t>和</a:t>
            </a:r>
            <a:r>
              <a:rPr lang="en-US" altLang="zh-CN" dirty="0"/>
              <a:t>X</a:t>
            </a:r>
            <a:r>
              <a:rPr lang="zh-CN" altLang="en-US" dirty="0"/>
              <a:t>量化成</a:t>
            </a:r>
            <a:r>
              <a:rPr lang="en-US" altLang="zh-CN" dirty="0"/>
              <a:t>+1</a:t>
            </a:r>
            <a:r>
              <a:rPr lang="zh-CN" altLang="en-US" dirty="0"/>
              <a:t>和</a:t>
            </a:r>
            <a:r>
              <a:rPr lang="en-US" altLang="zh-CN" dirty="0"/>
              <a:t>-1</a:t>
            </a:r>
            <a:r>
              <a:rPr lang="zh-CN" altLang="en-US" dirty="0"/>
              <a:t>，量化后的值参与卷积运算。这里可以看到，原始的矩阵乘法运算变成了二值之间的异或和</a:t>
            </a:r>
            <a:r>
              <a:rPr lang="en-US" altLang="zh-CN" dirty="0"/>
              <a:t>bit-count</a:t>
            </a:r>
            <a:r>
              <a:rPr lang="zh-CN" altLang="en-US" dirty="0"/>
              <a:t>。在反向传播过程中，因为量化函数</a:t>
            </a:r>
            <a:r>
              <a:rPr lang="en-US" altLang="zh-CN" dirty="0"/>
              <a:t>sign</a:t>
            </a:r>
            <a:r>
              <a:rPr lang="zh-CN" altLang="en-US" dirty="0"/>
              <a:t>不可导，处处产生零梯度，因此使用</a:t>
            </a:r>
            <a:r>
              <a:rPr lang="en-US" altLang="zh-CN" dirty="0"/>
              <a:t>STE</a:t>
            </a:r>
            <a:r>
              <a:rPr lang="zh-CN" altLang="en-US" dirty="0"/>
              <a:t>对梯度进行近似，也就是认为</a:t>
            </a:r>
            <a:r>
              <a:rPr lang="en-US" altLang="zh-CN" dirty="0"/>
              <a:t>sign</a:t>
            </a:r>
            <a:r>
              <a:rPr lang="zh-CN" altLang="en-US" dirty="0"/>
              <a:t>函数输出对输入的梯度为</a:t>
            </a:r>
            <a:r>
              <a:rPr lang="en-US" altLang="zh-CN" dirty="0"/>
              <a:t>1</a:t>
            </a:r>
            <a:r>
              <a:rPr lang="zh-CN" altLang="en-US" dirty="0"/>
              <a:t>。这里对于量化的参数</a:t>
            </a:r>
            <a:r>
              <a:rPr lang="en-US" altLang="zh-CN" dirty="0"/>
              <a:t>W</a:t>
            </a:r>
            <a:r>
              <a:rPr lang="zh-CN" altLang="en-US" dirty="0"/>
              <a:t>及激活</a:t>
            </a:r>
            <a:r>
              <a:rPr lang="en-US" altLang="zh-CN" dirty="0"/>
              <a:t>A</a:t>
            </a:r>
            <a:r>
              <a:rPr lang="zh-CN" altLang="en-US" dirty="0"/>
              <a:t>还有一些更详细的限制，比如使用</a:t>
            </a:r>
            <a:r>
              <a:rPr lang="en-US" altLang="zh-CN" dirty="0"/>
              <a:t>clip</a:t>
            </a:r>
            <a:r>
              <a:rPr lang="zh-CN" altLang="en-US" dirty="0"/>
              <a:t>函数限制</a:t>
            </a:r>
            <a:r>
              <a:rPr lang="en-US" altLang="zh-CN" dirty="0"/>
              <a:t>W</a:t>
            </a:r>
            <a:r>
              <a:rPr lang="zh-CN" altLang="en-US" dirty="0"/>
              <a:t>的范围等。</a:t>
            </a:r>
            <a:endParaRPr lang="en-US" altLang="zh-CN" dirty="0"/>
          </a:p>
        </p:txBody>
      </p:sp>
    </p:spTree>
    <p:extLst>
      <p:ext uri="{BB962C8B-B14F-4D97-AF65-F5344CB8AC3E}">
        <p14:creationId xmlns:p14="http://schemas.microsoft.com/office/powerpoint/2010/main" val="116158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a:t>
            </a:r>
            <a:r>
              <a:rPr lang="en-US" altLang="zh-CN" dirty="0"/>
              <a:t>BNN</a:t>
            </a:r>
            <a:r>
              <a:rPr lang="zh-CN" altLang="en-US" dirty="0"/>
              <a:t>的工作流程。如前所述，在前传阶段，需要对全精度的参数和激活值进行二值化，随后使用二值化后的参数和激活值进行卷积计算。在反向传播时使用</a:t>
            </a:r>
            <a:r>
              <a:rPr lang="en-US" altLang="zh-CN" dirty="0"/>
              <a:t>STE</a:t>
            </a:r>
            <a:r>
              <a:rPr lang="zh-CN" altLang="en-US" dirty="0"/>
              <a:t>近似梯度，认为关于量化前参数与激活值的梯度等于关于量化后参数与激活值的梯度，然后使用这一梯度更新全精度的参数。这里有涉及一个隐权重的问题。我们在部署</a:t>
            </a:r>
            <a:r>
              <a:rPr lang="en-US" altLang="zh-CN" dirty="0"/>
              <a:t>BNN</a:t>
            </a:r>
            <a:r>
              <a:rPr lang="zh-CN" altLang="en-US" dirty="0"/>
              <a:t>的时候肯定希望参数是二值化的，这样才能节省参数的存储空间，但是在网络训练过程中我们实际上保留了全精度的参数，把这个全精度的参数叫做隐权重</a:t>
            </a:r>
            <a:r>
              <a:rPr lang="en-US" altLang="zh-CN" dirty="0"/>
              <a:t>latent weight</a:t>
            </a:r>
            <a:r>
              <a:rPr lang="zh-CN" altLang="en-US" dirty="0"/>
              <a:t>。在前传的时候将这个全精度的参数量化成二值的，在后向传播的时候将损失函数关于二值参数的梯度作用到全精度的参数上，这也就是</a:t>
            </a:r>
            <a:r>
              <a:rPr lang="en-US" altLang="zh-CN" dirty="0"/>
              <a:t>STE</a:t>
            </a:r>
            <a:r>
              <a:rPr lang="zh-CN" altLang="en-US" dirty="0"/>
              <a:t>的思想。</a:t>
            </a:r>
            <a:endParaRPr lang="en-US" altLang="zh-CN" dirty="0"/>
          </a:p>
        </p:txBody>
      </p:sp>
    </p:spTree>
    <p:extLst>
      <p:ext uri="{BB962C8B-B14F-4D97-AF65-F5344CB8AC3E}">
        <p14:creationId xmlns:p14="http://schemas.microsoft.com/office/powerpoint/2010/main" val="1844832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最后再介绍一下</a:t>
            </a:r>
            <a:r>
              <a:rPr lang="en-US" altLang="zh-CN" dirty="0"/>
              <a:t>XNOR-Net</a:t>
            </a:r>
            <a:r>
              <a:rPr lang="zh-CN" altLang="en-US" dirty="0"/>
              <a:t>中的一些对二值网络的调整。这里面的一些设置已经成了后续许多二值网络的参考范式。首先是出于减小参数、激活值在量化前后误差的目的，</a:t>
            </a:r>
            <a:r>
              <a:rPr lang="en-US" altLang="zh-CN" dirty="0"/>
              <a:t>XNOR-Net</a:t>
            </a:r>
            <a:r>
              <a:rPr lang="zh-CN" altLang="en-US" dirty="0"/>
              <a:t>提出了一种比例因子，这种比例因子是在对应方向上计算全精度权重和激活值的</a:t>
            </a:r>
            <a:r>
              <a:rPr lang="en-US" altLang="zh-CN" dirty="0"/>
              <a:t>L1</a:t>
            </a:r>
            <a:r>
              <a:rPr lang="zh-CN" altLang="en-US" dirty="0"/>
              <a:t>范数得到的，在权重和参数二值化后，再在相应的方向上乘以对应的比例因子。在实际应用中，权重的比例因子在训练后就固定了，但是激活值的比例因子需要实时计算，再加上权重的比例因子对精度的改善更大，所以后续的工作一般都只采用权重的比例因子。其次</a:t>
            </a:r>
            <a:r>
              <a:rPr lang="en-US" altLang="zh-CN" dirty="0"/>
              <a:t>XNOR-Net</a:t>
            </a:r>
            <a:r>
              <a:rPr lang="zh-CN" altLang="en-US" dirty="0"/>
              <a:t>对卷积计算块中的层进行了重新排布，通过将</a:t>
            </a:r>
            <a:r>
              <a:rPr lang="en-US" altLang="zh-CN" dirty="0"/>
              <a:t>BN</a:t>
            </a:r>
            <a:r>
              <a:rPr lang="zh-CN" altLang="en-US" dirty="0"/>
              <a:t>层提到二值化前减小了量化误差，提升了最后的精度。</a:t>
            </a:r>
            <a:r>
              <a:rPr lang="en-US" altLang="zh-CN" dirty="0"/>
              <a:t>XNOR-Net</a:t>
            </a:r>
            <a:r>
              <a:rPr lang="zh-CN" altLang="en-US" dirty="0"/>
              <a:t>中并不是所有的层都是二值化的，其中第一层</a:t>
            </a:r>
            <a:r>
              <a:rPr lang="en-US" altLang="zh-CN" dirty="0"/>
              <a:t>Conv</a:t>
            </a:r>
            <a:r>
              <a:rPr lang="zh-CN" altLang="en-US" dirty="0"/>
              <a:t>、最后一层全连接层以及中间的降采样层都是保留成了全精度的，因为这些层对二值化比较敏感，量化会造成较大的精度损失，后续的工作基本上都沿用了这一设置。最后</a:t>
            </a:r>
            <a:r>
              <a:rPr lang="en-US" altLang="zh-CN" dirty="0"/>
              <a:t>XNOR-Net</a:t>
            </a:r>
            <a:r>
              <a:rPr lang="zh-CN" altLang="en-US" dirty="0"/>
              <a:t>在以</a:t>
            </a:r>
            <a:r>
              <a:rPr lang="en-US" altLang="zh-CN" dirty="0"/>
              <a:t>ResNet-18</a:t>
            </a:r>
            <a:r>
              <a:rPr lang="zh-CN" altLang="en-US" dirty="0"/>
              <a:t>为骨架的模型上，在</a:t>
            </a:r>
            <a:r>
              <a:rPr lang="en-US" altLang="zh-CN" dirty="0" err="1"/>
              <a:t>ImgNet</a:t>
            </a:r>
            <a:r>
              <a:rPr lang="zh-CN" altLang="en-US" dirty="0"/>
              <a:t>上可以取得</a:t>
            </a:r>
            <a:r>
              <a:rPr lang="en-US" altLang="zh-CN" dirty="0"/>
              <a:t>51.2%</a:t>
            </a:r>
            <a:r>
              <a:rPr lang="zh-CN" altLang="en-US" dirty="0"/>
              <a:t>的准确率。</a:t>
            </a:r>
            <a:endParaRPr lang="en-US" altLang="zh-CN" dirty="0"/>
          </a:p>
        </p:txBody>
      </p:sp>
    </p:spTree>
    <p:extLst>
      <p:ext uri="{BB962C8B-B14F-4D97-AF65-F5344CB8AC3E}">
        <p14:creationId xmlns:p14="http://schemas.microsoft.com/office/powerpoint/2010/main" val="119097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最后我们再关注一下</a:t>
            </a:r>
            <a:r>
              <a:rPr lang="en-US" altLang="zh-CN" dirty="0"/>
              <a:t>BNN</a:t>
            </a:r>
            <a:r>
              <a:rPr lang="zh-CN" altLang="en-US" dirty="0"/>
              <a:t>相关工作的研究方向。</a:t>
            </a:r>
            <a:r>
              <a:rPr lang="en-US" altLang="zh-CN" dirty="0"/>
              <a:t>BNN</a:t>
            </a:r>
            <a:r>
              <a:rPr lang="zh-CN" altLang="en-US" dirty="0"/>
              <a:t>主流的研究方向大体可以分为以下三种，即改善量化误差、改善训练方式、改善网络结构。在改善量化误差方面，常见的改善方法有引入各种各样的比例因子、设计量化函数、设计可训练的量化器等方法。改善量化误差相关的方法一般关注的是减少局部的量化误差，而改进训练方法则更加全局一些，包括改进损失函数，这通常是通过在损失函数中添加正则项完成的，改善反向传播中的</a:t>
            </a:r>
            <a:r>
              <a:rPr lang="en-US" altLang="zh-CN" dirty="0"/>
              <a:t>STE</a:t>
            </a:r>
            <a:r>
              <a:rPr lang="zh-CN" altLang="en-US" dirty="0"/>
              <a:t>，减少梯度误差，分阶段的或者说类似知识蒸馏的训练方法等。还有一类工作专注于改进</a:t>
            </a:r>
            <a:r>
              <a:rPr lang="en-US" altLang="zh-CN" dirty="0"/>
              <a:t>BNN</a:t>
            </a:r>
            <a:r>
              <a:rPr lang="zh-CN" altLang="en-US" dirty="0"/>
              <a:t>的结构，使其更适合二值化特性，比如层重排、引入更多跳跃连接、增加通道数、使用分组卷积等，此外将神经架构搜索运用到</a:t>
            </a:r>
            <a:r>
              <a:rPr lang="en-US" altLang="zh-CN" dirty="0"/>
              <a:t>BNN</a:t>
            </a:r>
            <a:r>
              <a:rPr lang="zh-CN" altLang="en-US" dirty="0"/>
              <a:t>里也是研究的方向。</a:t>
            </a:r>
          </a:p>
        </p:txBody>
      </p:sp>
    </p:spTree>
    <p:extLst>
      <p:ext uri="{BB962C8B-B14F-4D97-AF65-F5344CB8AC3E}">
        <p14:creationId xmlns:p14="http://schemas.microsoft.com/office/powerpoint/2010/main" val="110656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下面对我前段时间读过的一些比较有代表性的文章和</a:t>
            </a:r>
            <a:r>
              <a:rPr lang="en-US" altLang="zh-CN" dirty="0"/>
              <a:t>SOTA</a:t>
            </a:r>
            <a:r>
              <a:rPr lang="zh-CN" altLang="en-US" dirty="0"/>
              <a:t>文章进行一些简单的总结。因为很难对每篇文章按照上述的分类进行严格的区分，所以这里我就按照时间线索展开了。首先是一篇</a:t>
            </a:r>
            <a:r>
              <a:rPr lang="en-US" altLang="zh-CN" dirty="0"/>
              <a:t>ICLR2018</a:t>
            </a:r>
            <a:r>
              <a:rPr lang="zh-CN" altLang="en-US" dirty="0"/>
              <a:t>的文章，这篇文章的创作背景是，当时很多工作主要关注对模型的参数的量化，作者观察到在训练阶段激活值的占比很高，消耗了大部分的内存，因此需要对激活值进行量化。为了弥补精度下降，作者提出了一种非常朴素的思路，就是按比例扩大模型的通道数，可以看到仅仅将通道数目扩大到原来的两倍就能带来非常大的性能提升，当然这么做的代价也非常明显，参数和运算数也会相应变大。除此之外比较遗憾的地方是，作者是用</a:t>
            </a:r>
            <a:r>
              <a:rPr lang="en-US" altLang="zh-CN" dirty="0"/>
              <a:t>ResNet-34</a:t>
            </a:r>
            <a:r>
              <a:rPr lang="zh-CN" altLang="en-US" dirty="0"/>
              <a:t>进行的实验，得到的结果和一般在</a:t>
            </a:r>
            <a:r>
              <a:rPr lang="en-US" altLang="zh-CN" dirty="0"/>
              <a:t>ResNet-18</a:t>
            </a:r>
            <a:r>
              <a:rPr lang="zh-CN" altLang="en-US" dirty="0"/>
              <a:t>上取得的结果不能直接比较。</a:t>
            </a:r>
            <a:endParaRPr lang="en-US" altLang="zh-CN" dirty="0"/>
          </a:p>
        </p:txBody>
      </p:sp>
    </p:spTree>
    <p:extLst>
      <p:ext uri="{BB962C8B-B14F-4D97-AF65-F5344CB8AC3E}">
        <p14:creationId xmlns:p14="http://schemas.microsoft.com/office/powerpoint/2010/main" val="40691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a:t>
            </a:r>
            <a:r>
              <a:rPr lang="en-US" altLang="zh-CN" dirty="0"/>
              <a:t>Bi-Real Net</a:t>
            </a:r>
            <a:r>
              <a:rPr lang="zh-CN" altLang="en-US" dirty="0"/>
              <a:t>也是</a:t>
            </a:r>
            <a:r>
              <a:rPr lang="en-US" altLang="zh-CN" dirty="0"/>
              <a:t>BNN</a:t>
            </a:r>
            <a:r>
              <a:rPr lang="zh-CN" altLang="en-US" dirty="0"/>
              <a:t>领域比较经典的文章，作者是港科的刘泽春。在这篇文章里，作者发现</a:t>
            </a:r>
            <a:r>
              <a:rPr lang="en-US" altLang="zh-CN" dirty="0"/>
              <a:t>Binary Conv</a:t>
            </a:r>
            <a:r>
              <a:rPr lang="zh-CN" altLang="en-US" dirty="0"/>
              <a:t>生成的结果是通过</a:t>
            </a:r>
            <a:r>
              <a:rPr lang="en-US" altLang="zh-CN" dirty="0"/>
              <a:t>bit-count</a:t>
            </a:r>
            <a:r>
              <a:rPr lang="zh-CN" altLang="en-US" dirty="0"/>
              <a:t>产生的整数，这一特征图里包括大量信息，如果通过</a:t>
            </a:r>
            <a:r>
              <a:rPr lang="en-US" altLang="zh-CN" dirty="0"/>
              <a:t>BN</a:t>
            </a:r>
            <a:r>
              <a:rPr lang="zh-CN" altLang="en-US" dirty="0"/>
              <a:t>后直接进行量化会损失大量信息，因此提出在原来的</a:t>
            </a:r>
            <a:r>
              <a:rPr lang="en-US" altLang="zh-CN" dirty="0"/>
              <a:t>shortcut</a:t>
            </a:r>
            <a:r>
              <a:rPr lang="zh-CN" altLang="en-US" dirty="0"/>
              <a:t>的基础上再引入更细粒度的</a:t>
            </a:r>
            <a:r>
              <a:rPr lang="en-US" altLang="zh-CN" dirty="0"/>
              <a:t>shortcut</a:t>
            </a:r>
            <a:r>
              <a:rPr lang="zh-CN" altLang="en-US" dirty="0"/>
              <a:t>，就是右边这种，在</a:t>
            </a:r>
            <a:r>
              <a:rPr lang="en-US" altLang="zh-CN" dirty="0"/>
              <a:t>sign</a:t>
            </a:r>
            <a:r>
              <a:rPr lang="zh-CN" altLang="en-US" dirty="0"/>
              <a:t>之前，将</a:t>
            </a:r>
            <a:r>
              <a:rPr lang="en-US" altLang="zh-CN" dirty="0"/>
              <a:t>conv</a:t>
            </a:r>
            <a:r>
              <a:rPr lang="zh-CN" altLang="en-US" dirty="0"/>
              <a:t>产生的结果跳跃连接到下一层</a:t>
            </a:r>
            <a:r>
              <a:rPr lang="en-US" altLang="zh-CN" dirty="0"/>
              <a:t>sign</a:t>
            </a:r>
            <a:r>
              <a:rPr lang="zh-CN" altLang="en-US" dirty="0"/>
              <a:t>之前，这就是这篇文章在模型结构方面的改进。然后除此之外作者还提出对</a:t>
            </a:r>
            <a:r>
              <a:rPr lang="en-US" altLang="zh-CN" dirty="0"/>
              <a:t>STE</a:t>
            </a:r>
            <a:r>
              <a:rPr lang="zh-CN" altLang="en-US" dirty="0"/>
              <a:t>的梯度进行修正，比如用分段多项式来拟合</a:t>
            </a:r>
            <a:r>
              <a:rPr lang="en-US" altLang="zh-CN" dirty="0"/>
              <a:t>sign</a:t>
            </a:r>
            <a:r>
              <a:rPr lang="zh-CN" altLang="en-US" dirty="0"/>
              <a:t>函数关于激活值的导数，用全精度权重的幅值来修正参数的梯度等，最后在</a:t>
            </a:r>
            <a:r>
              <a:rPr lang="en-US" altLang="zh-CN" dirty="0"/>
              <a:t>ResNet-18</a:t>
            </a:r>
            <a:r>
              <a:rPr lang="zh-CN" altLang="en-US" dirty="0"/>
              <a:t>上</a:t>
            </a:r>
            <a:r>
              <a:rPr lang="en-US" altLang="zh-CN" dirty="0"/>
              <a:t>Bi-Real Net</a:t>
            </a:r>
            <a:r>
              <a:rPr lang="zh-CN" altLang="en-US" dirty="0"/>
              <a:t>达到了</a:t>
            </a:r>
            <a:r>
              <a:rPr lang="en-US" altLang="zh-CN" dirty="0"/>
              <a:t>56.4%</a:t>
            </a:r>
            <a:r>
              <a:rPr lang="zh-CN" altLang="en-US" dirty="0"/>
              <a:t>的精度。</a:t>
            </a:r>
            <a:endParaRPr lang="en-US" altLang="zh-CN" dirty="0"/>
          </a:p>
        </p:txBody>
      </p:sp>
    </p:spTree>
    <p:extLst>
      <p:ext uri="{BB962C8B-B14F-4D97-AF65-F5344CB8AC3E}">
        <p14:creationId xmlns:p14="http://schemas.microsoft.com/office/powerpoint/2010/main" val="2433509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 name="Picture 5" descr="NICS_logo"/>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296150" y="6086481"/>
            <a:ext cx="1847850"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5890" name="Rectangle 2"/>
          <p:cNvSpPr>
            <a:spLocks noGrp="1" noChangeArrowheads="1"/>
          </p:cNvSpPr>
          <p:nvPr>
            <p:ph type="ctrTitle"/>
          </p:nvPr>
        </p:nvSpPr>
        <p:spPr>
          <a:xfrm>
            <a:off x="685800" y="1700219"/>
            <a:ext cx="7772400" cy="1944687"/>
          </a:xfrm>
        </p:spPr>
        <p:txBody>
          <a:bodyPr/>
          <a:lstStyle>
            <a:lvl1pPr>
              <a:defRPr sz="3000">
                <a:ea typeface="隶书" pitchFamily="49" charset="-122"/>
              </a:defRPr>
            </a:lvl1pPr>
          </a:lstStyle>
          <a:p>
            <a:r>
              <a:rPr lang="zh-CN" altLang="en-US"/>
              <a:t>单击此处编辑母版标题样式</a:t>
            </a:r>
          </a:p>
        </p:txBody>
      </p:sp>
      <p:sp>
        <p:nvSpPr>
          <p:cNvPr id="16589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1468505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250828"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BD0AD7D5-019D-47C6-A73F-A2FD8989C098}"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16990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表格占位符 2"/>
          <p:cNvSpPr>
            <a:spLocks noGrp="1"/>
          </p:cNvSpPr>
          <p:nvPr>
            <p:ph type="tbl" idx="1"/>
          </p:nvPr>
        </p:nvSpPr>
        <p:spPr>
          <a:xfrm>
            <a:off x="250827" y="1138238"/>
            <a:ext cx="8642350" cy="5314950"/>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14DC57C8-2CF6-4060-8E9E-67DD5A5EA395}"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01923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356"/>
            <a:ext cx="8353425" cy="720725"/>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a:xfrm>
            <a:off x="395288" y="6453194"/>
            <a:ext cx="2133600" cy="268287"/>
          </a:xfrm>
          <a:prstGeom prst="rect">
            <a:avLst/>
          </a:prstGeom>
        </p:spPr>
        <p:txBody>
          <a:bodyPr/>
          <a:lstStyle>
            <a:lvl1pPr>
              <a:defRPr/>
            </a:lvl1pPr>
          </a:lstStyle>
          <a:p>
            <a:pPr eaLnBrk="0" fontAlgn="base" hangingPunct="0">
              <a:spcBef>
                <a:spcPct val="0"/>
              </a:spcBef>
              <a:spcAft>
                <a:spcPct val="0"/>
              </a:spcAft>
              <a:defRPr/>
            </a:pPr>
            <a:endParaRPr lang="zh-CN" altLang="en-US" sz="750" i="1">
              <a:solidFill>
                <a:srgbClr val="008000"/>
              </a:solidFill>
              <a:latin typeface="Arial" panose="020B0604020202020204" pitchFamily="34" charset="0"/>
            </a:endParaRPr>
          </a:p>
        </p:txBody>
      </p:sp>
      <p:sp>
        <p:nvSpPr>
          <p:cNvPr id="4" name="页脚占位符 4"/>
          <p:cNvSpPr>
            <a:spLocks noGrp="1" noChangeArrowheads="1"/>
          </p:cNvSpPr>
          <p:nvPr>
            <p:ph type="ftr" sz="quarter" idx="11"/>
          </p:nvPr>
        </p:nvSpPr>
        <p:spPr>
          <a:xfrm>
            <a:off x="3124200" y="6453194"/>
            <a:ext cx="2895600" cy="268287"/>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eaLnBrk="0" fontAlgn="base" hangingPunct="0">
              <a:spcBef>
                <a:spcPct val="0"/>
              </a:spcBef>
              <a:spcAft>
                <a:spcPct val="0"/>
              </a:spcAft>
              <a:defRPr/>
            </a:pPr>
            <a:endParaRPr lang="zh-CN" altLang="en-US" sz="750" i="1">
              <a:solidFill>
                <a:srgbClr val="008000"/>
              </a:solidFill>
              <a:latin typeface="Arial" panose="020B0604020202020204" pitchFamily="34" charset="0"/>
            </a:endParaRPr>
          </a:p>
        </p:txBody>
      </p:sp>
      <p:sp>
        <p:nvSpPr>
          <p:cNvPr id="5" name="灯片编号占位符 5"/>
          <p:cNvSpPr>
            <a:spLocks noGrp="1" noChangeArrowheads="1"/>
          </p:cNvSpPr>
          <p:nvPr>
            <p:ph type="sldNum" sz="quarter" idx="12"/>
          </p:nvPr>
        </p:nvSpPr>
        <p:spPr>
          <a:xfrm>
            <a:off x="6615113" y="6453194"/>
            <a:ext cx="2133600" cy="268287"/>
          </a:xfrm>
          <a:prstGeom prst="rect">
            <a:avLst/>
          </a:prstGeom>
        </p:spPr>
        <p:txBody>
          <a:bodyPr/>
          <a:lstStyle>
            <a:lvl1pPr>
              <a:defRPr>
                <a:latin typeface="等线" panose="02010600030101010101" pitchFamily="2" charset="-122"/>
              </a:defRPr>
            </a:lvl1pPr>
          </a:lstStyle>
          <a:p>
            <a:pPr>
              <a:defRPr/>
            </a:pPr>
            <a:fld id="{B5D5E79A-5634-4B93-AB4D-BB11C76FE197}" type="slidenum">
              <a:rPr lang="zh-CN" altLang="en-US" smtClean="0">
                <a:solidFill>
                  <a:srgbClr val="3333CC"/>
                </a:solidFill>
              </a:rPr>
              <a:pPr>
                <a:defRPr/>
              </a:pPr>
              <a:t>‹#›</a:t>
            </a:fld>
            <a:endParaRPr lang="zh-CN" altLang="en-US" dirty="0">
              <a:solidFill>
                <a:srgbClr val="3333CC"/>
              </a:solidFill>
            </a:endParaRPr>
          </a:p>
        </p:txBody>
      </p:sp>
    </p:spTree>
    <p:extLst>
      <p:ext uri="{BB962C8B-B14F-4D97-AF65-F5344CB8AC3E}">
        <p14:creationId xmlns:p14="http://schemas.microsoft.com/office/powerpoint/2010/main" val="26519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 descr="ZK13T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928" y="115894"/>
            <a:ext cx="1584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NICS_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96150" y="6086481"/>
            <a:ext cx="18478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ChangeArrowheads="1"/>
          </p:cNvSpPr>
          <p:nvPr>
            <p:ph type="ctrTitle"/>
          </p:nvPr>
        </p:nvSpPr>
        <p:spPr>
          <a:xfrm>
            <a:off x="685800" y="1700219"/>
            <a:ext cx="7772400" cy="1944687"/>
          </a:xfrm>
        </p:spPr>
        <p:txBody>
          <a:bodyPr/>
          <a:lstStyle>
            <a:lvl1pPr>
              <a:defRPr sz="2250">
                <a:ea typeface="隶书" pitchFamily="49" charset="-122"/>
              </a:defRPr>
            </a:lvl1pPr>
          </a:lstStyle>
          <a:p>
            <a:r>
              <a:rPr lang="zh-CN" altLang="en-US"/>
              <a:t>单击此处编辑母版标题样式</a:t>
            </a:r>
          </a:p>
        </p:txBody>
      </p:sp>
      <p:sp>
        <p:nvSpPr>
          <p:cNvPr id="16589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2124935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2977945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8" y="1138238"/>
            <a:ext cx="4244975" cy="531495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3" y="6400800"/>
            <a:ext cx="1039813" cy="457200"/>
          </a:xfrm>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1798711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323850" y="6427788"/>
            <a:ext cx="1524000" cy="457200"/>
          </a:xfrm>
          <a:prstGeom prst="rect">
            <a:avLst/>
          </a:prstGeom>
        </p:spPr>
        <p:txBody>
          <a:bodyPr/>
          <a:lstStyle>
            <a:lvl1pPr eaLnBrk="0" hangingPunct="0">
              <a:spcBef>
                <a:spcPct val="20000"/>
              </a:spcBef>
              <a:buFontTx/>
              <a:buChar char="•"/>
              <a:defRPr>
                <a:latin typeface="Arial" charset="0"/>
                <a:ea typeface="宋体" pitchFamily="2" charset="-122"/>
                <a:cs typeface="+mn-cs"/>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xfrm>
            <a:off x="2484438" y="6400800"/>
            <a:ext cx="3905250" cy="457200"/>
          </a:xfrm>
          <a:prstGeom prst="rect">
            <a:avLst/>
          </a:prstGeom>
        </p:spPr>
        <p:txBody>
          <a:bodyPr vert="horz" wrap="square" lIns="91440" tIns="45720" rIns="91440" bIns="45720" numCol="1" anchor="t" anchorCtr="0" compatLnSpc="1">
            <a:prstTxWarp prst="textNoShape">
              <a:avLst/>
            </a:prstTxWarp>
          </a:bodyPr>
          <a:lstStyle>
            <a:lvl1pPr>
              <a:spcBef>
                <a:spcPct val="20000"/>
              </a:spcBef>
              <a:buFontTx/>
              <a:buChar char="•"/>
              <a:defRPr>
                <a:latin typeface="等线" panose="02010600030101010101" pitchFamily="2" charset="-122"/>
                <a:ea typeface="等线" panose="02010600030101010101" pitchFamily="2" charset="-122"/>
              </a:defRPr>
            </a:lvl1pPr>
          </a:lstStyle>
          <a:p>
            <a:endParaRPr lang="zh-CN" altLang="en-US" dirty="0">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86989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945601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2873044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4590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等线" panose="02010600030101010101" pitchFamily="2" charset="-122"/>
              </a:defRPr>
            </a:lvl1pPr>
            <a:lvl2pPr>
              <a:defRPr>
                <a:latin typeface="等线" panose="02010600030101010101" pitchFamily="2" charset="-122"/>
              </a:defRPr>
            </a:lvl2pPr>
            <a:lvl3pPr>
              <a:defRPr>
                <a:latin typeface="等线" panose="02010600030101010101" pitchFamily="2" charset="-122"/>
              </a:defRPr>
            </a:lvl3pPr>
            <a:lvl4pPr>
              <a:defRPr>
                <a:latin typeface="等线" panose="02010600030101010101" pitchFamily="2" charset="-122"/>
              </a:defRPr>
            </a:lvl4pPr>
            <a:lvl5pPr>
              <a:defRPr>
                <a:latin typeface="等线"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399030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3691021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91" y="74619"/>
            <a:ext cx="2160587" cy="6378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8" y="74619"/>
            <a:ext cx="6329363" cy="6378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404639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250828"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191868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表格占位符 2"/>
          <p:cNvSpPr>
            <a:spLocks noGrp="1"/>
          </p:cNvSpPr>
          <p:nvPr>
            <p:ph type="tbl" idx="1"/>
          </p:nvPr>
        </p:nvSpPr>
        <p:spPr>
          <a:xfrm>
            <a:off x="250827" y="1138238"/>
            <a:ext cx="8642350" cy="5314950"/>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3662770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a:defRPr sz="1575" b="1" u="none"/>
            </a:lvl1pPr>
            <a:lvl2pPr>
              <a:defRPr sz="1575" b="1" u="none"/>
            </a:lvl2pPr>
            <a:lvl3pPr>
              <a:defRPr sz="1575" b="1" u="none"/>
            </a:lvl3pPr>
            <a:lvl4pPr>
              <a:defRPr sz="1575" b="1" u="none"/>
            </a:lvl4pPr>
            <a:lvl5pPr>
              <a:defRPr sz="1575" b="1" u="none"/>
            </a:lvl5pPr>
          </a:lstStyle>
          <a:p>
            <a:pPr lvl="0"/>
            <a:r>
              <a:rPr lang="de-DE" dirty="0"/>
              <a:t>First Level Content</a:t>
            </a:r>
          </a:p>
          <a:p>
            <a:pPr lvl="1"/>
            <a:r>
              <a:rPr lang="de-DE" dirty="0"/>
              <a:t>Second Level Content</a:t>
            </a:r>
          </a:p>
          <a:p>
            <a:pPr lvl="2"/>
            <a:r>
              <a:rPr lang="de-DE" dirty="0"/>
              <a:t>Third Level Content</a:t>
            </a:r>
          </a:p>
          <a:p>
            <a:pPr lvl="3"/>
            <a:r>
              <a:rPr lang="de-DE" dirty="0" err="1"/>
              <a:t>Fourth</a:t>
            </a:r>
            <a:r>
              <a:rPr lang="de-DE" dirty="0"/>
              <a:t> Level Content</a:t>
            </a:r>
          </a:p>
          <a:p>
            <a:pPr lvl="4"/>
            <a:r>
              <a:rPr lang="de-DE" dirty="0" err="1"/>
              <a:t>Fifth</a:t>
            </a:r>
            <a:r>
              <a:rPr lang="de-DE" dirty="0"/>
              <a:t> Level Content</a:t>
            </a:r>
          </a:p>
        </p:txBody>
      </p:sp>
      <p:sp>
        <p:nvSpPr>
          <p:cNvPr id="8" name="Titel 7"/>
          <p:cNvSpPr>
            <a:spLocks noGrp="1"/>
          </p:cNvSpPr>
          <p:nvPr>
            <p:ph type="title" hasCustomPrompt="1"/>
          </p:nvPr>
        </p:nvSpPr>
        <p:spPr/>
        <p:txBody>
          <a:bodyPr/>
          <a:lstStyle/>
          <a:p>
            <a:r>
              <a:rPr lang="de-DE" dirty="0"/>
              <a:t>Slide Title</a:t>
            </a:r>
          </a:p>
        </p:txBody>
      </p:sp>
      <p:sp>
        <p:nvSpPr>
          <p:cNvPr id="2" name="Datumsplatzhalter 1"/>
          <p:cNvSpPr>
            <a:spLocks noGrp="1"/>
          </p:cNvSpPr>
          <p:nvPr>
            <p:ph type="dt" sz="half" idx="10"/>
          </p:nvPr>
        </p:nvSpPr>
        <p:spPr>
          <a:xfrm>
            <a:off x="457200" y="6356356"/>
            <a:ext cx="1090464" cy="365125"/>
          </a:xfrm>
          <a:prstGeom prst="rect">
            <a:avLst/>
          </a:prstGeom>
        </p:spPr>
        <p:txBody>
          <a:bodyPr/>
          <a:lstStyle>
            <a:lvl1pPr>
              <a:defRPr>
                <a:solidFill>
                  <a:schemeClr val="tx1">
                    <a:lumMod val="75000"/>
                    <a:lumOff val="25000"/>
                  </a:schemeClr>
                </a:solidFill>
                <a:latin typeface="等线" panose="02010600030101010101" pitchFamily="2" charset="-122"/>
                <a:ea typeface="等线" panose="02010600030101010101" pitchFamily="2" charset="-122"/>
              </a:defRPr>
            </a:lvl1pPr>
          </a:lstStyle>
          <a:p>
            <a:endParaRPr lang="de-DE" dirty="0">
              <a:solidFill>
                <a:srgbClr val="000000">
                  <a:lumMod val="75000"/>
                  <a:lumOff val="25000"/>
                </a:srgbClr>
              </a:solidFill>
            </a:endParaRPr>
          </a:p>
        </p:txBody>
      </p:sp>
      <p:sp>
        <p:nvSpPr>
          <p:cNvPr id="7" name="Fußzeilenplatzhalter 6"/>
          <p:cNvSpPr>
            <a:spLocks noGrp="1"/>
          </p:cNvSpPr>
          <p:nvPr>
            <p:ph type="ftr" sz="quarter" idx="11"/>
          </p:nvPr>
        </p:nvSpPr>
        <p:spPr>
          <a:xfrm>
            <a:off x="1691682" y="6356356"/>
            <a:ext cx="5760640" cy="365125"/>
          </a:xfrm>
          <a:prstGeom prst="rect">
            <a:avLst/>
          </a:prstGeom>
        </p:spPr>
        <p:txBody>
          <a:bodyPr/>
          <a:lstStyle>
            <a:lvl1pPr>
              <a:defRPr>
                <a:solidFill>
                  <a:schemeClr val="tx1">
                    <a:lumMod val="75000"/>
                    <a:lumOff val="25000"/>
                  </a:schemeClr>
                </a:solidFill>
                <a:latin typeface="等线" panose="02010600030101010101" pitchFamily="2" charset="-122"/>
                <a:ea typeface="等线" panose="02010600030101010101" pitchFamily="2" charset="-122"/>
              </a:defRPr>
            </a:lvl1pPr>
          </a:lstStyle>
          <a:p>
            <a:endParaRPr lang="de-DE" dirty="0">
              <a:solidFill>
                <a:srgbClr val="000000">
                  <a:lumMod val="75000"/>
                  <a:lumOff val="25000"/>
                </a:srgbClr>
              </a:solidFill>
            </a:endParaRPr>
          </a:p>
        </p:txBody>
      </p:sp>
      <p:sp>
        <p:nvSpPr>
          <p:cNvPr id="9" name="Foliennummernplatzhalter 8"/>
          <p:cNvSpPr>
            <a:spLocks noGrp="1"/>
          </p:cNvSpPr>
          <p:nvPr>
            <p:ph type="sldNum" sz="quarter" idx="12"/>
          </p:nvPr>
        </p:nvSpPr>
        <p:spPr/>
        <p:txBody>
          <a:bodyPr/>
          <a:lstStyle>
            <a:lvl1pPr>
              <a:defRPr>
                <a:solidFill>
                  <a:schemeClr val="tx1">
                    <a:lumMod val="75000"/>
                    <a:lumOff val="25000"/>
                  </a:schemeClr>
                </a:solidFill>
              </a:defRPr>
            </a:lvl1pPr>
          </a:lstStyle>
          <a:p>
            <a:fld id="{9C19E16B-8FB8-47EC-BE20-F0B479611C50}" type="slidenum">
              <a:rPr lang="zh-CN" altLang="en-US" smtClean="0">
                <a:solidFill>
                  <a:srgbClr val="000000">
                    <a:lumMod val="75000"/>
                    <a:lumOff val="25000"/>
                  </a:srgbClr>
                </a:solidFill>
              </a:rPr>
              <a:pPr/>
              <a:t>‹#›</a:t>
            </a:fld>
            <a:endParaRPr lang="zh-CN" altLang="en-US">
              <a:solidFill>
                <a:srgbClr val="000000">
                  <a:lumMod val="75000"/>
                  <a:lumOff val="25000"/>
                </a:srgbClr>
              </a:solidFill>
            </a:endParaRPr>
          </a:p>
        </p:txBody>
      </p:sp>
    </p:spTree>
    <p:extLst>
      <p:ext uri="{BB962C8B-B14F-4D97-AF65-F5344CB8AC3E}">
        <p14:creationId xmlns:p14="http://schemas.microsoft.com/office/powerpoint/2010/main" val="124341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a:defRPr sz="2100" b="1" u="none">
                <a:latin typeface="等线" panose="02010600030101010101" pitchFamily="2" charset="-122"/>
              </a:defRPr>
            </a:lvl1pPr>
            <a:lvl2pPr>
              <a:defRPr sz="2100" b="1" u="none">
                <a:latin typeface="等线" panose="02010600030101010101" pitchFamily="2" charset="-122"/>
              </a:defRPr>
            </a:lvl2pPr>
            <a:lvl3pPr>
              <a:defRPr sz="2100" b="1" u="none">
                <a:latin typeface="等线" panose="02010600030101010101" pitchFamily="2" charset="-122"/>
              </a:defRPr>
            </a:lvl3pPr>
            <a:lvl4pPr>
              <a:defRPr sz="2100" b="1" u="none">
                <a:latin typeface="等线" panose="02010600030101010101" pitchFamily="2" charset="-122"/>
              </a:defRPr>
            </a:lvl4pPr>
            <a:lvl5pPr>
              <a:defRPr sz="2100" b="1" u="none">
                <a:latin typeface="等线" panose="02010600030101010101" pitchFamily="2" charset="-122"/>
              </a:defRPr>
            </a:lvl5pPr>
          </a:lstStyle>
          <a:p>
            <a:pPr lvl="0"/>
            <a:r>
              <a:rPr lang="de-DE" dirty="0"/>
              <a:t>First Level Content</a:t>
            </a:r>
          </a:p>
          <a:p>
            <a:pPr lvl="1"/>
            <a:r>
              <a:rPr lang="de-DE" dirty="0"/>
              <a:t>Second Level Content</a:t>
            </a:r>
          </a:p>
          <a:p>
            <a:pPr lvl="2"/>
            <a:r>
              <a:rPr lang="de-DE" dirty="0"/>
              <a:t>Third Level Content</a:t>
            </a:r>
          </a:p>
          <a:p>
            <a:pPr lvl="3"/>
            <a:r>
              <a:rPr lang="de-DE" dirty="0" err="1"/>
              <a:t>Fourth</a:t>
            </a:r>
            <a:r>
              <a:rPr lang="de-DE" dirty="0"/>
              <a:t> Level Content</a:t>
            </a:r>
          </a:p>
          <a:p>
            <a:pPr lvl="4"/>
            <a:r>
              <a:rPr lang="de-DE" dirty="0" err="1"/>
              <a:t>Fifth</a:t>
            </a:r>
            <a:r>
              <a:rPr lang="de-DE" dirty="0"/>
              <a:t> Level Content</a:t>
            </a:r>
          </a:p>
        </p:txBody>
      </p:sp>
      <p:sp>
        <p:nvSpPr>
          <p:cNvPr id="8" name="Titel 7"/>
          <p:cNvSpPr>
            <a:spLocks noGrp="1"/>
          </p:cNvSpPr>
          <p:nvPr>
            <p:ph type="title" hasCustomPrompt="1"/>
          </p:nvPr>
        </p:nvSpPr>
        <p:spPr/>
        <p:txBody>
          <a:bodyPr/>
          <a:lstStyle>
            <a:lvl1pPr>
              <a:defRPr>
                <a:latin typeface="等线" panose="02010600030101010101" pitchFamily="2" charset="-122"/>
              </a:defRPr>
            </a:lvl1pPr>
          </a:lstStyle>
          <a:p>
            <a:r>
              <a:rPr lang="de-DE" dirty="0"/>
              <a:t>Slide Title</a:t>
            </a:r>
          </a:p>
        </p:txBody>
      </p:sp>
      <p:sp>
        <p:nvSpPr>
          <p:cNvPr id="2" name="Datumsplatzhalter 1"/>
          <p:cNvSpPr>
            <a:spLocks noGrp="1"/>
          </p:cNvSpPr>
          <p:nvPr>
            <p:ph type="dt" sz="half" idx="10"/>
          </p:nvPr>
        </p:nvSpPr>
        <p:spPr>
          <a:xfrm>
            <a:off x="457200" y="6356356"/>
            <a:ext cx="1090464"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endParaRPr lang="de-DE" sz="750" i="1" dirty="0">
              <a:solidFill>
                <a:srgbClr val="000000">
                  <a:lumMod val="75000"/>
                  <a:lumOff val="25000"/>
                </a:srgbClr>
              </a:solidFill>
              <a:latin typeface="Arial" panose="020B0604020202020204" pitchFamily="34" charset="0"/>
              <a:ea typeface="宋体" panose="02010600030101010101" pitchFamily="2" charset="-122"/>
            </a:endParaRPr>
          </a:p>
        </p:txBody>
      </p:sp>
      <p:sp>
        <p:nvSpPr>
          <p:cNvPr id="7" name="Fußzeilenplatzhalter 6"/>
          <p:cNvSpPr>
            <a:spLocks noGrp="1"/>
          </p:cNvSpPr>
          <p:nvPr>
            <p:ph type="ftr" sz="quarter" idx="11"/>
          </p:nvPr>
        </p:nvSpPr>
        <p:spPr>
          <a:xfrm>
            <a:off x="1691682" y="6356356"/>
            <a:ext cx="5760640"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endParaRPr lang="de-DE" sz="750" i="1" dirty="0">
              <a:solidFill>
                <a:srgbClr val="000000">
                  <a:lumMod val="75000"/>
                  <a:lumOff val="25000"/>
                </a:srgbClr>
              </a:solidFill>
              <a:latin typeface="Arial" panose="020B0604020202020204" pitchFamily="34" charset="0"/>
              <a:ea typeface="宋体" panose="02010600030101010101" pitchFamily="2" charset="-122"/>
            </a:endParaRPr>
          </a:p>
        </p:txBody>
      </p:sp>
      <p:sp>
        <p:nvSpPr>
          <p:cNvPr id="9" name="Foliennummernplatzhalter 8"/>
          <p:cNvSpPr>
            <a:spLocks noGrp="1"/>
          </p:cNvSpPr>
          <p:nvPr>
            <p:ph type="sldNum" sz="quarter" idx="12"/>
          </p:nvPr>
        </p:nvSpPr>
        <p:spPr/>
        <p:txBody>
          <a:bodyPr/>
          <a:lstStyle>
            <a:lvl1pPr>
              <a:defRPr>
                <a:solidFill>
                  <a:schemeClr val="tx1">
                    <a:lumMod val="75000"/>
                    <a:lumOff val="25000"/>
                  </a:schemeClr>
                </a:solidFill>
              </a:defRPr>
            </a:lvl1pPr>
          </a:lstStyle>
          <a:p>
            <a:fld id="{D1628BF6-67F0-405E-B297-68D77A67C46A}" type="slidenum">
              <a:rPr lang="de-DE" smtClean="0">
                <a:solidFill>
                  <a:srgbClr val="000000">
                    <a:lumMod val="75000"/>
                    <a:lumOff val="25000"/>
                  </a:srgbClr>
                </a:solidFill>
              </a:rPr>
              <a:pPr/>
              <a:t>‹#›</a:t>
            </a:fld>
            <a:endParaRPr lang="de-DE">
              <a:solidFill>
                <a:srgbClr val="000000">
                  <a:lumMod val="75000"/>
                  <a:lumOff val="25000"/>
                </a:srgbClr>
              </a:solidFill>
            </a:endParaRPr>
          </a:p>
        </p:txBody>
      </p:sp>
    </p:spTree>
    <p:extLst>
      <p:ext uri="{BB962C8B-B14F-4D97-AF65-F5344CB8AC3E}">
        <p14:creationId xmlns:p14="http://schemas.microsoft.com/office/powerpoint/2010/main" val="1767484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219862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90904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315954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421133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8" y="1138238"/>
            <a:ext cx="4244975" cy="53149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3" y="6400800"/>
            <a:ext cx="1039813" cy="457200"/>
          </a:xfrm>
        </p:spPr>
        <p:txBody>
          <a:bodyPr/>
          <a:lstStyle>
            <a:lvl1pPr>
              <a:defRPr/>
            </a:lvl1pPr>
          </a:lstStyle>
          <a:p>
            <a:r>
              <a:rPr lang="en-US" altLang="zh-CN" dirty="0">
                <a:solidFill>
                  <a:srgbClr val="3333CC"/>
                </a:solidFill>
                <a:latin typeface="等线" panose="02010600030101010101" pitchFamily="2" charset="-122"/>
              </a:rPr>
              <a:t>p. </a:t>
            </a:r>
            <a:fld id="{7DD0302D-41F0-4A93-A61E-78A8CA71E2B9}"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18637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37047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148829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14459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81248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06518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86885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721566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8558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solidFill>
                  <a:schemeClr val="tx1"/>
                </a:solidFill>
              </a:defRPr>
            </a:lvl1pPr>
          </a:lstStyle>
          <a:p>
            <a:fld id="{4618A5E3-D6EC-487E-AF78-87AAF270F22D}" type="slidenum">
              <a:rPr lang="zh-CN" altLang="en-US" smtClean="0">
                <a:solidFill>
                  <a:srgbClr val="000000"/>
                </a:solidFill>
              </a:rPr>
              <a:pPr/>
              <a:t>‹#›</a:t>
            </a:fld>
            <a:endParaRPr lang="zh-CN" altLang="en-US" dirty="0">
              <a:solidFill>
                <a:srgbClr val="000000"/>
              </a:solidFill>
            </a:endParaRPr>
          </a:p>
        </p:txBody>
      </p:sp>
    </p:spTree>
    <p:extLst>
      <p:ext uri="{BB962C8B-B14F-4D97-AF65-F5344CB8AC3E}">
        <p14:creationId xmlns:p14="http://schemas.microsoft.com/office/powerpoint/2010/main" val="238851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6383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323850" y="6427788"/>
            <a:ext cx="1524000" cy="457200"/>
          </a:xfrm>
          <a:prstGeom prst="rect">
            <a:avLst/>
          </a:prstGeom>
        </p:spPr>
        <p:txBody>
          <a:bodyPr/>
          <a:lstStyle>
            <a:lvl1pPr eaLnBrk="0" hangingPunct="0">
              <a:spcBef>
                <a:spcPct val="20000"/>
              </a:spcBef>
              <a:buFontTx/>
              <a:buChar char="•"/>
              <a:defRPr>
                <a:latin typeface="Arial" charset="0"/>
                <a:ea typeface="宋体" pitchFamily="2" charset="-122"/>
                <a:cs typeface="+mn-cs"/>
              </a:defRPr>
            </a:lvl1pPr>
          </a:lstStyle>
          <a:p>
            <a:pPr fontAlgn="base">
              <a:spcAft>
                <a:spcPct val="0"/>
              </a:spcAft>
              <a:defRPr/>
            </a:pPr>
            <a:endParaRPr lang="en-US" altLang="zh-CN" sz="750" i="1">
              <a:solidFill>
                <a:srgbClr val="008000"/>
              </a:solidFill>
            </a:endParaRPr>
          </a:p>
        </p:txBody>
      </p:sp>
      <p:sp>
        <p:nvSpPr>
          <p:cNvPr id="8" name="Rectangle 5"/>
          <p:cNvSpPr>
            <a:spLocks noGrp="1" noChangeArrowheads="1"/>
          </p:cNvSpPr>
          <p:nvPr>
            <p:ph type="ftr" sz="quarter" idx="11"/>
          </p:nvPr>
        </p:nvSpPr>
        <p:spPr>
          <a:xfrm>
            <a:off x="2484438" y="6400800"/>
            <a:ext cx="3905250" cy="457200"/>
          </a:xfrm>
          <a:prstGeom prst="rect">
            <a:avLst/>
          </a:prstGeom>
        </p:spPr>
        <p:txBody>
          <a:bodyPr vert="horz" wrap="square" lIns="91440" tIns="45720" rIns="91440" bIns="45720" numCol="1" anchor="t" anchorCtr="0" compatLnSpc="1">
            <a:prstTxWarp prst="textNoShape">
              <a:avLst/>
            </a:prstTxWarp>
          </a:bodyPr>
          <a:lstStyle>
            <a:lvl1pPr>
              <a:spcBef>
                <a:spcPct val="20000"/>
              </a:spcBef>
              <a:buFontTx/>
              <a:buChar char="•"/>
              <a:defRPr/>
            </a:lvl1pPr>
          </a:lstStyle>
          <a:p>
            <a:pPr eaLnBrk="0" fontAlgn="base" hangingPunct="0">
              <a:spcAft>
                <a:spcPct val="0"/>
              </a:spcAft>
            </a:pPr>
            <a:endParaRPr lang="zh-CN" altLang="en-US" sz="750" i="1">
              <a:solidFill>
                <a:srgbClr val="008000"/>
              </a:solidFill>
              <a:latin typeface="Arial" panose="020B0604020202020204" pitchFamily="34" charset="0"/>
            </a:endParaRPr>
          </a:p>
        </p:txBody>
      </p:sp>
      <p:sp>
        <p:nvSpPr>
          <p:cNvPr id="9" name="Rectangle 6"/>
          <p:cNvSpPr>
            <a:spLocks noGrp="1" noChangeArrowheads="1"/>
          </p:cNvSpPr>
          <p:nvPr>
            <p:ph type="sldNum" sz="quarter" idx="12"/>
          </p:nvPr>
        </p:nvSpPr>
        <p:spPr/>
        <p:txBody>
          <a:bodyPr/>
          <a:lstStyle>
            <a:lvl1pPr>
              <a:defRPr/>
            </a:lvl1pPr>
          </a:lstStyle>
          <a:p>
            <a:r>
              <a:rPr lang="en-US" altLang="zh-CN" dirty="0">
                <a:solidFill>
                  <a:srgbClr val="3333CC"/>
                </a:solidFill>
                <a:latin typeface="等线" panose="02010600030101010101" pitchFamily="2" charset="-122"/>
              </a:rPr>
              <a:t>p. </a:t>
            </a:r>
            <a:fld id="{5678695E-C9C6-4F52-97D1-BB5241CEC47A}"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4200161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365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273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47004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5487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55886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3937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41037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18959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44451"/>
            <a:ext cx="7745412" cy="871539"/>
          </a:xfrm>
        </p:spPr>
        <p:txBody>
          <a:bodyPr/>
          <a:lstStyle/>
          <a:p>
            <a:r>
              <a:rPr lang="zh-CN" altLang="en-US"/>
              <a:t>单击此处编辑母版标题样式</a:t>
            </a:r>
          </a:p>
        </p:txBody>
      </p:sp>
      <p:sp>
        <p:nvSpPr>
          <p:cNvPr id="3" name="表格占位符 2"/>
          <p:cNvSpPr>
            <a:spLocks noGrp="1"/>
          </p:cNvSpPr>
          <p:nvPr>
            <p:ph type="tbl" idx="1"/>
          </p:nvPr>
        </p:nvSpPr>
        <p:spPr>
          <a:xfrm>
            <a:off x="652464" y="1641483"/>
            <a:ext cx="7929562"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endParaRPr lang="en-GB" altLang="zh-CN"/>
          </a:p>
        </p:txBody>
      </p:sp>
    </p:spTree>
    <p:extLst>
      <p:ext uri="{BB962C8B-B14F-4D97-AF65-F5344CB8AC3E}">
        <p14:creationId xmlns:p14="http://schemas.microsoft.com/office/powerpoint/2010/main" val="1355531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89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C3201142-4366-4271-8387-2C68F0242C36}"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49822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141751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818135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411296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54611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491810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2096261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89109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231249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748094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405787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7FAB469F-5C2B-49D6-BEE0-16762E5D1B73}"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365272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pic>
        <p:nvPicPr>
          <p:cNvPr id="4" name="Picture 12" descr="ba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600" y="2819404"/>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p:cNvGrpSpPr>
            <a:grpSpLocks/>
          </p:cNvGrpSpPr>
          <p:nvPr/>
        </p:nvGrpSpPr>
        <p:grpSpPr bwMode="auto">
          <a:xfrm>
            <a:off x="0" y="0"/>
            <a:ext cx="7086600" cy="833438"/>
            <a:chOff x="0" y="0"/>
            <a:chExt cx="7086600" cy="833438"/>
          </a:xfrm>
        </p:grpSpPr>
        <p:pic>
          <p:nvPicPr>
            <p:cNvPr id="6" name="Picture 10" descr="e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38200" y="228600"/>
              <a:ext cx="6248400" cy="276999"/>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Department of Electronic Engineering, Tsinghua University</a:t>
              </a:r>
              <a:endParaRPr lang="zh-CN" altLang="en-US" sz="1200" dirty="0">
                <a:solidFill>
                  <a:srgbClr val="000000"/>
                </a:solidFill>
                <a:latin typeface="Verdana" pitchFamily="34" charset="0"/>
                <a:ea typeface="宋体" charset="-122"/>
              </a:endParaRPr>
            </a:p>
          </p:txBody>
        </p:sp>
      </p:grpSp>
      <p:sp>
        <p:nvSpPr>
          <p:cNvPr id="17410" name="Rectangle 2"/>
          <p:cNvSpPr>
            <a:spLocks noGrp="1" noChangeArrowheads="1"/>
          </p:cNvSpPr>
          <p:nvPr>
            <p:ph type="ctrTitle"/>
          </p:nvPr>
        </p:nvSpPr>
        <p:spPr>
          <a:xfrm>
            <a:off x="582613" y="990600"/>
            <a:ext cx="7772400" cy="1828800"/>
          </a:xfrm>
        </p:spPr>
        <p:txBody>
          <a:bodyPr/>
          <a:lstStyle>
            <a:lvl1pPr algn="ctr">
              <a:defRPr sz="3000"/>
            </a:lvl1pPr>
          </a:lstStyle>
          <a:p>
            <a:r>
              <a:rPr lang="zh-CN" altLang="en-US"/>
              <a:t>单击此处编辑母版标题样式</a:t>
            </a:r>
            <a:endParaRPr lang="en-US" altLang="zh-CN"/>
          </a:p>
        </p:txBody>
      </p:sp>
      <p:sp>
        <p:nvSpPr>
          <p:cNvPr id="17411" name="Rectangle 3"/>
          <p:cNvSpPr>
            <a:spLocks noGrp="1" noChangeArrowheads="1"/>
          </p:cNvSpPr>
          <p:nvPr>
            <p:ph type="subTitle" idx="1"/>
          </p:nvPr>
        </p:nvSpPr>
        <p:spPr>
          <a:xfrm>
            <a:off x="1447800" y="3429000"/>
            <a:ext cx="6019800" cy="1600200"/>
          </a:xfrm>
        </p:spPr>
        <p:txBody>
          <a:bodyPr/>
          <a:lstStyle>
            <a:lvl1pPr marL="0" indent="0" algn="ctr">
              <a:buFont typeface="Wingdings" pitchFamily="2" charset="2"/>
              <a:buNone/>
              <a:defRPr sz="1650"/>
            </a:lvl1pPr>
          </a:lstStyle>
          <a:p>
            <a:r>
              <a:rPr lang="zh-CN" altLang="en-US"/>
              <a:t>单击此处编辑母版副标题样式</a:t>
            </a:r>
            <a:endParaRPr lang="en-US" altLang="zh-CN"/>
          </a:p>
        </p:txBody>
      </p:sp>
      <p:sp>
        <p:nvSpPr>
          <p:cNvPr id="11" name="Rectangle 6"/>
          <p:cNvSpPr>
            <a:spLocks noGrp="1" noChangeArrowheads="1"/>
          </p:cNvSpPr>
          <p:nvPr>
            <p:ph type="sldNum" sz="quarter" idx="10"/>
          </p:nvPr>
        </p:nvSpPr>
        <p:spPr>
          <a:xfrm>
            <a:off x="6553200" y="6248400"/>
            <a:ext cx="1905000" cy="457200"/>
          </a:xfrm>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grpSp>
        <p:nvGrpSpPr>
          <p:cNvPr id="12" name="组合 12"/>
          <p:cNvGrpSpPr>
            <a:grpSpLocks/>
          </p:cNvGrpSpPr>
          <p:nvPr/>
        </p:nvGrpSpPr>
        <p:grpSpPr bwMode="auto">
          <a:xfrm>
            <a:off x="1691680" y="6237316"/>
            <a:ext cx="6336704" cy="509587"/>
            <a:chOff x="1435696" y="6272753"/>
            <a:chExt cx="6336704" cy="509047"/>
          </a:xfrm>
        </p:grpSpPr>
        <p:sp>
          <p:nvSpPr>
            <p:cNvPr id="13" name="矩形 12"/>
            <p:cNvSpPr/>
            <p:nvPr/>
          </p:nvSpPr>
          <p:spPr>
            <a:xfrm>
              <a:off x="2667000" y="6366316"/>
              <a:ext cx="5105400" cy="276705"/>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Nano-scale Integrated Circuit and System Lab.</a:t>
              </a:r>
              <a:endParaRPr lang="zh-CN" altLang="en-US" sz="1200" dirty="0">
                <a:solidFill>
                  <a:srgbClr val="000000"/>
                </a:solidFill>
                <a:latin typeface="Verdana" pitchFamily="34" charset="0"/>
                <a:ea typeface="宋体" charset="-122"/>
              </a:endParaRPr>
            </a:p>
          </p:txBody>
        </p:sp>
        <p:pic>
          <p:nvPicPr>
            <p:cNvPr id="14" name="Picture 5" descr="NICS_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435696" y="6272753"/>
              <a:ext cx="1219200" cy="50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80667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3550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73892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78217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3799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3979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2124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00277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5029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7236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201FA847-B932-47F0-A71C-A04FEED6A09C}"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33479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10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pic>
        <p:nvPicPr>
          <p:cNvPr id="4" name="Picture 12" descr="ba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600" y="2819406"/>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p:cNvGrpSpPr>
            <a:grpSpLocks/>
          </p:cNvGrpSpPr>
          <p:nvPr/>
        </p:nvGrpSpPr>
        <p:grpSpPr bwMode="auto">
          <a:xfrm>
            <a:off x="0" y="0"/>
            <a:ext cx="7086600" cy="833438"/>
            <a:chOff x="0" y="0"/>
            <a:chExt cx="7086600" cy="833438"/>
          </a:xfrm>
        </p:grpSpPr>
        <p:pic>
          <p:nvPicPr>
            <p:cNvPr id="6" name="Picture 10" descr="e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38200" y="228600"/>
              <a:ext cx="6248400" cy="276999"/>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Department of Electronic Engineering, Tsinghua University</a:t>
              </a:r>
              <a:endParaRPr lang="zh-CN" altLang="en-US" sz="1200" dirty="0">
                <a:solidFill>
                  <a:srgbClr val="000000"/>
                </a:solidFill>
                <a:latin typeface="Verdana" pitchFamily="34" charset="0"/>
                <a:ea typeface="宋体" charset="-122"/>
              </a:endParaRPr>
            </a:p>
          </p:txBody>
        </p:sp>
      </p:grpSp>
      <p:sp>
        <p:nvSpPr>
          <p:cNvPr id="17410" name="Rectangle 2"/>
          <p:cNvSpPr>
            <a:spLocks noGrp="1" noChangeArrowheads="1"/>
          </p:cNvSpPr>
          <p:nvPr>
            <p:ph type="ctrTitle"/>
          </p:nvPr>
        </p:nvSpPr>
        <p:spPr>
          <a:xfrm>
            <a:off x="582613" y="990600"/>
            <a:ext cx="7772400" cy="1828800"/>
          </a:xfrm>
        </p:spPr>
        <p:txBody>
          <a:bodyPr/>
          <a:lstStyle>
            <a:lvl1pPr algn="ctr">
              <a:defRPr sz="3000"/>
            </a:lvl1pPr>
          </a:lstStyle>
          <a:p>
            <a:r>
              <a:rPr lang="zh-CN" altLang="en-US"/>
              <a:t>单击此处编辑母版标题样式</a:t>
            </a:r>
            <a:endParaRPr lang="en-US" altLang="zh-CN"/>
          </a:p>
        </p:txBody>
      </p:sp>
      <p:sp>
        <p:nvSpPr>
          <p:cNvPr id="17411" name="Rectangle 3"/>
          <p:cNvSpPr>
            <a:spLocks noGrp="1" noChangeArrowheads="1"/>
          </p:cNvSpPr>
          <p:nvPr>
            <p:ph type="subTitle" idx="1"/>
          </p:nvPr>
        </p:nvSpPr>
        <p:spPr>
          <a:xfrm>
            <a:off x="1447800" y="3429000"/>
            <a:ext cx="6019800" cy="1600200"/>
          </a:xfrm>
        </p:spPr>
        <p:txBody>
          <a:bodyPr/>
          <a:lstStyle>
            <a:lvl1pPr marL="0" indent="0" algn="ctr">
              <a:buFont typeface="Wingdings" pitchFamily="2" charset="2"/>
              <a:buNone/>
              <a:defRPr sz="1650"/>
            </a:lvl1pPr>
          </a:lstStyle>
          <a:p>
            <a:r>
              <a:rPr lang="zh-CN" altLang="en-US"/>
              <a:t>单击此处编辑母版副标题样式</a:t>
            </a:r>
            <a:endParaRPr lang="en-US" altLang="zh-CN"/>
          </a:p>
        </p:txBody>
      </p:sp>
      <p:sp>
        <p:nvSpPr>
          <p:cNvPr id="11" name="Rectangle 6"/>
          <p:cNvSpPr>
            <a:spLocks noGrp="1" noChangeArrowheads="1"/>
          </p:cNvSpPr>
          <p:nvPr>
            <p:ph type="sldNum" sz="quarter" idx="10"/>
          </p:nvPr>
        </p:nvSpPr>
        <p:spPr>
          <a:xfrm>
            <a:off x="6553200" y="6248400"/>
            <a:ext cx="1905000" cy="457200"/>
          </a:xfrm>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grpSp>
        <p:nvGrpSpPr>
          <p:cNvPr id="12" name="组合 12"/>
          <p:cNvGrpSpPr>
            <a:grpSpLocks/>
          </p:cNvGrpSpPr>
          <p:nvPr/>
        </p:nvGrpSpPr>
        <p:grpSpPr bwMode="auto">
          <a:xfrm>
            <a:off x="1691680" y="6237318"/>
            <a:ext cx="6336704" cy="509587"/>
            <a:chOff x="1435696" y="6272753"/>
            <a:chExt cx="6336704" cy="509047"/>
          </a:xfrm>
        </p:grpSpPr>
        <p:sp>
          <p:nvSpPr>
            <p:cNvPr id="13" name="矩形 12"/>
            <p:cNvSpPr/>
            <p:nvPr/>
          </p:nvSpPr>
          <p:spPr>
            <a:xfrm>
              <a:off x="2667000" y="6366316"/>
              <a:ext cx="5105400" cy="276705"/>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Nano-scale Integrated Circuit and System Lab.</a:t>
              </a:r>
              <a:endParaRPr lang="zh-CN" altLang="en-US" sz="1200" dirty="0">
                <a:solidFill>
                  <a:srgbClr val="000000"/>
                </a:solidFill>
                <a:latin typeface="Verdana" pitchFamily="34" charset="0"/>
                <a:ea typeface="宋体" charset="-122"/>
              </a:endParaRPr>
            </a:p>
          </p:txBody>
        </p:sp>
        <p:pic>
          <p:nvPicPr>
            <p:cNvPr id="14" name="Picture 5" descr="NICS_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435696" y="6272753"/>
              <a:ext cx="1219200" cy="50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71071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7279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0727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33794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711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2753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67131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45947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9757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79516E95-A849-40C0-9694-1AAA59287317}"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770665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64986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96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1146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133350" indent="-133350">
              <a:lnSpc>
                <a:spcPct val="120000"/>
              </a:lnSpc>
              <a:spcBef>
                <a:spcPts val="0"/>
              </a:spcBef>
              <a:defRPr sz="2100"/>
            </a:lvl1pPr>
            <a:lvl2pPr marL="406004" indent="-202406">
              <a:lnSpc>
                <a:spcPct val="120000"/>
              </a:lnSpc>
              <a:spcBef>
                <a:spcPts val="0"/>
              </a:spcBef>
              <a:defRPr sz="1800"/>
            </a:lvl2pPr>
            <a:lvl3pPr marL="603647" indent="-133350">
              <a:lnSpc>
                <a:spcPct val="120000"/>
              </a:lnSpc>
              <a:spcBef>
                <a:spcPts val="0"/>
              </a:spcBef>
              <a:defRPr sz="1500"/>
            </a:lvl3pPr>
            <a:lvl4pPr marL="806054" indent="-133350">
              <a:lnSpc>
                <a:spcPct val="120000"/>
              </a:lnSpc>
              <a:spcBef>
                <a:spcPts val="0"/>
              </a:spcBef>
              <a:defRPr sz="1350"/>
            </a:lvl4pPr>
            <a:lvl5pPr marL="1009650" indent="-133350">
              <a:lnSpc>
                <a:spcPct val="120000"/>
              </a:lnSpc>
              <a:spcBef>
                <a:spcPts val="0"/>
              </a:spcBef>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sz="1200" b="1">
                <a:solidFill>
                  <a:schemeClr val="tx1"/>
                </a:solidFill>
                <a:latin typeface="等线" panose="02010600030101010101" pitchFamily="2" charset="-122"/>
              </a:defRPr>
            </a:lvl1pPr>
          </a:lstStyle>
          <a:p>
            <a:fld id="{4618A5E3-D6EC-487E-AF78-87AAF270F22D}" type="slidenum">
              <a:rPr lang="zh-CN" altLang="en-US" smtClean="0">
                <a:solidFill>
                  <a:srgbClr val="000000"/>
                </a:solidFill>
              </a:rPr>
              <a:pPr/>
              <a:t>‹#›</a:t>
            </a:fld>
            <a:endParaRPr lang="zh-CN" altLang="en-US" dirty="0">
              <a:solidFill>
                <a:srgbClr val="000000"/>
              </a:solidFill>
            </a:endParaRPr>
          </a:p>
        </p:txBody>
      </p:sp>
    </p:spTree>
    <p:extLst>
      <p:ext uri="{BB962C8B-B14F-4D97-AF65-F5344CB8AC3E}">
        <p14:creationId xmlns:p14="http://schemas.microsoft.com/office/powerpoint/2010/main" val="1747358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44451"/>
            <a:ext cx="7745412" cy="871539"/>
          </a:xfrm>
        </p:spPr>
        <p:txBody>
          <a:bodyPr/>
          <a:lstStyle/>
          <a:p>
            <a:r>
              <a:rPr lang="zh-CN" altLang="en-US"/>
              <a:t>单击此处编辑母版标题样式</a:t>
            </a:r>
          </a:p>
        </p:txBody>
      </p:sp>
      <p:sp>
        <p:nvSpPr>
          <p:cNvPr id="3" name="表格占位符 2"/>
          <p:cNvSpPr>
            <a:spLocks noGrp="1"/>
          </p:cNvSpPr>
          <p:nvPr>
            <p:ph type="tbl" idx="1"/>
          </p:nvPr>
        </p:nvSpPr>
        <p:spPr>
          <a:xfrm>
            <a:off x="303212" y="1268760"/>
            <a:ext cx="8589267" cy="4968552"/>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endParaRPr lang="en-GB" altLang="zh-CN"/>
          </a:p>
        </p:txBody>
      </p:sp>
    </p:spTree>
    <p:extLst>
      <p:ext uri="{BB962C8B-B14F-4D97-AF65-F5344CB8AC3E}">
        <p14:creationId xmlns:p14="http://schemas.microsoft.com/office/powerpoint/2010/main" val="246599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91" y="74619"/>
            <a:ext cx="2160587" cy="6378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8" y="74619"/>
            <a:ext cx="6329363" cy="6378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833F674D-D9A6-4034-BE4A-0DAD5AA45AE2}"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357439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4.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6.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7.jpe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7.jpe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4.xml"/><Relationship Id="rId7" Type="http://schemas.openxmlformats.org/officeDocument/2006/relationships/image" Target="../media/image6.jpeg"/><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74613"/>
            <a:ext cx="7848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250827" y="1138238"/>
            <a:ext cx="8642350" cy="531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4870" name="Rectangle 6"/>
          <p:cNvSpPr>
            <a:spLocks noGrp="1" noChangeArrowheads="1"/>
          </p:cNvSpPr>
          <p:nvPr>
            <p:ph type="sldNum" sz="quarter" idx="4"/>
          </p:nvPr>
        </p:nvSpPr>
        <p:spPr bwMode="auto">
          <a:xfrm>
            <a:off x="0" y="6400800"/>
            <a:ext cx="679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accent2"/>
                </a:solidFill>
              </a:defRPr>
            </a:lvl1pPr>
          </a:lstStyle>
          <a:p>
            <a:pPr eaLnBrk="0" fontAlgn="base" hangingPunct="0">
              <a:spcBef>
                <a:spcPct val="0"/>
              </a:spcBef>
              <a:spcAft>
                <a:spcPct val="0"/>
              </a:spcAft>
            </a:pPr>
            <a:r>
              <a:rPr lang="en-US" altLang="zh-CN">
                <a:solidFill>
                  <a:srgbClr val="3333CC"/>
                </a:solidFill>
                <a:latin typeface="Arial" panose="020B0604020202020204" pitchFamily="34" charset="0"/>
              </a:rPr>
              <a:t>p. </a:t>
            </a:r>
            <a:fld id="{84F08B68-86FD-482A-A852-413BA226C474}" type="slidenum">
              <a:rPr lang="en-US" altLang="zh-CN">
                <a:solidFill>
                  <a:srgbClr val="3333CC"/>
                </a:solidFill>
                <a:latin typeface="Arial" panose="020B0604020202020204" pitchFamily="34" charset="0"/>
              </a:rPr>
              <a:pPr eaLnBrk="0" fontAlgn="base" hangingPunct="0">
                <a:spcBef>
                  <a:spcPct val="0"/>
                </a:spcBef>
                <a:spcAft>
                  <a:spcPct val="0"/>
                </a:spcAft>
              </a:pPr>
              <a:t>‹#›</a:t>
            </a:fld>
            <a:endParaRPr lang="en-US" altLang="zh-CN">
              <a:solidFill>
                <a:srgbClr val="3333CC"/>
              </a:solidFill>
              <a:latin typeface="Arial" panose="020B0604020202020204" pitchFamily="34" charset="0"/>
            </a:endParaRPr>
          </a:p>
        </p:txBody>
      </p:sp>
      <p:grpSp>
        <p:nvGrpSpPr>
          <p:cNvPr id="1029" name="Group 7"/>
          <p:cNvGrpSpPr>
            <a:grpSpLocks/>
          </p:cNvGrpSpPr>
          <p:nvPr/>
        </p:nvGrpSpPr>
        <p:grpSpPr bwMode="auto">
          <a:xfrm>
            <a:off x="0" y="908051"/>
            <a:ext cx="9144000" cy="144463"/>
            <a:chOff x="0" y="720"/>
            <a:chExt cx="5753" cy="96"/>
          </a:xfrm>
        </p:grpSpPr>
        <p:sp>
          <p:nvSpPr>
            <p:cNvPr id="1032" name="Rectangle 8"/>
            <p:cNvSpPr>
              <a:spLocks noChangeArrowheads="1"/>
            </p:cNvSpPr>
            <p:nvPr userDrawn="1"/>
          </p:nvSpPr>
          <p:spPr bwMode="auto">
            <a:xfrm>
              <a:off x="0" y="720"/>
              <a:ext cx="5753" cy="47"/>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eaLnBrk="0" fontAlgn="base" hangingPunct="0">
                <a:spcBef>
                  <a:spcPct val="20000"/>
                </a:spcBef>
                <a:spcAft>
                  <a:spcPct val="0"/>
                </a:spcAft>
                <a:buFontTx/>
                <a:buChar char="•"/>
                <a:defRPr/>
              </a:pPr>
              <a:endParaRPr lang="zh-CN" altLang="en-US" sz="750"/>
            </a:p>
          </p:txBody>
        </p:sp>
        <p:sp>
          <p:nvSpPr>
            <p:cNvPr id="1033" name="Rectangle 9"/>
            <p:cNvSpPr>
              <a:spLocks noChangeArrowheads="1"/>
            </p:cNvSpPr>
            <p:nvPr userDrawn="1"/>
          </p:nvSpPr>
          <p:spPr bwMode="auto">
            <a:xfrm>
              <a:off x="0" y="792"/>
              <a:ext cx="5753" cy="24"/>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eaLnBrk="0" fontAlgn="base" hangingPunct="0">
                <a:spcBef>
                  <a:spcPct val="20000"/>
                </a:spcBef>
                <a:spcAft>
                  <a:spcPct val="0"/>
                </a:spcAft>
                <a:buFontTx/>
                <a:buChar char="•"/>
                <a:defRPr/>
              </a:pPr>
              <a:endParaRPr lang="zh-CN" altLang="en-US" sz="750"/>
            </a:p>
          </p:txBody>
        </p:sp>
      </p:grpSp>
      <p:pic>
        <p:nvPicPr>
          <p:cNvPr id="1030" name="Picture 10" descr="ee"/>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4225"/>
            <a:ext cx="971550" cy="897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NICS_logo"/>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69977" y="6451786"/>
            <a:ext cx="974025" cy="406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3825012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kumimoji="1" sz="2700">
          <a:solidFill>
            <a:srgbClr val="FF0000"/>
          </a:solidFill>
          <a:latin typeface="等线" panose="02010600030101010101" pitchFamily="2" charset="-122"/>
          <a:ea typeface="等线" panose="02010600030101010101" pitchFamily="2"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p:titleStyle>
    <p:bodyStyle>
      <a:lvl1pPr marL="257175" indent="-257175" algn="l" rtl="0" eaLnBrk="0" fontAlgn="base" hangingPunct="0">
        <a:spcBef>
          <a:spcPct val="20000"/>
        </a:spcBef>
        <a:spcAft>
          <a:spcPct val="0"/>
        </a:spcAft>
        <a:buChar char="•"/>
        <a:defRPr kumimoji="1"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57213" indent="-214313" algn="l" rtl="0" eaLnBrk="0" fontAlgn="base" hangingPunct="0">
        <a:spcBef>
          <a:spcPct val="20000"/>
        </a:spcBef>
        <a:spcAft>
          <a:spcPct val="0"/>
        </a:spcAft>
        <a:buChar char="–"/>
        <a:defRPr kumimoji="1" sz="18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gn="l" rtl="0" eaLnBrk="0" fontAlgn="base" hangingPunct="0">
        <a:spcBef>
          <a:spcPct val="20000"/>
        </a:spcBef>
        <a:spcAft>
          <a:spcPct val="0"/>
        </a:spcAft>
        <a:buChar char="•"/>
        <a:defRPr kumimoji="1"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gn="l" rtl="0" eaLnBrk="0" fontAlgn="base" hangingPunct="0">
        <a:spcBef>
          <a:spcPct val="20000"/>
        </a:spcBef>
        <a:spcAft>
          <a:spcPct val="0"/>
        </a:spcAft>
        <a:buChar char="–"/>
        <a:defRPr kumimoji="1">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gn="l" rtl="0" eaLnBrk="0" fontAlgn="base" hangingPunct="0">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5pPr>
      <a:lvl6pPr marL="1885950" indent="-171450" algn="l" rtl="0" eaLnBrk="0" fontAlgn="base" hangingPunct="0">
        <a:spcBef>
          <a:spcPct val="20000"/>
        </a:spcBef>
        <a:spcAft>
          <a:spcPct val="0"/>
        </a:spcAft>
        <a:buChar char="»"/>
        <a:defRPr>
          <a:solidFill>
            <a:schemeClr val="tx1"/>
          </a:solidFill>
          <a:latin typeface="+mn-lt"/>
        </a:defRPr>
      </a:lvl6pPr>
      <a:lvl7pPr marL="2228850" indent="-171450" algn="l" rtl="0" eaLnBrk="0" fontAlgn="base" hangingPunct="0">
        <a:spcBef>
          <a:spcPct val="20000"/>
        </a:spcBef>
        <a:spcAft>
          <a:spcPct val="0"/>
        </a:spcAft>
        <a:buChar char="»"/>
        <a:defRPr>
          <a:solidFill>
            <a:schemeClr val="tx1"/>
          </a:solidFill>
          <a:latin typeface="+mn-lt"/>
        </a:defRPr>
      </a:lvl7pPr>
      <a:lvl8pPr marL="2571750" indent="-171450" algn="l" rtl="0" eaLnBrk="0" fontAlgn="base" hangingPunct="0">
        <a:spcBef>
          <a:spcPct val="20000"/>
        </a:spcBef>
        <a:spcAft>
          <a:spcPct val="0"/>
        </a:spcAft>
        <a:buChar char="»"/>
        <a:defRPr>
          <a:solidFill>
            <a:schemeClr val="tx1"/>
          </a:solidFill>
          <a:latin typeface="+mn-lt"/>
        </a:defRPr>
      </a:lvl8pPr>
      <a:lvl9pPr marL="2914650" indent="-171450" algn="l" rtl="0" eaLnBrk="0" fontAlgn="base" hangingPunct="0">
        <a:spcBef>
          <a:spcPct val="20000"/>
        </a:spcBef>
        <a:spcAft>
          <a:spcPct val="0"/>
        </a:spcAft>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74613"/>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250827" y="1138238"/>
            <a:ext cx="864235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4870" name="Rectangle 6"/>
          <p:cNvSpPr>
            <a:spLocks noGrp="1" noChangeArrowheads="1"/>
          </p:cNvSpPr>
          <p:nvPr>
            <p:ph type="sldNum" sz="quarter" idx="4"/>
          </p:nvPr>
        </p:nvSpPr>
        <p:spPr bwMode="auto">
          <a:xfrm>
            <a:off x="0" y="6400800"/>
            <a:ext cx="679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i="0">
                <a:solidFill>
                  <a:schemeClr val="accent2"/>
                </a:solidFill>
                <a:latin typeface="等线" panose="02010600030101010101" pitchFamily="2" charset="-122"/>
                <a:ea typeface="等线" panose="02010600030101010101" pitchFamily="2" charset="-122"/>
              </a:defRPr>
            </a:lvl1pPr>
          </a:lstStyle>
          <a:p>
            <a:fld id="{9C19E16B-8FB8-47EC-BE20-F0B479611C50}" type="slidenum">
              <a:rPr lang="zh-CN" altLang="en-US" smtClean="0">
                <a:solidFill>
                  <a:srgbClr val="3333CC"/>
                </a:solidFill>
              </a:rPr>
              <a:pPr/>
              <a:t>‹#›</a:t>
            </a:fld>
            <a:endParaRPr lang="zh-CN" altLang="en-US" dirty="0">
              <a:solidFill>
                <a:srgbClr val="3333CC"/>
              </a:solidFill>
            </a:endParaRPr>
          </a:p>
        </p:txBody>
      </p:sp>
      <p:grpSp>
        <p:nvGrpSpPr>
          <p:cNvPr id="1029" name="Group 7"/>
          <p:cNvGrpSpPr>
            <a:grpSpLocks/>
          </p:cNvGrpSpPr>
          <p:nvPr/>
        </p:nvGrpSpPr>
        <p:grpSpPr bwMode="auto">
          <a:xfrm>
            <a:off x="0" y="908051"/>
            <a:ext cx="9144000" cy="144463"/>
            <a:chOff x="0" y="720"/>
            <a:chExt cx="5753" cy="96"/>
          </a:xfrm>
        </p:grpSpPr>
        <p:sp>
          <p:nvSpPr>
            <p:cNvPr id="1032" name="Rectangle 8"/>
            <p:cNvSpPr>
              <a:spLocks noChangeArrowheads="1"/>
            </p:cNvSpPr>
            <p:nvPr/>
          </p:nvSpPr>
          <p:spPr bwMode="auto">
            <a:xfrm>
              <a:off x="0" y="720"/>
              <a:ext cx="5753" cy="47"/>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sz="563"/>
            </a:p>
          </p:txBody>
        </p:sp>
        <p:sp>
          <p:nvSpPr>
            <p:cNvPr id="1033" name="Rectangle 9"/>
            <p:cNvSpPr>
              <a:spLocks noChangeArrowheads="1"/>
            </p:cNvSpPr>
            <p:nvPr/>
          </p:nvSpPr>
          <p:spPr bwMode="auto">
            <a:xfrm>
              <a:off x="0" y="792"/>
              <a:ext cx="5753" cy="24"/>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sz="563"/>
            </a:p>
          </p:txBody>
        </p:sp>
      </p:grpSp>
      <p:pic>
        <p:nvPicPr>
          <p:cNvPr id="1030" name="Picture 10" descr="ee"/>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 y="4445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NICS_logo"/>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101016" y="6423031"/>
            <a:ext cx="10429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9742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986" r:id="rId13"/>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1" fontAlgn="base" hangingPunct="1">
        <a:spcBef>
          <a:spcPct val="0"/>
        </a:spcBef>
        <a:spcAft>
          <a:spcPct val="0"/>
        </a:spcAft>
        <a:defRPr kumimoji="1" sz="2025">
          <a:solidFill>
            <a:srgbClr val="FF0000"/>
          </a:solidFill>
          <a:latin typeface="等线" panose="02010600030101010101" pitchFamily="2" charset="-122"/>
          <a:ea typeface="等线" panose="02010600030101010101" pitchFamily="2" charset="-122"/>
          <a:cs typeface="等线" panose="02010600030101010101" pitchFamily="2" charset="-122"/>
        </a:defRPr>
      </a:lvl1pPr>
      <a:lvl2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2pPr>
      <a:lvl3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3pPr>
      <a:lvl4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4pPr>
      <a:lvl5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5pPr>
      <a:lvl6pPr marL="257175" algn="ctr" rtl="0" eaLnBrk="1" fontAlgn="base" hangingPunct="1">
        <a:spcBef>
          <a:spcPct val="0"/>
        </a:spcBef>
        <a:spcAft>
          <a:spcPct val="0"/>
        </a:spcAft>
        <a:defRPr sz="2025">
          <a:solidFill>
            <a:srgbClr val="FF0000"/>
          </a:solidFill>
          <a:latin typeface="Arial" charset="0"/>
          <a:ea typeface="楷体_GB2312" pitchFamily="49" charset="-122"/>
        </a:defRPr>
      </a:lvl6pPr>
      <a:lvl7pPr marL="514350" algn="ctr" rtl="0" eaLnBrk="1" fontAlgn="base" hangingPunct="1">
        <a:spcBef>
          <a:spcPct val="0"/>
        </a:spcBef>
        <a:spcAft>
          <a:spcPct val="0"/>
        </a:spcAft>
        <a:defRPr sz="2025">
          <a:solidFill>
            <a:srgbClr val="FF0000"/>
          </a:solidFill>
          <a:latin typeface="Arial" charset="0"/>
          <a:ea typeface="楷体_GB2312" pitchFamily="49" charset="-122"/>
        </a:defRPr>
      </a:lvl7pPr>
      <a:lvl8pPr marL="771525" algn="ctr" rtl="0" eaLnBrk="1" fontAlgn="base" hangingPunct="1">
        <a:spcBef>
          <a:spcPct val="0"/>
        </a:spcBef>
        <a:spcAft>
          <a:spcPct val="0"/>
        </a:spcAft>
        <a:defRPr sz="2025">
          <a:solidFill>
            <a:srgbClr val="FF0000"/>
          </a:solidFill>
          <a:latin typeface="Arial" charset="0"/>
          <a:ea typeface="楷体_GB2312" pitchFamily="49" charset="-122"/>
        </a:defRPr>
      </a:lvl8pPr>
      <a:lvl9pPr marL="1028700" algn="ctr" rtl="0" eaLnBrk="1" fontAlgn="base" hangingPunct="1">
        <a:spcBef>
          <a:spcPct val="0"/>
        </a:spcBef>
        <a:spcAft>
          <a:spcPct val="0"/>
        </a:spcAft>
        <a:defRPr sz="2025">
          <a:solidFill>
            <a:srgbClr val="FF0000"/>
          </a:solidFill>
          <a:latin typeface="Arial" charset="0"/>
          <a:ea typeface="楷体_GB2312" pitchFamily="49" charset="-122"/>
        </a:defRPr>
      </a:lvl9pPr>
    </p:titleStyle>
    <p:bodyStyle>
      <a:lvl1pPr marL="192881" indent="-192881" algn="l" rtl="0" eaLnBrk="1" fontAlgn="base" hangingPunct="1">
        <a:spcBef>
          <a:spcPct val="20000"/>
        </a:spcBef>
        <a:spcAft>
          <a:spcPct val="0"/>
        </a:spcAft>
        <a:buChar char="•"/>
        <a:defRPr kumimoji="1" sz="1575">
          <a:solidFill>
            <a:schemeClr val="tx1"/>
          </a:solidFill>
          <a:latin typeface="Times New Roman" pitchFamily="18" charset="0"/>
          <a:ea typeface="等线" panose="02010600030101010101" pitchFamily="2" charset="-122"/>
          <a:cs typeface="等线" panose="02010600030101010101" pitchFamily="2" charset="-122"/>
        </a:defRPr>
      </a:lvl1pPr>
      <a:lvl2pPr marL="417910" indent="-160735" algn="l" rtl="0" eaLnBrk="1" fontAlgn="base" hangingPunct="1">
        <a:spcBef>
          <a:spcPct val="20000"/>
        </a:spcBef>
        <a:spcAft>
          <a:spcPct val="0"/>
        </a:spcAft>
        <a:buChar char="–"/>
        <a:defRPr kumimoji="1" sz="1350">
          <a:solidFill>
            <a:schemeClr val="tx1"/>
          </a:solidFill>
          <a:latin typeface="Times New Roman" pitchFamily="18" charset="0"/>
          <a:ea typeface="等线" panose="02010600030101010101" pitchFamily="2" charset="-122"/>
          <a:cs typeface="等线" panose="02010600030101010101" pitchFamily="2" charset="-122"/>
        </a:defRPr>
      </a:lvl2pPr>
      <a:lvl3pPr marL="642938" indent="-128588" algn="l" rtl="0" eaLnBrk="1" fontAlgn="base" hangingPunct="1">
        <a:spcBef>
          <a:spcPct val="20000"/>
        </a:spcBef>
        <a:spcAft>
          <a:spcPct val="0"/>
        </a:spcAft>
        <a:buChar char="•"/>
        <a:defRPr kumimoji="1" sz="1125">
          <a:solidFill>
            <a:schemeClr val="tx1"/>
          </a:solidFill>
          <a:latin typeface="Times New Roman" pitchFamily="18" charset="0"/>
          <a:ea typeface="等线" panose="02010600030101010101" pitchFamily="2" charset="-122"/>
          <a:cs typeface="等线" panose="02010600030101010101" pitchFamily="2" charset="-122"/>
        </a:defRPr>
      </a:lvl3pPr>
      <a:lvl4pPr marL="900113" indent="-128588" algn="l" rtl="0" eaLnBrk="1" fontAlgn="base" hangingPunct="1">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4pPr>
      <a:lvl5pPr marL="1157288" indent="-128588" algn="l" rtl="0" eaLnBrk="1" fontAlgn="base" hangingPunct="1">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5pPr>
      <a:lvl6pPr marL="1414463" indent="-128588" algn="l" rtl="0" eaLnBrk="1" fontAlgn="base" hangingPunct="1">
        <a:spcBef>
          <a:spcPct val="20000"/>
        </a:spcBef>
        <a:spcAft>
          <a:spcPct val="0"/>
        </a:spcAft>
        <a:buChar char="»"/>
        <a:defRPr>
          <a:solidFill>
            <a:schemeClr val="tx1"/>
          </a:solidFill>
          <a:latin typeface="+mn-lt"/>
        </a:defRPr>
      </a:lvl6pPr>
      <a:lvl7pPr marL="1671638" indent="-128588" algn="l" rtl="0" eaLnBrk="1" fontAlgn="base" hangingPunct="1">
        <a:spcBef>
          <a:spcPct val="20000"/>
        </a:spcBef>
        <a:spcAft>
          <a:spcPct val="0"/>
        </a:spcAft>
        <a:buChar char="»"/>
        <a:defRPr>
          <a:solidFill>
            <a:schemeClr val="tx1"/>
          </a:solidFill>
          <a:latin typeface="+mn-lt"/>
        </a:defRPr>
      </a:lvl7pPr>
      <a:lvl8pPr marL="1928813" indent="-128588" algn="l" rtl="0" eaLnBrk="1" fontAlgn="base" hangingPunct="1">
        <a:spcBef>
          <a:spcPct val="20000"/>
        </a:spcBef>
        <a:spcAft>
          <a:spcPct val="0"/>
        </a:spcAft>
        <a:buChar char="»"/>
        <a:defRPr>
          <a:solidFill>
            <a:schemeClr val="tx1"/>
          </a:solidFill>
          <a:latin typeface="+mn-lt"/>
        </a:defRPr>
      </a:lvl8pPr>
      <a:lvl9pPr marL="2185988" indent="-128588" algn="l" rtl="0" eaLnBrk="1" fontAlgn="base" hangingPunct="1">
        <a:spcBef>
          <a:spcPct val="20000"/>
        </a:spcBef>
        <a:spcAft>
          <a:spcPct val="0"/>
        </a:spcAft>
        <a:buChar char="»"/>
        <a:defRPr>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pPr fontAlgn="base">
                <a:spcBef>
                  <a:spcPct val="0"/>
                </a:spcBef>
                <a:spcAft>
                  <a:spcPct val="0"/>
                </a:spcAft>
              </a:pPr>
              <a:t>‹#›</a:t>
            </a:fld>
            <a:endParaRPr lang="zh-CN" altLang="en-US" dirty="0"/>
          </a:p>
        </p:txBody>
      </p:sp>
      <p:pic>
        <p:nvPicPr>
          <p:cNvPr id="3081" name="图片 8"/>
          <p:cNvPicPr>
            <a:picLocks noChangeAspect="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7144501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chemeClr val="tx1"/>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solidFill>
                  <a:srgbClr val="000000"/>
                </a:solidFill>
              </a:rPr>
              <a:pPr fontAlgn="base">
                <a:spcBef>
                  <a:spcPct val="0"/>
                </a:spcBef>
                <a:spcAft>
                  <a:spcPct val="0"/>
                </a:spcAft>
              </a:pPr>
              <a:t>‹#›</a:t>
            </a:fld>
            <a:endParaRPr lang="zh-CN" altLang="en-US" dirty="0">
              <a:solidFill>
                <a:srgbClr val="000000"/>
              </a:solidFill>
            </a:endParaRPr>
          </a:p>
        </p:txBody>
      </p:sp>
      <p:pic>
        <p:nvPicPr>
          <p:cNvPr id="3081" name="图片 8"/>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7244317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pPr fontAlgn="base">
                <a:spcBef>
                  <a:spcPct val="0"/>
                </a:spcBef>
                <a:spcAft>
                  <a:spcPct val="0"/>
                </a:spcAft>
              </a:pPr>
              <a:t>‹#›</a:t>
            </a:fld>
            <a:endParaRPr lang="zh-CN" altLang="en-US" dirty="0"/>
          </a:p>
        </p:txBody>
      </p:sp>
      <p:pic>
        <p:nvPicPr>
          <p:cNvPr id="3081" name="图片 8"/>
          <p:cNvPicPr>
            <a:picLocks noChangeAspect="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75707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4675" y="116636"/>
            <a:ext cx="8001000" cy="82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1267" name="Rectangle 3"/>
          <p:cNvSpPr>
            <a:spLocks noGrp="1" noChangeArrowheads="1"/>
          </p:cNvSpPr>
          <p:nvPr>
            <p:ph type="body" idx="1"/>
          </p:nvPr>
        </p:nvSpPr>
        <p:spPr bwMode="auto">
          <a:xfrm>
            <a:off x="566738" y="1090813"/>
            <a:ext cx="8001000" cy="529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6389" name="Line 5"/>
          <p:cNvSpPr>
            <a:spLocks noChangeShapeType="1"/>
          </p:cNvSpPr>
          <p:nvPr/>
        </p:nvSpPr>
        <p:spPr bwMode="auto">
          <a:xfrm flipV="1">
            <a:off x="2584083" y="6381328"/>
            <a:ext cx="5950318" cy="0"/>
          </a:xfrm>
          <a:prstGeom prst="line">
            <a:avLst/>
          </a:prstGeom>
          <a:noFill/>
          <a:ln w="3175">
            <a:solidFill>
              <a:srgbClr val="6699CC"/>
            </a:solidFill>
            <a:round/>
            <a:headEnd/>
            <a:tailEnd/>
          </a:ln>
          <a:effectLst/>
        </p:spPr>
        <p:txBody>
          <a:bodyPr/>
          <a:lstStyle/>
          <a:p>
            <a:pPr>
              <a:defRPr/>
            </a:pPr>
            <a:endParaRPr lang="zh-CN" altLang="en-US" sz="1350">
              <a:solidFill>
                <a:srgbClr val="000000"/>
              </a:solidFill>
              <a:latin typeface="Verdana" pitchFamily="34" charset="0"/>
              <a:ea typeface="宋体" panose="02010600030101010101" pitchFamily="2" charset="-122"/>
            </a:endParaRPr>
          </a:p>
        </p:txBody>
      </p:sp>
      <p:sp>
        <p:nvSpPr>
          <p:cNvPr id="16392" name="Rectangle 8"/>
          <p:cNvSpPr>
            <a:spLocks noGrp="1" noChangeArrowheads="1"/>
          </p:cNvSpPr>
          <p:nvPr>
            <p:ph type="sldNum" sz="quarter" idx="4"/>
          </p:nvPr>
        </p:nvSpPr>
        <p:spPr bwMode="auto">
          <a:xfrm>
            <a:off x="8100393" y="6382349"/>
            <a:ext cx="434008" cy="3590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Verdana" pitchFamily="34" charset="0"/>
                <a:ea typeface="宋体" charset="-122"/>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pic>
        <p:nvPicPr>
          <p:cNvPr id="11270" name="Picture 12" descr="ba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09600" y="947937"/>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184390"/>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l" rtl="0" eaLnBrk="1" fontAlgn="base" hangingPunct="1">
        <a:spcBef>
          <a:spcPct val="0"/>
        </a:spcBef>
        <a:spcAft>
          <a:spcPct val="0"/>
        </a:spcAft>
        <a:defRPr sz="2700">
          <a:solidFill>
            <a:srgbClr val="FF6600"/>
          </a:solidFill>
          <a:latin typeface="Arial" pitchFamily="34" charset="0"/>
          <a:ea typeface="+mj-ea"/>
          <a:cs typeface="Arial" pitchFamily="34" charset="0"/>
        </a:defRPr>
      </a:lvl1pPr>
      <a:lvl2pPr algn="l" rtl="0" eaLnBrk="1" fontAlgn="base" hangingPunct="1">
        <a:spcBef>
          <a:spcPct val="0"/>
        </a:spcBef>
        <a:spcAft>
          <a:spcPct val="0"/>
        </a:spcAft>
        <a:defRPr sz="2700">
          <a:solidFill>
            <a:srgbClr val="FF6600"/>
          </a:solidFill>
          <a:latin typeface="Arial" charset="0"/>
          <a:cs typeface="Arial" charset="0"/>
        </a:defRPr>
      </a:lvl2pPr>
      <a:lvl3pPr algn="l" rtl="0" eaLnBrk="1" fontAlgn="base" hangingPunct="1">
        <a:spcBef>
          <a:spcPct val="0"/>
        </a:spcBef>
        <a:spcAft>
          <a:spcPct val="0"/>
        </a:spcAft>
        <a:defRPr sz="2700">
          <a:solidFill>
            <a:srgbClr val="FF6600"/>
          </a:solidFill>
          <a:latin typeface="Arial" charset="0"/>
          <a:cs typeface="Arial" charset="0"/>
        </a:defRPr>
      </a:lvl3pPr>
      <a:lvl4pPr algn="l" rtl="0" eaLnBrk="1" fontAlgn="base" hangingPunct="1">
        <a:spcBef>
          <a:spcPct val="0"/>
        </a:spcBef>
        <a:spcAft>
          <a:spcPct val="0"/>
        </a:spcAft>
        <a:defRPr sz="2700">
          <a:solidFill>
            <a:srgbClr val="FF6600"/>
          </a:solidFill>
          <a:latin typeface="Arial" charset="0"/>
          <a:cs typeface="Arial" charset="0"/>
        </a:defRPr>
      </a:lvl4pPr>
      <a:lvl5pPr algn="l" rtl="0" eaLnBrk="1" fontAlgn="base" hangingPunct="1">
        <a:spcBef>
          <a:spcPct val="0"/>
        </a:spcBef>
        <a:spcAft>
          <a:spcPct val="0"/>
        </a:spcAft>
        <a:defRPr sz="2700">
          <a:solidFill>
            <a:srgbClr val="FF6600"/>
          </a:solidFill>
          <a:latin typeface="Arial" charset="0"/>
          <a:cs typeface="Arial" charset="0"/>
        </a:defRPr>
      </a:lvl5pPr>
      <a:lvl6pPr marL="342900" algn="l" rtl="0" eaLnBrk="1" fontAlgn="base" hangingPunct="1">
        <a:spcBef>
          <a:spcPct val="0"/>
        </a:spcBef>
        <a:spcAft>
          <a:spcPct val="0"/>
        </a:spcAft>
        <a:defRPr sz="2700">
          <a:solidFill>
            <a:srgbClr val="FF6600"/>
          </a:solidFill>
          <a:latin typeface="Georgia" pitchFamily="18" charset="0"/>
        </a:defRPr>
      </a:lvl6pPr>
      <a:lvl7pPr marL="685800" algn="l" rtl="0" eaLnBrk="1" fontAlgn="base" hangingPunct="1">
        <a:spcBef>
          <a:spcPct val="0"/>
        </a:spcBef>
        <a:spcAft>
          <a:spcPct val="0"/>
        </a:spcAft>
        <a:defRPr sz="2700">
          <a:solidFill>
            <a:srgbClr val="FF6600"/>
          </a:solidFill>
          <a:latin typeface="Georgia" pitchFamily="18" charset="0"/>
        </a:defRPr>
      </a:lvl7pPr>
      <a:lvl8pPr marL="1028700" algn="l" rtl="0" eaLnBrk="1" fontAlgn="base" hangingPunct="1">
        <a:spcBef>
          <a:spcPct val="0"/>
        </a:spcBef>
        <a:spcAft>
          <a:spcPct val="0"/>
        </a:spcAft>
        <a:defRPr sz="2700">
          <a:solidFill>
            <a:srgbClr val="FF6600"/>
          </a:solidFill>
          <a:latin typeface="Georgia" pitchFamily="18" charset="0"/>
        </a:defRPr>
      </a:lvl8pPr>
      <a:lvl9pPr marL="1371600" algn="l" rtl="0" eaLnBrk="1" fontAlgn="base" hangingPunct="1">
        <a:spcBef>
          <a:spcPct val="0"/>
        </a:spcBef>
        <a:spcAft>
          <a:spcPct val="0"/>
        </a:spcAft>
        <a:defRPr sz="2700">
          <a:solidFill>
            <a:srgbClr val="FF6600"/>
          </a:solidFill>
          <a:latin typeface="Georgia" pitchFamily="18" charset="0"/>
        </a:defRPr>
      </a:lvl9pPr>
    </p:titleStyle>
    <p:bodyStyle>
      <a:lvl1pPr marL="352425" indent="-352425" algn="l" rtl="0" eaLnBrk="1" fontAlgn="base" hangingPunct="1">
        <a:spcBef>
          <a:spcPct val="20000"/>
        </a:spcBef>
        <a:spcAft>
          <a:spcPct val="0"/>
        </a:spcAft>
        <a:buClr>
          <a:schemeClr val="tx2"/>
        </a:buClr>
        <a:buFont typeface="Wingdings" pitchFamily="2" charset="2"/>
        <a:buChar char="Ø"/>
        <a:defRPr sz="2100">
          <a:solidFill>
            <a:schemeClr val="tx1"/>
          </a:solidFill>
          <a:latin typeface="Arial" pitchFamily="34" charset="0"/>
          <a:ea typeface="+mn-ea"/>
          <a:cs typeface="Arial" pitchFamily="34" charset="0"/>
        </a:defRPr>
      </a:lvl1pPr>
      <a:lvl2pPr marL="681038" indent="-327422" algn="l" rtl="0" eaLnBrk="1" fontAlgn="base" hangingPunct="1">
        <a:spcBef>
          <a:spcPct val="20000"/>
        </a:spcBef>
        <a:spcAft>
          <a:spcPct val="0"/>
        </a:spcAft>
        <a:buClr>
          <a:srgbClr val="6699CC"/>
        </a:buClr>
        <a:buSzPct val="75000"/>
        <a:buFont typeface="Wingdings" pitchFamily="2" charset="2"/>
        <a:buChar char="q"/>
        <a:defRPr sz="1800">
          <a:solidFill>
            <a:schemeClr val="tx1"/>
          </a:solidFill>
          <a:latin typeface="Arial" pitchFamily="34" charset="0"/>
          <a:cs typeface="Arial" pitchFamily="34" charset="0"/>
        </a:defRPr>
      </a:lvl2pPr>
      <a:lvl3pPr marL="978694" indent="-296466" algn="l" rtl="0" eaLnBrk="1" fontAlgn="base" hangingPunct="1">
        <a:spcBef>
          <a:spcPct val="20000"/>
        </a:spcBef>
        <a:spcAft>
          <a:spcPct val="0"/>
        </a:spcAft>
        <a:buClr>
          <a:schemeClr val="tx2"/>
        </a:buClr>
        <a:buSzPct val="105000"/>
        <a:buChar char="•"/>
        <a:defRPr sz="1500">
          <a:solidFill>
            <a:schemeClr val="tx1"/>
          </a:solidFill>
          <a:latin typeface="Arial" pitchFamily="34" charset="0"/>
          <a:cs typeface="Arial" pitchFamily="34" charset="0"/>
        </a:defRPr>
      </a:lvl3pPr>
      <a:lvl4pPr marL="1270397" indent="-290513" algn="l" rtl="0" eaLnBrk="1" fontAlgn="base" hangingPunct="1">
        <a:spcBef>
          <a:spcPct val="20000"/>
        </a:spcBef>
        <a:spcAft>
          <a:spcPct val="0"/>
        </a:spcAft>
        <a:buClr>
          <a:srgbClr val="6699CC"/>
        </a:buClr>
        <a:buSzPct val="75000"/>
        <a:buFont typeface="Wingdings" pitchFamily="2" charset="2"/>
        <a:buChar char="§"/>
        <a:defRPr sz="1200">
          <a:solidFill>
            <a:schemeClr val="tx1"/>
          </a:solidFill>
          <a:latin typeface="Arial" pitchFamily="34" charset="0"/>
          <a:cs typeface="Arial" pitchFamily="34" charset="0"/>
        </a:defRPr>
      </a:lvl4pPr>
      <a:lvl5pPr marL="1570435" indent="-298847" algn="l" rtl="0" eaLnBrk="1" fontAlgn="base" hangingPunct="1">
        <a:spcBef>
          <a:spcPct val="25000"/>
        </a:spcBef>
        <a:spcAft>
          <a:spcPct val="0"/>
        </a:spcAft>
        <a:buClr>
          <a:schemeClr val="tx2"/>
        </a:buClr>
        <a:buFont typeface="Times" pitchFamily="18" charset="0"/>
        <a:buChar char="•"/>
        <a:defRPr sz="900">
          <a:solidFill>
            <a:schemeClr val="tx1"/>
          </a:solidFill>
          <a:latin typeface="Arial" pitchFamily="34" charset="0"/>
          <a:cs typeface="Arial" pitchFamily="34" charset="0"/>
        </a:defRPr>
      </a:lvl5pPr>
      <a:lvl6pPr marL="19133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6pPr>
      <a:lvl7pPr marL="22562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7pPr>
      <a:lvl8pPr marL="25991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8pPr>
      <a:lvl9pPr marL="29420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4675" y="116638"/>
            <a:ext cx="8001000" cy="82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1267" name="Rectangle 3"/>
          <p:cNvSpPr>
            <a:spLocks noGrp="1" noChangeArrowheads="1"/>
          </p:cNvSpPr>
          <p:nvPr>
            <p:ph type="body" idx="1"/>
          </p:nvPr>
        </p:nvSpPr>
        <p:spPr bwMode="auto">
          <a:xfrm>
            <a:off x="566738" y="1090813"/>
            <a:ext cx="8001000" cy="529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6389" name="Line 5"/>
          <p:cNvSpPr>
            <a:spLocks noChangeShapeType="1"/>
          </p:cNvSpPr>
          <p:nvPr/>
        </p:nvSpPr>
        <p:spPr bwMode="auto">
          <a:xfrm flipV="1">
            <a:off x="2584083" y="6381328"/>
            <a:ext cx="5950318" cy="0"/>
          </a:xfrm>
          <a:prstGeom prst="line">
            <a:avLst/>
          </a:prstGeom>
          <a:noFill/>
          <a:ln w="3175">
            <a:solidFill>
              <a:srgbClr val="6699CC"/>
            </a:solidFill>
            <a:round/>
            <a:headEnd/>
            <a:tailEnd/>
          </a:ln>
          <a:effectLst/>
        </p:spPr>
        <p:txBody>
          <a:bodyPr/>
          <a:lstStyle/>
          <a:p>
            <a:pPr>
              <a:defRPr/>
            </a:pPr>
            <a:endParaRPr lang="zh-CN" altLang="en-US" sz="1350">
              <a:solidFill>
                <a:srgbClr val="000000"/>
              </a:solidFill>
              <a:latin typeface="Verdana" pitchFamily="34" charset="0"/>
              <a:ea typeface="宋体" panose="02010600030101010101" pitchFamily="2" charset="-122"/>
            </a:endParaRPr>
          </a:p>
        </p:txBody>
      </p:sp>
      <p:sp>
        <p:nvSpPr>
          <p:cNvPr id="16392" name="Rectangle 8"/>
          <p:cNvSpPr>
            <a:spLocks noGrp="1" noChangeArrowheads="1"/>
          </p:cNvSpPr>
          <p:nvPr>
            <p:ph type="sldNum" sz="quarter" idx="4"/>
          </p:nvPr>
        </p:nvSpPr>
        <p:spPr bwMode="auto">
          <a:xfrm>
            <a:off x="8100393" y="6382351"/>
            <a:ext cx="434008" cy="3590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Verdana" pitchFamily="34" charset="0"/>
                <a:ea typeface="宋体" charset="-122"/>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pic>
        <p:nvPicPr>
          <p:cNvPr id="11270" name="Picture 12" descr="ba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09600" y="947937"/>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016209"/>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l" rtl="0" eaLnBrk="1" fontAlgn="base" hangingPunct="1">
        <a:spcBef>
          <a:spcPct val="0"/>
        </a:spcBef>
        <a:spcAft>
          <a:spcPct val="0"/>
        </a:spcAft>
        <a:defRPr sz="2700">
          <a:solidFill>
            <a:srgbClr val="FF6600"/>
          </a:solidFill>
          <a:latin typeface="Arial" pitchFamily="34" charset="0"/>
          <a:ea typeface="+mj-ea"/>
          <a:cs typeface="Arial" pitchFamily="34" charset="0"/>
        </a:defRPr>
      </a:lvl1pPr>
      <a:lvl2pPr algn="l" rtl="0" eaLnBrk="1" fontAlgn="base" hangingPunct="1">
        <a:spcBef>
          <a:spcPct val="0"/>
        </a:spcBef>
        <a:spcAft>
          <a:spcPct val="0"/>
        </a:spcAft>
        <a:defRPr sz="2700">
          <a:solidFill>
            <a:srgbClr val="FF6600"/>
          </a:solidFill>
          <a:latin typeface="Arial" charset="0"/>
          <a:cs typeface="Arial" charset="0"/>
        </a:defRPr>
      </a:lvl2pPr>
      <a:lvl3pPr algn="l" rtl="0" eaLnBrk="1" fontAlgn="base" hangingPunct="1">
        <a:spcBef>
          <a:spcPct val="0"/>
        </a:spcBef>
        <a:spcAft>
          <a:spcPct val="0"/>
        </a:spcAft>
        <a:defRPr sz="2700">
          <a:solidFill>
            <a:srgbClr val="FF6600"/>
          </a:solidFill>
          <a:latin typeface="Arial" charset="0"/>
          <a:cs typeface="Arial" charset="0"/>
        </a:defRPr>
      </a:lvl3pPr>
      <a:lvl4pPr algn="l" rtl="0" eaLnBrk="1" fontAlgn="base" hangingPunct="1">
        <a:spcBef>
          <a:spcPct val="0"/>
        </a:spcBef>
        <a:spcAft>
          <a:spcPct val="0"/>
        </a:spcAft>
        <a:defRPr sz="2700">
          <a:solidFill>
            <a:srgbClr val="FF6600"/>
          </a:solidFill>
          <a:latin typeface="Arial" charset="0"/>
          <a:cs typeface="Arial" charset="0"/>
        </a:defRPr>
      </a:lvl4pPr>
      <a:lvl5pPr algn="l" rtl="0" eaLnBrk="1" fontAlgn="base" hangingPunct="1">
        <a:spcBef>
          <a:spcPct val="0"/>
        </a:spcBef>
        <a:spcAft>
          <a:spcPct val="0"/>
        </a:spcAft>
        <a:defRPr sz="2700">
          <a:solidFill>
            <a:srgbClr val="FF6600"/>
          </a:solidFill>
          <a:latin typeface="Arial" charset="0"/>
          <a:cs typeface="Arial" charset="0"/>
        </a:defRPr>
      </a:lvl5pPr>
      <a:lvl6pPr marL="342900" algn="l" rtl="0" eaLnBrk="1" fontAlgn="base" hangingPunct="1">
        <a:spcBef>
          <a:spcPct val="0"/>
        </a:spcBef>
        <a:spcAft>
          <a:spcPct val="0"/>
        </a:spcAft>
        <a:defRPr sz="2700">
          <a:solidFill>
            <a:srgbClr val="FF6600"/>
          </a:solidFill>
          <a:latin typeface="Georgia" pitchFamily="18" charset="0"/>
        </a:defRPr>
      </a:lvl6pPr>
      <a:lvl7pPr marL="685800" algn="l" rtl="0" eaLnBrk="1" fontAlgn="base" hangingPunct="1">
        <a:spcBef>
          <a:spcPct val="0"/>
        </a:spcBef>
        <a:spcAft>
          <a:spcPct val="0"/>
        </a:spcAft>
        <a:defRPr sz="2700">
          <a:solidFill>
            <a:srgbClr val="FF6600"/>
          </a:solidFill>
          <a:latin typeface="Georgia" pitchFamily="18" charset="0"/>
        </a:defRPr>
      </a:lvl7pPr>
      <a:lvl8pPr marL="1028700" algn="l" rtl="0" eaLnBrk="1" fontAlgn="base" hangingPunct="1">
        <a:spcBef>
          <a:spcPct val="0"/>
        </a:spcBef>
        <a:spcAft>
          <a:spcPct val="0"/>
        </a:spcAft>
        <a:defRPr sz="2700">
          <a:solidFill>
            <a:srgbClr val="FF6600"/>
          </a:solidFill>
          <a:latin typeface="Georgia" pitchFamily="18" charset="0"/>
        </a:defRPr>
      </a:lvl8pPr>
      <a:lvl9pPr marL="1371600" algn="l" rtl="0" eaLnBrk="1" fontAlgn="base" hangingPunct="1">
        <a:spcBef>
          <a:spcPct val="0"/>
        </a:spcBef>
        <a:spcAft>
          <a:spcPct val="0"/>
        </a:spcAft>
        <a:defRPr sz="2700">
          <a:solidFill>
            <a:srgbClr val="FF6600"/>
          </a:solidFill>
          <a:latin typeface="Georgia" pitchFamily="18" charset="0"/>
        </a:defRPr>
      </a:lvl9pPr>
    </p:titleStyle>
    <p:bodyStyle>
      <a:lvl1pPr marL="352425" indent="-352425" algn="l" rtl="0" eaLnBrk="1" fontAlgn="base" hangingPunct="1">
        <a:spcBef>
          <a:spcPct val="20000"/>
        </a:spcBef>
        <a:spcAft>
          <a:spcPct val="0"/>
        </a:spcAft>
        <a:buClr>
          <a:schemeClr val="tx2"/>
        </a:buClr>
        <a:buFont typeface="Wingdings" pitchFamily="2" charset="2"/>
        <a:buChar char="Ø"/>
        <a:defRPr sz="2100">
          <a:solidFill>
            <a:schemeClr val="tx1"/>
          </a:solidFill>
          <a:latin typeface="Arial" pitchFamily="34" charset="0"/>
          <a:ea typeface="+mn-ea"/>
          <a:cs typeface="Arial" pitchFamily="34" charset="0"/>
        </a:defRPr>
      </a:lvl1pPr>
      <a:lvl2pPr marL="681038" indent="-327422" algn="l" rtl="0" eaLnBrk="1" fontAlgn="base" hangingPunct="1">
        <a:spcBef>
          <a:spcPct val="20000"/>
        </a:spcBef>
        <a:spcAft>
          <a:spcPct val="0"/>
        </a:spcAft>
        <a:buClr>
          <a:srgbClr val="6699CC"/>
        </a:buClr>
        <a:buSzPct val="75000"/>
        <a:buFont typeface="Wingdings" pitchFamily="2" charset="2"/>
        <a:buChar char="q"/>
        <a:defRPr sz="1800">
          <a:solidFill>
            <a:schemeClr val="tx1"/>
          </a:solidFill>
          <a:latin typeface="Arial" pitchFamily="34" charset="0"/>
          <a:cs typeface="Arial" pitchFamily="34" charset="0"/>
        </a:defRPr>
      </a:lvl2pPr>
      <a:lvl3pPr marL="978694" indent="-296466" algn="l" rtl="0" eaLnBrk="1" fontAlgn="base" hangingPunct="1">
        <a:spcBef>
          <a:spcPct val="20000"/>
        </a:spcBef>
        <a:spcAft>
          <a:spcPct val="0"/>
        </a:spcAft>
        <a:buClr>
          <a:schemeClr val="tx2"/>
        </a:buClr>
        <a:buSzPct val="105000"/>
        <a:buChar char="•"/>
        <a:defRPr sz="1500">
          <a:solidFill>
            <a:schemeClr val="tx1"/>
          </a:solidFill>
          <a:latin typeface="Arial" pitchFamily="34" charset="0"/>
          <a:cs typeface="Arial" pitchFamily="34" charset="0"/>
        </a:defRPr>
      </a:lvl3pPr>
      <a:lvl4pPr marL="1270397" indent="-290513" algn="l" rtl="0" eaLnBrk="1" fontAlgn="base" hangingPunct="1">
        <a:spcBef>
          <a:spcPct val="20000"/>
        </a:spcBef>
        <a:spcAft>
          <a:spcPct val="0"/>
        </a:spcAft>
        <a:buClr>
          <a:srgbClr val="6699CC"/>
        </a:buClr>
        <a:buSzPct val="75000"/>
        <a:buFont typeface="Wingdings" pitchFamily="2" charset="2"/>
        <a:buChar char="§"/>
        <a:defRPr sz="1200">
          <a:solidFill>
            <a:schemeClr val="tx1"/>
          </a:solidFill>
          <a:latin typeface="Arial" pitchFamily="34" charset="0"/>
          <a:cs typeface="Arial" pitchFamily="34" charset="0"/>
        </a:defRPr>
      </a:lvl4pPr>
      <a:lvl5pPr marL="1570435" indent="-298847" algn="l" rtl="0" eaLnBrk="1" fontAlgn="base" hangingPunct="1">
        <a:spcBef>
          <a:spcPct val="25000"/>
        </a:spcBef>
        <a:spcAft>
          <a:spcPct val="0"/>
        </a:spcAft>
        <a:buClr>
          <a:schemeClr val="tx2"/>
        </a:buClr>
        <a:buFont typeface="Times" pitchFamily="18" charset="0"/>
        <a:buChar char="•"/>
        <a:defRPr sz="900">
          <a:solidFill>
            <a:schemeClr val="tx1"/>
          </a:solidFill>
          <a:latin typeface="Arial" pitchFamily="34" charset="0"/>
          <a:cs typeface="Arial" pitchFamily="34" charset="0"/>
        </a:defRPr>
      </a:lvl5pPr>
      <a:lvl6pPr marL="19133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6pPr>
      <a:lvl7pPr marL="22562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7pPr>
      <a:lvl8pPr marL="25991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8pPr>
      <a:lvl9pPr marL="29420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1016002" y="84184"/>
            <a:ext cx="7104275" cy="896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251520" y="1242242"/>
            <a:ext cx="8640960" cy="49950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chemeClr val="tx1"/>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solidFill>
                  <a:srgbClr val="000000"/>
                </a:solidFill>
              </a:rPr>
              <a:pPr fontAlgn="base">
                <a:spcBef>
                  <a:spcPct val="0"/>
                </a:spcBef>
                <a:spcAft>
                  <a:spcPct val="0"/>
                </a:spcAft>
              </a:pPr>
              <a:t>‹#›</a:t>
            </a:fld>
            <a:endParaRPr lang="zh-CN" altLang="en-US" dirty="0">
              <a:solidFill>
                <a:srgbClr val="000000"/>
              </a:solidFill>
            </a:endParaRPr>
          </a:p>
        </p:txBody>
      </p:sp>
      <p:pic>
        <p:nvPicPr>
          <p:cNvPr id="3081" name="图片 8"/>
          <p:cNvPicPr>
            <a:picLocks noChangeAspect="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68443"/>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908.06314" TargetMode="External"/><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002.06517" TargetMode="External"/><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003.1153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010.0487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rxiv.org/abs/2003.03488" TargetMode="Externa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010.0355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s://arxiv.org/abs/2103.1236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hpi-xnor/BMXNet-v2" TargetMode="External"/><Relationship Id="rId3" Type="http://schemas.openxmlformats.org/officeDocument/2006/relationships/hyperlink" Target="https://github.com/htqin/awesome-model-quantization" TargetMode="External"/><Relationship Id="rId7" Type="http://schemas.openxmlformats.org/officeDocument/2006/relationships/hyperlink" Target="https://github.com/A-suozhang/awesome-quantization-and-fixed-point-train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shimo.im/sheets/YJjWqvHGG3xjtqGt/MODOC" TargetMode="External"/><Relationship Id="rId11" Type="http://schemas.openxmlformats.org/officeDocument/2006/relationships/hyperlink" Target="https://github.com/666DZY666/micronet" TargetMode="External"/><Relationship Id="rId5" Type="http://schemas.openxmlformats.org/officeDocument/2006/relationships/hyperlink" Target="https://github.com/michaeltinsley/awesome-binary-neural-networks" TargetMode="External"/><Relationship Id="rId10" Type="http://schemas.openxmlformats.org/officeDocument/2006/relationships/hyperlink" Target="https://github.com/666DZY666" TargetMode="External"/><Relationship Id="rId4" Type="http://schemas.openxmlformats.org/officeDocument/2006/relationships/hyperlink" Target="https://shimo.im/sheets/kvwVwckYjH6vkh8H/MODOC" TargetMode="External"/><Relationship Id="rId9" Type="http://schemas.openxmlformats.org/officeDocument/2006/relationships/hyperlink" Target="https://github.com/larq/larq"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103.1363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arxiv.org/abs/1603.0527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arxiv.org/abs/1603.0527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hyperlink" Target="http://arxiv.org/abs/1603.0527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arxiv.org/abs/2004.0333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709.0113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arxiv.org/abs/1808.0027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10037" y="2306027"/>
            <a:ext cx="8323925" cy="1458515"/>
          </a:xfrm>
        </p:spPr>
        <p:txBody>
          <a:bodyPr/>
          <a:lstStyle/>
          <a:p>
            <a:r>
              <a:rPr lang="en-US" altLang="zh-CN" sz="32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BNN Related Search</a:t>
            </a:r>
            <a:endParaRPr lang="en-US" altLang="zh-CN" sz="32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8" name="Picture 6">
            <a:extLst>
              <a:ext uri="{FF2B5EF4-FFF2-40B4-BE49-F238E27FC236}">
                <a16:creationId xmlns:a16="http://schemas.microsoft.com/office/drawing/2014/main" id="{967A1EAC-DBA1-FC4A-8B48-70D9FFA3CF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7030" y="332082"/>
            <a:ext cx="1056492" cy="1050338"/>
          </a:xfrm>
          <a:prstGeom prst="rect">
            <a:avLst/>
          </a:prstGeom>
        </p:spPr>
      </p:pic>
      <p:sp>
        <p:nvSpPr>
          <p:cNvPr id="6" name="标题 4">
            <a:extLst>
              <a:ext uri="{FF2B5EF4-FFF2-40B4-BE49-F238E27FC236}">
                <a16:creationId xmlns:a16="http://schemas.microsoft.com/office/drawing/2014/main" id="{6FD02775-8D36-4E9D-BF36-A886B45A8899}"/>
              </a:ext>
            </a:extLst>
          </p:cNvPr>
          <p:cNvSpPr txBox="1">
            <a:spLocks/>
          </p:cNvSpPr>
          <p:nvPr/>
        </p:nvSpPr>
        <p:spPr bwMode="auto">
          <a:xfrm>
            <a:off x="487262" y="4130439"/>
            <a:ext cx="8323925" cy="1458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Xiangsheng Shi</a:t>
            </a:r>
          </a:p>
          <a:p>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2021-5-27</a:t>
            </a:r>
          </a:p>
        </p:txBody>
      </p:sp>
    </p:spTree>
    <p:extLst>
      <p:ext uri="{BB962C8B-B14F-4D97-AF65-F5344CB8AC3E}">
        <p14:creationId xmlns:p14="http://schemas.microsoft.com/office/powerpoint/2010/main" val="1511817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10</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(ICCV2019) Bayesian Optimized 1-Bit CNNs</a:t>
            </a:r>
          </a:p>
          <a:p>
            <a:pPr marL="285750" indent="-285750">
              <a:buFontTx/>
              <a:buChar char="-"/>
            </a:pPr>
            <a:r>
              <a:rPr lang="en-US" altLang="zh-CN" sz="1400" dirty="0">
                <a:hlinkClick r:id="rId3"/>
              </a:rPr>
              <a:t>https://arxiv.org/abs/1908.06314</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Bayesian Optimized 1-Bit CNNs</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Bayesian Loss Term</a:t>
            </a: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8A7211E4-E3C5-44E2-9D1E-ACDCE5BD5408}"/>
              </a:ext>
            </a:extLst>
          </p:cNvPr>
          <p:cNvPicPr>
            <a:picLocks noChangeAspect="1"/>
          </p:cNvPicPr>
          <p:nvPr/>
        </p:nvPicPr>
        <p:blipFill>
          <a:blip r:embed="rId4"/>
          <a:stretch>
            <a:fillRect/>
          </a:stretch>
        </p:blipFill>
        <p:spPr>
          <a:xfrm>
            <a:off x="1524828" y="1776676"/>
            <a:ext cx="3194830" cy="2096756"/>
          </a:xfrm>
          <a:prstGeom prst="rect">
            <a:avLst/>
          </a:prstGeom>
        </p:spPr>
      </p:pic>
      <p:pic>
        <p:nvPicPr>
          <p:cNvPr id="7" name="图片 6">
            <a:extLst>
              <a:ext uri="{FF2B5EF4-FFF2-40B4-BE49-F238E27FC236}">
                <a16:creationId xmlns:a16="http://schemas.microsoft.com/office/drawing/2014/main" id="{53C108DF-A79F-40FC-B109-A6315CD04A24}"/>
              </a:ext>
            </a:extLst>
          </p:cNvPr>
          <p:cNvPicPr>
            <a:picLocks noChangeAspect="1"/>
          </p:cNvPicPr>
          <p:nvPr/>
        </p:nvPicPr>
        <p:blipFill>
          <a:blip r:embed="rId5"/>
          <a:stretch>
            <a:fillRect/>
          </a:stretch>
        </p:blipFill>
        <p:spPr>
          <a:xfrm>
            <a:off x="4912132" y="1674328"/>
            <a:ext cx="3336923" cy="2199104"/>
          </a:xfrm>
          <a:prstGeom prst="rect">
            <a:avLst/>
          </a:prstGeom>
        </p:spPr>
      </p:pic>
      <p:pic>
        <p:nvPicPr>
          <p:cNvPr id="9" name="图片 8">
            <a:extLst>
              <a:ext uri="{FF2B5EF4-FFF2-40B4-BE49-F238E27FC236}">
                <a16:creationId xmlns:a16="http://schemas.microsoft.com/office/drawing/2014/main" id="{2DE2612B-54E5-4D00-BF15-65AC9542B907}"/>
              </a:ext>
            </a:extLst>
          </p:cNvPr>
          <p:cNvPicPr>
            <a:picLocks noChangeAspect="1"/>
          </p:cNvPicPr>
          <p:nvPr/>
        </p:nvPicPr>
        <p:blipFill>
          <a:blip r:embed="rId6"/>
          <a:stretch>
            <a:fillRect/>
          </a:stretch>
        </p:blipFill>
        <p:spPr>
          <a:xfrm>
            <a:off x="968377" y="4222718"/>
            <a:ext cx="5603132" cy="1921907"/>
          </a:xfrm>
          <a:prstGeom prst="rect">
            <a:avLst/>
          </a:prstGeom>
        </p:spPr>
      </p:pic>
      <p:pic>
        <p:nvPicPr>
          <p:cNvPr id="11" name="图片 10">
            <a:extLst>
              <a:ext uri="{FF2B5EF4-FFF2-40B4-BE49-F238E27FC236}">
                <a16:creationId xmlns:a16="http://schemas.microsoft.com/office/drawing/2014/main" id="{2C6BCC10-4431-4D3B-8627-89BFFFC6F00C}"/>
              </a:ext>
            </a:extLst>
          </p:cNvPr>
          <p:cNvPicPr>
            <a:picLocks noChangeAspect="1"/>
          </p:cNvPicPr>
          <p:nvPr/>
        </p:nvPicPr>
        <p:blipFill>
          <a:blip r:embed="rId7"/>
          <a:stretch>
            <a:fillRect/>
          </a:stretch>
        </p:blipFill>
        <p:spPr>
          <a:xfrm>
            <a:off x="5934979" y="4241289"/>
            <a:ext cx="2804683" cy="2096757"/>
          </a:xfrm>
          <a:prstGeom prst="rect">
            <a:avLst/>
          </a:prstGeom>
        </p:spPr>
      </p:pic>
    </p:spTree>
    <p:extLst>
      <p:ext uri="{BB962C8B-B14F-4D97-AF65-F5344CB8AC3E}">
        <p14:creationId xmlns:p14="http://schemas.microsoft.com/office/powerpoint/2010/main" val="54238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11</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(ICLR2020) BinaryDuo: Reducing Gradient Mismatch in Binary Activation Network by Coupling Binary Activations	</a:t>
            </a:r>
            <a:r>
              <a:rPr lang="en-US" altLang="zh-CN" sz="1400" dirty="0">
                <a:hlinkClick r:id="rId3"/>
              </a:rPr>
              <a:t>https://arxiv.org/abs/2002.06517</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BinaryDuo</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Training Scheme: Ternary -&gt; Binary</a:t>
            </a: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E9080296-6B17-42F7-A290-754018C0DB49}"/>
              </a:ext>
            </a:extLst>
          </p:cNvPr>
          <p:cNvPicPr>
            <a:picLocks noChangeAspect="1"/>
          </p:cNvPicPr>
          <p:nvPr/>
        </p:nvPicPr>
        <p:blipFill>
          <a:blip r:embed="rId4"/>
          <a:stretch>
            <a:fillRect/>
          </a:stretch>
        </p:blipFill>
        <p:spPr>
          <a:xfrm>
            <a:off x="1689100" y="1762270"/>
            <a:ext cx="5765798" cy="1841433"/>
          </a:xfrm>
          <a:prstGeom prst="rect">
            <a:avLst/>
          </a:prstGeom>
        </p:spPr>
      </p:pic>
      <p:pic>
        <p:nvPicPr>
          <p:cNvPr id="7" name="图片 6">
            <a:extLst>
              <a:ext uri="{FF2B5EF4-FFF2-40B4-BE49-F238E27FC236}">
                <a16:creationId xmlns:a16="http://schemas.microsoft.com/office/drawing/2014/main" id="{F9D93461-2D19-47E5-9F03-A3B7B09587AB}"/>
              </a:ext>
            </a:extLst>
          </p:cNvPr>
          <p:cNvPicPr>
            <a:picLocks noChangeAspect="1"/>
          </p:cNvPicPr>
          <p:nvPr/>
        </p:nvPicPr>
        <p:blipFill>
          <a:blip r:embed="rId5"/>
          <a:stretch>
            <a:fillRect/>
          </a:stretch>
        </p:blipFill>
        <p:spPr>
          <a:xfrm>
            <a:off x="1645318" y="4018781"/>
            <a:ext cx="5728905" cy="1841433"/>
          </a:xfrm>
          <a:prstGeom prst="rect">
            <a:avLst/>
          </a:prstGeom>
        </p:spPr>
      </p:pic>
      <p:pic>
        <p:nvPicPr>
          <p:cNvPr id="9" name="图片 8">
            <a:extLst>
              <a:ext uri="{FF2B5EF4-FFF2-40B4-BE49-F238E27FC236}">
                <a16:creationId xmlns:a16="http://schemas.microsoft.com/office/drawing/2014/main" id="{6C0CA056-4707-40F3-B443-AAEB5D501BB3}"/>
              </a:ext>
            </a:extLst>
          </p:cNvPr>
          <p:cNvPicPr>
            <a:picLocks noChangeAspect="1"/>
          </p:cNvPicPr>
          <p:nvPr/>
        </p:nvPicPr>
        <p:blipFill>
          <a:blip r:embed="rId6"/>
          <a:stretch>
            <a:fillRect/>
          </a:stretch>
        </p:blipFill>
        <p:spPr>
          <a:xfrm>
            <a:off x="624380" y="3996086"/>
            <a:ext cx="7895238" cy="1857143"/>
          </a:xfrm>
          <a:prstGeom prst="rect">
            <a:avLst/>
          </a:prstGeom>
        </p:spPr>
      </p:pic>
      <p:pic>
        <p:nvPicPr>
          <p:cNvPr id="11" name="图片 10">
            <a:extLst>
              <a:ext uri="{FF2B5EF4-FFF2-40B4-BE49-F238E27FC236}">
                <a16:creationId xmlns:a16="http://schemas.microsoft.com/office/drawing/2014/main" id="{53C3A2D7-2848-4116-92A0-6466230489B8}"/>
              </a:ext>
            </a:extLst>
          </p:cNvPr>
          <p:cNvPicPr>
            <a:picLocks noChangeAspect="1"/>
          </p:cNvPicPr>
          <p:nvPr/>
        </p:nvPicPr>
        <p:blipFill>
          <a:blip r:embed="rId7"/>
          <a:stretch>
            <a:fillRect/>
          </a:stretch>
        </p:blipFill>
        <p:spPr>
          <a:xfrm>
            <a:off x="1457328" y="4255756"/>
            <a:ext cx="6870698" cy="1721433"/>
          </a:xfrm>
          <a:prstGeom prst="rect">
            <a:avLst/>
          </a:prstGeom>
        </p:spPr>
      </p:pic>
    </p:spTree>
    <p:extLst>
      <p:ext uri="{BB962C8B-B14F-4D97-AF65-F5344CB8AC3E}">
        <p14:creationId xmlns:p14="http://schemas.microsoft.com/office/powerpoint/2010/main" val="3101344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12</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(ICLR2020)Training Binary Neural Networks with Real-to-Binary Convolutions</a:t>
            </a:r>
          </a:p>
          <a:p>
            <a:pPr marL="285750" indent="-285750">
              <a:buFontTx/>
              <a:buChar char="-"/>
            </a:pPr>
            <a:r>
              <a:rPr lang="en-US" altLang="zh-CN" sz="1400" dirty="0">
                <a:hlinkClick r:id="rId3"/>
              </a:rPr>
              <a:t>https://arxiv.org/abs/2003.11535</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Training Binary Neural Networks with Real-to-Binary Convolutions</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Real-to-Bi Attention Matching Scheme /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Term</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&amp;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Train</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Data-driven Activation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Scaling Factor</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4A2F0234-B2FD-42F0-9A99-AD191F1CBFB2}"/>
              </a:ext>
            </a:extLst>
          </p:cNvPr>
          <p:cNvPicPr>
            <a:picLocks noChangeAspect="1"/>
          </p:cNvPicPr>
          <p:nvPr/>
        </p:nvPicPr>
        <p:blipFill>
          <a:blip r:embed="rId4"/>
          <a:stretch>
            <a:fillRect/>
          </a:stretch>
        </p:blipFill>
        <p:spPr>
          <a:xfrm>
            <a:off x="2341546" y="1894297"/>
            <a:ext cx="4336449" cy="2234599"/>
          </a:xfrm>
          <a:prstGeom prst="rect">
            <a:avLst/>
          </a:prstGeom>
        </p:spPr>
      </p:pic>
      <p:pic>
        <p:nvPicPr>
          <p:cNvPr id="7" name="图片 6">
            <a:extLst>
              <a:ext uri="{FF2B5EF4-FFF2-40B4-BE49-F238E27FC236}">
                <a16:creationId xmlns:a16="http://schemas.microsoft.com/office/drawing/2014/main" id="{7C30AA2D-289F-48FE-A3C1-C2A9F05D5566}"/>
              </a:ext>
            </a:extLst>
          </p:cNvPr>
          <p:cNvPicPr>
            <a:picLocks noChangeAspect="1"/>
          </p:cNvPicPr>
          <p:nvPr/>
        </p:nvPicPr>
        <p:blipFill rotWithShape="1">
          <a:blip r:embed="rId5"/>
          <a:srcRect t="3527"/>
          <a:stretch/>
        </p:blipFill>
        <p:spPr>
          <a:xfrm>
            <a:off x="1792400" y="4852988"/>
            <a:ext cx="5559614" cy="1529403"/>
          </a:xfrm>
          <a:prstGeom prst="rect">
            <a:avLst/>
          </a:prstGeom>
        </p:spPr>
      </p:pic>
    </p:spTree>
    <p:extLst>
      <p:ext uri="{BB962C8B-B14F-4D97-AF65-F5344CB8AC3E}">
        <p14:creationId xmlns:p14="http://schemas.microsoft.com/office/powerpoint/2010/main" val="7252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13</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(ICML2020) Training Binary Neural Networks through Learning with Noisy Supervision</a:t>
            </a:r>
          </a:p>
          <a:p>
            <a:pPr marL="285750" indent="-285750">
              <a:buFontTx/>
              <a:buChar char="-"/>
            </a:pPr>
            <a:r>
              <a:rPr lang="en-US" altLang="zh-CN" sz="1400" dirty="0">
                <a:hlinkClick r:id="rId3"/>
              </a:rPr>
              <a:t>https://arxiv.org/abs/2010.04871</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4" y="1143328"/>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Training Binary Neural Networks through Learning with Noisy Supervision</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Learnable Quantizer</a:t>
            </a: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F5CA79C3-31AE-4357-AB17-7DD8C9CBD0A6}"/>
              </a:ext>
            </a:extLst>
          </p:cNvPr>
          <p:cNvPicPr>
            <a:picLocks noChangeAspect="1"/>
          </p:cNvPicPr>
          <p:nvPr/>
        </p:nvPicPr>
        <p:blipFill rotWithShape="1">
          <a:blip r:embed="rId4"/>
          <a:srcRect b="3316"/>
          <a:stretch/>
        </p:blipFill>
        <p:spPr>
          <a:xfrm>
            <a:off x="2762411" y="2181353"/>
            <a:ext cx="3619175" cy="1371472"/>
          </a:xfrm>
          <a:prstGeom prst="rect">
            <a:avLst/>
          </a:prstGeom>
        </p:spPr>
      </p:pic>
      <p:pic>
        <p:nvPicPr>
          <p:cNvPr id="11" name="图片 10">
            <a:extLst>
              <a:ext uri="{FF2B5EF4-FFF2-40B4-BE49-F238E27FC236}">
                <a16:creationId xmlns:a16="http://schemas.microsoft.com/office/drawing/2014/main" id="{5FB44635-1848-40B9-A493-BBB84B3A19A5}"/>
              </a:ext>
            </a:extLst>
          </p:cNvPr>
          <p:cNvPicPr>
            <a:picLocks noChangeAspect="1"/>
          </p:cNvPicPr>
          <p:nvPr/>
        </p:nvPicPr>
        <p:blipFill>
          <a:blip r:embed="rId5"/>
          <a:stretch>
            <a:fillRect/>
          </a:stretch>
        </p:blipFill>
        <p:spPr>
          <a:xfrm>
            <a:off x="1791968" y="4181475"/>
            <a:ext cx="5762625" cy="1657350"/>
          </a:xfrm>
          <a:prstGeom prst="rect">
            <a:avLst/>
          </a:prstGeom>
        </p:spPr>
      </p:pic>
      <p:pic>
        <p:nvPicPr>
          <p:cNvPr id="13" name="图片 12">
            <a:extLst>
              <a:ext uri="{FF2B5EF4-FFF2-40B4-BE49-F238E27FC236}">
                <a16:creationId xmlns:a16="http://schemas.microsoft.com/office/drawing/2014/main" id="{DD69EE66-F3B7-4161-82A0-B55CA9FCE53B}"/>
              </a:ext>
            </a:extLst>
          </p:cNvPr>
          <p:cNvPicPr>
            <a:picLocks noChangeAspect="1"/>
          </p:cNvPicPr>
          <p:nvPr/>
        </p:nvPicPr>
        <p:blipFill rotWithShape="1">
          <a:blip r:embed="rId6"/>
          <a:srcRect l="6042"/>
          <a:stretch/>
        </p:blipFill>
        <p:spPr>
          <a:xfrm>
            <a:off x="225427" y="4539779"/>
            <a:ext cx="8591550" cy="940741"/>
          </a:xfrm>
          <a:prstGeom prst="rect">
            <a:avLst/>
          </a:prstGeom>
        </p:spPr>
      </p:pic>
    </p:spTree>
    <p:extLst>
      <p:ext uri="{BB962C8B-B14F-4D97-AF65-F5344CB8AC3E}">
        <p14:creationId xmlns:p14="http://schemas.microsoft.com/office/powerpoint/2010/main" val="25931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14</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ReActNet</a:t>
            </a: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Generalized Activation Functions: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RSign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&amp;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RPReLU</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Distributional Loss</a:t>
            </a: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A0F62CF5-364D-4387-9A62-E895BE85CB9F}"/>
              </a:ext>
            </a:extLst>
          </p:cNvPr>
          <p:cNvPicPr>
            <a:picLocks noChangeAspect="1"/>
          </p:cNvPicPr>
          <p:nvPr/>
        </p:nvPicPr>
        <p:blipFill>
          <a:blip r:embed="rId3"/>
          <a:stretch>
            <a:fillRect/>
          </a:stretch>
        </p:blipFill>
        <p:spPr>
          <a:xfrm>
            <a:off x="2062372" y="1786119"/>
            <a:ext cx="5019256" cy="2168376"/>
          </a:xfrm>
          <a:prstGeom prst="rect">
            <a:avLst/>
          </a:prstGeom>
        </p:spPr>
      </p:pic>
      <p:pic>
        <p:nvPicPr>
          <p:cNvPr id="7" name="图片 6">
            <a:extLst>
              <a:ext uri="{FF2B5EF4-FFF2-40B4-BE49-F238E27FC236}">
                <a16:creationId xmlns:a16="http://schemas.microsoft.com/office/drawing/2014/main" id="{3957BDC3-F654-446B-9CF0-8C713249115E}"/>
              </a:ext>
            </a:extLst>
          </p:cNvPr>
          <p:cNvPicPr>
            <a:picLocks noChangeAspect="1"/>
          </p:cNvPicPr>
          <p:nvPr/>
        </p:nvPicPr>
        <p:blipFill>
          <a:blip r:embed="rId4"/>
          <a:stretch>
            <a:fillRect/>
          </a:stretch>
        </p:blipFill>
        <p:spPr>
          <a:xfrm>
            <a:off x="1565955" y="4229546"/>
            <a:ext cx="6012088" cy="1540786"/>
          </a:xfrm>
          <a:prstGeom prst="rect">
            <a:avLst/>
          </a:prstGeom>
        </p:spPr>
      </p:pic>
      <p:pic>
        <p:nvPicPr>
          <p:cNvPr id="9" name="图片 8">
            <a:extLst>
              <a:ext uri="{FF2B5EF4-FFF2-40B4-BE49-F238E27FC236}">
                <a16:creationId xmlns:a16="http://schemas.microsoft.com/office/drawing/2014/main" id="{F686F221-5B3F-4F8B-BD9C-5FCC006AF69E}"/>
              </a:ext>
            </a:extLst>
          </p:cNvPr>
          <p:cNvPicPr>
            <a:picLocks noChangeAspect="1"/>
          </p:cNvPicPr>
          <p:nvPr/>
        </p:nvPicPr>
        <p:blipFill>
          <a:blip r:embed="rId5"/>
          <a:stretch>
            <a:fillRect/>
          </a:stretch>
        </p:blipFill>
        <p:spPr>
          <a:xfrm>
            <a:off x="968377" y="4597286"/>
            <a:ext cx="7038975" cy="800100"/>
          </a:xfrm>
          <a:prstGeom prst="rect">
            <a:avLst/>
          </a:prstGeom>
        </p:spPr>
      </p:pic>
      <p:sp>
        <p:nvSpPr>
          <p:cNvPr id="12" name="文本框 11">
            <a:extLst>
              <a:ext uri="{FF2B5EF4-FFF2-40B4-BE49-F238E27FC236}">
                <a16:creationId xmlns:a16="http://schemas.microsoft.com/office/drawing/2014/main" id="{93EC83B7-75DD-4821-955F-825DDEE4494D}"/>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(ECCV2020) </a:t>
            </a:r>
            <a:r>
              <a:rPr lang="en-US" altLang="zh-CN" sz="1400" dirty="0" err="1"/>
              <a:t>ReActNet</a:t>
            </a:r>
            <a:r>
              <a:rPr lang="en-US" altLang="zh-CN" sz="1400" dirty="0"/>
              <a:t>: Towards Precise Binary Neural Network with Generalized Activation Functions</a:t>
            </a:r>
          </a:p>
          <a:p>
            <a:pPr marL="285750" indent="-285750">
              <a:buFontTx/>
              <a:buChar char="-"/>
            </a:pPr>
            <a:r>
              <a:rPr lang="en-US" altLang="zh-CN" sz="1400" dirty="0">
                <a:hlinkClick r:id="rId6"/>
              </a:rPr>
              <a:t>https://arxiv.org/abs/2003.03488</a:t>
            </a:r>
            <a:endParaRPr lang="zh-CN" altLang="en-US" sz="1400" dirty="0"/>
          </a:p>
        </p:txBody>
      </p:sp>
    </p:spTree>
    <p:extLst>
      <p:ext uri="{BB962C8B-B14F-4D97-AF65-F5344CB8AC3E}">
        <p14:creationId xmlns:p14="http://schemas.microsoft.com/office/powerpoint/2010/main" val="355960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15</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High-Capacity Expert Binary Networks</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Ensemble-like Conditional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BiConv</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Widened Channels &amp; Grouped Conv</a:t>
            </a:r>
          </a:p>
          <a:p>
            <a:pPr lvl="1"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7" name="文本框 6">
            <a:extLst>
              <a:ext uri="{FF2B5EF4-FFF2-40B4-BE49-F238E27FC236}">
                <a16:creationId xmlns:a16="http://schemas.microsoft.com/office/drawing/2014/main" id="{CE08EF8F-3844-41B3-A1E9-261A952828D1}"/>
              </a:ext>
            </a:extLst>
          </p:cNvPr>
          <p:cNvSpPr txBox="1"/>
          <p:nvPr/>
        </p:nvSpPr>
        <p:spPr>
          <a:xfrm>
            <a:off x="679450" y="6325910"/>
            <a:ext cx="7785929" cy="523220"/>
          </a:xfrm>
          <a:prstGeom prst="rect">
            <a:avLst/>
          </a:prstGeom>
          <a:noFill/>
        </p:spPr>
        <p:txBody>
          <a:bodyPr wrap="square" rtlCol="0">
            <a:spAutoFit/>
          </a:bodyPr>
          <a:lstStyle/>
          <a:p>
            <a:pPr marL="285750" indent="-285750">
              <a:buFontTx/>
              <a:buChar char="-"/>
            </a:pPr>
            <a:r>
              <a:rPr lang="en-US" altLang="zh-CN" sz="1400" dirty="0"/>
              <a:t>(ICLR2021) High-Capacity Expert Binary Networks</a:t>
            </a:r>
          </a:p>
          <a:p>
            <a:pPr marL="285750" indent="-285750">
              <a:buFontTx/>
              <a:buChar char="-"/>
            </a:pPr>
            <a:r>
              <a:rPr lang="en-US" altLang="zh-CN" sz="1400" dirty="0">
                <a:hlinkClick r:id="rId3"/>
              </a:rPr>
              <a:t>https://arxiv.org/abs/2010.03558</a:t>
            </a:r>
            <a:endParaRPr lang="zh-CN" altLang="en-US" sz="1400" dirty="0"/>
          </a:p>
        </p:txBody>
      </p:sp>
      <p:pic>
        <p:nvPicPr>
          <p:cNvPr id="5" name="图片 4">
            <a:extLst>
              <a:ext uri="{FF2B5EF4-FFF2-40B4-BE49-F238E27FC236}">
                <a16:creationId xmlns:a16="http://schemas.microsoft.com/office/drawing/2014/main" id="{7B7B3F61-91F2-493A-AC0F-7FFAF17F8871}"/>
              </a:ext>
            </a:extLst>
          </p:cNvPr>
          <p:cNvPicPr>
            <a:picLocks noChangeAspect="1"/>
          </p:cNvPicPr>
          <p:nvPr/>
        </p:nvPicPr>
        <p:blipFill>
          <a:blip r:embed="rId4"/>
          <a:stretch>
            <a:fillRect/>
          </a:stretch>
        </p:blipFill>
        <p:spPr>
          <a:xfrm>
            <a:off x="2990516" y="1922533"/>
            <a:ext cx="3245778" cy="2668921"/>
          </a:xfrm>
          <a:prstGeom prst="rect">
            <a:avLst/>
          </a:prstGeom>
        </p:spPr>
      </p:pic>
      <p:pic>
        <p:nvPicPr>
          <p:cNvPr id="8" name="图片 7">
            <a:extLst>
              <a:ext uri="{FF2B5EF4-FFF2-40B4-BE49-F238E27FC236}">
                <a16:creationId xmlns:a16="http://schemas.microsoft.com/office/drawing/2014/main" id="{DF053C60-B01C-4882-A306-77B619685EBD}"/>
              </a:ext>
            </a:extLst>
          </p:cNvPr>
          <p:cNvPicPr>
            <a:picLocks noChangeAspect="1"/>
          </p:cNvPicPr>
          <p:nvPr/>
        </p:nvPicPr>
        <p:blipFill>
          <a:blip r:embed="rId5"/>
          <a:stretch>
            <a:fillRect/>
          </a:stretch>
        </p:blipFill>
        <p:spPr>
          <a:xfrm>
            <a:off x="621448" y="5076328"/>
            <a:ext cx="7983914" cy="1082313"/>
          </a:xfrm>
          <a:prstGeom prst="rect">
            <a:avLst/>
          </a:prstGeom>
        </p:spPr>
      </p:pic>
    </p:spTree>
    <p:extLst>
      <p:ext uri="{BB962C8B-B14F-4D97-AF65-F5344CB8AC3E}">
        <p14:creationId xmlns:p14="http://schemas.microsoft.com/office/powerpoint/2010/main" val="100790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577C3E-951D-4B2F-8C13-003C043619F9}"/>
              </a:ext>
            </a:extLst>
          </p:cNvPr>
          <p:cNvPicPr>
            <a:picLocks noChangeAspect="1"/>
          </p:cNvPicPr>
          <p:nvPr/>
        </p:nvPicPr>
        <p:blipFill>
          <a:blip r:embed="rId3"/>
          <a:stretch>
            <a:fillRect/>
          </a:stretch>
        </p:blipFill>
        <p:spPr>
          <a:xfrm>
            <a:off x="2801060" y="1666835"/>
            <a:ext cx="3541879" cy="1870662"/>
          </a:xfrm>
          <a:prstGeom prst="rect">
            <a:avLst/>
          </a:prstGeom>
        </p:spPr>
      </p:pic>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16</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(arxiv2021.3) </a:t>
            </a:r>
            <a:r>
              <a:rPr lang="en-US" altLang="zh-CN" sz="1400" dirty="0" err="1"/>
              <a:t>ReCU</a:t>
            </a:r>
            <a:r>
              <a:rPr lang="en-US" altLang="zh-CN" sz="1400" dirty="0"/>
              <a:t>: Reviving the Dead Weights in Binary Neural Networks</a:t>
            </a:r>
          </a:p>
          <a:p>
            <a:pPr marL="285750" indent="-285750">
              <a:buFontTx/>
              <a:buChar char="-"/>
            </a:pPr>
            <a:r>
              <a:rPr lang="en-US" altLang="zh-CN" sz="1400" dirty="0">
                <a:hlinkClick r:id="rId4"/>
              </a:rPr>
              <a:t>https://arxiv.org/abs/2103.12369</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ReCU</a:t>
            </a: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Reviving the Dead Weights in Binary Neural Networks</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 </a:t>
            </a:r>
            <a:r>
              <a:rPr lang="en-US" altLang="zh-CN" sz="2000" i="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dead weights</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Dynamic Clamp of Weights</a:t>
            </a: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80C70823-F574-41BF-BC5E-E901C286283D}"/>
              </a:ext>
            </a:extLst>
          </p:cNvPr>
          <p:cNvPicPr>
            <a:picLocks noChangeAspect="1"/>
          </p:cNvPicPr>
          <p:nvPr/>
        </p:nvPicPr>
        <p:blipFill>
          <a:blip r:embed="rId5"/>
          <a:stretch>
            <a:fillRect/>
          </a:stretch>
        </p:blipFill>
        <p:spPr>
          <a:xfrm>
            <a:off x="2257713" y="4061004"/>
            <a:ext cx="4628571" cy="714286"/>
          </a:xfrm>
          <a:prstGeom prst="rect">
            <a:avLst/>
          </a:prstGeom>
        </p:spPr>
      </p:pic>
      <p:pic>
        <p:nvPicPr>
          <p:cNvPr id="9" name="图片 8">
            <a:extLst>
              <a:ext uri="{FF2B5EF4-FFF2-40B4-BE49-F238E27FC236}">
                <a16:creationId xmlns:a16="http://schemas.microsoft.com/office/drawing/2014/main" id="{D5DC4AE8-9801-4D36-A22F-722F8270D394}"/>
              </a:ext>
            </a:extLst>
          </p:cNvPr>
          <p:cNvPicPr>
            <a:picLocks noChangeAspect="1"/>
          </p:cNvPicPr>
          <p:nvPr/>
        </p:nvPicPr>
        <p:blipFill rotWithShape="1">
          <a:blip r:embed="rId6"/>
          <a:srcRect t="7592"/>
          <a:stretch/>
        </p:blipFill>
        <p:spPr>
          <a:xfrm>
            <a:off x="2040296" y="4775290"/>
            <a:ext cx="5704762" cy="1390526"/>
          </a:xfrm>
          <a:prstGeom prst="rect">
            <a:avLst/>
          </a:prstGeom>
        </p:spPr>
      </p:pic>
    </p:spTree>
    <p:extLst>
      <p:ext uri="{BB962C8B-B14F-4D97-AF65-F5344CB8AC3E}">
        <p14:creationId xmlns:p14="http://schemas.microsoft.com/office/powerpoint/2010/main" val="2713898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17</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SOTA Search</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Accuracy on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ImgNet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graphicFrame>
        <p:nvGraphicFramePr>
          <p:cNvPr id="3" name="表格 2">
            <a:extLst>
              <a:ext uri="{FF2B5EF4-FFF2-40B4-BE49-F238E27FC236}">
                <a16:creationId xmlns:a16="http://schemas.microsoft.com/office/drawing/2014/main" id="{72225072-6415-4C29-82E2-2CE9E52A3AA9}"/>
              </a:ext>
            </a:extLst>
          </p:cNvPr>
          <p:cNvGraphicFramePr>
            <a:graphicFrameLocks noGrp="1"/>
          </p:cNvGraphicFramePr>
          <p:nvPr>
            <p:extLst>
              <p:ext uri="{D42A27DB-BD31-4B8C-83A1-F6EECF244321}">
                <p14:modId xmlns:p14="http://schemas.microsoft.com/office/powerpoint/2010/main" val="3576637214"/>
              </p:ext>
            </p:extLst>
          </p:nvPr>
        </p:nvGraphicFramePr>
        <p:xfrm>
          <a:off x="823558" y="1904548"/>
          <a:ext cx="7699447" cy="4496252"/>
        </p:xfrm>
        <a:graphic>
          <a:graphicData uri="http://schemas.openxmlformats.org/drawingml/2006/table">
            <a:tbl>
              <a:tblPr>
                <a:tableStyleId>{5C22544A-7EE6-4342-B048-85BDC9FD1C3A}</a:tableStyleId>
              </a:tblPr>
              <a:tblGrid>
                <a:gridCol w="1099921">
                  <a:extLst>
                    <a:ext uri="{9D8B030D-6E8A-4147-A177-3AD203B41FA5}">
                      <a16:colId xmlns:a16="http://schemas.microsoft.com/office/drawing/2014/main" val="433598360"/>
                    </a:ext>
                  </a:extLst>
                </a:gridCol>
                <a:gridCol w="1099921">
                  <a:extLst>
                    <a:ext uri="{9D8B030D-6E8A-4147-A177-3AD203B41FA5}">
                      <a16:colId xmlns:a16="http://schemas.microsoft.com/office/drawing/2014/main" val="3858046680"/>
                    </a:ext>
                  </a:extLst>
                </a:gridCol>
                <a:gridCol w="1099921">
                  <a:extLst>
                    <a:ext uri="{9D8B030D-6E8A-4147-A177-3AD203B41FA5}">
                      <a16:colId xmlns:a16="http://schemas.microsoft.com/office/drawing/2014/main" val="2185384704"/>
                    </a:ext>
                  </a:extLst>
                </a:gridCol>
                <a:gridCol w="1099921">
                  <a:extLst>
                    <a:ext uri="{9D8B030D-6E8A-4147-A177-3AD203B41FA5}">
                      <a16:colId xmlns:a16="http://schemas.microsoft.com/office/drawing/2014/main" val="3359160298"/>
                    </a:ext>
                  </a:extLst>
                </a:gridCol>
                <a:gridCol w="1099921">
                  <a:extLst>
                    <a:ext uri="{9D8B030D-6E8A-4147-A177-3AD203B41FA5}">
                      <a16:colId xmlns:a16="http://schemas.microsoft.com/office/drawing/2014/main" val="2761208376"/>
                    </a:ext>
                  </a:extLst>
                </a:gridCol>
                <a:gridCol w="1099921">
                  <a:extLst>
                    <a:ext uri="{9D8B030D-6E8A-4147-A177-3AD203B41FA5}">
                      <a16:colId xmlns:a16="http://schemas.microsoft.com/office/drawing/2014/main" val="1797917945"/>
                    </a:ext>
                  </a:extLst>
                </a:gridCol>
                <a:gridCol w="1099921">
                  <a:extLst>
                    <a:ext uri="{9D8B030D-6E8A-4147-A177-3AD203B41FA5}">
                      <a16:colId xmlns:a16="http://schemas.microsoft.com/office/drawing/2014/main" val="1579601589"/>
                    </a:ext>
                  </a:extLst>
                </a:gridCol>
              </a:tblGrid>
              <a:tr h="620291">
                <a:tc>
                  <a:txBody>
                    <a:bodyPr/>
                    <a:lstStyle/>
                    <a:p>
                      <a:pPr algn="ctr" fontAlgn="ctr"/>
                      <a:r>
                        <a:rPr lang="en-US" sz="1600" u="none" strike="noStrike" dirty="0">
                          <a:effectLst/>
                          <a:latin typeface="Adobe Devanagari" panose="02040503050201020203" pitchFamily="18" charset="0"/>
                          <a:cs typeface="Adobe Devanagari" panose="02040503050201020203" pitchFamily="18" charset="0"/>
                        </a:rPr>
                        <a:t>Method</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BiOPs</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FLOPs</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dirty="0">
                          <a:effectLst/>
                          <a:latin typeface="Adobe Devanagari" panose="02040503050201020203" pitchFamily="18" charset="0"/>
                          <a:cs typeface="Adobe Devanagari" panose="02040503050201020203" pitchFamily="18" charset="0"/>
                        </a:rPr>
                        <a:t>Total FLOPs</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Params(Mbit)</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Accuracy</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*Note</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2159142457"/>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XNOR-Net</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dirty="0">
                          <a:effectLst/>
                          <a:latin typeface="Adobe Devanagari" panose="02040503050201020203" pitchFamily="18" charset="0"/>
                          <a:cs typeface="Adobe Devanagari" panose="02040503050201020203" pitchFamily="18" charset="0"/>
                        </a:rPr>
                        <a:t>1.70E+09</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1.33E+08</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164M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33.3</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51.2</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1832012060"/>
                  </a:ext>
                </a:extLst>
              </a:tr>
              <a:tr h="620291">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DoReFa-Net</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dirty="0">
                          <a:effectLst/>
                          <a:latin typeface="Adobe Devanagari" panose="02040503050201020203" pitchFamily="18" charset="0"/>
                          <a:cs typeface="Adobe Devanagari" panose="02040503050201020203" pitchFamily="18" charset="0"/>
                        </a:rPr>
                        <a:t>240M</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effectLst/>
                          <a:latin typeface="Adobe Devanagari" panose="02040503050201020203" pitchFamily="18" charset="0"/>
                          <a:cs typeface="Adobe Devanagari" panose="02040503050201020203" pitchFamily="18" charset="0"/>
                        </a:rPr>
                        <a:t>40.8</a:t>
                      </a:r>
                      <a:endParaRPr lang="en-US" altLang="zh-CN"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62.6</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effectLst/>
                          <a:latin typeface="Adobe Devanagari" panose="02040503050201020203" pitchFamily="18" charset="0"/>
                          <a:cs typeface="Adobe Devanagari" panose="02040503050201020203" pitchFamily="18" charset="0"/>
                        </a:rPr>
                        <a:t>(2/2)</a:t>
                      </a:r>
                      <a:endParaRPr lang="en-US" altLang="zh-CN"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609603873"/>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ABC-Net</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780M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69.6</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65</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(1/1)*5</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3559153118"/>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Bi-Real</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1.68E+09</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1.54E+08</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164M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33.3</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effectLst/>
                          <a:latin typeface="Adobe Devanagari" panose="02040503050201020203" pitchFamily="18" charset="0"/>
                          <a:cs typeface="Adobe Devanagari" panose="02040503050201020203" pitchFamily="18" charset="0"/>
                        </a:rPr>
                        <a:t>56.4</a:t>
                      </a:r>
                      <a:endParaRPr lang="en-US" altLang="zh-CN"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1062132156"/>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BONN</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59.3</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2253325615"/>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Real-to-Bi</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1.68E+09</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1.56E+08</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166M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effectLst/>
                          <a:latin typeface="Adobe Devanagari" panose="02040503050201020203" pitchFamily="18" charset="0"/>
                          <a:cs typeface="Adobe Devanagari" panose="02040503050201020203" pitchFamily="18" charset="0"/>
                        </a:rPr>
                        <a:t>65.4</a:t>
                      </a:r>
                      <a:endParaRPr lang="en-US" altLang="zh-CN"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812285730"/>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BinaryDuo</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164M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31.9</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effectLst/>
                          <a:latin typeface="Adobe Devanagari" panose="02040503050201020203" pitchFamily="18" charset="0"/>
                          <a:cs typeface="Adobe Devanagari" panose="02040503050201020203" pitchFamily="18" charset="0"/>
                        </a:rPr>
                        <a:t>60.4</a:t>
                      </a:r>
                      <a:endParaRPr lang="en-US" altLang="zh-CN"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4127012539"/>
                  </a:ext>
                </a:extLst>
              </a:tr>
              <a:tr h="325567">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LNS</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164M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34</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59.4</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1795598046"/>
                  </a:ext>
                </a:extLst>
              </a:tr>
              <a:tr h="325567">
                <a:tc>
                  <a:txBody>
                    <a:bodyPr/>
                    <a:lstStyle/>
                    <a:p>
                      <a:pPr algn="ctr" fontAlgn="ctr"/>
                      <a:r>
                        <a:rPr lang="en-US" sz="1600" u="none" strike="noStrike" dirty="0" err="1">
                          <a:solidFill>
                            <a:srgbClr val="FF0000"/>
                          </a:solidFill>
                          <a:effectLst/>
                          <a:latin typeface="Adobe Devanagari" panose="02040503050201020203" pitchFamily="18" charset="0"/>
                          <a:cs typeface="Adobe Devanagari" panose="02040503050201020203" pitchFamily="18" charset="0"/>
                        </a:rPr>
                        <a:t>ReActNet</a:t>
                      </a:r>
                      <a:endParaRPr lang="en-US" sz="1600" b="0" i="0" u="none" strike="noStrike" dirty="0">
                        <a:solidFill>
                          <a:srgbClr val="FF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4.69E+09</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1.40E+08</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214M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solidFill>
                            <a:srgbClr val="FF0000"/>
                          </a:solidFill>
                          <a:effectLst/>
                          <a:latin typeface="Adobe Devanagari" panose="02040503050201020203" pitchFamily="18" charset="0"/>
                          <a:cs typeface="Adobe Devanagari" panose="02040503050201020203" pitchFamily="18" charset="0"/>
                        </a:rPr>
                        <a:t>71.4</a:t>
                      </a:r>
                      <a:endParaRPr lang="en-US" altLang="zh-CN" sz="1600" b="0" i="0" u="none" strike="noStrike" dirty="0">
                        <a:solidFill>
                          <a:srgbClr val="FF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2929025977"/>
                  </a:ext>
                </a:extLst>
              </a:tr>
              <a:tr h="325567">
                <a:tc>
                  <a:txBody>
                    <a:bodyPr/>
                    <a:lstStyle/>
                    <a:p>
                      <a:pPr algn="ctr" fontAlgn="ctr"/>
                      <a:r>
                        <a:rPr lang="en-US" sz="1600" u="none" strike="noStrike" dirty="0">
                          <a:solidFill>
                            <a:srgbClr val="FF0000"/>
                          </a:solidFill>
                          <a:effectLst/>
                          <a:latin typeface="Adobe Devanagari" panose="02040503050201020203" pitchFamily="18" charset="0"/>
                          <a:cs typeface="Adobe Devanagari" panose="02040503050201020203" pitchFamily="18" charset="0"/>
                        </a:rPr>
                        <a:t>HCEBN</a:t>
                      </a:r>
                      <a:endParaRPr lang="en-US" sz="1600" b="0" i="0" u="none" strike="noStrike" dirty="0">
                        <a:solidFill>
                          <a:srgbClr val="FF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1.70E+09</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1.10E+08</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sz="1600" u="none" strike="noStrike">
                          <a:effectLst/>
                          <a:latin typeface="Adobe Devanagari" panose="02040503050201020203" pitchFamily="18" charset="0"/>
                          <a:cs typeface="Adobe Devanagari" panose="02040503050201020203" pitchFamily="18" charset="0"/>
                        </a:rPr>
                        <a:t>137M</a:t>
                      </a:r>
                      <a:endParaRPr 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dirty="0">
                          <a:solidFill>
                            <a:srgbClr val="FF0000"/>
                          </a:solidFill>
                          <a:effectLst/>
                          <a:latin typeface="Adobe Devanagari" panose="02040503050201020203" pitchFamily="18" charset="0"/>
                          <a:cs typeface="Adobe Devanagari" panose="02040503050201020203" pitchFamily="18" charset="0"/>
                        </a:rPr>
                        <a:t>71.2</a:t>
                      </a:r>
                      <a:endParaRPr lang="en-US" altLang="zh-CN" sz="1600" b="0" i="0" u="none" strike="noStrike" dirty="0">
                        <a:solidFill>
                          <a:srgbClr val="FF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2279220069"/>
                  </a:ext>
                </a:extLst>
              </a:tr>
              <a:tr h="325567">
                <a:tc>
                  <a:txBody>
                    <a:bodyPr/>
                    <a:lstStyle/>
                    <a:p>
                      <a:pPr algn="ctr" fontAlgn="ctr"/>
                      <a:r>
                        <a:rPr lang="en-US" sz="1600" u="none" strike="noStrike" dirty="0" err="1">
                          <a:effectLst/>
                          <a:latin typeface="Adobe Devanagari" panose="02040503050201020203" pitchFamily="18" charset="0"/>
                          <a:cs typeface="Adobe Devanagari" panose="02040503050201020203" pitchFamily="18" charset="0"/>
                        </a:rPr>
                        <a:t>ReCU</a:t>
                      </a:r>
                      <a:endParaRPr 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r>
                        <a:rPr lang="en-US" altLang="zh-CN" sz="1600" u="none" strike="noStrike">
                          <a:effectLst/>
                          <a:latin typeface="Adobe Devanagari" panose="02040503050201020203" pitchFamily="18" charset="0"/>
                          <a:cs typeface="Adobe Devanagari" panose="02040503050201020203" pitchFamily="18" charset="0"/>
                        </a:rPr>
                        <a:t>61</a:t>
                      </a:r>
                      <a:endParaRPr lang="en-US" altLang="zh-CN" sz="1600" b="0" i="0" u="none" strike="noStrike">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tc>
                  <a:txBody>
                    <a:bodyPr/>
                    <a:lstStyle/>
                    <a:p>
                      <a:pPr algn="ctr" fontAlgn="ctr"/>
                      <a:endParaRPr lang="zh-CN" altLang="en-US" sz="1600" b="0" i="0" u="none" strike="noStrike" dirty="0">
                        <a:solidFill>
                          <a:srgbClr val="000000"/>
                        </a:solidFill>
                        <a:effectLst/>
                        <a:latin typeface="Adobe Devanagari" panose="02040503050201020203" pitchFamily="18" charset="0"/>
                        <a:ea typeface="等线" panose="02010600030101010101" pitchFamily="2" charset="-122"/>
                        <a:cs typeface="Adobe Devanagari" panose="02040503050201020203" pitchFamily="18" charset="0"/>
                      </a:endParaRPr>
                    </a:p>
                  </a:txBody>
                  <a:tcPr marL="9525" marR="9525" marT="9525" marB="0" anchor="ctr"/>
                </a:tc>
                <a:extLst>
                  <a:ext uri="{0D108BD9-81ED-4DB2-BD59-A6C34878D82A}">
                    <a16:rowId xmlns:a16="http://schemas.microsoft.com/office/drawing/2014/main" val="732174463"/>
                  </a:ext>
                </a:extLst>
              </a:tr>
            </a:tbl>
          </a:graphicData>
        </a:graphic>
      </p:graphicFrame>
    </p:spTree>
    <p:extLst>
      <p:ext uri="{BB962C8B-B14F-4D97-AF65-F5344CB8AC3E}">
        <p14:creationId xmlns:p14="http://schemas.microsoft.com/office/powerpoint/2010/main" val="1408060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Model Compression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18</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Group-Based survey</a:t>
            </a:r>
          </a:p>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Rongrong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Ji @ XMU</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[TPAMI2018]Holistic CNN Compression via Low-rank Decomposition with Knowledge Transfer</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[IJCAI2018] Accelerating Convolutional Networks via Global &amp; Dynamic Filter Pruning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[JCRD2018]</a:t>
            </a:r>
            <a:r>
              <a:rPr lang="zh-CN" altLang="en-US" sz="16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深度神经网络压缩与加速综述</a:t>
            </a:r>
            <a:endParaRPr lang="en-US" altLang="zh-CN" sz="16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[IJCAI2019] Generalized Zero-Shot Vehicle Detection in Remote Sensing Imagery via Coarse-to-Fine Framework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[ICCV2019] Bayesian Optimized 1-Bit CNNs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[CVPR2019] Circulant Binary Convolutional Networks: Enhancing the Performance of 1-bit DCNNs with Circulant Back Propagation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[CVPR2019] Exploiting Kernel Sparsity and Entropy for Interpretable CNN Compression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[CVPR2019] Towards Optimal Structured CNN Pruning via Generative Adversarial Learning</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28381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19</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Rongrong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Ji @ XMU</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[TNN2019] Towards Compact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ConvNets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via Structure-sparsity Regularized Filter Pruning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[ECCV2020] PAMS: Quantized Super-Resolution via Parameterized Max Scale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Oral]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HRank</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Filter Pruning using High-Rank Feature Map</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[NIPS2020] Rotated Binary Neural Network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[IJCV2020] Binarized Neural Architecture Search for Efficient Object Recognition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Towards Compact CNNs via Collaborative Compression</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Yunhe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Wang @ NOAH</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[SIGKDD 2018] Towards Evolutionary Compression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[ICASSP 2019] Low Resolution Visual Recognition via Deep Feature Distillation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[ICML2020] Training Binary Neural Networks through Learning with Noisy Supervision</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243110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Index</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32392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b="1" kern="0" dirty="0">
                <a:solidFill>
                  <a:srgbClr val="489ED8"/>
                </a:solidFill>
                <a:latin typeface="Adobe Devanagari" panose="02040503050201020203" pitchFamily="18" charset="0"/>
                <a:ea typeface="微软雅黑" panose="020B0503020204020204" pitchFamily="34" charset="-122"/>
                <a:cs typeface="Adobe Devanagari" panose="02040503050201020203" pitchFamily="18" charset="0"/>
              </a:rPr>
              <a:t>Preliminary</a:t>
            </a:r>
          </a:p>
          <a:p>
            <a:pPr marL="800100" lvl="1" indent="-342900" algn="l">
              <a:buFont typeface="Arial" panose="020B0604020202020204" pitchFamily="34" charset="0"/>
              <a:buChar char="•"/>
            </a:pPr>
            <a:r>
              <a:rPr lang="en-US" altLang="zh-CN" sz="2500" kern="0" dirty="0">
                <a:solidFill>
                  <a:srgbClr val="489ED8"/>
                </a:solidFill>
                <a:latin typeface="Adobe Devanagari" panose="02040503050201020203" pitchFamily="18" charset="0"/>
                <a:ea typeface="微软雅黑" panose="020B0503020204020204" pitchFamily="34" charset="-122"/>
                <a:cs typeface="Adobe Devanagari" panose="02040503050201020203" pitchFamily="18" charset="0"/>
              </a:rPr>
              <a:t>*Quantization</a:t>
            </a:r>
          </a:p>
          <a:p>
            <a:pPr marL="800100" lvl="1" indent="-342900" algn="l">
              <a:buFont typeface="Arial" panose="020B0604020202020204" pitchFamily="34" charset="0"/>
              <a:buChar char="•"/>
            </a:pPr>
            <a:r>
              <a:rPr lang="en-US" altLang="zh-CN" sz="2500" kern="0" dirty="0">
                <a:solidFill>
                  <a:srgbClr val="489ED8"/>
                </a:solidFill>
                <a:latin typeface="Adobe Devanagari" panose="02040503050201020203" pitchFamily="18" charset="0"/>
                <a:ea typeface="微软雅黑" panose="020B0503020204020204" pitchFamily="34" charset="-122"/>
                <a:cs typeface="Adobe Devanagari" panose="02040503050201020203" pitchFamily="18" charset="0"/>
              </a:rPr>
              <a:t>XNOR-Net: A Paradigm of BNN</a:t>
            </a:r>
          </a:p>
          <a:p>
            <a:pPr marL="800100" lvl="1" indent="-342900" algn="l">
              <a:buFont typeface="Arial" panose="020B0604020202020204" pitchFamily="34" charset="0"/>
              <a:buChar char="•"/>
            </a:pPr>
            <a:r>
              <a:rPr lang="en-US" altLang="zh-CN" sz="2500" kern="0" dirty="0">
                <a:solidFill>
                  <a:srgbClr val="489ED8"/>
                </a:solidFill>
                <a:latin typeface="Adobe Devanagari" panose="02040503050201020203" pitchFamily="18" charset="0"/>
                <a:ea typeface="微软雅黑" panose="020B0503020204020204" pitchFamily="34" charset="-122"/>
                <a:cs typeface="Adobe Devanagari" panose="02040503050201020203" pitchFamily="18" charset="0"/>
              </a:rPr>
              <a:t>BNN Search Branches</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Survey of BNN</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SOTA Search</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Model Compression</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Group-Based Search</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Paper Collection and Opensource Codebase Sharing</a:t>
            </a:r>
          </a:p>
        </p:txBody>
      </p:sp>
    </p:spTree>
    <p:extLst>
      <p:ext uri="{BB962C8B-B14F-4D97-AF65-F5344CB8AC3E}">
        <p14:creationId xmlns:p14="http://schemas.microsoft.com/office/powerpoint/2010/main" val="1734136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20</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Yunhe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Wang @ NOAH</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[ECCV2020] Optical Flow Distillation: Towards Efficient and Stable Video Style Transfer</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[NIPS2020] SCOP: Scientific Control for Reliable Neural Network Pruning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[NIPS2020] Searching for Low-Bit Weights in Quantized Neural Networks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[NIPS2021 Spotlight] Kernel Based Progressive Distillation for Adder Neural Networks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[NIPS2021] Residual Distillation: Towards Portable Deep Neural Networks without Shortcuts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Data-Free Knowledge Distillation For Image Super-Resolution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Manifold Regularized Dynamic Network Pruning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Distilling Object Detectors via Decoupled Features</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724155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21</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Baochang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Zhang @ BUAA</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[IJCAI2019] Rectified Binary Convolutional Networks for Enhancing the Performance of 1-bit DCNNs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[DICTA2019] Efficient Block Pruning Based on Kernel and Feature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Stablization</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[AAAI2019] Projection Convolutional Neural Networks for 1-bit CNNs via Discrete Back Propagation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arxiv</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 Review of Recent Advances of Binary Neural Networks for Edge Computing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[IJCAI2020] Channel Pruning via Automatic Structure Search</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[IJCAI2020] CP-NAS: Child-Parent Neural Architecture Search for 1-bit CNNs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[ICIP2020] Cam-Net: Compressed Attentive Multi-Granularity Network For Dynamic Scene Classification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[IEEE J-STSP] Circulant Binary Convolutional Networks for Object Recognition</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3586251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22</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Baochang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Zhang @ BUAA</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[TPAMI(under review?)]</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SiMaN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Sign-to-Magnitude Network Binarization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[IJCV2021] Rectified Binary Convolutional Networks with Generative Adversarial Learning</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Xianglong Liu @ BUAA</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[ICCV2019] Differentiable Soft Quantization: Bridging Full-Precision and Low-Bit Neural Networks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[Pattern Recognition 2020] Binary Neural Network: A Survey</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[TNNLS2020] Distributed Complementary Binary Quantization for Joint Hash Table Learning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[ICASSP2020] Balanced Binary Neural Networks with Gated Residual</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[ICLR2020 workshop] DMS: Differentiable Dimension Search for Binary Neural Networks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Attention Convolutional Binary Neural Tree for Fine-Grained Visual Categorization</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3085832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23</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Xianglong Liu @ BUAA</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Rotation Consistent Margin Loss for Efficient Low-bit Face Recognition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Towards Unified INT8 Training for Convolutional Neural Network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Forward and Backward Information Retention for Accurate Binary Neural Networks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[ICLR2021]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BiPointNet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Binary Neural Network for Point Clouds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Oral] Diversifying Sample Generation for Accurate Data-Free Quantization</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83580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Domestic Research for BNN &amp; Low-Bit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24</a:t>
            </a:fld>
            <a:endParaRPr lang="en-US" altLang="zh-CN" dirty="0">
              <a:solidFill>
                <a:srgbClr val="3333CC"/>
              </a:solidFill>
              <a:latin typeface="等线" panose="02010600030101010101" pitchFamily="2" charset="-122"/>
            </a:endParaRPr>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202815"/>
            <a:ext cx="894143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Kwang Ting Cheng @ HKUST</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[NIPS2019] Latent weights do not exist: Rethinking binarized neural network optimization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[LNCS2020]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ReActNet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Towards Precise Binary Neural Network with Generalized Activation Functions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[ICCV2019]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MetaPruning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Meta Learning for Automatic Neural Network Channel Pruning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Binarizing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MobileNet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via Evolution-Based Searching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[IJCV2020] Bi-Real Net: Binarizing Deep Network Towards Real-Network Performance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[TVLSI 2021] Reliability Evaluation and Analysis of FPGA-Based Neural Network Acceleration System</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918138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Paper Collection and Opensource Codebase </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25</a:t>
            </a:fld>
            <a:endParaRPr lang="en-US" altLang="zh-CN" dirty="0">
              <a:solidFill>
                <a:srgbClr val="3333CC"/>
              </a:solidFill>
              <a:latin typeface="等线" panose="02010600030101010101" pitchFamily="2" charset="-122"/>
            </a:endParaRPr>
          </a:p>
        </p:txBody>
      </p:sp>
      <p:sp>
        <p:nvSpPr>
          <p:cNvPr id="5" name="标题 4">
            <a:extLst>
              <a:ext uri="{FF2B5EF4-FFF2-40B4-BE49-F238E27FC236}">
                <a16:creationId xmlns:a16="http://schemas.microsoft.com/office/drawing/2014/main" id="{82057DD6-8B09-472E-9BB0-1BFFD10C17D5}"/>
              </a:ext>
            </a:extLst>
          </p:cNvPr>
          <p:cNvSpPr txBox="1">
            <a:spLocks/>
          </p:cNvSpPr>
          <p:nvPr/>
        </p:nvSpPr>
        <p:spPr bwMode="auto">
          <a:xfrm>
            <a:off x="339725" y="1180629"/>
            <a:ext cx="8323925" cy="5016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Papers:</a:t>
            </a:r>
          </a:p>
          <a:p>
            <a:pPr marL="914400" lvl="1" indent="-457200" algn="l">
              <a:buFont typeface="Arial" panose="020B0604020202020204" pitchFamily="34" charset="0"/>
              <a:buChar char="•"/>
            </a:pPr>
            <a:r>
              <a:rPr lang="en-US" altLang="zh-CN" sz="1600" dirty="0">
                <a:solidFill>
                  <a:schemeClr val="accent6"/>
                </a:solidFill>
                <a:latin typeface="Adobe Devanagari" panose="02040503050201020203" pitchFamily="18" charset="0"/>
                <a:cs typeface="Adobe Devanagari" panose="02040503050201020203" pitchFamily="18" charset="0"/>
                <a:hlinkClick r:id="rId3">
                  <a:extLst>
                    <a:ext uri="{A12FA001-AC4F-418D-AE19-62706E023703}">
                      <ahyp:hlinkClr xmlns:ahyp="http://schemas.microsoft.com/office/drawing/2018/hyperlinkcolor" val="tx"/>
                    </a:ext>
                  </a:extLst>
                </a:hlinkClick>
              </a:rPr>
              <a:t>htqin/awesome-model-quantization</a:t>
            </a:r>
            <a:r>
              <a:rPr lang="zh-CN" altLang="en-US" sz="1600" b="0" i="0" dirty="0">
                <a:solidFill>
                  <a:srgbClr val="24292E"/>
                </a:solidFill>
                <a:effectLst/>
                <a:latin typeface="Apple Color Emoji"/>
              </a:rPr>
              <a:t>🔥</a:t>
            </a:r>
            <a:endParaRPr lang="en-US" altLang="zh-CN" sz="1600" b="0" i="0" dirty="0">
              <a:solidFill>
                <a:srgbClr val="24292E"/>
              </a:solidFill>
              <a:effectLst/>
              <a:latin typeface="Apple Color Emoji"/>
            </a:endParaRPr>
          </a:p>
          <a:p>
            <a:pPr marL="914400" lvl="1" indent="-457200" algn="l">
              <a:buFont typeface="Arial" panose="020B0604020202020204" pitchFamily="34" charset="0"/>
              <a:buChar char="•"/>
            </a:pPr>
            <a:r>
              <a:rPr lang="en-US" altLang="zh-CN" sz="1600" dirty="0">
                <a:solidFill>
                  <a:schemeClr val="accent6"/>
                </a:solidFill>
                <a:latin typeface="Adobe Devanagari" panose="02040503050201020203" pitchFamily="18" charset="0"/>
                <a:cs typeface="Adobe Devanagari" panose="02040503050201020203" pitchFamily="18" charset="0"/>
                <a:hlinkClick r:id="rId4">
                  <a:extLst>
                    <a:ext uri="{A12FA001-AC4F-418D-AE19-62706E023703}">
                      <ahyp:hlinkClr xmlns:ahyp="http://schemas.microsoft.com/office/drawing/2018/hyperlinkcolor" val="tx"/>
                    </a:ext>
                  </a:extLst>
                </a:hlinkClick>
              </a:rPr>
              <a:t>BNN</a:t>
            </a:r>
            <a:r>
              <a:rPr lang="zh-CN" altLang="en-US" sz="1600" dirty="0">
                <a:solidFill>
                  <a:schemeClr val="accent6"/>
                </a:solidFill>
                <a:latin typeface="Adobe Devanagari" panose="02040503050201020203" pitchFamily="18" charset="0"/>
                <a:cs typeface="Adobe Devanagari" panose="02040503050201020203" pitchFamily="18" charset="0"/>
                <a:hlinkClick r:id="rId4">
                  <a:extLst>
                    <a:ext uri="{A12FA001-AC4F-418D-AE19-62706E023703}">
                      <ahyp:hlinkClr xmlns:ahyp="http://schemas.microsoft.com/office/drawing/2018/hyperlinkcolor" val="tx"/>
                    </a:ext>
                  </a:extLst>
                </a:hlinkClick>
              </a:rPr>
              <a:t>文章检索 </a:t>
            </a:r>
            <a:r>
              <a:rPr lang="en-US" altLang="zh-CN" sz="1600" dirty="0">
                <a:solidFill>
                  <a:schemeClr val="accent6"/>
                </a:solidFill>
                <a:latin typeface="Adobe Devanagari" panose="02040503050201020203" pitchFamily="18" charset="0"/>
                <a:cs typeface="Adobe Devanagari" panose="02040503050201020203" pitchFamily="18" charset="0"/>
                <a:hlinkClick r:id="rId4">
                  <a:extLst>
                    <a:ext uri="{A12FA001-AC4F-418D-AE19-62706E023703}">
                      <ahyp:hlinkClr xmlns:ahyp="http://schemas.microsoft.com/office/drawing/2018/hyperlinkcolor" val="tx"/>
                    </a:ext>
                  </a:extLst>
                </a:hlinkClick>
              </a:rPr>
              <a:t>(shimo.im)</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r>
              <a:rPr lang="en-US" altLang="zh-CN" sz="1600" dirty="0" err="1">
                <a:solidFill>
                  <a:schemeClr val="accent6"/>
                </a:solidFill>
                <a:latin typeface="Adobe Devanagari" panose="02040503050201020203" pitchFamily="18" charset="0"/>
                <a:cs typeface="Adobe Devanagari" panose="02040503050201020203" pitchFamily="18" charset="0"/>
                <a:hlinkClick r:id="rId5">
                  <a:extLst>
                    <a:ext uri="{A12FA001-AC4F-418D-AE19-62706E023703}">
                      <ahyp:hlinkClr xmlns:ahyp="http://schemas.microsoft.com/office/drawing/2018/hyperlinkcolor" val="tx"/>
                    </a:ext>
                  </a:extLst>
                </a:hlinkClick>
              </a:rPr>
              <a:t>michaeltinsley</a:t>
            </a:r>
            <a:r>
              <a:rPr lang="en-US" altLang="zh-CN" sz="1600" dirty="0">
                <a:solidFill>
                  <a:schemeClr val="accent6"/>
                </a:solidFill>
                <a:latin typeface="Adobe Devanagari" panose="02040503050201020203" pitchFamily="18" charset="0"/>
                <a:cs typeface="Adobe Devanagari" panose="02040503050201020203" pitchFamily="18" charset="0"/>
                <a:hlinkClick r:id="rId5">
                  <a:extLst>
                    <a:ext uri="{A12FA001-AC4F-418D-AE19-62706E023703}">
                      <ahyp:hlinkClr xmlns:ahyp="http://schemas.microsoft.com/office/drawing/2018/hyperlinkcolor" val="tx"/>
                    </a:ext>
                  </a:extLst>
                </a:hlinkClick>
              </a:rPr>
              <a:t>/awesome-binary-neural-networks: A curated list of binary neural network research papers and software packages. (github.com)</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r>
              <a:rPr lang="en-US" altLang="zh-CN" sz="1600" dirty="0">
                <a:solidFill>
                  <a:schemeClr val="accent6"/>
                </a:solidFill>
                <a:latin typeface="Adobe Devanagari" panose="02040503050201020203" pitchFamily="18" charset="0"/>
                <a:cs typeface="Adobe Devanagari" panose="02040503050201020203" pitchFamily="18" charset="0"/>
                <a:hlinkClick r:id="rId6">
                  <a:extLst>
                    <a:ext uri="{A12FA001-AC4F-418D-AE19-62706E023703}">
                      <ahyp:hlinkClr xmlns:ahyp="http://schemas.microsoft.com/office/drawing/2018/hyperlinkcolor" val="tx"/>
                    </a:ext>
                  </a:extLst>
                </a:hlinkClick>
              </a:rPr>
              <a:t>BNN Paper List (shimo.im)</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r>
              <a:rPr lang="en-US" altLang="zh-CN" sz="1600" dirty="0">
                <a:solidFill>
                  <a:schemeClr val="accent6"/>
                </a:solidFill>
                <a:latin typeface="Adobe Devanagari" panose="02040503050201020203" pitchFamily="18" charset="0"/>
                <a:cs typeface="Adobe Devanagari" panose="02040503050201020203" pitchFamily="18" charset="0"/>
                <a:hlinkClick r:id="rId7">
                  <a:extLst>
                    <a:ext uri="{A12FA001-AC4F-418D-AE19-62706E023703}">
                      <ahyp:hlinkClr xmlns:ahyp="http://schemas.microsoft.com/office/drawing/2018/hyperlinkcolor" val="tx"/>
                    </a:ext>
                  </a:extLst>
                </a:hlinkClick>
              </a:rPr>
              <a:t>A-</a:t>
            </a:r>
            <a:r>
              <a:rPr lang="en-US" altLang="zh-CN" sz="1600" dirty="0" err="1">
                <a:solidFill>
                  <a:schemeClr val="accent6"/>
                </a:solidFill>
                <a:latin typeface="Adobe Devanagari" panose="02040503050201020203" pitchFamily="18" charset="0"/>
                <a:cs typeface="Adobe Devanagari" panose="02040503050201020203" pitchFamily="18" charset="0"/>
                <a:hlinkClick r:id="rId7">
                  <a:extLst>
                    <a:ext uri="{A12FA001-AC4F-418D-AE19-62706E023703}">
                      <ahyp:hlinkClr xmlns:ahyp="http://schemas.microsoft.com/office/drawing/2018/hyperlinkcolor" val="tx"/>
                    </a:ext>
                  </a:extLst>
                </a:hlinkClick>
              </a:rPr>
              <a:t>suozhang</a:t>
            </a:r>
            <a:r>
              <a:rPr lang="en-US" altLang="zh-CN" sz="1600" dirty="0">
                <a:solidFill>
                  <a:schemeClr val="accent6"/>
                </a:solidFill>
                <a:latin typeface="Adobe Devanagari" panose="02040503050201020203" pitchFamily="18" charset="0"/>
                <a:cs typeface="Adobe Devanagari" panose="02040503050201020203" pitchFamily="18" charset="0"/>
                <a:hlinkClick r:id="rId7">
                  <a:extLst>
                    <a:ext uri="{A12FA001-AC4F-418D-AE19-62706E023703}">
                      <ahyp:hlinkClr xmlns:ahyp="http://schemas.microsoft.com/office/drawing/2018/hyperlinkcolor" val="tx"/>
                    </a:ext>
                  </a:extLst>
                </a:hlinkClick>
              </a:rPr>
              <a:t>/awesome-quantization-and-fixed-point-training: Neural Network Quantization &amp; Low-Bit Fixed Point Training For Hardware-Friendly Algorithm Design (github.com)</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Codebase:  </a:t>
            </a:r>
          </a:p>
          <a:p>
            <a:pPr marL="914400" lvl="1" indent="-457200" algn="l">
              <a:buFont typeface="Arial" panose="020B0604020202020204" pitchFamily="34" charset="0"/>
              <a:buChar char="•"/>
            </a:pPr>
            <a:r>
              <a:rPr lang="en-US" altLang="zh-CN" sz="1600" dirty="0" err="1">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hpi-xnor</a:t>
            </a:r>
            <a:r>
              <a:rPr lang="en-US" altLang="zh-CN" sz="1600" dirty="0">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/BMXNet-v2: </a:t>
            </a:r>
            <a:r>
              <a:rPr lang="en-US" altLang="zh-CN" sz="1600" dirty="0" err="1">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BMXNet</a:t>
            </a:r>
            <a:r>
              <a:rPr lang="en-US" altLang="zh-CN" sz="1600" dirty="0">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 2: An Open-Source Binary Neural Network Implementation Based on </a:t>
            </a:r>
            <a:r>
              <a:rPr lang="en-US" altLang="zh-CN" sz="1600" dirty="0" err="1">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MXNet</a:t>
            </a:r>
            <a:r>
              <a:rPr lang="en-US" altLang="zh-CN" sz="1600" dirty="0">
                <a:solidFill>
                  <a:schemeClr val="accent6"/>
                </a:solidFill>
                <a:latin typeface="Adobe Devanagari" panose="02040503050201020203" pitchFamily="18" charset="0"/>
                <a:cs typeface="Adobe Devanagari" panose="02040503050201020203" pitchFamily="18" charset="0"/>
                <a:hlinkClick r:id="rId8">
                  <a:extLst>
                    <a:ext uri="{A12FA001-AC4F-418D-AE19-62706E023703}">
                      <ahyp:hlinkClr xmlns:ahyp="http://schemas.microsoft.com/office/drawing/2018/hyperlinkcolor" val="tx"/>
                    </a:ext>
                  </a:extLst>
                </a:hlinkClick>
              </a:rPr>
              <a:t> (github.com)</a:t>
            </a:r>
            <a:endParaRPr lang="en-US" altLang="zh-CN" sz="1600" dirty="0">
              <a:solidFill>
                <a:schemeClr val="accent6"/>
              </a:solidFill>
              <a:latin typeface="Adobe Devanagari" panose="02040503050201020203" pitchFamily="18" charset="0"/>
              <a:cs typeface="Adobe Devanagari" panose="02040503050201020203" pitchFamily="18" charset="0"/>
              <a:hlinkClick r:id="rId9">
                <a:extLst>
                  <a:ext uri="{A12FA001-AC4F-418D-AE19-62706E023703}">
                    <ahyp:hlinkClr xmlns:ahyp="http://schemas.microsoft.com/office/drawing/2018/hyperlinkcolor" val="tx"/>
                  </a:ext>
                </a:extLst>
              </a:hlinkClick>
            </a:endParaRPr>
          </a:p>
          <a:p>
            <a:pPr marL="914400" lvl="1" indent="-457200" algn="l">
              <a:buFont typeface="Arial" panose="020B0604020202020204" pitchFamily="34" charset="0"/>
              <a:buChar char="•"/>
            </a:pPr>
            <a:r>
              <a:rPr lang="en-US" altLang="zh-CN" sz="1600" dirty="0" err="1">
                <a:solidFill>
                  <a:schemeClr val="accent6"/>
                </a:solidFill>
                <a:latin typeface="Adobe Devanagari" panose="02040503050201020203" pitchFamily="18" charset="0"/>
                <a:cs typeface="Adobe Devanagari" panose="02040503050201020203" pitchFamily="18" charset="0"/>
                <a:hlinkClick r:id="rId9">
                  <a:extLst>
                    <a:ext uri="{A12FA001-AC4F-418D-AE19-62706E023703}">
                      <ahyp:hlinkClr xmlns:ahyp="http://schemas.microsoft.com/office/drawing/2018/hyperlinkcolor" val="tx"/>
                    </a:ext>
                  </a:extLst>
                </a:hlinkClick>
              </a:rPr>
              <a:t>Larq</a:t>
            </a:r>
            <a:r>
              <a:rPr lang="en-US" altLang="zh-CN" sz="1600" dirty="0">
                <a:solidFill>
                  <a:schemeClr val="accent6"/>
                </a:solidFill>
                <a:latin typeface="Adobe Devanagari" panose="02040503050201020203" pitchFamily="18" charset="0"/>
                <a:cs typeface="Adobe Devanagari" panose="02040503050201020203" pitchFamily="18" charset="0"/>
                <a:hlinkClick r:id="rId9">
                  <a:extLst>
                    <a:ext uri="{A12FA001-AC4F-418D-AE19-62706E023703}">
                      <ahyp:hlinkClr xmlns:ahyp="http://schemas.microsoft.com/office/drawing/2018/hyperlinkcolor" val="tx"/>
                    </a:ext>
                  </a:extLst>
                </a:hlinkClick>
              </a:rPr>
              <a:t> (github.com)</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r>
              <a:rPr lang="en-US" altLang="zh-CN" sz="1600" dirty="0">
                <a:solidFill>
                  <a:schemeClr val="accent6"/>
                </a:solidFill>
                <a:latin typeface="Adobe Devanagari" panose="02040503050201020203" pitchFamily="18" charset="0"/>
                <a:cs typeface="Adobe Devanagari" panose="02040503050201020203" pitchFamily="18" charset="0"/>
                <a:hlinkClick r:id="rId10">
                  <a:extLst>
                    <a:ext uri="{A12FA001-AC4F-418D-AE19-62706E023703}">
                      <ahyp:hlinkClr xmlns:ahyp="http://schemas.microsoft.com/office/drawing/2018/hyperlinkcolor" val="tx"/>
                    </a:ext>
                  </a:extLst>
                </a:hlinkClick>
              </a:rPr>
              <a:t>666DZY666</a:t>
            </a:r>
            <a:r>
              <a:rPr lang="en-US" altLang="zh-CN" sz="1600" dirty="0">
                <a:solidFill>
                  <a:schemeClr val="accent6"/>
                </a:solidFill>
                <a:latin typeface="Adobe Devanagari" panose="02040503050201020203" pitchFamily="18" charset="0"/>
                <a:cs typeface="Adobe Devanagari" panose="02040503050201020203" pitchFamily="18" charset="0"/>
              </a:rPr>
              <a:t>/</a:t>
            </a:r>
            <a:r>
              <a:rPr lang="en-US" altLang="zh-CN" sz="1600" dirty="0" err="1">
                <a:solidFill>
                  <a:schemeClr val="accent6"/>
                </a:solidFill>
                <a:latin typeface="Adobe Devanagari" panose="02040503050201020203" pitchFamily="18" charset="0"/>
                <a:cs typeface="Adobe Devanagari" panose="02040503050201020203" pitchFamily="18" charset="0"/>
                <a:hlinkClick r:id="rId11">
                  <a:extLst>
                    <a:ext uri="{A12FA001-AC4F-418D-AE19-62706E023703}">
                      <ahyp:hlinkClr xmlns:ahyp="http://schemas.microsoft.com/office/drawing/2018/hyperlinkcolor" val="tx"/>
                    </a:ext>
                  </a:extLst>
                </a:hlinkClick>
              </a:rPr>
              <a:t>micronet</a:t>
            </a:r>
            <a:endParaRPr lang="en-US" altLang="zh-CN" sz="1600" dirty="0">
              <a:solidFill>
                <a:schemeClr val="accent6"/>
              </a:solidFill>
              <a:latin typeface="Adobe Devanagari" panose="02040503050201020203" pitchFamily="18" charset="0"/>
              <a:cs typeface="Adobe Devanagari" panose="02040503050201020203" pitchFamily="18" charset="0"/>
            </a:endParaRPr>
          </a:p>
          <a:p>
            <a:pPr marL="914400" lvl="1" indent="-457200" algn="l">
              <a:buFont typeface="Arial" panose="020B0604020202020204" pitchFamily="34" charset="0"/>
              <a:buChar char="•"/>
            </a:pPr>
            <a:endParaRPr lang="en-US" altLang="zh-CN" sz="1600" dirty="0">
              <a:solidFill>
                <a:schemeClr val="accent6"/>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822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Preliminary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202565" y="1143328"/>
            <a:ext cx="832392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Quantization</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 </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Definition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Method</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Quantization Partition &amp; Quantized Value: Uniform vs Non-Uniform</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Quantization Range: Symmetric vs Asymmetric</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Activation Clipping Range: Dynamic vs Static</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Quantization Granularity:</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Layerwise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/Groupwise/</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Channelwise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/Sub-</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Channelwise</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Fine-tuning: Quantization-Aware Training(QAT) vs 		                Post-Training Quantization(PTQ)</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1371600" lvl="2"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88" name="文本框 87">
            <a:extLst>
              <a:ext uri="{FF2B5EF4-FFF2-40B4-BE49-F238E27FC236}">
                <a16:creationId xmlns:a16="http://schemas.microsoft.com/office/drawing/2014/main" id="{A3A7BFA2-CB63-45C4-94FB-17FFC7AA4F51}"/>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A Survey of Quantization Methods for Efficient Neural Network Inference </a:t>
            </a:r>
            <a:r>
              <a:rPr lang="en-US" altLang="zh-CN" sz="1400" dirty="0">
                <a:hlinkClick r:id="rId3"/>
              </a:rPr>
              <a:t>https://arxiv.org/abs/2103.13630</a:t>
            </a:r>
            <a:endParaRPr lang="zh-CN" altLang="en-US" sz="1400" dirty="0"/>
          </a:p>
        </p:txBody>
      </p:sp>
      <p:pic>
        <p:nvPicPr>
          <p:cNvPr id="5" name="图片 4">
            <a:extLst>
              <a:ext uri="{FF2B5EF4-FFF2-40B4-BE49-F238E27FC236}">
                <a16:creationId xmlns:a16="http://schemas.microsoft.com/office/drawing/2014/main" id="{160AD35A-46F0-4EF6-9A58-F0C6DE36FE0A}"/>
              </a:ext>
            </a:extLst>
          </p:cNvPr>
          <p:cNvPicPr>
            <a:picLocks noChangeAspect="1"/>
          </p:cNvPicPr>
          <p:nvPr/>
        </p:nvPicPr>
        <p:blipFill>
          <a:blip r:embed="rId4"/>
          <a:stretch>
            <a:fillRect/>
          </a:stretch>
        </p:blipFill>
        <p:spPr>
          <a:xfrm>
            <a:off x="1241511" y="2248952"/>
            <a:ext cx="1933333" cy="628571"/>
          </a:xfrm>
          <a:prstGeom prst="rect">
            <a:avLst/>
          </a:prstGeom>
        </p:spPr>
      </p:pic>
    </p:spTree>
    <p:extLst>
      <p:ext uri="{BB962C8B-B14F-4D97-AF65-F5344CB8AC3E}">
        <p14:creationId xmlns:p14="http://schemas.microsoft.com/office/powerpoint/2010/main" val="1533606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Preliminary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4</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202565" y="1143329"/>
            <a:ext cx="8323925" cy="967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Binarization</a:t>
            </a: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Weights &amp; Activations:  FP32  -&gt;  +1 &amp; -1</a:t>
            </a: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Operation: Matrix Multiplication  -&gt;  XNOR &amp; Bit-Count</a:t>
            </a:r>
          </a:p>
        </p:txBody>
      </p:sp>
      <p:sp>
        <p:nvSpPr>
          <p:cNvPr id="95" name="标题 4">
            <a:extLst>
              <a:ext uri="{FF2B5EF4-FFF2-40B4-BE49-F238E27FC236}">
                <a16:creationId xmlns:a16="http://schemas.microsoft.com/office/drawing/2014/main" id="{F859258E-8664-4791-8271-590C82E9ECA0}"/>
              </a:ext>
            </a:extLst>
          </p:cNvPr>
          <p:cNvSpPr txBox="1">
            <a:spLocks/>
          </p:cNvSpPr>
          <p:nvPr/>
        </p:nvSpPr>
        <p:spPr bwMode="auto">
          <a:xfrm>
            <a:off x="202564" y="2178996"/>
            <a:ext cx="8323925" cy="4155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XNOR-Net: A Paradigm of BNN</a:t>
            </a:r>
          </a:p>
          <a:p>
            <a:pPr marL="457200"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Binarization Scheme</a:t>
            </a: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Forward Propagation:  Binarization Function – Sign(X)</a:t>
            </a: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Backward Propagation: Straight-Through Estimator(STE)</a:t>
            </a:r>
          </a:p>
          <a:p>
            <a:pPr marL="457200" indent="-457200" algn="l">
              <a:buFont typeface="Arial" panose="020B0604020202020204" pitchFamily="34" charset="0"/>
              <a:buChar char="•"/>
            </a:pPr>
            <a:endPar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r>
              <a:rPr lang="en-US" altLang="zh-CN" sz="1400" dirty="0"/>
              <a:t>-  XNOR-Net: ImageNet Classification Using Binary Convolutional Neural Networks   </a:t>
            </a:r>
            <a:r>
              <a:rPr lang="en-US" altLang="zh-CN" sz="1400" dirty="0">
                <a:hlinkClick r:id="rId3"/>
              </a:rPr>
              <a:t>http://arxiv.org/abs/1603.05279</a:t>
            </a:r>
            <a:endParaRPr lang="zh-CN" altLang="en-US" sz="1400" dirty="0"/>
          </a:p>
        </p:txBody>
      </p:sp>
      <p:pic>
        <p:nvPicPr>
          <p:cNvPr id="98" name="图片 97">
            <a:extLst>
              <a:ext uri="{FF2B5EF4-FFF2-40B4-BE49-F238E27FC236}">
                <a16:creationId xmlns:a16="http://schemas.microsoft.com/office/drawing/2014/main" id="{CF318C4A-D6A0-4F0A-944A-324F31DE1F95}"/>
              </a:ext>
            </a:extLst>
          </p:cNvPr>
          <p:cNvPicPr>
            <a:picLocks noChangeAspect="1"/>
          </p:cNvPicPr>
          <p:nvPr/>
        </p:nvPicPr>
        <p:blipFill>
          <a:blip r:embed="rId4"/>
          <a:stretch>
            <a:fillRect/>
          </a:stretch>
        </p:blipFill>
        <p:spPr>
          <a:xfrm>
            <a:off x="2743199" y="3234447"/>
            <a:ext cx="3657600" cy="428625"/>
          </a:xfrm>
          <a:prstGeom prst="rect">
            <a:avLst/>
          </a:prstGeom>
        </p:spPr>
      </p:pic>
      <p:pic>
        <p:nvPicPr>
          <p:cNvPr id="10" name="图片 9">
            <a:extLst>
              <a:ext uri="{FF2B5EF4-FFF2-40B4-BE49-F238E27FC236}">
                <a16:creationId xmlns:a16="http://schemas.microsoft.com/office/drawing/2014/main" id="{BA298CD3-E92C-4E70-94BA-EE916500C639}"/>
              </a:ext>
            </a:extLst>
          </p:cNvPr>
          <p:cNvPicPr>
            <a:picLocks noChangeAspect="1"/>
          </p:cNvPicPr>
          <p:nvPr/>
        </p:nvPicPr>
        <p:blipFill rotWithShape="1">
          <a:blip r:embed="rId5"/>
          <a:srcRect t="5973" b="6404"/>
          <a:stretch/>
        </p:blipFill>
        <p:spPr>
          <a:xfrm>
            <a:off x="1471063" y="3731165"/>
            <a:ext cx="7200000" cy="1735779"/>
          </a:xfrm>
          <a:prstGeom prst="rect">
            <a:avLst/>
          </a:prstGeom>
        </p:spPr>
      </p:pic>
      <p:pic>
        <p:nvPicPr>
          <p:cNvPr id="13" name="图片 12">
            <a:extLst>
              <a:ext uri="{FF2B5EF4-FFF2-40B4-BE49-F238E27FC236}">
                <a16:creationId xmlns:a16="http://schemas.microsoft.com/office/drawing/2014/main" id="{5D5F27B6-4932-4FFF-9B8C-2A26B32B1625}"/>
              </a:ext>
            </a:extLst>
          </p:cNvPr>
          <p:cNvPicPr>
            <a:picLocks noChangeAspect="1"/>
          </p:cNvPicPr>
          <p:nvPr/>
        </p:nvPicPr>
        <p:blipFill>
          <a:blip r:embed="rId6"/>
          <a:stretch>
            <a:fillRect/>
          </a:stretch>
        </p:blipFill>
        <p:spPr>
          <a:xfrm>
            <a:off x="3852951" y="5767790"/>
            <a:ext cx="1438095" cy="600000"/>
          </a:xfrm>
          <a:prstGeom prst="rect">
            <a:avLst/>
          </a:prstGeom>
        </p:spPr>
      </p:pic>
    </p:spTree>
    <p:extLst>
      <p:ext uri="{BB962C8B-B14F-4D97-AF65-F5344CB8AC3E}">
        <p14:creationId xmlns:p14="http://schemas.microsoft.com/office/powerpoint/2010/main" val="2427926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Preliminary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5</a:t>
            </a:fld>
            <a:endParaRPr lang="en-US" altLang="zh-CN" dirty="0">
              <a:solidFill>
                <a:srgbClr val="3333CC"/>
              </a:solidFill>
              <a:latin typeface="等线" panose="02010600030101010101" pitchFamily="2" charset="-122"/>
            </a:endParaRPr>
          </a:p>
        </p:txBody>
      </p:sp>
      <p:sp>
        <p:nvSpPr>
          <p:cNvPr id="95" name="标题 4">
            <a:extLst>
              <a:ext uri="{FF2B5EF4-FFF2-40B4-BE49-F238E27FC236}">
                <a16:creationId xmlns:a16="http://schemas.microsoft.com/office/drawing/2014/main" id="{F859258E-8664-4791-8271-590C82E9ECA0}"/>
              </a:ext>
            </a:extLst>
          </p:cNvPr>
          <p:cNvSpPr txBox="1">
            <a:spLocks/>
          </p:cNvSpPr>
          <p:nvPr/>
        </p:nvSpPr>
        <p:spPr bwMode="auto">
          <a:xfrm>
            <a:off x="339725" y="1195550"/>
            <a:ext cx="8323925" cy="5139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Binarization Workflow</a:t>
            </a: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Forward Propagation:  Binarization Function – Sign(X)</a:t>
            </a: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Backward Propagation: </a:t>
            </a: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*Latent Weights?</a:t>
            </a:r>
          </a:p>
          <a:p>
            <a:pPr lvl="1" algn="l"/>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r>
              <a:rPr lang="en-US" altLang="zh-CN" sz="1400" dirty="0"/>
              <a:t>-  XNOR-Net: ImageNet Classification Using Binary Convolutional Neural Networks   </a:t>
            </a:r>
            <a:r>
              <a:rPr lang="en-US" altLang="zh-CN" sz="1400" dirty="0">
                <a:hlinkClick r:id="rId3"/>
              </a:rPr>
              <a:t>http://arxiv.org/abs/1603.05279</a:t>
            </a:r>
            <a:endParaRPr lang="zh-CN" altLang="en-US" sz="1400" dirty="0"/>
          </a:p>
        </p:txBody>
      </p:sp>
      <p:pic>
        <p:nvPicPr>
          <p:cNvPr id="18" name="图片 17">
            <a:extLst>
              <a:ext uri="{FF2B5EF4-FFF2-40B4-BE49-F238E27FC236}">
                <a16:creationId xmlns:a16="http://schemas.microsoft.com/office/drawing/2014/main" id="{B688375D-ED70-41F6-A449-A4E2671EA2BB}"/>
              </a:ext>
            </a:extLst>
          </p:cNvPr>
          <p:cNvPicPr>
            <a:picLocks noChangeAspect="1"/>
          </p:cNvPicPr>
          <p:nvPr/>
        </p:nvPicPr>
        <p:blipFill>
          <a:blip r:embed="rId4"/>
          <a:stretch>
            <a:fillRect/>
          </a:stretch>
        </p:blipFill>
        <p:spPr>
          <a:xfrm>
            <a:off x="914400" y="1843087"/>
            <a:ext cx="7315200" cy="3171825"/>
          </a:xfrm>
          <a:prstGeom prst="rect">
            <a:avLst/>
          </a:prstGeom>
        </p:spPr>
      </p:pic>
      <p:pic>
        <p:nvPicPr>
          <p:cNvPr id="22" name="图片 21">
            <a:extLst>
              <a:ext uri="{FF2B5EF4-FFF2-40B4-BE49-F238E27FC236}">
                <a16:creationId xmlns:a16="http://schemas.microsoft.com/office/drawing/2014/main" id="{004E344E-C8EE-4F5D-99DC-77942DFC2F4D}"/>
              </a:ext>
            </a:extLst>
          </p:cNvPr>
          <p:cNvPicPr>
            <a:picLocks noChangeAspect="1"/>
          </p:cNvPicPr>
          <p:nvPr/>
        </p:nvPicPr>
        <p:blipFill rotWithShape="1">
          <a:blip r:embed="rId5"/>
          <a:srcRect t="1" b="4511"/>
          <a:stretch/>
        </p:blipFill>
        <p:spPr>
          <a:xfrm>
            <a:off x="4738283" y="5139062"/>
            <a:ext cx="3266667" cy="727530"/>
          </a:xfrm>
          <a:prstGeom prst="rect">
            <a:avLst/>
          </a:prstGeom>
        </p:spPr>
      </p:pic>
      <p:pic>
        <p:nvPicPr>
          <p:cNvPr id="24" name="图片 23">
            <a:extLst>
              <a:ext uri="{FF2B5EF4-FFF2-40B4-BE49-F238E27FC236}">
                <a16:creationId xmlns:a16="http://schemas.microsoft.com/office/drawing/2014/main" id="{60A277AE-95F9-44A9-9367-62A4EF0C9D0F}"/>
              </a:ext>
            </a:extLst>
          </p:cNvPr>
          <p:cNvPicPr>
            <a:picLocks noChangeAspect="1"/>
          </p:cNvPicPr>
          <p:nvPr/>
        </p:nvPicPr>
        <p:blipFill rotWithShape="1">
          <a:blip r:embed="rId6"/>
          <a:srcRect t="1" b="3279"/>
          <a:stretch/>
        </p:blipFill>
        <p:spPr>
          <a:xfrm>
            <a:off x="1130258" y="5157305"/>
            <a:ext cx="3371429" cy="709287"/>
          </a:xfrm>
          <a:prstGeom prst="rect">
            <a:avLst/>
          </a:prstGeom>
        </p:spPr>
      </p:pic>
    </p:spTree>
    <p:extLst>
      <p:ext uri="{BB962C8B-B14F-4D97-AF65-F5344CB8AC3E}">
        <p14:creationId xmlns:p14="http://schemas.microsoft.com/office/powerpoint/2010/main" val="170823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Preliminary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6</a:t>
            </a:fld>
            <a:endParaRPr lang="en-US" altLang="zh-CN" dirty="0">
              <a:solidFill>
                <a:srgbClr val="3333CC"/>
              </a:solidFill>
              <a:latin typeface="等线" panose="02010600030101010101" pitchFamily="2" charset="-122"/>
            </a:endParaRPr>
          </a:p>
        </p:txBody>
      </p:sp>
      <p:sp>
        <p:nvSpPr>
          <p:cNvPr id="95" name="标题 4">
            <a:extLst>
              <a:ext uri="{FF2B5EF4-FFF2-40B4-BE49-F238E27FC236}">
                <a16:creationId xmlns:a16="http://schemas.microsoft.com/office/drawing/2014/main" id="{F859258E-8664-4791-8271-590C82E9ECA0}"/>
              </a:ext>
            </a:extLst>
          </p:cNvPr>
          <p:cNvSpPr txBox="1">
            <a:spLocks/>
          </p:cNvSpPr>
          <p:nvPr/>
        </p:nvSpPr>
        <p:spPr bwMode="auto">
          <a:xfrm>
            <a:off x="339725" y="1195550"/>
            <a:ext cx="8323925" cy="5139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XNOR-Net Adaptation</a:t>
            </a: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Scaling Factors</a:t>
            </a: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Layer Reordering</a:t>
            </a: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FP layer Reservation</a:t>
            </a:r>
          </a:p>
          <a:p>
            <a:pPr marL="1371600" lvl="2"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The Stem</a:t>
            </a:r>
          </a:p>
          <a:p>
            <a:pPr marL="1371600" lvl="2"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Last FC layer</a:t>
            </a:r>
          </a:p>
          <a:p>
            <a:pPr marL="1371600" lvl="2" indent="-457200" algn="l">
              <a:buFont typeface="Arial" panose="020B0604020202020204" pitchFamily="34" charset="0"/>
              <a:buChar char="•"/>
            </a:pPr>
            <a:r>
              <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Downsample Layer</a:t>
            </a:r>
          </a:p>
          <a:p>
            <a:pPr lvl="1" algn="l"/>
            <a:endParaRPr lang="en-US" altLang="zh-CN" sz="1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r>
              <a:rPr lang="en-US" altLang="zh-CN" sz="1400" dirty="0"/>
              <a:t>-  XNOR-Net: ImageNet Classification Using Binary Convolutional Neural Networks   </a:t>
            </a:r>
            <a:r>
              <a:rPr lang="en-US" altLang="zh-CN" sz="1400" dirty="0">
                <a:hlinkClick r:id="rId3"/>
              </a:rPr>
              <a:t>http://arxiv.org/abs/1603.05279</a:t>
            </a:r>
            <a:endParaRPr lang="zh-CN" altLang="en-US" sz="1400" dirty="0"/>
          </a:p>
        </p:txBody>
      </p:sp>
      <p:pic>
        <p:nvPicPr>
          <p:cNvPr id="5" name="图片 4">
            <a:extLst>
              <a:ext uri="{FF2B5EF4-FFF2-40B4-BE49-F238E27FC236}">
                <a16:creationId xmlns:a16="http://schemas.microsoft.com/office/drawing/2014/main" id="{7D410AD8-AF38-4706-BEA9-D919B3EA08FB}"/>
              </a:ext>
            </a:extLst>
          </p:cNvPr>
          <p:cNvPicPr>
            <a:picLocks noChangeAspect="1"/>
          </p:cNvPicPr>
          <p:nvPr/>
        </p:nvPicPr>
        <p:blipFill>
          <a:blip r:embed="rId4"/>
          <a:stretch>
            <a:fillRect/>
          </a:stretch>
        </p:blipFill>
        <p:spPr>
          <a:xfrm>
            <a:off x="2715427" y="1469313"/>
            <a:ext cx="1495238" cy="495238"/>
          </a:xfrm>
          <a:prstGeom prst="rect">
            <a:avLst/>
          </a:prstGeom>
        </p:spPr>
      </p:pic>
      <p:pic>
        <p:nvPicPr>
          <p:cNvPr id="7" name="图片 6">
            <a:extLst>
              <a:ext uri="{FF2B5EF4-FFF2-40B4-BE49-F238E27FC236}">
                <a16:creationId xmlns:a16="http://schemas.microsoft.com/office/drawing/2014/main" id="{EC5C0760-D539-422A-921D-78F892D060E7}"/>
              </a:ext>
            </a:extLst>
          </p:cNvPr>
          <p:cNvPicPr>
            <a:picLocks noChangeAspect="1"/>
          </p:cNvPicPr>
          <p:nvPr/>
        </p:nvPicPr>
        <p:blipFill>
          <a:blip r:embed="rId5"/>
          <a:stretch>
            <a:fillRect/>
          </a:stretch>
        </p:blipFill>
        <p:spPr>
          <a:xfrm>
            <a:off x="2227872" y="1916233"/>
            <a:ext cx="4333674" cy="2136489"/>
          </a:xfrm>
          <a:prstGeom prst="rect">
            <a:avLst/>
          </a:prstGeom>
        </p:spPr>
      </p:pic>
      <p:sp>
        <p:nvSpPr>
          <p:cNvPr id="8" name="矩形 7">
            <a:extLst>
              <a:ext uri="{FF2B5EF4-FFF2-40B4-BE49-F238E27FC236}">
                <a16:creationId xmlns:a16="http://schemas.microsoft.com/office/drawing/2014/main" id="{A04FE9F4-592D-49B8-969E-6B9AF5C38D2E}"/>
              </a:ext>
            </a:extLst>
          </p:cNvPr>
          <p:cNvSpPr/>
          <p:nvPr/>
        </p:nvSpPr>
        <p:spPr bwMode="auto">
          <a:xfrm>
            <a:off x="2347098" y="4435112"/>
            <a:ext cx="640080" cy="931244"/>
          </a:xfrm>
          <a:prstGeom prst="rect">
            <a:avLst/>
          </a:prstGeom>
          <a:solidFill>
            <a:srgbClr val="1B86C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20000"/>
              </a:spcBef>
              <a:spcAft>
                <a:spcPct val="0"/>
              </a:spcAft>
              <a:buClrTx/>
              <a:buSzTx/>
              <a:tabLst/>
            </a:pPr>
            <a:r>
              <a:rPr kumimoji="0" lang="en-US" altLang="zh-CN" sz="1000" b="0" i="1" u="none" strike="noStrike" cap="none" normalizeH="0" baseline="0" dirty="0">
                <a:ln>
                  <a:noFill/>
                </a:ln>
                <a:solidFill>
                  <a:schemeClr val="bg1"/>
                </a:solidFill>
                <a:effectLst/>
                <a:latin typeface="Arial" charset="0"/>
                <a:ea typeface="宋体" charset="-122"/>
              </a:rPr>
              <a:t>Batch</a:t>
            </a:r>
          </a:p>
          <a:p>
            <a:pPr marR="0" algn="ctr" defTabSz="914400" rtl="0" eaLnBrk="0" fontAlgn="base" latinLnBrk="0" hangingPunct="0">
              <a:lnSpc>
                <a:spcPct val="100000"/>
              </a:lnSpc>
              <a:spcBef>
                <a:spcPct val="20000"/>
              </a:spcBef>
              <a:spcAft>
                <a:spcPct val="0"/>
              </a:spcAft>
              <a:buClrTx/>
              <a:buSzTx/>
              <a:tabLst/>
            </a:pPr>
            <a:r>
              <a:rPr kumimoji="0" lang="en-US" altLang="zh-CN" sz="1000" b="0" i="1" u="none" strike="noStrike" cap="none" normalizeH="0" baseline="0" dirty="0">
                <a:ln>
                  <a:noFill/>
                </a:ln>
                <a:solidFill>
                  <a:schemeClr val="bg1"/>
                </a:solidFill>
                <a:effectLst/>
                <a:latin typeface="Arial" charset="0"/>
                <a:ea typeface="宋体" charset="-122"/>
              </a:rPr>
              <a:t>Norm</a:t>
            </a:r>
            <a:endParaRPr kumimoji="0" lang="zh-CN" altLang="en-US" sz="1000" b="0" i="1" u="none" strike="noStrike" cap="none" normalizeH="0" baseline="0" dirty="0">
              <a:ln>
                <a:noFill/>
              </a:ln>
              <a:solidFill>
                <a:schemeClr val="bg1"/>
              </a:solidFill>
              <a:effectLst/>
              <a:latin typeface="Arial" charset="0"/>
              <a:ea typeface="宋体" charset="-122"/>
            </a:endParaRPr>
          </a:p>
        </p:txBody>
      </p:sp>
      <p:cxnSp>
        <p:nvCxnSpPr>
          <p:cNvPr id="9" name="直接箭头连接符 8">
            <a:extLst>
              <a:ext uri="{FF2B5EF4-FFF2-40B4-BE49-F238E27FC236}">
                <a16:creationId xmlns:a16="http://schemas.microsoft.com/office/drawing/2014/main" id="{276F00F3-A8B7-4FF3-B3E2-D313D81C3280}"/>
              </a:ext>
            </a:extLst>
          </p:cNvPr>
          <p:cNvCxnSpPr/>
          <p:nvPr/>
        </p:nvCxnSpPr>
        <p:spPr bwMode="auto">
          <a:xfrm>
            <a:off x="1832184" y="4943406"/>
            <a:ext cx="408037" cy="0"/>
          </a:xfrm>
          <a:prstGeom prst="straightConnector1">
            <a:avLst/>
          </a:prstGeom>
          <a:noFill/>
          <a:ln w="25400"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88A6034-1000-404D-AA0D-0EDF5AA4CF7F}"/>
              </a:ext>
            </a:extLst>
          </p:cNvPr>
          <p:cNvCxnSpPr/>
          <p:nvPr/>
        </p:nvCxnSpPr>
        <p:spPr bwMode="auto">
          <a:xfrm>
            <a:off x="3063576" y="4943406"/>
            <a:ext cx="408037" cy="0"/>
          </a:xfrm>
          <a:prstGeom prst="straightConnector1">
            <a:avLst/>
          </a:prstGeom>
          <a:noFill/>
          <a:ln w="25400" cap="flat" cmpd="sng" algn="ctr">
            <a:solidFill>
              <a:schemeClr val="tx1"/>
            </a:solidFill>
            <a:prstDash val="solid"/>
            <a:round/>
            <a:headEnd type="none" w="med" len="med"/>
            <a:tailEnd type="triangle"/>
          </a:ln>
          <a:effectLst/>
        </p:spPr>
      </p:cxnSp>
      <p:sp>
        <p:nvSpPr>
          <p:cNvPr id="11" name="矩形 10">
            <a:extLst>
              <a:ext uri="{FF2B5EF4-FFF2-40B4-BE49-F238E27FC236}">
                <a16:creationId xmlns:a16="http://schemas.microsoft.com/office/drawing/2014/main" id="{84DA75F3-6835-4041-9E4F-FE7DA68EFD8E}"/>
              </a:ext>
            </a:extLst>
          </p:cNvPr>
          <p:cNvSpPr/>
          <p:nvPr/>
        </p:nvSpPr>
        <p:spPr bwMode="auto">
          <a:xfrm>
            <a:off x="3569093" y="4435112"/>
            <a:ext cx="640080" cy="931244"/>
          </a:xfrm>
          <a:prstGeom prst="rect">
            <a:avLst/>
          </a:prstGeom>
          <a:solidFill>
            <a:srgbClr val="1B86C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20000"/>
              </a:spcBef>
              <a:spcAft>
                <a:spcPct val="0"/>
              </a:spcAft>
              <a:buClrTx/>
              <a:buSzTx/>
              <a:tabLst/>
            </a:pPr>
            <a:r>
              <a:rPr lang="en-US" altLang="zh-CN" sz="900" b="1" i="1" dirty="0">
                <a:solidFill>
                  <a:schemeClr val="bg1"/>
                </a:solidFill>
                <a:latin typeface="Arial" charset="0"/>
                <a:ea typeface="宋体" charset="-122"/>
              </a:rPr>
              <a:t>Binarize</a:t>
            </a:r>
          </a:p>
          <a:p>
            <a:pPr marR="0" algn="ctr" defTabSz="914400" rtl="0" eaLnBrk="0" fontAlgn="base" latinLnBrk="0" hangingPunct="0">
              <a:lnSpc>
                <a:spcPct val="100000"/>
              </a:lnSpc>
              <a:spcBef>
                <a:spcPct val="20000"/>
              </a:spcBef>
              <a:spcAft>
                <a:spcPct val="0"/>
              </a:spcAft>
              <a:buClrTx/>
              <a:buSzTx/>
              <a:tabLst/>
            </a:pPr>
            <a:r>
              <a:rPr lang="en-US" altLang="zh-CN" sz="800" i="1" dirty="0">
                <a:solidFill>
                  <a:schemeClr val="bg1"/>
                </a:solidFill>
                <a:latin typeface="Arial" charset="0"/>
                <a:ea typeface="宋体" charset="-122"/>
              </a:rPr>
              <a:t>(Sign)</a:t>
            </a:r>
            <a:endParaRPr kumimoji="0" lang="zh-CN" altLang="en-US" sz="1000" i="1" u="none" strike="noStrike" cap="none" normalizeH="0" baseline="0" dirty="0">
              <a:ln>
                <a:noFill/>
              </a:ln>
              <a:solidFill>
                <a:schemeClr val="bg1"/>
              </a:solidFill>
              <a:effectLst/>
              <a:latin typeface="Arial" charset="0"/>
              <a:ea typeface="宋体" charset="-122"/>
            </a:endParaRPr>
          </a:p>
        </p:txBody>
      </p:sp>
      <p:cxnSp>
        <p:nvCxnSpPr>
          <p:cNvPr id="12" name="直接箭头连接符 11">
            <a:extLst>
              <a:ext uri="{FF2B5EF4-FFF2-40B4-BE49-F238E27FC236}">
                <a16:creationId xmlns:a16="http://schemas.microsoft.com/office/drawing/2014/main" id="{63822F50-50E4-4A4A-84F1-6A83DBA63251}"/>
              </a:ext>
            </a:extLst>
          </p:cNvPr>
          <p:cNvCxnSpPr/>
          <p:nvPr/>
        </p:nvCxnSpPr>
        <p:spPr bwMode="auto">
          <a:xfrm>
            <a:off x="4307160" y="4943406"/>
            <a:ext cx="408037" cy="0"/>
          </a:xfrm>
          <a:prstGeom prst="straightConnector1">
            <a:avLst/>
          </a:prstGeom>
          <a:noFill/>
          <a:ln w="25400" cap="flat" cmpd="sng" algn="ctr">
            <a:solidFill>
              <a:schemeClr val="tx1"/>
            </a:solidFill>
            <a:prstDash val="solid"/>
            <a:round/>
            <a:headEnd type="none" w="med" len="med"/>
            <a:tailEnd type="triangle"/>
          </a:ln>
          <a:effectLst/>
        </p:spPr>
      </p:cxnSp>
      <p:sp>
        <p:nvSpPr>
          <p:cNvPr id="13" name="矩形 12">
            <a:extLst>
              <a:ext uri="{FF2B5EF4-FFF2-40B4-BE49-F238E27FC236}">
                <a16:creationId xmlns:a16="http://schemas.microsoft.com/office/drawing/2014/main" id="{ED89EB09-4944-4AD5-92B9-96CC2A90983B}"/>
              </a:ext>
            </a:extLst>
          </p:cNvPr>
          <p:cNvSpPr/>
          <p:nvPr/>
        </p:nvSpPr>
        <p:spPr bwMode="auto">
          <a:xfrm>
            <a:off x="4840362" y="4435112"/>
            <a:ext cx="640080" cy="931244"/>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20000"/>
              </a:spcBef>
              <a:spcAft>
                <a:spcPct val="0"/>
              </a:spcAft>
              <a:buClrTx/>
              <a:buSzTx/>
              <a:tabLst/>
            </a:pPr>
            <a:r>
              <a:rPr kumimoji="0" lang="en-US" altLang="zh-CN" sz="1000" i="1" u="none" strike="noStrike" cap="none" normalizeH="0" baseline="0" dirty="0" err="1">
                <a:ln>
                  <a:noFill/>
                </a:ln>
                <a:solidFill>
                  <a:schemeClr val="bg1"/>
                </a:solidFill>
                <a:effectLst/>
                <a:latin typeface="Arial" charset="0"/>
                <a:ea typeface="宋体" charset="-122"/>
              </a:rPr>
              <a:t>BiConv</a:t>
            </a:r>
            <a:endParaRPr kumimoji="0" lang="en-US" altLang="zh-CN" sz="1000" i="1" u="none" strike="noStrike" cap="none" normalizeH="0" baseline="0" dirty="0">
              <a:ln>
                <a:noFill/>
              </a:ln>
              <a:solidFill>
                <a:schemeClr val="bg1"/>
              </a:solidFill>
              <a:effectLst/>
              <a:latin typeface="Arial" charset="0"/>
              <a:ea typeface="宋体" charset="-122"/>
            </a:endParaRPr>
          </a:p>
        </p:txBody>
      </p:sp>
      <p:cxnSp>
        <p:nvCxnSpPr>
          <p:cNvPr id="14" name="直接箭头连接符 13">
            <a:extLst>
              <a:ext uri="{FF2B5EF4-FFF2-40B4-BE49-F238E27FC236}">
                <a16:creationId xmlns:a16="http://schemas.microsoft.com/office/drawing/2014/main" id="{5CEE1689-42D6-4055-A029-4A1334CAEB86}"/>
              </a:ext>
            </a:extLst>
          </p:cNvPr>
          <p:cNvCxnSpPr/>
          <p:nvPr/>
        </p:nvCxnSpPr>
        <p:spPr bwMode="auto">
          <a:xfrm>
            <a:off x="5581224" y="4929611"/>
            <a:ext cx="408037" cy="0"/>
          </a:xfrm>
          <a:prstGeom prst="straightConnector1">
            <a:avLst/>
          </a:prstGeom>
          <a:noFill/>
          <a:ln w="25400" cap="flat" cmpd="sng" algn="ctr">
            <a:solidFill>
              <a:schemeClr val="tx1"/>
            </a:solidFill>
            <a:prstDash val="solid"/>
            <a:round/>
            <a:headEnd type="none" w="med" len="med"/>
            <a:tailEnd type="triangle"/>
          </a:ln>
          <a:effectLst/>
        </p:spPr>
      </p:cxnSp>
      <p:sp>
        <p:nvSpPr>
          <p:cNvPr id="15" name="矩形 14">
            <a:extLst>
              <a:ext uri="{FF2B5EF4-FFF2-40B4-BE49-F238E27FC236}">
                <a16:creationId xmlns:a16="http://schemas.microsoft.com/office/drawing/2014/main" id="{F39C73BD-6599-43E6-AA6A-DDF0DBE9A54B}"/>
              </a:ext>
            </a:extLst>
          </p:cNvPr>
          <p:cNvSpPr/>
          <p:nvPr/>
        </p:nvSpPr>
        <p:spPr bwMode="auto">
          <a:xfrm>
            <a:off x="6076425" y="4435112"/>
            <a:ext cx="640080" cy="931244"/>
          </a:xfrm>
          <a:prstGeom prst="rect">
            <a:avLst/>
          </a:prstGeom>
          <a:solidFill>
            <a:srgbClr val="1B86C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0" fontAlgn="base" latinLnBrk="0" hangingPunct="0">
              <a:lnSpc>
                <a:spcPct val="100000"/>
              </a:lnSpc>
              <a:spcBef>
                <a:spcPct val="20000"/>
              </a:spcBef>
              <a:spcAft>
                <a:spcPct val="0"/>
              </a:spcAft>
              <a:buClrTx/>
              <a:buSzTx/>
              <a:tabLst/>
            </a:pPr>
            <a:r>
              <a:rPr kumimoji="0" lang="en-US" altLang="zh-CN" sz="1000" i="1" u="none" strike="noStrike" cap="none" normalizeH="0" baseline="0" dirty="0">
                <a:ln>
                  <a:noFill/>
                </a:ln>
                <a:solidFill>
                  <a:schemeClr val="bg1"/>
                </a:solidFill>
                <a:effectLst/>
                <a:latin typeface="Arial" charset="0"/>
                <a:ea typeface="宋体" charset="-122"/>
              </a:rPr>
              <a:t>x</a:t>
            </a:r>
          </a:p>
          <a:p>
            <a:pPr marR="0" algn="ctr" defTabSz="914400" rtl="0" eaLnBrk="0" fontAlgn="base" latinLnBrk="0" hangingPunct="0">
              <a:lnSpc>
                <a:spcPct val="100000"/>
              </a:lnSpc>
              <a:spcBef>
                <a:spcPct val="20000"/>
              </a:spcBef>
              <a:spcAft>
                <a:spcPct val="0"/>
              </a:spcAft>
              <a:buClrTx/>
              <a:buSzTx/>
              <a:tabLst/>
            </a:pPr>
            <a:r>
              <a:rPr lang="en-US" altLang="zh-CN" sz="1000" i="1" dirty="0">
                <a:solidFill>
                  <a:schemeClr val="bg1"/>
                </a:solidFill>
                <a:latin typeface="Arial" charset="0"/>
                <a:ea typeface="宋体" charset="-122"/>
              </a:rPr>
              <a:t>Scaling</a:t>
            </a:r>
          </a:p>
          <a:p>
            <a:pPr marR="0" algn="ctr" defTabSz="914400" rtl="0" eaLnBrk="0" fontAlgn="base" latinLnBrk="0" hangingPunct="0">
              <a:lnSpc>
                <a:spcPct val="100000"/>
              </a:lnSpc>
              <a:spcBef>
                <a:spcPct val="20000"/>
              </a:spcBef>
              <a:spcAft>
                <a:spcPct val="0"/>
              </a:spcAft>
              <a:buClrTx/>
              <a:buSzTx/>
              <a:tabLst/>
            </a:pPr>
            <a:r>
              <a:rPr kumimoji="0" lang="en-US" altLang="zh-CN" sz="1000" i="1" u="none" strike="noStrike" cap="none" normalizeH="0" baseline="0" dirty="0">
                <a:ln>
                  <a:noFill/>
                </a:ln>
                <a:solidFill>
                  <a:schemeClr val="bg1"/>
                </a:solidFill>
                <a:effectLst/>
                <a:latin typeface="Arial" charset="0"/>
                <a:ea typeface="宋体" charset="-122"/>
              </a:rPr>
              <a:t>Factor</a:t>
            </a:r>
            <a:endParaRPr kumimoji="0" lang="zh-CN" altLang="en-US" sz="1000" i="1" u="none" strike="noStrike" cap="none" normalizeH="0" baseline="0" dirty="0">
              <a:ln>
                <a:noFill/>
              </a:ln>
              <a:solidFill>
                <a:schemeClr val="bg1"/>
              </a:solidFill>
              <a:effectLst/>
              <a:latin typeface="Arial" charset="0"/>
              <a:ea typeface="宋体" charset="-122"/>
            </a:endParaRPr>
          </a:p>
        </p:txBody>
      </p:sp>
      <p:cxnSp>
        <p:nvCxnSpPr>
          <p:cNvPr id="16" name="直接箭头连接符 15">
            <a:extLst>
              <a:ext uri="{FF2B5EF4-FFF2-40B4-BE49-F238E27FC236}">
                <a16:creationId xmlns:a16="http://schemas.microsoft.com/office/drawing/2014/main" id="{BF97A2D9-6B10-41C4-A5BF-B1F818194B53}"/>
              </a:ext>
            </a:extLst>
          </p:cNvPr>
          <p:cNvCxnSpPr/>
          <p:nvPr/>
        </p:nvCxnSpPr>
        <p:spPr bwMode="auto">
          <a:xfrm>
            <a:off x="6806520" y="4928008"/>
            <a:ext cx="408037" cy="0"/>
          </a:xfrm>
          <a:prstGeom prst="straightConnector1">
            <a:avLst/>
          </a:prstGeom>
          <a:noFill/>
          <a:ln w="25400" cap="flat" cmpd="sng" algn="ctr">
            <a:solidFill>
              <a:schemeClr val="tx1"/>
            </a:solidFill>
            <a:prstDash val="solid"/>
            <a:round/>
            <a:headEnd type="none" w="med" len="med"/>
            <a:tailEnd type="triangle"/>
          </a:ln>
          <a:effectLst/>
        </p:spPr>
      </p:cxnSp>
      <p:pic>
        <p:nvPicPr>
          <p:cNvPr id="6" name="图片 5">
            <a:extLst>
              <a:ext uri="{FF2B5EF4-FFF2-40B4-BE49-F238E27FC236}">
                <a16:creationId xmlns:a16="http://schemas.microsoft.com/office/drawing/2014/main" id="{33194FFE-ECEB-414F-9DF8-E9A6BFC3613A}"/>
              </a:ext>
            </a:extLst>
          </p:cNvPr>
          <p:cNvPicPr>
            <a:picLocks noChangeAspect="1"/>
          </p:cNvPicPr>
          <p:nvPr/>
        </p:nvPicPr>
        <p:blipFill>
          <a:blip r:embed="rId6"/>
          <a:stretch>
            <a:fillRect/>
          </a:stretch>
        </p:blipFill>
        <p:spPr>
          <a:xfrm>
            <a:off x="4791088" y="5149658"/>
            <a:ext cx="3238435" cy="1180783"/>
          </a:xfrm>
          <a:prstGeom prst="rect">
            <a:avLst/>
          </a:prstGeom>
        </p:spPr>
      </p:pic>
    </p:spTree>
    <p:extLst>
      <p:ext uri="{BB962C8B-B14F-4D97-AF65-F5344CB8AC3E}">
        <p14:creationId xmlns:p14="http://schemas.microsoft.com/office/powerpoint/2010/main" val="3916243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Preliminary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7</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202565" y="1143328"/>
            <a:ext cx="832392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BNN Search Branches </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Quantization Error Minimization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Scaling Factors</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Binarization Function Design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Trainable Quantizer  / Learnable Binarization Threshold</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Training Method Improvement</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Improved Loss Function (Regularization)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Gradient Error Reduction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 KD-like Training Progress</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Structural Modification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Layer Reordering</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More shortcuts / Widened Channels / Grouped Conv</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NAS for BNN</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p:txBody>
      </p:sp>
      <p:sp>
        <p:nvSpPr>
          <p:cNvPr id="88" name="文本框 87">
            <a:extLst>
              <a:ext uri="{FF2B5EF4-FFF2-40B4-BE49-F238E27FC236}">
                <a16:creationId xmlns:a16="http://schemas.microsoft.com/office/drawing/2014/main" id="{A3A7BFA2-CB63-45C4-94FB-17FFC7AA4F51}"/>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Binary Neural Networks: A Survey  </a:t>
            </a:r>
          </a:p>
          <a:p>
            <a:pPr marL="285750" indent="-285750">
              <a:buFontTx/>
              <a:buChar char="-"/>
            </a:pPr>
            <a:r>
              <a:rPr lang="en-US" altLang="zh-CN" sz="1400" dirty="0">
                <a:hlinkClick r:id="rId3"/>
              </a:rPr>
              <a:t>http://arxiv.org/abs/2004.03333</a:t>
            </a:r>
            <a:endParaRPr lang="zh-CN" altLang="en-US" sz="1400" dirty="0"/>
          </a:p>
        </p:txBody>
      </p:sp>
    </p:spTree>
    <p:extLst>
      <p:ext uri="{BB962C8B-B14F-4D97-AF65-F5344CB8AC3E}">
        <p14:creationId xmlns:p14="http://schemas.microsoft.com/office/powerpoint/2010/main" val="2623659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8</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(ICLR2018) WRPN: Wide Reduced-Precision Networks</a:t>
            </a:r>
          </a:p>
          <a:p>
            <a:pPr marL="285750" indent="-285750">
              <a:buFontTx/>
              <a:buChar char="-"/>
            </a:pPr>
            <a:r>
              <a:rPr lang="en-US" altLang="zh-CN" sz="1400" dirty="0">
                <a:hlinkClick r:id="rId3"/>
              </a:rPr>
              <a:t>https://arxiv.org/abs/1709.01134</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323925"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457200" indent="-457200" algn="l">
              <a:buFont typeface="Arial" panose="020B0604020202020204" pitchFamily="34" charset="0"/>
              <a:buChar char="•"/>
            </a:pPr>
            <a:r>
              <a:rPr lang="en-US" altLang="zh-CN" sz="28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a:t>
            </a:r>
          </a:p>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WRPN: Wide Reduced-Precision Networks</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Widen Channels</a:t>
            </a:r>
            <a:endParaRPr lang="en-US" altLang="zh-CN" sz="1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17" name="图片 16">
            <a:extLst>
              <a:ext uri="{FF2B5EF4-FFF2-40B4-BE49-F238E27FC236}">
                <a16:creationId xmlns:a16="http://schemas.microsoft.com/office/drawing/2014/main" id="{5A51EE43-0BE9-4D4A-A9C0-2E52F33077A6}"/>
              </a:ext>
            </a:extLst>
          </p:cNvPr>
          <p:cNvPicPr>
            <a:picLocks noChangeAspect="1"/>
          </p:cNvPicPr>
          <p:nvPr/>
        </p:nvPicPr>
        <p:blipFill rotWithShape="1">
          <a:blip r:embed="rId4"/>
          <a:srcRect t="7079"/>
          <a:stretch/>
        </p:blipFill>
        <p:spPr>
          <a:xfrm>
            <a:off x="1427576" y="2227632"/>
            <a:ext cx="6288846" cy="2242873"/>
          </a:xfrm>
          <a:prstGeom prst="rect">
            <a:avLst/>
          </a:prstGeom>
        </p:spPr>
      </p:pic>
      <p:pic>
        <p:nvPicPr>
          <p:cNvPr id="22" name="图片 21">
            <a:extLst>
              <a:ext uri="{FF2B5EF4-FFF2-40B4-BE49-F238E27FC236}">
                <a16:creationId xmlns:a16="http://schemas.microsoft.com/office/drawing/2014/main" id="{C93D2946-DEC5-4278-A0FA-8E311F9571B5}"/>
              </a:ext>
            </a:extLst>
          </p:cNvPr>
          <p:cNvPicPr>
            <a:picLocks noChangeAspect="1"/>
          </p:cNvPicPr>
          <p:nvPr/>
        </p:nvPicPr>
        <p:blipFill>
          <a:blip r:embed="rId5"/>
          <a:stretch>
            <a:fillRect/>
          </a:stretch>
        </p:blipFill>
        <p:spPr>
          <a:xfrm>
            <a:off x="3019727" y="4432546"/>
            <a:ext cx="3401153" cy="1842747"/>
          </a:xfrm>
          <a:prstGeom prst="rect">
            <a:avLst/>
          </a:prstGeom>
        </p:spPr>
      </p:pic>
    </p:spTree>
    <p:extLst>
      <p:ext uri="{BB962C8B-B14F-4D97-AF65-F5344CB8AC3E}">
        <p14:creationId xmlns:p14="http://schemas.microsoft.com/office/powerpoint/2010/main" val="193308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Literature Search &amp; SOTA Observation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9</a:t>
            </a:fld>
            <a:endParaRPr lang="en-US" altLang="zh-CN" dirty="0">
              <a:solidFill>
                <a:srgbClr val="3333CC"/>
              </a:solidFill>
              <a:latin typeface="等线" panose="02010600030101010101" pitchFamily="2" charset="-122"/>
            </a:endParaRPr>
          </a:p>
        </p:txBody>
      </p:sp>
      <p:sp>
        <p:nvSpPr>
          <p:cNvPr id="97" name="文本框 96">
            <a:extLst>
              <a:ext uri="{FF2B5EF4-FFF2-40B4-BE49-F238E27FC236}">
                <a16:creationId xmlns:a16="http://schemas.microsoft.com/office/drawing/2014/main" id="{E45F3477-9B30-449F-9071-E2A020617E0A}"/>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(ECCV2018)Bi-Real Net: Enhancing the Performance of 1-bit CNNs With Improved Representational Capability and Advanced Training Algorithm   </a:t>
            </a:r>
            <a:r>
              <a:rPr lang="en-US" altLang="zh-CN" sz="1400" dirty="0">
                <a:hlinkClick r:id="rId3"/>
              </a:rPr>
              <a:t>http://arxiv.org/abs/1808.00278</a:t>
            </a:r>
            <a:endParaRPr lang="zh-CN" altLang="en-US" sz="1400" dirty="0"/>
          </a:p>
        </p:txBody>
      </p:sp>
      <p:sp>
        <p:nvSpPr>
          <p:cNvPr id="18" name="标题 4">
            <a:extLst>
              <a:ext uri="{FF2B5EF4-FFF2-40B4-BE49-F238E27FC236}">
                <a16:creationId xmlns:a16="http://schemas.microsoft.com/office/drawing/2014/main" id="{9445F2D2-51EB-4EBD-8C11-586CF5C7F67B}"/>
              </a:ext>
            </a:extLst>
          </p:cNvPr>
          <p:cNvSpPr txBox="1">
            <a:spLocks/>
          </p:cNvSpPr>
          <p:nvPr/>
        </p:nvSpPr>
        <p:spPr bwMode="auto">
          <a:xfrm>
            <a:off x="202565" y="1143328"/>
            <a:ext cx="8614412" cy="5131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en-US" altLang="zh-CN" sz="22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Bi-Real Net</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Motivation</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Additional Shortcut</a:t>
            </a:r>
          </a:p>
          <a:p>
            <a:pPr marL="914400" lvl="1"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Gradient Amend</a:t>
            </a: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Approximated Derivative of the Sign Function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w.r.t.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a:t>
            </a:r>
          </a:p>
          <a:p>
            <a:pPr marL="1371600" lvl="2"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371600" lvl="2" indent="-4572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Magnitude-aware Gradient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w.r.t.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a:t>
            </a:r>
          </a:p>
        </p:txBody>
      </p:sp>
      <p:pic>
        <p:nvPicPr>
          <p:cNvPr id="5" name="图片 4">
            <a:extLst>
              <a:ext uri="{FF2B5EF4-FFF2-40B4-BE49-F238E27FC236}">
                <a16:creationId xmlns:a16="http://schemas.microsoft.com/office/drawing/2014/main" id="{1D623F25-A18B-47CE-9E28-069D19A14F9B}"/>
              </a:ext>
            </a:extLst>
          </p:cNvPr>
          <p:cNvPicPr>
            <a:picLocks noChangeAspect="1"/>
          </p:cNvPicPr>
          <p:nvPr/>
        </p:nvPicPr>
        <p:blipFill>
          <a:blip r:embed="rId4"/>
          <a:stretch>
            <a:fillRect/>
          </a:stretch>
        </p:blipFill>
        <p:spPr>
          <a:xfrm>
            <a:off x="1791104" y="1830270"/>
            <a:ext cx="5561791" cy="1506996"/>
          </a:xfrm>
          <a:prstGeom prst="rect">
            <a:avLst/>
          </a:prstGeom>
        </p:spPr>
      </p:pic>
      <p:pic>
        <p:nvPicPr>
          <p:cNvPr id="7" name="图片 6">
            <a:extLst>
              <a:ext uri="{FF2B5EF4-FFF2-40B4-BE49-F238E27FC236}">
                <a16:creationId xmlns:a16="http://schemas.microsoft.com/office/drawing/2014/main" id="{7B993E7B-7832-4ED7-AD9E-A97715083586}"/>
              </a:ext>
            </a:extLst>
          </p:cNvPr>
          <p:cNvPicPr>
            <a:picLocks noChangeAspect="1"/>
          </p:cNvPicPr>
          <p:nvPr/>
        </p:nvPicPr>
        <p:blipFill>
          <a:blip r:embed="rId5"/>
          <a:stretch>
            <a:fillRect/>
          </a:stretch>
        </p:blipFill>
        <p:spPr>
          <a:xfrm>
            <a:off x="1646643" y="4250029"/>
            <a:ext cx="5850712" cy="1112500"/>
          </a:xfrm>
          <a:prstGeom prst="rect">
            <a:avLst/>
          </a:prstGeom>
        </p:spPr>
      </p:pic>
      <p:pic>
        <p:nvPicPr>
          <p:cNvPr id="9" name="图片 8">
            <a:extLst>
              <a:ext uri="{FF2B5EF4-FFF2-40B4-BE49-F238E27FC236}">
                <a16:creationId xmlns:a16="http://schemas.microsoft.com/office/drawing/2014/main" id="{292A7BB5-9902-476C-B9B7-143B9D70E923}"/>
              </a:ext>
            </a:extLst>
          </p:cNvPr>
          <p:cNvPicPr>
            <a:picLocks noChangeAspect="1"/>
          </p:cNvPicPr>
          <p:nvPr/>
        </p:nvPicPr>
        <p:blipFill rotWithShape="1">
          <a:blip r:embed="rId6"/>
          <a:srcRect l="7257" t="8990" r="9048" b="10762"/>
          <a:stretch/>
        </p:blipFill>
        <p:spPr>
          <a:xfrm>
            <a:off x="5342201" y="5555540"/>
            <a:ext cx="3599234" cy="798621"/>
          </a:xfrm>
          <a:prstGeom prst="rect">
            <a:avLst/>
          </a:prstGeom>
        </p:spPr>
      </p:pic>
    </p:spTree>
    <p:extLst>
      <p:ext uri="{BB962C8B-B14F-4D97-AF65-F5344CB8AC3E}">
        <p14:creationId xmlns:p14="http://schemas.microsoft.com/office/powerpoint/2010/main" val="2472723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1_Trieste">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0" lang="zh-CN" altLang="en-US" sz="1000" b="0" i="1" u="none" strike="noStrike" cap="none" normalizeH="0" baseline="0" smtClean="0">
            <a:ln>
              <a:noFill/>
            </a:ln>
            <a:solidFill>
              <a:srgbClr val="008000"/>
            </a:solidFill>
            <a:effectLst/>
            <a:latin typeface="Arial" charset="0"/>
            <a:ea typeface="宋体" charset="-122"/>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ies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ies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ies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ies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ies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ies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2">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0" lang="zh-CN" altLang="en-US" sz="1000" b="0" i="1" u="none" strike="noStrike" cap="none" normalizeH="0" baseline="0" smtClean="0">
            <a:ln>
              <a:noFill/>
            </a:ln>
            <a:solidFill>
              <a:srgbClr val="008000"/>
            </a:solidFill>
            <a:effectLst/>
            <a:latin typeface="Arial" charset="0"/>
            <a:ea typeface="宋体" charset="-122"/>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ies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ies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ies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ies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ies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ies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3" id="{6E01B8CC-B43F-4EAA-8DBC-0D4425BF859D}" vid="{3D480DD9-2AB7-4AD1-8862-9CA9DAF039F0}"/>
    </a:ext>
  </a:extLst>
</a:theme>
</file>

<file path=ppt/theme/theme3.xml><?xml version="1.0" encoding="utf-8"?>
<a:theme xmlns:a="http://schemas.openxmlformats.org/drawingml/2006/main" name="1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主题1">
  <a:themeElements>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fontScheme name="Profile">
      <a:majorFont>
        <a:latin typeface="Georgi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solidFill>
          <a:schemeClr val="accent1"/>
        </a:solidFill>
        <a:ln w="28575" cap="flat" cmpd="sng" algn="ctr">
          <a:solidFill>
            <a:schemeClr val="tx2"/>
          </a:solidFill>
          <a:prstDash val="solid"/>
          <a:round/>
          <a:headEnd type="none" w="med" len="med"/>
          <a:tailEnd type="none"/>
        </a:ln>
        <a:effectLst/>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B082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391C0E6B-9343-4316-BFDB-F966B99180E0}" vid="{B3FE63D4-6368-45F3-9016-81988597818C}"/>
    </a:ext>
  </a:extLst>
</a:theme>
</file>

<file path=ppt/theme/theme7.xml><?xml version="1.0" encoding="utf-8"?>
<a:theme xmlns:a="http://schemas.openxmlformats.org/drawingml/2006/main" name="1_主题1">
  <a:themeElements>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fontScheme name="Profile">
      <a:majorFont>
        <a:latin typeface="Georgi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solidFill>
          <a:schemeClr val="accent1"/>
        </a:solidFill>
        <a:ln w="9525" cap="flat" cmpd="sng" algn="ctr">
          <a:solidFill>
            <a:schemeClr val="tx1"/>
          </a:solidFill>
          <a:prstDash val="solid"/>
          <a:round/>
          <a:headEnd type="none" w="med" len="med"/>
          <a:tailEnd type="arrow"/>
        </a:ln>
        <a:effectLst/>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B082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391C0E6B-9343-4316-BFDB-F966B99180E0}" vid="{B3FE63D4-6368-45F3-9016-81988597818C}"/>
    </a:ext>
  </a:extLst>
</a:theme>
</file>

<file path=ppt/theme/theme8.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56589</TotalTime>
  <Words>5072</Words>
  <Application>Microsoft Office PowerPoint</Application>
  <PresentationFormat>全屏显示(4:3)</PresentationFormat>
  <Paragraphs>446</Paragraphs>
  <Slides>25</Slides>
  <Notes>25</Notes>
  <HiddenSlides>0</HiddenSlides>
  <MMClips>0</MMClips>
  <ScaleCrop>false</ScaleCrop>
  <HeadingPairs>
    <vt:vector size="6" baseType="variant">
      <vt:variant>
        <vt:lpstr>已用的字体</vt:lpstr>
      </vt:variant>
      <vt:variant>
        <vt:i4>11</vt:i4>
      </vt:variant>
      <vt:variant>
        <vt:lpstr>主题</vt:lpstr>
      </vt:variant>
      <vt:variant>
        <vt:i4>8</vt:i4>
      </vt:variant>
      <vt:variant>
        <vt:lpstr>幻灯片标题</vt:lpstr>
      </vt:variant>
      <vt:variant>
        <vt:i4>25</vt:i4>
      </vt:variant>
    </vt:vector>
  </HeadingPairs>
  <TitlesOfParts>
    <vt:vector size="44" baseType="lpstr">
      <vt:lpstr>Apple Color Emoji</vt:lpstr>
      <vt:lpstr>等线</vt:lpstr>
      <vt:lpstr>黑体</vt:lpstr>
      <vt:lpstr>Adobe Devanagari</vt:lpstr>
      <vt:lpstr>Arial</vt:lpstr>
      <vt:lpstr>Calibri</vt:lpstr>
      <vt:lpstr>Georgia</vt:lpstr>
      <vt:lpstr>Times</vt:lpstr>
      <vt:lpstr>Times New Roman</vt:lpstr>
      <vt:lpstr>Verdana</vt:lpstr>
      <vt:lpstr>Wingdings</vt:lpstr>
      <vt:lpstr>1_Trieste</vt:lpstr>
      <vt:lpstr>主题3</vt:lpstr>
      <vt:lpstr>12_Office 主题</vt:lpstr>
      <vt:lpstr>2_Office 主题</vt:lpstr>
      <vt:lpstr>7_Office 主题</vt:lpstr>
      <vt:lpstr>主题1</vt:lpstr>
      <vt:lpstr>1_主题1</vt:lpstr>
      <vt:lpstr>4_Office 主题</vt:lpstr>
      <vt:lpstr>BNN Related Search</vt:lpstr>
      <vt:lpstr>Index</vt:lpstr>
      <vt:lpstr>Preliminary</vt:lpstr>
      <vt:lpstr>Preliminary</vt:lpstr>
      <vt:lpstr>Preliminary</vt:lpstr>
      <vt:lpstr>Preliminary</vt:lpstr>
      <vt:lpstr>Preliminary</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Literature Search &amp; SOTA Observation</vt:lpstr>
      <vt:lpstr>Domestic Research for Model Compression</vt:lpstr>
      <vt:lpstr>Domestic Research for BNN &amp; Low-Bit</vt:lpstr>
      <vt:lpstr>Domestic Research for BNN &amp; Low-Bit</vt:lpstr>
      <vt:lpstr>Domestic Research for BNN &amp; Low-Bit</vt:lpstr>
      <vt:lpstr>Domestic Research for BNN &amp; Low-Bit</vt:lpstr>
      <vt:lpstr>Domestic Research for BNN &amp; Low-Bit</vt:lpstr>
      <vt:lpstr>Domestic Research for BNN &amp; Low-Bit</vt:lpstr>
      <vt:lpstr>Paper Collection and Opensource Codebase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油菜 菌</cp:lastModifiedBy>
  <cp:revision>4433</cp:revision>
  <cp:lastPrinted>2018-05-25T02:28:26Z</cp:lastPrinted>
  <dcterms:created xsi:type="dcterms:W3CDTF">2016-01-15T15:05:08Z</dcterms:created>
  <dcterms:modified xsi:type="dcterms:W3CDTF">2021-05-27T07:46:09Z</dcterms:modified>
</cp:coreProperties>
</file>