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58" r:id="rId2"/>
    <p:sldMasterId id="2147483827" r:id="rId3"/>
    <p:sldMasterId id="2147483851" r:id="rId4"/>
    <p:sldMasterId id="2147483890" r:id="rId5"/>
    <p:sldMasterId id="2147483902" r:id="rId6"/>
    <p:sldMasterId id="2147483941" r:id="rId7"/>
    <p:sldMasterId id="2147483973" r:id="rId8"/>
  </p:sldMasterIdLst>
  <p:notesMasterIdLst>
    <p:notesMasterId r:id="rId38"/>
  </p:notesMasterIdLst>
  <p:handoutMasterIdLst>
    <p:handoutMasterId r:id="rId39"/>
  </p:handoutMasterIdLst>
  <p:sldIdLst>
    <p:sldId id="365" r:id="rId9"/>
    <p:sldId id="472" r:id="rId10"/>
    <p:sldId id="473" r:id="rId11"/>
    <p:sldId id="479" r:id="rId12"/>
    <p:sldId id="480" r:id="rId13"/>
    <p:sldId id="485" r:id="rId14"/>
    <p:sldId id="484" r:id="rId15"/>
    <p:sldId id="482" r:id="rId16"/>
    <p:sldId id="483" r:id="rId17"/>
    <p:sldId id="481" r:id="rId18"/>
    <p:sldId id="486" r:id="rId19"/>
    <p:sldId id="487" r:id="rId20"/>
    <p:sldId id="490" r:id="rId21"/>
    <p:sldId id="491" r:id="rId22"/>
    <p:sldId id="492" r:id="rId23"/>
    <p:sldId id="495" r:id="rId24"/>
    <p:sldId id="497" r:id="rId25"/>
    <p:sldId id="494" r:id="rId26"/>
    <p:sldId id="499" r:id="rId27"/>
    <p:sldId id="498" r:id="rId28"/>
    <p:sldId id="493" r:id="rId29"/>
    <p:sldId id="500" r:id="rId30"/>
    <p:sldId id="501" r:id="rId31"/>
    <p:sldId id="489" r:id="rId32"/>
    <p:sldId id="488" r:id="rId33"/>
    <p:sldId id="502" r:id="rId34"/>
    <p:sldId id="503" r:id="rId35"/>
    <p:sldId id="504" r:id="rId36"/>
    <p:sldId id="505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e20e5f85248958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89ED8"/>
    <a:srgbClr val="1B86CF"/>
    <a:srgbClr val="FF5050"/>
    <a:srgbClr val="B7B7B7"/>
    <a:srgbClr val="A6A6A6"/>
    <a:srgbClr val="5AA1D2"/>
    <a:srgbClr val="97CDF1"/>
    <a:srgbClr val="64B4EA"/>
    <a:srgbClr val="3BA0E5"/>
    <a:srgbClr val="0F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284" autoAdjust="0"/>
  </p:normalViewPr>
  <p:slideViewPr>
    <p:cSldViewPr snapToGrid="0">
      <p:cViewPr varScale="1">
        <p:scale>
          <a:sx n="98" d="100"/>
          <a:sy n="98" d="100"/>
        </p:scale>
        <p:origin x="2010" y="72"/>
      </p:cViewPr>
      <p:guideLst>
        <p:guide pos="39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等线" panose="02010600030101010101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E051-5CAB-F84F-BF6E-A572CFEA0C7C}" type="datetimeFigureOut">
              <a:rPr lang="en-US" smtClean="0">
                <a:latin typeface="等线" panose="02010600030101010101" pitchFamily="2" charset="-122"/>
              </a:rPr>
              <a:t>7/1/2021</a:t>
            </a:fld>
            <a:endParaRPr lang="en-US" dirty="0">
              <a:latin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15FA-7880-9848-BC8E-083203AA2FC9}" type="slidenum">
              <a:rPr lang="en-US" smtClean="0">
                <a:latin typeface="等线" panose="02010600030101010101" pitchFamily="2" charset="-122"/>
              </a:rPr>
              <a:t>‹#›</a:t>
            </a:fld>
            <a:endParaRPr lang="en-US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580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等线" panose="02010600030101010101" pitchFamily="2" charset="-122"/>
              </a:defRPr>
            </a:lvl1pPr>
          </a:lstStyle>
          <a:p>
            <a:fld id="{0933F90F-8572-4377-9CE6-0200B8E13B6E}" type="datetimeFigureOut">
              <a:rPr lang="zh-CN" altLang="en-US" smtClean="0"/>
              <a:pPr/>
              <a:t>2021/7/1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等线" panose="02010600030101010101" pitchFamily="2" charset="-122"/>
              </a:defRPr>
            </a:lvl1pPr>
          </a:lstStyle>
          <a:p>
            <a:fld id="{DE94C9CB-122F-4FEB-BCA0-0EB389E366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12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81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8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77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208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76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87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56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867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97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16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58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975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76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22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9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33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739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03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914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6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74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5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6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6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8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85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ICS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0" y="6086481"/>
            <a:ext cx="18478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9"/>
            <a:ext cx="7772400" cy="1944687"/>
          </a:xfrm>
        </p:spPr>
        <p:txBody>
          <a:bodyPr/>
          <a:lstStyle>
            <a:lvl1pPr>
              <a:defRPr sz="3000"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850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74613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8" y="1138238"/>
            <a:ext cx="4244975" cy="5314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138238"/>
            <a:ext cx="4244975" cy="5314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BD0AD7D5-019D-47C6-A73F-A2FD8989C098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9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74613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7" y="1138238"/>
            <a:ext cx="8642350" cy="53149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14DC57C8-2CF6-4060-8E9E-67DD5A5EA395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23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0356"/>
            <a:ext cx="8353425" cy="720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453194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94"/>
            <a:ext cx="28956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50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15113" y="6453194"/>
            <a:ext cx="2133600" cy="268287"/>
          </a:xfrm>
          <a:prstGeom prst="rect">
            <a:avLst/>
          </a:prstGeom>
        </p:spPr>
        <p:txBody>
          <a:bodyPr/>
          <a:lstStyle>
            <a:lvl1pPr>
              <a:defRPr>
                <a:latin typeface="等线" panose="02010600030101010101" pitchFamily="2" charset="-122"/>
              </a:defRPr>
            </a:lvl1pPr>
          </a:lstStyle>
          <a:p>
            <a:pPr>
              <a:defRPr/>
            </a:pPr>
            <a:fld id="{B5D5E79A-5634-4B93-AB4D-BB11C76FE197}" type="slidenum">
              <a:rPr lang="zh-CN" altLang="en-US" smtClean="0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K13T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8" y="115894"/>
            <a:ext cx="158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IC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0" y="6086481"/>
            <a:ext cx="18478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9"/>
            <a:ext cx="7772400" cy="1944687"/>
          </a:xfrm>
        </p:spPr>
        <p:txBody>
          <a:bodyPr/>
          <a:lstStyle>
            <a:lvl1pPr>
              <a:defRPr sz="2250"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3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8" y="1138238"/>
            <a:ext cx="4244975" cy="531495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138238"/>
            <a:ext cx="4244975" cy="531495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" y="6400800"/>
            <a:ext cx="1039813" cy="457200"/>
          </a:xfrm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1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427788"/>
            <a:ext cx="1524000" cy="457200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400800"/>
            <a:ext cx="39052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9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0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4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30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2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91" y="74619"/>
            <a:ext cx="2160587" cy="6378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8" y="74619"/>
            <a:ext cx="6329363" cy="6378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9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74613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8" y="1138238"/>
            <a:ext cx="4244975" cy="5314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138238"/>
            <a:ext cx="4244975" cy="5314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8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74613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7" y="1138238"/>
            <a:ext cx="8642350" cy="53149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575" b="1" u="none"/>
            </a:lvl1pPr>
            <a:lvl2pPr>
              <a:defRPr sz="1575" b="1" u="none"/>
            </a:lvl2pPr>
            <a:lvl3pPr>
              <a:defRPr sz="1575" b="1" u="none"/>
            </a:lvl3pPr>
            <a:lvl4pPr>
              <a:defRPr sz="1575" b="1" u="none"/>
            </a:lvl4pPr>
            <a:lvl5pPr>
              <a:defRPr sz="1575" b="1" u="none"/>
            </a:lvl5pPr>
          </a:lstStyle>
          <a:p>
            <a:pPr lvl="0"/>
            <a:r>
              <a:rPr lang="de-DE" dirty="0"/>
              <a:t>First Level Content</a:t>
            </a:r>
          </a:p>
          <a:p>
            <a:pPr lvl="1"/>
            <a:r>
              <a:rPr lang="de-DE" dirty="0"/>
              <a:t>Second Level Content</a:t>
            </a:r>
          </a:p>
          <a:p>
            <a:pPr lvl="2"/>
            <a:r>
              <a:rPr lang="de-DE" dirty="0"/>
              <a:t>Third Level Content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 Content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 Content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Slide Title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0904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de-D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691682" y="6356356"/>
            <a:ext cx="57606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de-D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19E16B-8FB8-47EC-BE20-F0B479611C50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1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100" b="1" u="none">
                <a:latin typeface="等线" panose="02010600030101010101" pitchFamily="2" charset="-122"/>
              </a:defRPr>
            </a:lvl1pPr>
            <a:lvl2pPr>
              <a:defRPr sz="2100" b="1" u="none">
                <a:latin typeface="等线" panose="02010600030101010101" pitchFamily="2" charset="-122"/>
              </a:defRPr>
            </a:lvl2pPr>
            <a:lvl3pPr>
              <a:defRPr sz="2100" b="1" u="none">
                <a:latin typeface="等线" panose="02010600030101010101" pitchFamily="2" charset="-122"/>
              </a:defRPr>
            </a:lvl3pPr>
            <a:lvl4pPr>
              <a:defRPr sz="2100" b="1" u="none">
                <a:latin typeface="等线" panose="02010600030101010101" pitchFamily="2" charset="-122"/>
              </a:defRPr>
            </a:lvl4pPr>
            <a:lvl5pPr>
              <a:defRPr sz="2100" b="1" u="none">
                <a:latin typeface="等线" panose="02010600030101010101" pitchFamily="2" charset="-122"/>
              </a:defRPr>
            </a:lvl5pPr>
          </a:lstStyle>
          <a:p>
            <a:pPr lvl="0"/>
            <a:r>
              <a:rPr lang="de-DE" dirty="0"/>
              <a:t>First Level Content</a:t>
            </a:r>
          </a:p>
          <a:p>
            <a:pPr lvl="1"/>
            <a:r>
              <a:rPr lang="de-DE" dirty="0"/>
              <a:t>Second Level Content</a:t>
            </a:r>
          </a:p>
          <a:p>
            <a:pPr lvl="2"/>
            <a:r>
              <a:rPr lang="de-DE" dirty="0"/>
              <a:t>Third Level Content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 Content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 Content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</a:defRPr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10904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750" i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691682" y="6356356"/>
            <a:ext cx="57606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750" i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de-DE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8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165C-3E2E-4885-9CCC-BF6C97A79D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2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8A5E3-D6EC-487E-AF78-87AAF270F2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4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EF881-F4E6-4D13-A56F-BE7A2E1FA0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4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F2BD0-9C06-4F48-89AD-501DC470B4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3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8" y="1138238"/>
            <a:ext cx="4244975" cy="53149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138238"/>
            <a:ext cx="4244975" cy="53149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" y="6400800"/>
            <a:ext cx="10398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7DD0302D-41F0-4A93-A61E-78A8CA71E2B9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1D5E9-1825-4999-AA57-C72EC33E0F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2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EDC49-054D-4841-B2A3-ADD123D6CC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9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AD38C-FE9B-40D4-B97D-0D6729E0DC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93AC2-421E-464C-A379-297186655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8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E3BB4-0C71-4A7E-A373-A001C2C71D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8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011FD-584D-4BA5-91B3-1AD0C343E2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5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98C89-CB55-42D0-9E98-9CB187832D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6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165C-3E2E-4885-9CCC-BF6C97A79D2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8A5E3-D6EC-487E-AF78-87AAF270F22D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EF881-F4E6-4D13-A56F-BE7A2E1FA0B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427788"/>
            <a:ext cx="1524000" cy="457200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20000"/>
              </a:spcBef>
              <a:buFontTx/>
              <a:buChar char="•"/>
              <a:defRPr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 sz="750" i="1">
              <a:solidFill>
                <a:srgbClr val="008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400800"/>
            <a:ext cx="39052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endParaRPr lang="zh-CN" altLang="en-US" sz="750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5678695E-C9C6-4F52-97D1-BB5241CEC47A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16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F2BD0-9C06-4F48-89AD-501DC470B43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1D5E9-1825-4999-AA57-C72EC33E0F5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3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EDC49-054D-4841-B2A3-ADD123D6CC0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0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AD38C-FE9B-40D4-B97D-0D6729E0DC7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7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93AC2-421E-464C-A379-29718665543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E3BB4-0C71-4A7E-A373-A001C2C71DF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7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011FD-584D-4BA5-91B3-1AD0C343E23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3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98C89-CB55-42D0-9E98-9CB187832DA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9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4451"/>
            <a:ext cx="7745412" cy="8715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4" y="1641483"/>
            <a:ext cx="7929562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5553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165C-3E2E-4885-9CCC-BF6C97A79D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C3201142-4366-4271-8387-2C68F0242C36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22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8A5E3-D6EC-487E-AF78-87AAF270F2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EF881-F4E6-4D13-A56F-BE7A2E1FA0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3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F2BD0-9C06-4F48-89AD-501DC470B4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6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1D5E9-1825-4999-AA57-C72EC33E0F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1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EDC49-054D-4841-B2A3-ADD123D6CC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1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FAD38C-FE9B-40D4-B97D-0D6729E0DC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6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93AC2-421E-464C-A379-297186655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9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E3BB4-0C71-4A7E-A373-A001C2C71D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9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011FD-584D-4BA5-91B3-1AD0C343E2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9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98C89-CB55-42D0-9E98-9CB187832D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7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7FAB469F-5C2B-49D6-BEE0-16762E5D1B73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7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819404"/>
            <a:ext cx="7620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0" y="0"/>
            <a:ext cx="7086600" cy="833438"/>
            <a:chOff x="0" y="0"/>
            <a:chExt cx="7086600" cy="833438"/>
          </a:xfrm>
        </p:grpSpPr>
        <p:pic>
          <p:nvPicPr>
            <p:cNvPr id="6" name="Picture 10" descr="ee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0113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838200" y="228600"/>
              <a:ext cx="62484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Department of Electronic Engineering, Tsinghua University</a:t>
              </a:r>
              <a:endParaRPr lang="zh-CN" altLang="en-US" sz="1200" dirty="0">
                <a:solidFill>
                  <a:srgbClr val="000000"/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990600"/>
            <a:ext cx="7772400" cy="1828800"/>
          </a:xfrm>
        </p:spPr>
        <p:txBody>
          <a:bodyPr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0198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5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691680" y="6237316"/>
            <a:ext cx="6336704" cy="509587"/>
            <a:chOff x="1435696" y="6272753"/>
            <a:chExt cx="6336704" cy="509047"/>
          </a:xfrm>
        </p:grpSpPr>
        <p:sp>
          <p:nvSpPr>
            <p:cNvPr id="13" name="矩形 12"/>
            <p:cNvSpPr/>
            <p:nvPr/>
          </p:nvSpPr>
          <p:spPr>
            <a:xfrm>
              <a:off x="2667000" y="6366316"/>
              <a:ext cx="5105400" cy="2767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Nano-scale Integrated Circuit and System Lab.</a:t>
              </a:r>
              <a:endParaRPr lang="zh-CN" altLang="en-US" sz="1200" dirty="0">
                <a:solidFill>
                  <a:srgbClr val="000000"/>
                </a:solidFill>
                <a:latin typeface="Verdana" pitchFamily="34" charset="0"/>
                <a:ea typeface="宋体" charset="-122"/>
              </a:endParaRPr>
            </a:p>
          </p:txBody>
        </p:sp>
        <p:pic>
          <p:nvPicPr>
            <p:cNvPr id="14" name="Picture 5" descr="NICS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696" y="6272753"/>
              <a:ext cx="1219200" cy="509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066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1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9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2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7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9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201FA847-B932-47F0-A71C-A04FEED6A09C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79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40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819406"/>
            <a:ext cx="7620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0" y="0"/>
            <a:ext cx="7086600" cy="833438"/>
            <a:chOff x="0" y="0"/>
            <a:chExt cx="7086600" cy="833438"/>
          </a:xfrm>
        </p:grpSpPr>
        <p:pic>
          <p:nvPicPr>
            <p:cNvPr id="6" name="Picture 10" descr="ee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0113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838200" y="228600"/>
              <a:ext cx="62484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Department of Electronic Engineering, Tsinghua University</a:t>
              </a:r>
              <a:endParaRPr lang="zh-CN" altLang="en-US" sz="1200" dirty="0">
                <a:solidFill>
                  <a:srgbClr val="000000"/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990600"/>
            <a:ext cx="7772400" cy="1828800"/>
          </a:xfrm>
        </p:spPr>
        <p:txBody>
          <a:bodyPr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0198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5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691680" y="6237318"/>
            <a:ext cx="6336704" cy="509587"/>
            <a:chOff x="1435696" y="6272753"/>
            <a:chExt cx="6336704" cy="509047"/>
          </a:xfrm>
        </p:grpSpPr>
        <p:sp>
          <p:nvSpPr>
            <p:cNvPr id="13" name="矩形 12"/>
            <p:cNvSpPr/>
            <p:nvPr/>
          </p:nvSpPr>
          <p:spPr>
            <a:xfrm>
              <a:off x="2667000" y="6366316"/>
              <a:ext cx="5105400" cy="2767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Verdana" pitchFamily="34" charset="0"/>
                  <a:ea typeface="宋体" charset="-122"/>
                </a:rPr>
                <a:t>Nano-scale Integrated Circuit and System Lab.</a:t>
              </a:r>
              <a:endParaRPr lang="zh-CN" altLang="en-US" sz="1200" dirty="0">
                <a:solidFill>
                  <a:srgbClr val="000000"/>
                </a:solidFill>
                <a:latin typeface="Verdana" pitchFamily="34" charset="0"/>
                <a:ea typeface="宋体" charset="-122"/>
              </a:endParaRPr>
            </a:p>
          </p:txBody>
        </p:sp>
        <p:pic>
          <p:nvPicPr>
            <p:cNvPr id="14" name="Picture 5" descr="NICS_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696" y="6272753"/>
              <a:ext cx="1219200" cy="509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1071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9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7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3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4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7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79516E95-A849-40C0-9694-1AAA59287317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6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8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40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9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165C-3E2E-4885-9CCC-BF6C97A79D2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33350" indent="-133350">
              <a:lnSpc>
                <a:spcPct val="120000"/>
              </a:lnSpc>
              <a:spcBef>
                <a:spcPts val="0"/>
              </a:spcBef>
              <a:defRPr sz="2100"/>
            </a:lvl1pPr>
            <a:lvl2pPr marL="406004" indent="-202406">
              <a:lnSpc>
                <a:spcPct val="120000"/>
              </a:lnSpc>
              <a:spcBef>
                <a:spcPts val="0"/>
              </a:spcBef>
              <a:defRPr sz="1800"/>
            </a:lvl2pPr>
            <a:lvl3pPr marL="603647" indent="-133350">
              <a:lnSpc>
                <a:spcPct val="120000"/>
              </a:lnSpc>
              <a:spcBef>
                <a:spcPts val="0"/>
              </a:spcBef>
              <a:defRPr sz="1500"/>
            </a:lvl3pPr>
            <a:lvl4pPr marL="806054" indent="-133350">
              <a:lnSpc>
                <a:spcPct val="120000"/>
              </a:lnSpc>
              <a:spcBef>
                <a:spcPts val="0"/>
              </a:spcBef>
              <a:defRPr sz="1350"/>
            </a:lvl4pPr>
            <a:lvl5pPr marL="1009650" indent="-133350">
              <a:lnSpc>
                <a:spcPct val="12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等线" panose="02010600030101010101" pitchFamily="2" charset="-122"/>
              </a:defRPr>
            </a:lvl1pPr>
          </a:lstStyle>
          <a:p>
            <a:fld id="{4618A5E3-D6EC-487E-AF78-87AAF270F22D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5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44451"/>
            <a:ext cx="7745412" cy="8715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2" y="1268760"/>
            <a:ext cx="8589267" cy="496855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599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91" y="74619"/>
            <a:ext cx="2160587" cy="6378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8" y="74619"/>
            <a:ext cx="6329363" cy="6378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833F674D-D9A6-4034-BE4A-0DAD5AA45AE2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‹#›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43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74613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138238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7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accent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</a:rPr>
              <a:t>p. </a:t>
            </a:r>
            <a:fld id="{84F08B68-86FD-482A-A852-413BA226C474}" type="slidenum">
              <a:rPr lang="en-US" altLang="zh-CN">
                <a:solidFill>
                  <a:srgbClr val="3333CC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908051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zh-CN" altLang="en-US" sz="750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zh-CN" altLang="en-US" sz="750"/>
            </a:p>
          </p:txBody>
        </p:sp>
      </p:grpSp>
      <p:pic>
        <p:nvPicPr>
          <p:cNvPr id="1030" name="Picture 10" descr="ee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25"/>
            <a:ext cx="971550" cy="8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NICS_logo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9977" y="6451786"/>
            <a:ext cx="974025" cy="4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5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>
          <a:solidFill>
            <a:srgbClr val="FF0000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>
          <a:solidFill>
            <a:srgbClr val="FF0000"/>
          </a:solidFill>
          <a:latin typeface="Arial" charset="0"/>
          <a:ea typeface="楷体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5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74613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138238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67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C19E16B-8FB8-47EC-BE20-F0B479611C50}" type="slidenum">
              <a:rPr lang="zh-CN" altLang="en-US" smtClean="0">
                <a:solidFill>
                  <a:srgbClr val="3333CC"/>
                </a:solidFill>
              </a:rPr>
              <a:pPr/>
              <a:t>‹#›</a:t>
            </a:fld>
            <a:endParaRPr lang="zh-CN" altLang="en-US" dirty="0">
              <a:solidFill>
                <a:srgbClr val="3333CC"/>
              </a:solidFill>
            </a:endParaRP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908051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563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563"/>
            </a:p>
          </p:txBody>
        </p:sp>
      </p:grpSp>
      <p:pic>
        <p:nvPicPr>
          <p:cNvPr id="1030" name="Picture 10" descr="ee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44450"/>
            <a:ext cx="90011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NICS_logo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1016" y="6423031"/>
            <a:ext cx="10429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97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986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>
          <a:solidFill>
            <a:srgbClr val="FF0000"/>
          </a:solidFill>
          <a:latin typeface="等线" panose="02010600030101010101" pitchFamily="2" charset="-122"/>
          <a:ea typeface="等线" panose="02010600030101010101" pitchFamily="2" charset="-122"/>
          <a:cs typeface="等线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rgbClr val="FF0000"/>
          </a:solidFill>
          <a:latin typeface="Arial" charset="0"/>
          <a:ea typeface="楷体_GB2312" pitchFamily="49" charset="-12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rgbClr val="FF0000"/>
          </a:solidFill>
          <a:latin typeface="Arial" charset="0"/>
          <a:ea typeface="楷体_GB2312" pitchFamily="49" charset="-12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rgbClr val="FF0000"/>
          </a:solidFill>
          <a:latin typeface="Arial" charset="0"/>
          <a:ea typeface="楷体_GB2312" pitchFamily="49" charset="-12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kumimoji="1" sz="1575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kumimoji="1" sz="1350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kumimoji="1" sz="1125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Times New Roman" pitchFamily="18" charset="0"/>
          <a:ea typeface="等线" panose="02010600030101010101" pitchFamily="2" charset="-122"/>
          <a:cs typeface="等线" panose="02010600030101010101" pitchFamily="2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ine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7" y="1013642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 descr="D:\Courses\Papers\SXPS\成果鉴定ppt\xbhs1.gif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580"/>
            <a:ext cx="1016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30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4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A778C2-16CB-48CF-8825-AA62877AA2B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/>
          </a:p>
        </p:txBody>
      </p:sp>
      <p:pic>
        <p:nvPicPr>
          <p:cNvPr id="3081" name="图片 8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277" y="-2381"/>
            <a:ext cx="10334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44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" panose="02010600030101010101" pitchFamily="2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等线" panose="02010600030101010101" pitchFamily="2" charset="-122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等线" panose="02010600030101010101" pitchFamily="2" charset="-122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等线" panose="02010600030101010101" pitchFamily="2" charset="-122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ine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7" y="1013642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 descr="D:\Courses\Papers\SXPS\成果鉴定ppt\xbhs1.gif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580"/>
            <a:ext cx="1016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30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4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A778C2-16CB-48CF-8825-AA62877AA2B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3081" name="图片 8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277" y="-2381"/>
            <a:ext cx="10334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44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" panose="02010600030101010101" pitchFamily="2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等线" panose="02010600030101010101" pitchFamily="2" charset="-122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等线" panose="02010600030101010101" pitchFamily="2" charset="-122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等线" panose="02010600030101010101" pitchFamily="2" charset="-122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ine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7" y="1013642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 descr="D:\Courses\Papers\SXPS\成果鉴定ppt\xbhs1.gif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580"/>
            <a:ext cx="1016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30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4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A778C2-16CB-48CF-8825-AA62877AA2B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/>
          </a:p>
        </p:txBody>
      </p:sp>
      <p:pic>
        <p:nvPicPr>
          <p:cNvPr id="3081" name="图片 8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277" y="-2381"/>
            <a:ext cx="10334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5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" panose="02010600030101010101" pitchFamily="2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等线" panose="02010600030101010101" pitchFamily="2" charset="-122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等线" panose="02010600030101010101" pitchFamily="2" charset="-122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等线" panose="02010600030101010101" pitchFamily="2" charset="-122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6636"/>
            <a:ext cx="8001000" cy="82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90813"/>
            <a:ext cx="8001000" cy="529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584083" y="6381328"/>
            <a:ext cx="5950318" cy="0"/>
          </a:xfrm>
          <a:prstGeom prst="line">
            <a:avLst/>
          </a:prstGeom>
          <a:noFill/>
          <a:ln w="3175">
            <a:solidFill>
              <a:srgbClr val="66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  <a:latin typeface="Verdana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3" y="6382349"/>
            <a:ext cx="434008" cy="35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Verdana" pitchFamily="34" charset="0"/>
                <a:ea typeface="宋体" charset="-122"/>
              </a:defRPr>
            </a:lvl1pPr>
          </a:lstStyle>
          <a:p>
            <a:fld id="{1B15534B-323B-4A95-9F37-D8E456DFEB9C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1270" name="Picture 12" descr="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947937"/>
            <a:ext cx="7620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8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6699CC"/>
        </a:buClr>
        <a:buSzPct val="75000"/>
        <a:buFont typeface="Wingdings" pitchFamily="2" charset="2"/>
        <a:buChar char="q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5000"/>
        <a:buChar char="•"/>
        <a:defRPr sz="15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6699CC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5704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sz="9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9133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2562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25991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29420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6638"/>
            <a:ext cx="8001000" cy="82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90813"/>
            <a:ext cx="8001000" cy="529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584083" y="6381328"/>
            <a:ext cx="5950318" cy="0"/>
          </a:xfrm>
          <a:prstGeom prst="line">
            <a:avLst/>
          </a:prstGeom>
          <a:noFill/>
          <a:ln w="3175">
            <a:solidFill>
              <a:srgbClr val="6699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  <a:latin typeface="Verdana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3" y="6382351"/>
            <a:ext cx="434008" cy="35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Verdana" pitchFamily="34" charset="0"/>
                <a:ea typeface="宋体" charset="-122"/>
              </a:defRPr>
            </a:lvl1pPr>
          </a:lstStyle>
          <a:p>
            <a:fld id="{B5B2BE2C-B036-4771-8149-8248F67B10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1270" name="Picture 12" descr="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947937"/>
            <a:ext cx="7620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FF6600"/>
          </a:solidFill>
          <a:latin typeface="Georgia" pitchFamily="18" charset="0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rgbClr val="6699CC"/>
        </a:buClr>
        <a:buSzPct val="75000"/>
        <a:buFont typeface="Wingdings" pitchFamily="2" charset="2"/>
        <a:buChar char="q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5000"/>
        <a:buChar char="•"/>
        <a:defRPr sz="15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rgbClr val="6699CC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5704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sz="9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9133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6pPr>
      <a:lvl7pPr marL="22562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7pPr>
      <a:lvl8pPr marL="25991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8pPr>
      <a:lvl9pPr marL="2942035" indent="-298847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Line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7" y="1013642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 descr="D:\Courses\Papers\SXPS\成果鉴定ppt\xbhs1.gif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580"/>
            <a:ext cx="1016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016002" y="84184"/>
            <a:ext cx="7104275" cy="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242242"/>
            <a:ext cx="8640960" cy="499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30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4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latin typeface="等线" panose="02010600030101010101" pitchFamily="2" charset="-122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30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4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/>
                </a:solidFill>
                <a:latin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A778C2-16CB-48CF-8825-AA62877AA2B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3081" name="图片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0277" y="-2381"/>
            <a:ext cx="10334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" panose="02010600030101010101" pitchFamily="2" charset="-122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等线" panose="02010600030101010101" pitchFamily="2" charset="-122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等线" panose="02010600030101010101" pitchFamily="2" charset="-122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等线" panose="02010600030101010101" pitchFamily="2" charset="-122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等线" panose="02010600030101010101" pitchFamily="2" charset="-122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10037" y="2306027"/>
            <a:ext cx="8323925" cy="145851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Image Denoising Search</a:t>
            </a:r>
            <a:endParaRPr lang="en-US" altLang="zh-CN" sz="320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67A1EAC-DBA1-FC4A-8B48-70D9FFA3CF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030" y="332082"/>
            <a:ext cx="1056492" cy="1050338"/>
          </a:xfrm>
          <a:prstGeom prst="rect">
            <a:avLst/>
          </a:prstGeom>
        </p:spPr>
      </p:pic>
      <p:sp>
        <p:nvSpPr>
          <p:cNvPr id="6" name="标题 4">
            <a:extLst>
              <a:ext uri="{FF2B5EF4-FFF2-40B4-BE49-F238E27FC236}">
                <a16:creationId xmlns:a16="http://schemas.microsoft.com/office/drawing/2014/main" id="{6FD02775-8D36-4E9D-BF36-A886B45A8899}"/>
              </a:ext>
            </a:extLst>
          </p:cNvPr>
          <p:cNvSpPr txBox="1">
            <a:spLocks/>
          </p:cNvSpPr>
          <p:nvPr/>
        </p:nvSpPr>
        <p:spPr bwMode="auto">
          <a:xfrm>
            <a:off x="487262" y="4130439"/>
            <a:ext cx="8323925" cy="14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r>
              <a:rPr lang="en-US" altLang="zh-CN" sz="24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Xiangsheng Shi</a:t>
            </a:r>
          </a:p>
          <a:p>
            <a:r>
              <a:rPr lang="en-US" altLang="zh-CN" sz="24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2021-7-1</a:t>
            </a:r>
          </a:p>
        </p:txBody>
      </p:sp>
    </p:spTree>
    <p:extLst>
      <p:ext uri="{BB962C8B-B14F-4D97-AF65-F5344CB8AC3E}">
        <p14:creationId xmlns:p14="http://schemas.microsoft.com/office/powerpoint/2010/main" val="151181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10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Real Noisy Image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end-to-end CNN(architecture)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   multiscale &amp; phased features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skip connection / residual structure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recurrent connections</a:t>
            </a: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 + image prior</a:t>
            </a: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4290B-0BCA-4566-B385-6AA3A44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5970"/>
            <a:ext cx="9144000" cy="29060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9DCEC2-C07A-4173-B212-EC6A020F6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309539"/>
            <a:ext cx="9144000" cy="15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11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Smartphone Image Denoising Dataset(SIDD)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See-in-the-Dark(SID)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5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3840CC8F-009F-4888-993A-A86BCC3A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62095"/>
              </p:ext>
            </p:extLst>
          </p:nvPr>
        </p:nvGraphicFramePr>
        <p:xfrm>
          <a:off x="1387813" y="1727740"/>
          <a:ext cx="6096000" cy="253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2221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017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1593715"/>
                    </a:ext>
                  </a:extLst>
                </a:gridCol>
              </a:tblGrid>
              <a:tr h="8118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Training 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set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208859"/>
                  </a:ext>
                </a:extLst>
              </a:tr>
              <a:tr h="811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Gray noisy image 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BSD400,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Waterloo Exploration Database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Set12, BSD68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97180"/>
                  </a:ext>
                </a:extLst>
              </a:tr>
              <a:tr h="8118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Color noisy image 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BSD432, SIDD, Waterloo Exploration Database, polyU-Real-World-Noisy-Images 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CBSD68, Kodak24, McMaster, cc, DND, NC12, Nam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24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2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U-Net : A Typical Architecture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12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U-Net: Convolutional Networks for Biomedical Image Segmentation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https://arxiv.org/abs/1505.04597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Background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ISBI cell tracking challenge 2015 winner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Fully Convolutional Network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Handle with few training images(with data augmentation)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5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Structure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4313C7-DB51-4003-A06E-47A42D75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65" y="2680706"/>
            <a:ext cx="5529734" cy="37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U-Net : A Typical Architecture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13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Going deeper into U-Net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Overlap-tile strategy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Weighted Loss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Separation of touching objects of the same class</a:t>
            </a: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Data Augmentation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elastic deformations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C96423-3E80-4672-B08B-9E844AEE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63" y="1979195"/>
            <a:ext cx="4377471" cy="2040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406C11-3D57-4019-ABF6-7FDBC58B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425" y="4709055"/>
            <a:ext cx="2161149" cy="4612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51F05A-C750-4914-AE7A-8BC70B8A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630" y="5170307"/>
            <a:ext cx="3418735" cy="5504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7766E4-86C6-44E5-989C-7EA8CDE6DC7E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U-Net: Convolutional Networks for Biomedical Image Segmentation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https://arxiv.org/abs/1505.04597</a:t>
            </a:r>
          </a:p>
        </p:txBody>
      </p:sp>
    </p:spTree>
    <p:extLst>
      <p:ext uri="{BB962C8B-B14F-4D97-AF65-F5344CB8AC3E}">
        <p14:creationId xmlns:p14="http://schemas.microsoft.com/office/powerpoint/2010/main" val="216809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14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/>
              <a:t>拜耳阵列（</a:t>
            </a:r>
            <a:r>
              <a:rPr lang="en-US" altLang="zh-CN" sz="1400" dirty="0"/>
              <a:t>Bayer Pattern</a:t>
            </a:r>
            <a:r>
              <a:rPr lang="zh-CN" altLang="en-US" sz="1400" dirty="0"/>
              <a:t>）简介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https://blog.csdn.net/edogawachia/article/details/84963652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Intro to Bayer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CCD(charge coupled device) / CMOS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Grey Scale Image - &gt; Color Image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Different Patterns: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BGGR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RGBG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GRBG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RGGB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4F6C47-E322-42E6-B8F5-172D0624A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009773"/>
            <a:ext cx="4582520" cy="18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7B6D3C-F4E9-4DD7-B804-31B651C3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2" y="2009773"/>
            <a:ext cx="2700710" cy="194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D7233B-B8DE-4628-805E-42C7D131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004" y="4481201"/>
            <a:ext cx="1419048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7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15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to See in the Dark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https://arxiv.org/abs/1805.01934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to See in the Dark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Datasets – See-in-the-Dark(SID)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Raw sensor data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5094 raw short-exposure images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424 distinct long-exposure reference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     images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Taken on </a:t>
            </a:r>
            <a:r>
              <a:rPr lang="en-US" altLang="zh-CN" sz="2200" b="1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Sony</a:t>
            </a: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α7SII(full-frame 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     Bayer sensor) &amp; Fuji camera(APS-C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     X-Trans sensor)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drawbacks: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Limited data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W/O. humans or dynamic </a:t>
            </a:r>
            <a:r>
              <a:rPr lang="en-US" altLang="zh-CN" sz="22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objs</a:t>
            </a: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HDR tone mapping</a:t>
            </a:r>
          </a:p>
          <a:p>
            <a:pPr marL="1714500" lvl="3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D4C61A-6E55-419D-83F3-6309A1E2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7" y="4910969"/>
            <a:ext cx="2986727" cy="14568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25ABC9-59EE-4D42-A9AD-75BF93CD3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37" y="1359614"/>
            <a:ext cx="3044602" cy="34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16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to See in the Dark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https://arxiv.org/abs/1805.01934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to See in the Dark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Designed Pipeline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Architecture: U-Net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L1 Loss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C8A4C3-F9E5-4AE2-A35C-0795786B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18" y="1981790"/>
            <a:ext cx="4850363" cy="30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9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17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to See in the Dark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https://arxiv.org/abs/1805.01934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to See in the Dark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Interesting Findings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Simple architecture &amp; Loss is enough?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Operating directly on raw sensor data is better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Residual structure may degrade performance(*)</a:t>
            </a: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Limitations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Amplification ratio must be chosen externally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Weak generalization abilities for different sensors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Not fast enough for real-time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418028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18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Raw Image Denoising with Bayer Pattern Unification and Bayer Preserving Augmentation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https://arxiv.org/pdf/1904.12945.pdf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Raw Image Denoising with Bayer Pattern Unification and Bayer Preserving Augmentation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NTIRE 2019 workshop - raw denoising track winner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Insight: handle various Bayer patterns from different data 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Bayer Pattern Unification (</a:t>
            </a:r>
            <a:r>
              <a:rPr lang="en-US" altLang="zh-CN" sz="22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BayerUnify</a:t>
            </a: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training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sz="20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sz="20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sz="20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zh-CN" sz="20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2" algn="l"/>
            <a:endParaRPr lang="en-US" altLang="zh-CN" sz="20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testing</a:t>
            </a: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99E7C0-FA44-4860-8075-9D10A62A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78004"/>
            <a:ext cx="9144000" cy="15498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E2B2C7-4554-45BA-84B9-77AB5474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78" y="5244858"/>
            <a:ext cx="4544044" cy="11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19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Raw Image Denoising with Bayer Pattern Unification and Bayer Preserving Augmentation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https://arxiv.org/pdf/1904.12945.pdf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Raw Image Denoising with Bayer Pattern Unification and Bayer Preserving Augmentation</a:t>
            </a: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Bayer Preserving Augmentation (</a:t>
            </a:r>
            <a:r>
              <a:rPr lang="en-US" altLang="zh-CN" sz="22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BayerAug</a:t>
            </a: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Results</a:t>
            </a: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9448CC-572F-41CF-96E2-88757BC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37" y="2366965"/>
            <a:ext cx="3336726" cy="1927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C326E1-C463-4537-B6C4-E580A147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93" y="4478095"/>
            <a:ext cx="2984287" cy="14991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BA3AB71-277C-493C-A1B2-4168AD9FA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677" y="4529969"/>
            <a:ext cx="3252413" cy="15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Index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1D0A13C9-3048-49C3-BBCA-D00E517270E9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29177" cy="46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Preliminary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four types of denoising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U-Net : A Typical Architecture for Image Restoration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Recent works of reference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173413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20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Learning Raw Image Denoising with Bayer Pattern Unification and Bayer Preserving Augmentation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https://arxiv.org/pdf/1904.12945.pdf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Learning Raw Image Denoising with Bayer Pattern Unification and Bayer Preserving Augmentation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Dataset: SID(5 smartphones, 10 scenes, ~30k images)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Architecture: U-Net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L1 Loss</a:t>
            </a:r>
          </a:p>
        </p:txBody>
      </p:sp>
    </p:spTree>
    <p:extLst>
      <p:ext uri="{BB962C8B-B14F-4D97-AF65-F5344CB8AC3E}">
        <p14:creationId xmlns:p14="http://schemas.microsoft.com/office/powerpoint/2010/main" val="294144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21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 err="1"/>
              <a:t>HINet</a:t>
            </a:r>
            <a:r>
              <a:rPr lang="en-US" altLang="zh-CN" sz="1400" dirty="0"/>
              <a:t>: Half Instance Normalization Network for Image Restoration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https://arxiv.org/abs/2105.06086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HINet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: Half Instance Normalization Network for Image Restoration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NTIRE 2021 Image Deblurring Challenge - Track2. JPEG Artifact winner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Different Normalization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Classification: Batch Normalization, IBN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Detection: Layer Normalization in DETR, </a:t>
            </a:r>
            <a:r>
              <a:rPr lang="en-US" altLang="zh-CN" sz="20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GroupNorm</a:t>
            </a: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in FCOS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Style/Domain transfer :  Instance Normalization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Insight: </a:t>
            </a:r>
            <a:r>
              <a:rPr lang="en-US" altLang="zh-CN" sz="2200" b="1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Simple application of normalization to low-level computer vision problems can be suboptimal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Possible reasons: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small image patches and small mini-batch size -&gt; unstable BN statistics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scale sensitivity task -&gt; BN in insensitive tasks</a:t>
            </a:r>
          </a:p>
          <a:p>
            <a:pPr marL="1714500" lvl="3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0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22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 err="1"/>
              <a:t>HINet</a:t>
            </a:r>
            <a:r>
              <a:rPr lang="en-US" altLang="zh-CN" sz="1400" dirty="0"/>
              <a:t>: Half Instance Normalization Network for Image Restoration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https://arxiv.org/abs/2105.06086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124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HINet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: Half Instance Normalization Network for Image Restoration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Architecture Design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FDAB6E-E92E-462E-BBF9-3497A9D1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55" y="2351557"/>
            <a:ext cx="6284689" cy="2368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4FAD13-D1BE-4C1A-B08B-AB870057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588" y="4719850"/>
            <a:ext cx="2547676" cy="1357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F2A590-0208-447F-A406-C350DF605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289" y="4689012"/>
            <a:ext cx="2605993" cy="1436436"/>
          </a:xfrm>
          <a:prstGeom prst="rect">
            <a:avLst/>
          </a:prstGeom>
        </p:spPr>
      </p:pic>
      <p:sp>
        <p:nvSpPr>
          <p:cNvPr id="12" name="标题 4">
            <a:extLst>
              <a:ext uri="{FF2B5EF4-FFF2-40B4-BE49-F238E27FC236}">
                <a16:creationId xmlns:a16="http://schemas.microsoft.com/office/drawing/2014/main" id="{DA0EE2F2-39D7-421F-990B-B5FBB2CD2757}"/>
              </a:ext>
            </a:extLst>
          </p:cNvPr>
          <p:cNvSpPr txBox="1">
            <a:spLocks/>
          </p:cNvSpPr>
          <p:nvPr/>
        </p:nvSpPr>
        <p:spPr bwMode="auto">
          <a:xfrm>
            <a:off x="787198" y="6125448"/>
            <a:ext cx="8677815" cy="65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cross-stage feature fusion (CSFF)        supervised attention module (SAM) </a:t>
            </a:r>
          </a:p>
        </p:txBody>
      </p:sp>
    </p:spTree>
    <p:extLst>
      <p:ext uri="{BB962C8B-B14F-4D97-AF65-F5344CB8AC3E}">
        <p14:creationId xmlns:p14="http://schemas.microsoft.com/office/powerpoint/2010/main" val="39046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Valuable Reference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23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 err="1"/>
              <a:t>HINet</a:t>
            </a:r>
            <a:r>
              <a:rPr lang="en-US" altLang="zh-CN" sz="1400" dirty="0"/>
              <a:t>: Half Instance Normalization Network for Image Restoration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https://arxiv.org/abs/2105.06086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21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HINet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: Half Instance Normalization Network for Image Restoration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Half Instance Normalization Block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1" algn="l"/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PSNR loss: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49F84E-6F8A-433A-9421-7C29F516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72" y="2441169"/>
            <a:ext cx="3224189" cy="3229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E8AF64-5828-4A65-B880-A28C1D74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939" y="5724072"/>
            <a:ext cx="2946122" cy="6787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F294CE-1F15-4D80-A73D-3D2B1C213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304" y="1937184"/>
            <a:ext cx="3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 &amp; Insights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24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Insights</a:t>
            </a:r>
            <a:r>
              <a:rPr lang="zh-CN" altLang="en-US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：</a:t>
            </a: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Architectural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 Stem nor FC layer -&gt; Bottleneck Trap?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    (No bottleneck or bottleneck everywhere)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U-Net / Res Block-&gt; Simplicity is all you need?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Rethink typical design in high-level vision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    (Skip connect &amp; normalization don’t always work)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Denoising Characteristic</a:t>
            </a:r>
          </a:p>
          <a:p>
            <a:pPr lvl="2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Small input patches &amp; batch size -&gt; hard to optimize with STE?</a:t>
            </a:r>
          </a:p>
          <a:p>
            <a:pPr marL="1257300" lvl="2" indent="-342900" algn="l">
              <a:buFontTx/>
              <a:buChar char="-"/>
            </a:pP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5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25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Real Noisy Image Denoising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algn="l"/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684DD-55A3-4918-8CB8-83E569469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6" y="2189258"/>
            <a:ext cx="2971429" cy="36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AC4FE8-D394-4D87-9285-4769E695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093" y="1983456"/>
            <a:ext cx="5961905" cy="18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476C90-D2AC-444D-952A-443E9691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154" y="3800051"/>
            <a:ext cx="5647619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26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68A6EC-4ECE-4BDE-9618-13F91987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0" y="2398456"/>
            <a:ext cx="4195922" cy="32723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B72D01-944E-4B5B-BE43-9ACA3E44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68" y="1949970"/>
            <a:ext cx="4195922" cy="45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2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27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</a:t>
            </a: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0DBE2D-9CF0-482E-A429-02229264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5" y="2528025"/>
            <a:ext cx="4247422" cy="3142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DAA394-B8D5-41B9-B129-A4E50EFE0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23" y="2889114"/>
            <a:ext cx="4591854" cy="21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28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Blind Denoising</a:t>
            </a: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F0F49B-4275-45A0-B05F-EB0456DE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61" y="2206319"/>
            <a:ext cx="5790476" cy="16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32C0FC-D925-4593-B101-21E70E66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75" y="4061025"/>
            <a:ext cx="748571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29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Benchmarking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Hybrid-Noisy-Image Denoising</a:t>
            </a: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704B3B-32E7-4FE8-8E9A-47435E7E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65" y="2659275"/>
            <a:ext cx="526666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3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for Image Denoising: A Survey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https://arxiv.org/abs/1810.05052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46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Image Restoration: noise(low</a:t>
            </a:r>
            <a:r>
              <a:rPr lang="zh-CN" altLang="en-US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light, etc.),</a:t>
            </a:r>
            <a:r>
              <a:rPr lang="zh-CN" altLang="en-US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blur, rain, mosaic…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</a:t>
            </a: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Traditional Denoising Method: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Block-Matching and 3D Filtering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Non-locally Centralized Sparse Representation (NCSR)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Markov Random Field (MRF)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Weighted Nuclear Norm Minimization (WNNM)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Cascade of Shrinkage Fields (CSF)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Drawbacks: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optimization methods for the test phase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manual setting parameters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 certain model for single denoising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2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4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35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Notions:</a:t>
            </a:r>
          </a:p>
          <a:p>
            <a:pPr lvl="2" algn="l"/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lvl="2" algn="l"/>
            <a:r>
              <a:rPr lang="en-US" altLang="zh-CN" sz="1800" kern="0" dirty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*Kernel Modeling Super-Resolution</a:t>
            </a:r>
            <a:endParaRPr lang="en-US" altLang="zh-CN" sz="2800" kern="0" dirty="0">
              <a:solidFill>
                <a:schemeClr val="bg1">
                  <a:lumMod val="75000"/>
                </a:schemeClr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Categories: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5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5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blind noisy image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5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hybrid noisy image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5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real noisy image denoising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1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Typical Models: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CNN(Residual Block/U-Net)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GAN</a:t>
            </a: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3BAEF0-D847-4E90-8F11-A34261C0C272}"/>
                  </a:ext>
                </a:extLst>
              </p:cNvPr>
              <p:cNvSpPr txBox="1"/>
              <p:nvPr/>
            </p:nvSpPr>
            <p:spPr>
              <a:xfrm>
                <a:off x="3776396" y="1546698"/>
                <a:ext cx="1591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3BAEF0-D847-4E90-8F11-A34261C0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396" y="1546698"/>
                <a:ext cx="15912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0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5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Denoising(AWNI)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Type of Noise:</a:t>
            </a:r>
            <a:r>
              <a:rPr lang="zh-CN" altLang="en-US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</a:t>
            </a: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Gaussian, Poisson, Salt, Pepper,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NN for AWNI denoising(architecture design)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fusing features from multiple inputs</a:t>
            </a:r>
          </a:p>
          <a:p>
            <a:pPr lvl="3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parts(patches), perspectives(e.g. multiple scales), channels of a sample</a:t>
            </a:r>
          </a:p>
          <a:p>
            <a:pPr marL="12573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Changing the loss function</a:t>
            </a:r>
          </a:p>
          <a:p>
            <a:pPr lvl="3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characteristic of nature images(e.g. Euclidean + perceptual loss)</a:t>
            </a:r>
          </a:p>
          <a:p>
            <a:pPr marL="12573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Increasing depth or width of the CNN</a:t>
            </a:r>
          </a:p>
          <a:p>
            <a:pPr lvl="3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enlarged receptive field size / model capacity</a:t>
            </a:r>
          </a:p>
          <a:p>
            <a:pPr marL="12573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Adding some auxiliary plug-ins into CNNs</a:t>
            </a:r>
          </a:p>
          <a:p>
            <a:pPr lvl="3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expressive ability: activation function, dilated convolution, etc.</a:t>
            </a:r>
          </a:p>
          <a:p>
            <a:pPr marL="12573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Using skip connections or cascaded operations into CNNs</a:t>
            </a:r>
          </a:p>
          <a:p>
            <a:pPr lvl="3" algn="l"/>
            <a:r>
              <a:rPr lang="en-US" altLang="zh-CN" sz="20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 complementary information for deep layer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76478C-EADB-40EF-9F97-3930A1E3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5" y="1626728"/>
            <a:ext cx="7840494" cy="45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3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6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Denoising(AWNI)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NN + common feature extraction methods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weak edge-information</a:t>
            </a:r>
          </a:p>
          <a:p>
            <a:pPr lvl="3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transformation domain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non-linear</a:t>
            </a:r>
          </a:p>
          <a:p>
            <a:pPr lvl="3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kernel method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high dimensional</a:t>
            </a:r>
          </a:p>
          <a:p>
            <a:pPr lvl="3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 CNN + dimensional reduction method(e.g. PCA)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non-salient</a:t>
            </a:r>
          </a:p>
          <a:p>
            <a:pPr lvl="3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CNN + signal processing idea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high computational cost</a:t>
            </a:r>
          </a:p>
          <a:p>
            <a:pPr lvl="3" algn="l"/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- CNN + nature of image(e.g. NSS)</a:t>
            </a: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9BA94E-32F6-426B-8879-69943E92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1" y="1599245"/>
            <a:ext cx="9144000" cy="32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9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7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Additive White Noisy-Image Denoising(AWNI)</a:t>
            </a:r>
            <a:endParaRPr lang="en-US" altLang="zh-CN" sz="22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NN + optimization method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insight: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optimization methods: good perform. yet manual setting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discriminative learning: fast yet not flexible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improving denoising speed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GAN + MAP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greedy and transfer learning strategies + CNN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improving the denoising performance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dual-stage CNN + feature matching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 + total variation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 + Split Bregman iteration algorithm</a:t>
            </a:r>
          </a:p>
          <a:p>
            <a:pPr marL="1714500" lvl="3" indent="-342900" algn="l">
              <a:buFontTx/>
              <a:buChar char="-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…</a:t>
            </a: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525F15-D890-430B-96B5-DBCB80E7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27288"/>
            <a:ext cx="9144000" cy="316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8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Blind Denoising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 as noise level estimator 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19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FFDNet</a:t>
            </a: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takes noise level and noise as the input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1900" kern="0" dirty="0" err="1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Soltanayev</a:t>
            </a: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 et al. use CNNs to estimate noise for unpaired noisy image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Yang et al. used known noise level to train a denoiser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2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Architecture modification for blind denoising 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CNN + Residual for random noise attenuation problem</a:t>
            </a:r>
          </a:p>
          <a:p>
            <a:pPr marL="1257300" lvl="2" indent="-342900" algn="l">
              <a:buFontTx/>
              <a:buChar char="-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Majumdar et al. use  auto-encoder for blind denoising </a:t>
            </a:r>
          </a:p>
          <a:p>
            <a:pPr marL="1257300" lvl="2" indent="-342900" algn="l">
              <a:buFontTx/>
              <a:buChar char="-"/>
            </a:pPr>
            <a:endParaRPr lang="en-US" altLang="zh-CN" sz="19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19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EED9F1-8843-446C-B6EE-6FE18E99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60997"/>
            <a:ext cx="9144000" cy="22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A524-9EDF-4134-94DE-66FC4009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7" y="106277"/>
            <a:ext cx="7848600" cy="76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Deep Learning for Image Denoising</a:t>
            </a:r>
            <a:endParaRPr lang="zh-CN" altLang="en-US" sz="3600" b="1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FDAA-0B98-4B73-B56D-C03023C7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  <a:latin typeface="等线" panose="02010600030101010101" pitchFamily="2" charset="-122"/>
              </a:rPr>
              <a:t>p. </a:t>
            </a:r>
            <a:fld id="{973C2A38-CB0B-44B5-A1F4-AF5EFA956811}" type="slidenum">
              <a:rPr lang="en-US" altLang="zh-CN" smtClean="0">
                <a:solidFill>
                  <a:srgbClr val="3333CC"/>
                </a:solidFill>
                <a:latin typeface="等线" panose="02010600030101010101" pitchFamily="2" charset="-122"/>
              </a:rPr>
              <a:pPr/>
              <a:t>9</a:t>
            </a:fld>
            <a:endParaRPr lang="en-US" altLang="zh-CN" dirty="0">
              <a:solidFill>
                <a:srgbClr val="3333CC"/>
              </a:solidFill>
              <a:latin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CADF6-285D-42DB-B232-563572EA6977}"/>
              </a:ext>
            </a:extLst>
          </p:cNvPr>
          <p:cNvSpPr txBox="1"/>
          <p:nvPr/>
        </p:nvSpPr>
        <p:spPr>
          <a:xfrm>
            <a:off x="679035" y="6382391"/>
            <a:ext cx="778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/>
              <a:t>Deep Learning on Image Denoising: An overview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https://arxiv.org/abs/1912.13171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523E88A-FAB7-4BC1-AE5C-EB9BA0D4029A}"/>
              </a:ext>
            </a:extLst>
          </p:cNvPr>
          <p:cNvSpPr txBox="1">
            <a:spLocks/>
          </p:cNvSpPr>
          <p:nvPr/>
        </p:nvSpPr>
        <p:spPr bwMode="auto">
          <a:xfrm>
            <a:off x="339725" y="1187214"/>
            <a:ext cx="8677815" cy="514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FF0000"/>
                </a:solidFill>
                <a:latin typeface="等线" panose="02010600030101010101" pitchFamily="2" charset="-122"/>
                <a:ea typeface="隶书" pitchFamily="49" charset="-122"/>
                <a:cs typeface="等线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黑体" charset="0"/>
              </a:defRPr>
            </a:lvl5pPr>
            <a:lvl6pPr marL="3429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6pPr>
            <a:lvl7pPr marL="6858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7pPr>
            <a:lvl8pPr marL="10287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8pPr>
            <a:lvl9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FF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Hybrid Noisy Image Denoising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Inspection: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Not popular then?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Weak significance?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1900" kern="0" dirty="0">
                <a:solidFill>
                  <a:srgbClr val="002060"/>
                </a:solidFill>
                <a:latin typeface="Adobe Devanagari" panose="02040503050201020203" pitchFamily="18" charset="0"/>
                <a:ea typeface="微软雅黑" panose="020B0503020204020204" pitchFamily="34" charset="-122"/>
                <a:cs typeface="Adobe Devanagari" panose="02040503050201020203" pitchFamily="18" charset="0"/>
              </a:rPr>
              <a:t>Hard to compare – no such dataset?</a:t>
            </a:r>
          </a:p>
          <a:p>
            <a:pPr algn="l"/>
            <a:endParaRPr lang="en-US" altLang="zh-CN" sz="2300" kern="0" dirty="0">
              <a:solidFill>
                <a:srgbClr val="002060"/>
              </a:solidFill>
              <a:latin typeface="Adobe Devanagari" panose="02040503050201020203" pitchFamily="18" charset="0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9210BF-69B5-44B3-8623-F1F5A7E0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191"/>
            <a:ext cx="9144000" cy="8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791">
        <p159:morph option="byObject"/>
      </p:transition>
    </mc:Choice>
    <mc:Fallback xmlns="">
      <p:transition spd="slow" advTm="179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1_Trieste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2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3" id="{6E01B8CC-B43F-4EAA-8DBC-0D4425BF859D}" vid="{3D480DD9-2AB7-4AD1-8862-9CA9DAF039F0}"/>
    </a:ext>
  </a:extLst>
</a:theme>
</file>

<file path=ppt/theme/theme3.xml><?xml version="1.0" encoding="utf-8"?>
<a:theme xmlns:a="http://schemas.openxmlformats.org/drawingml/2006/main" name="1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Profile 11">
      <a:dk1>
        <a:srgbClr val="000000"/>
      </a:dk1>
      <a:lt1>
        <a:srgbClr val="FFFFFF"/>
      </a:lt1>
      <a:dk2>
        <a:srgbClr val="BC8B00"/>
      </a:dk2>
      <a:lt2>
        <a:srgbClr val="FFFFFF"/>
      </a:lt2>
      <a:accent1>
        <a:srgbClr val="FFCC00"/>
      </a:accent1>
      <a:accent2>
        <a:srgbClr val="3F8D4C"/>
      </a:accent2>
      <a:accent3>
        <a:srgbClr val="FFFFFF"/>
      </a:accent3>
      <a:accent4>
        <a:srgbClr val="000000"/>
      </a:accent4>
      <a:accent5>
        <a:srgbClr val="FFE2AA"/>
      </a:accent5>
      <a:accent6>
        <a:srgbClr val="387F44"/>
      </a:accent6>
      <a:hlink>
        <a:srgbClr val="663300"/>
      </a:hlink>
      <a:folHlink>
        <a:srgbClr val="000000"/>
      </a:folHlink>
    </a:clrScheme>
    <a:fontScheme name="Profile">
      <a:majorFont>
        <a:latin typeface="Georgi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B08200"/>
        </a:dk2>
        <a:lt2>
          <a:srgbClr val="FFFFFF"/>
        </a:lt2>
        <a:accent1>
          <a:srgbClr val="FFCC00"/>
        </a:accent1>
        <a:accent2>
          <a:srgbClr val="3F8D4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387F44"/>
        </a:accent6>
        <a:hlink>
          <a:srgbClr val="6633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BC8B00"/>
        </a:dk2>
        <a:lt2>
          <a:srgbClr val="FFFFFF"/>
        </a:lt2>
        <a:accent1>
          <a:srgbClr val="FFCC00"/>
        </a:accent1>
        <a:accent2>
          <a:srgbClr val="3F8D4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387F44"/>
        </a:accent6>
        <a:hlink>
          <a:srgbClr val="6633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91C0E6B-9343-4316-BFDB-F966B99180E0}" vid="{B3FE63D4-6368-45F3-9016-81988597818C}"/>
    </a:ext>
  </a:extLst>
</a:theme>
</file>

<file path=ppt/theme/theme7.xml><?xml version="1.0" encoding="utf-8"?>
<a:theme xmlns:a="http://schemas.openxmlformats.org/drawingml/2006/main" name="1_主题1">
  <a:themeElements>
    <a:clrScheme name="Profile 11">
      <a:dk1>
        <a:srgbClr val="000000"/>
      </a:dk1>
      <a:lt1>
        <a:srgbClr val="FFFFFF"/>
      </a:lt1>
      <a:dk2>
        <a:srgbClr val="BC8B00"/>
      </a:dk2>
      <a:lt2>
        <a:srgbClr val="FFFFFF"/>
      </a:lt2>
      <a:accent1>
        <a:srgbClr val="FFCC00"/>
      </a:accent1>
      <a:accent2>
        <a:srgbClr val="3F8D4C"/>
      </a:accent2>
      <a:accent3>
        <a:srgbClr val="FFFFFF"/>
      </a:accent3>
      <a:accent4>
        <a:srgbClr val="000000"/>
      </a:accent4>
      <a:accent5>
        <a:srgbClr val="FFE2AA"/>
      </a:accent5>
      <a:accent6>
        <a:srgbClr val="387F44"/>
      </a:accent6>
      <a:hlink>
        <a:srgbClr val="663300"/>
      </a:hlink>
      <a:folHlink>
        <a:srgbClr val="000000"/>
      </a:folHlink>
    </a:clrScheme>
    <a:fontScheme name="Profile">
      <a:majorFont>
        <a:latin typeface="Georgi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B08200"/>
        </a:dk2>
        <a:lt2>
          <a:srgbClr val="FFFFFF"/>
        </a:lt2>
        <a:accent1>
          <a:srgbClr val="FFCC00"/>
        </a:accent1>
        <a:accent2>
          <a:srgbClr val="3F8D4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387F44"/>
        </a:accent6>
        <a:hlink>
          <a:srgbClr val="6633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BC8B00"/>
        </a:dk2>
        <a:lt2>
          <a:srgbClr val="FFFFFF"/>
        </a:lt2>
        <a:accent1>
          <a:srgbClr val="FFCC00"/>
        </a:accent1>
        <a:accent2>
          <a:srgbClr val="3F8D4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387F44"/>
        </a:accent6>
        <a:hlink>
          <a:srgbClr val="6633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91C0E6B-9343-4316-BFDB-F966B99180E0}" vid="{B3FE63D4-6368-45F3-9016-81988597818C}"/>
    </a:ext>
  </a:extLst>
</a:theme>
</file>

<file path=ppt/theme/theme8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57431</TotalTime>
  <Words>1681</Words>
  <Application>Microsoft Office PowerPoint</Application>
  <PresentationFormat>全屏显示(4:3)</PresentationFormat>
  <Paragraphs>366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等线</vt:lpstr>
      <vt:lpstr>黑体</vt:lpstr>
      <vt:lpstr>Adobe Devanagari</vt:lpstr>
      <vt:lpstr>Arial</vt:lpstr>
      <vt:lpstr>Calibri</vt:lpstr>
      <vt:lpstr>Cambria Math</vt:lpstr>
      <vt:lpstr>Georgia</vt:lpstr>
      <vt:lpstr>Times</vt:lpstr>
      <vt:lpstr>Times New Roman</vt:lpstr>
      <vt:lpstr>Verdana</vt:lpstr>
      <vt:lpstr>Wingdings</vt:lpstr>
      <vt:lpstr>1_Trieste</vt:lpstr>
      <vt:lpstr>主题3</vt:lpstr>
      <vt:lpstr>12_Office 主题</vt:lpstr>
      <vt:lpstr>2_Office 主题</vt:lpstr>
      <vt:lpstr>7_Office 主题</vt:lpstr>
      <vt:lpstr>主题1</vt:lpstr>
      <vt:lpstr>1_主题1</vt:lpstr>
      <vt:lpstr>4_Office 主题</vt:lpstr>
      <vt:lpstr>Image Denoising Search</vt:lpstr>
      <vt:lpstr>Index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  <vt:lpstr>U-Net : A Typical Architecture</vt:lpstr>
      <vt:lpstr>U-Net : A Typical Architecture</vt:lpstr>
      <vt:lpstr>Valuable Reference</vt:lpstr>
      <vt:lpstr>Valuable Reference</vt:lpstr>
      <vt:lpstr>Valuable Reference</vt:lpstr>
      <vt:lpstr>Valuable Reference</vt:lpstr>
      <vt:lpstr>Valuable Reference</vt:lpstr>
      <vt:lpstr>Valuable Reference</vt:lpstr>
      <vt:lpstr>Valuable Reference</vt:lpstr>
      <vt:lpstr>Valuable Reference</vt:lpstr>
      <vt:lpstr>Valuable Reference</vt:lpstr>
      <vt:lpstr>Valuable Reference</vt:lpstr>
      <vt:lpstr>Benchmarking &amp; Insights</vt:lpstr>
      <vt:lpstr>Deep Learning for Image Denoising</vt:lpstr>
      <vt:lpstr>Deep Learning for Image Denoising</vt:lpstr>
      <vt:lpstr>Deep Learning for Image Denoising</vt:lpstr>
      <vt:lpstr>Deep Learning for Image Denoising</vt:lpstr>
      <vt:lpstr>Deep Learning for Image Denoising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油菜 菌</cp:lastModifiedBy>
  <cp:revision>4562</cp:revision>
  <cp:lastPrinted>2018-05-25T02:28:26Z</cp:lastPrinted>
  <dcterms:created xsi:type="dcterms:W3CDTF">2016-01-15T15:05:08Z</dcterms:created>
  <dcterms:modified xsi:type="dcterms:W3CDTF">2021-07-01T07:50:43Z</dcterms:modified>
</cp:coreProperties>
</file>