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6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68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3D4212E-8DA2-4D5D-B61F-2F5704DAE949}" type="datetimeFigureOut">
              <a:rPr lang="ru-RU" smtClean="0"/>
              <a:t>26.05.2016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8AE859-14D8-4A58-B59E-2711053B819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84582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Best creator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1000" y="4857760"/>
            <a:ext cx="4953000" cy="1752600"/>
          </a:xfrm>
        </p:spPr>
        <p:txBody>
          <a:bodyPr>
            <a:normAutofit/>
          </a:bodyPr>
          <a:lstStyle/>
          <a:p>
            <a:pPr algn="r"/>
            <a:r>
              <a:rPr lang="ru-RU" sz="4000" b="1" i="1" dirty="0" smtClean="0">
                <a:latin typeface="Calibri" pitchFamily="34" charset="0"/>
              </a:rPr>
              <a:t>Редактор кривых</a:t>
            </a:r>
            <a:endParaRPr lang="ru-RU" sz="40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45" t="10913" r="34853" b="15602"/>
          <a:stretch/>
        </p:blipFill>
        <p:spPr bwMode="auto">
          <a:xfrm>
            <a:off x="0" y="746545"/>
            <a:ext cx="5857884" cy="611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29322" y="1000108"/>
            <a:ext cx="3214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latin typeface="Calibri" pitchFamily="34" charset="0"/>
              </a:rPr>
              <a:t>Function</a:t>
            </a:r>
            <a:r>
              <a:rPr lang="ru-RU" sz="2000" b="1" i="1" u="sng" dirty="0" smtClean="0">
                <a:latin typeface="Calibri" pitchFamily="34" charset="0"/>
              </a:rPr>
              <a:t> </a:t>
            </a:r>
            <a:r>
              <a:rPr lang="en-US" sz="2000" b="1" i="1" u="sng" dirty="0" err="1" smtClean="0">
                <a:latin typeface="Calibri" pitchFamily="34" charset="0"/>
              </a:rPr>
              <a:t>ReadFromTxt</a:t>
            </a:r>
            <a:r>
              <a:rPr lang="en-US" sz="2000" b="1" i="1" u="sng" dirty="0" smtClean="0">
                <a:latin typeface="Calibri" pitchFamily="34" charset="0"/>
              </a:rPr>
              <a:t>( )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обеспечивает </a:t>
            </a:r>
            <a:r>
              <a:rPr lang="ru-RU" sz="2000" i="1" dirty="0" smtClean="0">
                <a:latin typeface="Calibri" pitchFamily="34" charset="0"/>
              </a:rPr>
              <a:t>загрузку базы кривых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из файла</a:t>
            </a:r>
            <a:endParaRPr lang="ru-RU" sz="20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69" t="33987" r="25706" b="24994"/>
          <a:stretch/>
        </p:blipFill>
        <p:spPr bwMode="auto">
          <a:xfrm>
            <a:off x="0" y="3214662"/>
            <a:ext cx="7666163" cy="36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42918"/>
            <a:ext cx="4534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latin typeface="Calibri" pitchFamily="34" charset="0"/>
              </a:rPr>
              <a:t>Function</a:t>
            </a:r>
            <a:r>
              <a:rPr lang="ru-RU" sz="2000" b="1" i="1" u="sng" dirty="0" smtClean="0">
                <a:latin typeface="Calibri" pitchFamily="34" charset="0"/>
              </a:rPr>
              <a:t> </a:t>
            </a:r>
            <a:r>
              <a:rPr lang="en-US" sz="2000" b="1" i="1" u="sng" dirty="0" err="1" smtClean="0">
                <a:latin typeface="Calibri" pitchFamily="34" charset="0"/>
              </a:rPr>
              <a:t>addCurve</a:t>
            </a:r>
            <a:r>
              <a:rPr lang="en-US" sz="2000" b="1" i="1" u="sng" dirty="0" smtClean="0">
                <a:latin typeface="Calibri" pitchFamily="34" charset="0"/>
              </a:rPr>
              <a:t>( ) </a:t>
            </a:r>
            <a:r>
              <a:rPr lang="ru-RU" sz="2000" i="1" dirty="0" smtClean="0">
                <a:latin typeface="Calibri" pitchFamily="34" charset="0"/>
              </a:rPr>
              <a:t>добавляет новую кривую на </a:t>
            </a:r>
            <a:r>
              <a:rPr lang="ru-RU" sz="2000" i="1" dirty="0" smtClean="0">
                <a:latin typeface="Calibri" pitchFamily="34" charset="0"/>
              </a:rPr>
              <a:t>график. В качестве параметра она получает объект сгенерированный в диалоговом окне</a:t>
            </a:r>
            <a:endParaRPr lang="ru-RU" sz="2000" i="1" dirty="0">
              <a:latin typeface="Calibri" pitchFamily="34" charset="0"/>
            </a:endParaRPr>
          </a:p>
        </p:txBody>
      </p:sp>
      <p:pic>
        <p:nvPicPr>
          <p:cNvPr id="4" name="Рисунок 3" descr="RiTuKW0yK0s.jpg"/>
          <p:cNvPicPr>
            <a:picLocks noChangeAspect="1"/>
          </p:cNvPicPr>
          <p:nvPr/>
        </p:nvPicPr>
        <p:blipFill>
          <a:blip r:embed="rId4"/>
          <a:srcRect l="26563" t="30994" r="39062" b="28365"/>
          <a:stretch>
            <a:fillRect/>
          </a:stretch>
        </p:blipFill>
        <p:spPr>
          <a:xfrm>
            <a:off x="4500562" y="642918"/>
            <a:ext cx="4404260" cy="2928958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59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latin typeface="Calibri" pitchFamily="34" charset="0"/>
              </a:rPr>
              <a:t>Наша программа соответствует всем заявленным требованиям заказчика и при этом снабжена нашими личными дополнениями</a:t>
            </a:r>
            <a:endParaRPr lang="ru-RU" sz="2400" i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147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latin typeface="Calibri" pitchFamily="34" charset="0"/>
              </a:rPr>
              <a:t>Таким образом нами была создана среда редактирования графиков с использованием библиотек </a:t>
            </a:r>
            <a:r>
              <a:rPr lang="en-US" sz="2400" i="1" dirty="0" err="1" smtClean="0">
                <a:latin typeface="Calibri" pitchFamily="34" charset="0"/>
              </a:rPr>
              <a:t>Qwt</a:t>
            </a:r>
            <a:r>
              <a:rPr lang="ru-RU" sz="2400" i="1" dirty="0" smtClean="0">
                <a:latin typeface="Calibri" pitchFamily="34" charset="0"/>
              </a:rPr>
              <a:t> и </a:t>
            </a:r>
            <a:r>
              <a:rPr lang="en-US" sz="2400" i="1" dirty="0" smtClean="0">
                <a:latin typeface="Calibri" pitchFamily="34" charset="0"/>
              </a:rPr>
              <a:t>Qt </a:t>
            </a:r>
            <a:r>
              <a:rPr lang="ru-RU" sz="2400" i="1" dirty="0" smtClean="0">
                <a:latin typeface="Calibri" pitchFamily="34" charset="0"/>
              </a:rPr>
              <a:t>в </a:t>
            </a:r>
            <a:r>
              <a:rPr lang="en-US" sz="2400" i="1" dirty="0" err="1" smtClean="0">
                <a:latin typeface="Calibri" pitchFamily="34" charset="0"/>
              </a:rPr>
              <a:t>ide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QtCreator</a:t>
            </a:r>
            <a:endParaRPr lang="ru-RU" sz="2400" i="1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0010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latin typeface="Calibri" pitchFamily="34" charset="0"/>
              </a:rPr>
              <a:t>Conclusion</a:t>
            </a:r>
            <a:endParaRPr lang="ru-RU" sz="40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02578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latin typeface="Calibri" pitchFamily="34" charset="0"/>
              </a:rPr>
              <a:t>Work have executed</a:t>
            </a:r>
          </a:p>
          <a:p>
            <a:pPr algn="ctr"/>
            <a:endParaRPr lang="en-US" sz="4000" b="1" i="1" dirty="0" smtClean="0">
              <a:latin typeface="Calibri" pitchFamily="34" charset="0"/>
            </a:endParaRPr>
          </a:p>
          <a:p>
            <a:pPr algn="ctr"/>
            <a:r>
              <a:rPr lang="ru-RU" sz="2800" b="1" i="1" u="sng" dirty="0" smtClean="0">
                <a:latin typeface="Calibri" pitchFamily="34" charset="0"/>
              </a:rPr>
              <a:t>Студенты группы 15-ПМ:</a:t>
            </a:r>
          </a:p>
          <a:p>
            <a:pPr algn="ctr">
              <a:buFont typeface="Arial" pitchFamily="34" charset="0"/>
              <a:buChar char="•"/>
            </a:pPr>
            <a:r>
              <a:rPr lang="ru-RU" sz="2800" i="1" dirty="0" smtClean="0">
                <a:latin typeface="Calibri" pitchFamily="34" charset="0"/>
              </a:rPr>
              <a:t>Богданов Егор</a:t>
            </a:r>
          </a:p>
          <a:p>
            <a:pPr algn="ctr">
              <a:buFont typeface="Arial" pitchFamily="34" charset="0"/>
              <a:buChar char="•"/>
            </a:pPr>
            <a:r>
              <a:rPr lang="ru-RU" sz="2800" i="1" dirty="0" smtClean="0">
                <a:latin typeface="Calibri" pitchFamily="34" charset="0"/>
              </a:rPr>
              <a:t>Носов Роман</a:t>
            </a:r>
          </a:p>
          <a:p>
            <a:pPr algn="ctr">
              <a:buFont typeface="Arial" pitchFamily="34" charset="0"/>
              <a:buChar char="•"/>
            </a:pPr>
            <a:r>
              <a:rPr lang="ru-RU" sz="2800" i="1" dirty="0" smtClean="0">
                <a:latin typeface="Calibri" pitchFamily="34" charset="0"/>
              </a:rPr>
              <a:t>Пестов Артем</a:t>
            </a:r>
          </a:p>
          <a:p>
            <a:pPr algn="ctr">
              <a:buFont typeface="Arial" pitchFamily="34" charset="0"/>
              <a:buChar char="•"/>
            </a:pPr>
            <a:r>
              <a:rPr lang="ru-RU" sz="2800" i="1" dirty="0" err="1" smtClean="0">
                <a:latin typeface="Calibri" pitchFamily="34" charset="0"/>
              </a:rPr>
              <a:t>Стадухин</a:t>
            </a:r>
            <a:r>
              <a:rPr lang="ru-RU" sz="2800" i="1" dirty="0" smtClean="0">
                <a:latin typeface="Calibri" pitchFamily="34" charset="0"/>
              </a:rPr>
              <a:t> Сергей</a:t>
            </a:r>
          </a:p>
          <a:p>
            <a:pPr algn="ctr">
              <a:buFont typeface="Arial" pitchFamily="34" charset="0"/>
              <a:buChar char="•"/>
            </a:pPr>
            <a:r>
              <a:rPr lang="ru-RU" sz="2800" i="1" dirty="0" smtClean="0">
                <a:latin typeface="Calibri" pitchFamily="34" charset="0"/>
              </a:rPr>
              <a:t>Чибисова Екатерина </a:t>
            </a:r>
          </a:p>
          <a:p>
            <a:pPr algn="ctr"/>
            <a:endParaRPr lang="en-US" sz="4000" b="1" i="1" dirty="0" smtClean="0">
              <a:latin typeface="Calibri" pitchFamily="34" charset="0"/>
            </a:endParaRPr>
          </a:p>
          <a:p>
            <a:pPr algn="ctr"/>
            <a:endParaRPr lang="en-US" sz="4000" b="1" i="1" dirty="0" smtClean="0">
              <a:latin typeface="Calibri" pitchFamily="34" charset="0"/>
            </a:endParaRPr>
          </a:p>
          <a:p>
            <a:pPr algn="ctr"/>
            <a:endParaRPr lang="ru-RU" sz="40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latin typeface="Calibri" pitchFamily="34" charset="0"/>
              </a:rPr>
              <a:t>Has checked up</a:t>
            </a:r>
            <a:endParaRPr lang="ru-RU" sz="4000" b="1" i="1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288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Calibri" pitchFamily="34" charset="0"/>
              </a:rPr>
              <a:t>Доцент кафедры физико-математических наук</a:t>
            </a:r>
            <a:endParaRPr lang="ru-RU" sz="2400" i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147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 smtClean="0">
                <a:latin typeface="Calibri" pitchFamily="34" charset="0"/>
              </a:rPr>
              <a:t>Чернов Антон Григорьевич</a:t>
            </a:r>
            <a:endParaRPr lang="ru-RU" sz="32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29" dur="123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30" dur="123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31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32" dur="123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33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1"/>
      <p:bldP spid="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1448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 smtClean="0">
                <a:latin typeface="Calibri" pitchFamily="34" charset="0"/>
              </a:rPr>
              <a:t>Thanks for attention!!!</a:t>
            </a:r>
            <a:endParaRPr lang="ru-RU" sz="60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42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Задача: Создать программу, обеспечивающую работу с графиками.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8736"/>
            <a:ext cx="7929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latin typeface="Calibri" pitchFamily="34" charset="0"/>
              </a:rPr>
              <a:t>Take account</a:t>
            </a:r>
            <a:r>
              <a:rPr lang="ru-RU" sz="2000" b="1" i="1" u="sng" dirty="0" smtClean="0">
                <a:latin typeface="Calibri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Поддержка работы с несколькими кривыми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Добавление точки разными способами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Наличие фабрики форматов файлов</a:t>
            </a:r>
            <a:endParaRPr lang="ru-RU" sz="2000" i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85794"/>
            <a:ext cx="7882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>
                <a:latin typeface="Calibri" pitchFamily="34" charset="0"/>
              </a:rPr>
              <a:t>Target</a:t>
            </a:r>
            <a:r>
              <a:rPr lang="ru-RU" sz="2000" b="1" i="1" u="sng" dirty="0" smtClean="0">
                <a:latin typeface="Calibri" pitchFamily="34" charset="0"/>
              </a:rPr>
              <a:t>: </a:t>
            </a:r>
            <a:r>
              <a:rPr lang="ru-RU" sz="2000" i="1" dirty="0" smtClean="0">
                <a:latin typeface="Calibri" pitchFamily="34" charset="0"/>
              </a:rPr>
              <a:t>обеспечить комфортную работу пользователя с графиками</a:t>
            </a:r>
            <a:endParaRPr lang="ru-RU" sz="2000" i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2232" y="3000372"/>
            <a:ext cx="341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>
                <a:latin typeface="Calibri" pitchFamily="34" charset="0"/>
              </a:rPr>
              <a:t>Advantages</a:t>
            </a:r>
            <a:r>
              <a:rPr lang="ru-RU" sz="2000" b="1" i="1" u="sng" dirty="0" smtClean="0">
                <a:latin typeface="Calibri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Комфортное пользование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Гибкий интерфейс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Надежность использования</a:t>
            </a:r>
            <a:endParaRPr lang="ru-RU" sz="2000" i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71810"/>
            <a:ext cx="58578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err="1" smtClean="0">
                <a:latin typeface="Calibri" pitchFamily="34" charset="0"/>
              </a:rPr>
              <a:t>Opportunitys</a:t>
            </a:r>
            <a:r>
              <a:rPr lang="ru-RU" sz="2000" b="1" i="1" u="sng" dirty="0" smtClean="0">
                <a:latin typeface="Calibri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Поддержка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работы с несколькими кривыми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Добавление точки разными способами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Наличие фабрики форматов файлов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Определение координат выбранной точки путем нажатия на график</a:t>
            </a:r>
          </a:p>
          <a:p>
            <a:pPr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Выделение точки с помощью клика в графическом интерфейсе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i="1" dirty="0" err="1" smtClean="0">
                <a:latin typeface="Calibri" pitchFamily="34" charset="0"/>
              </a:rPr>
              <a:t>Зумирование</a:t>
            </a:r>
            <a:r>
              <a:rPr lang="ru-RU" sz="2000" i="1" dirty="0" smtClean="0">
                <a:latin typeface="Calibri" pitchFamily="34" charset="0"/>
              </a:rPr>
              <a:t> области графика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i="1" dirty="0" smtClean="0">
                <a:latin typeface="Calibri" pitchFamily="34" charset="0"/>
              </a:rPr>
              <a:t>работа с точками кривой (добавление и удаление)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Drgg9ze_Aw.jpg"/>
          <p:cNvPicPr>
            <a:picLocks noChangeAspect="1"/>
          </p:cNvPicPr>
          <p:nvPr/>
        </p:nvPicPr>
        <p:blipFill>
          <a:blip r:embed="rId3"/>
          <a:srcRect l="21875" t="14038" r="25781" b="19571"/>
          <a:stretch>
            <a:fillRect/>
          </a:stretch>
        </p:blipFill>
        <p:spPr>
          <a:xfrm>
            <a:off x="130906" y="1643050"/>
            <a:ext cx="5726978" cy="4102910"/>
          </a:xfrm>
          <a:prstGeom prst="rect">
            <a:avLst/>
          </a:prstGeom>
        </p:spPr>
      </p:pic>
      <p:pic>
        <p:nvPicPr>
          <p:cNvPr id="5" name="Рисунок 4" descr="mvLagdKPE4Y.jpg"/>
          <p:cNvPicPr>
            <a:picLocks noChangeAspect="1"/>
          </p:cNvPicPr>
          <p:nvPr/>
        </p:nvPicPr>
        <p:blipFill>
          <a:blip r:embed="rId4"/>
          <a:srcRect l="43750" t="32019" r="40625" b="36169"/>
          <a:stretch>
            <a:fillRect/>
          </a:stretch>
        </p:blipFill>
        <p:spPr>
          <a:xfrm>
            <a:off x="6187120" y="2000240"/>
            <a:ext cx="2733280" cy="3143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8579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latin typeface="Calibri" pitchFamily="34" charset="0"/>
              </a:rPr>
              <a:t>GUI</a:t>
            </a:r>
            <a:endParaRPr lang="ru-RU" sz="4000" b="1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72066" y="2000240"/>
            <a:ext cx="2643206" cy="79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graph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728" y="2000240"/>
            <a:ext cx="2143140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QDialog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72198" y="3571876"/>
            <a:ext cx="271464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</a:rPr>
              <a:t>MyNewCurve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3500438"/>
            <a:ext cx="2643206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</a:rPr>
              <a:t>MyDeleteCurve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3500438"/>
            <a:ext cx="2643174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</a:rPr>
              <a:t>QMainWindow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14678" y="5357826"/>
            <a:ext cx="2786082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2"/>
                </a:solidFill>
              </a:rPr>
              <a:t>MainWindow</a:t>
            </a:r>
            <a:endParaRPr lang="ru-RU" sz="2800" dirty="0">
              <a:solidFill>
                <a:schemeClr val="bg2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>
            <a:off x="3071802" y="2857496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0800000">
            <a:off x="3571868" y="2643182"/>
            <a:ext cx="3429024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>
            <a:off x="1714480" y="4429132"/>
            <a:ext cx="1571636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5" idx="2"/>
          </p:cNvCxnSpPr>
          <p:nvPr/>
        </p:nvCxnSpPr>
        <p:spPr>
          <a:xfrm rot="5400000">
            <a:off x="4053280" y="4732745"/>
            <a:ext cx="786614" cy="3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Ромб 20"/>
          <p:cNvSpPr/>
          <p:nvPr/>
        </p:nvSpPr>
        <p:spPr>
          <a:xfrm>
            <a:off x="4357686" y="5143512"/>
            <a:ext cx="214314" cy="285752"/>
          </a:xfrm>
          <a:prstGeom prst="diamon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5536414" y="4536290"/>
            <a:ext cx="785819" cy="571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Ромб 23"/>
          <p:cNvSpPr/>
          <p:nvPr/>
        </p:nvSpPr>
        <p:spPr>
          <a:xfrm>
            <a:off x="5572132" y="5072074"/>
            <a:ext cx="214314" cy="285752"/>
          </a:xfrm>
          <a:prstGeom prst="diamond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rot="5400000">
            <a:off x="6750065" y="3178967"/>
            <a:ext cx="78661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Ромб 27"/>
          <p:cNvSpPr/>
          <p:nvPr/>
        </p:nvSpPr>
        <p:spPr>
          <a:xfrm>
            <a:off x="7072330" y="3357562"/>
            <a:ext cx="214314" cy="285752"/>
          </a:xfrm>
          <a:prstGeom prst="diamon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357290" y="857232"/>
            <a:ext cx="642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Calibri" pitchFamily="34" charset="0"/>
                <a:cs typeface="Angsana New" pitchFamily="18" charset="-34"/>
              </a:rPr>
              <a:t>C</a:t>
            </a:r>
            <a:r>
              <a:rPr lang="en-US" sz="4000" b="1" i="1" dirty="0" smtClean="0">
                <a:latin typeface="Calibri" pitchFamily="34" charset="0"/>
                <a:cs typeface="Angsana New" pitchFamily="18" charset="-34"/>
              </a:rPr>
              <a:t>lass diagram</a:t>
            </a:r>
            <a:endParaRPr lang="ru-RU" sz="4000" b="1" i="1" dirty="0">
              <a:latin typeface="Calibri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6182" y="1285860"/>
            <a:ext cx="4268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latin typeface="Calibri" pitchFamily="34" charset="0"/>
              </a:rPr>
              <a:t>Class</a:t>
            </a:r>
            <a:r>
              <a:rPr lang="ru-RU" sz="4000" b="1" i="1" dirty="0" smtClean="0">
                <a:latin typeface="Calibri" pitchFamily="34" charset="0"/>
              </a:rPr>
              <a:t> </a:t>
            </a:r>
            <a:r>
              <a:rPr lang="en-US" sz="4000" b="1" i="1" dirty="0" err="1" smtClean="0">
                <a:latin typeface="Calibri" pitchFamily="34" charset="0"/>
              </a:rPr>
              <a:t>MainWindow</a:t>
            </a:r>
            <a:endParaRPr lang="ru-RU" sz="4000" b="1" i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2714620"/>
            <a:ext cx="5857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latin typeface="Calibri" pitchFamily="34" charset="0"/>
              </a:rPr>
              <a:t>Класс главного окна через которое происходит управление программой и в котором рисуются графики Содержит так же функции чтения и записи файлов, разборщик форматов и т.д.</a:t>
            </a:r>
          </a:p>
        </p:txBody>
      </p:sp>
      <p:pic>
        <p:nvPicPr>
          <p:cNvPr id="5" name="Рисунок 4" descr="class_main_window__coll__graph.png"/>
          <p:cNvPicPr>
            <a:picLocks noChangeAspect="1"/>
          </p:cNvPicPr>
          <p:nvPr/>
        </p:nvPicPr>
        <p:blipFill>
          <a:blip r:embed="rId3"/>
          <a:srcRect l="23288" t="53988" r="32877"/>
          <a:stretch>
            <a:fillRect/>
          </a:stretch>
        </p:blipFill>
        <p:spPr>
          <a:xfrm>
            <a:off x="285720" y="592027"/>
            <a:ext cx="2500330" cy="6265973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ass_main_window__coll__graph.png"/>
          <p:cNvPicPr>
            <a:picLocks noChangeAspect="1"/>
          </p:cNvPicPr>
          <p:nvPr/>
        </p:nvPicPr>
        <p:blipFill>
          <a:blip r:embed="rId3"/>
          <a:srcRect l="29976" t="25329" r="39311" b="62500"/>
          <a:stretch>
            <a:fillRect/>
          </a:stretch>
        </p:blipFill>
        <p:spPr>
          <a:xfrm>
            <a:off x="428596" y="2143116"/>
            <a:ext cx="3085349" cy="3357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8794" y="642918"/>
            <a:ext cx="5429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 smtClean="0">
                <a:latin typeface="Calibri" pitchFamily="34" charset="0"/>
              </a:rPr>
              <a:t>Класс </a:t>
            </a:r>
            <a:r>
              <a:rPr lang="en-US" sz="4000" b="1" i="1" dirty="0" err="1" smtClean="0">
                <a:latin typeface="Calibri" pitchFamily="34" charset="0"/>
              </a:rPr>
              <a:t>MyDeleteCurve</a:t>
            </a:r>
            <a:endParaRPr lang="ru-RU" sz="4000" b="1" i="1" dirty="0" smtClean="0">
              <a:latin typeface="Calibri" pitchFamily="34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0773" y="2357430"/>
            <a:ext cx="4518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Calibri" pitchFamily="34" charset="0"/>
              </a:rPr>
              <a:t>Диалоговое окно по удалению кривой</a:t>
            </a:r>
            <a:endParaRPr lang="ru-RU" sz="28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ass_main_window__coll__graph.png"/>
          <p:cNvPicPr>
            <a:picLocks noChangeAspect="1"/>
          </p:cNvPicPr>
          <p:nvPr/>
        </p:nvPicPr>
        <p:blipFill>
          <a:blip r:embed="rId3"/>
          <a:srcRect l="65120" t="21397" r="7092" b="58333"/>
          <a:stretch>
            <a:fillRect/>
          </a:stretch>
        </p:blipFill>
        <p:spPr>
          <a:xfrm>
            <a:off x="285720" y="1000108"/>
            <a:ext cx="2714644" cy="543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182" y="1142984"/>
            <a:ext cx="4417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i="1" dirty="0" smtClean="0">
                <a:latin typeface="Calibri" pitchFamily="34" charset="0"/>
              </a:rPr>
              <a:t>Класс </a:t>
            </a:r>
            <a:r>
              <a:rPr lang="en-US" sz="4000" b="1" i="1" dirty="0" err="1" smtClean="0">
                <a:latin typeface="Calibri" pitchFamily="34" charset="0"/>
              </a:rPr>
              <a:t>MyNewCurve</a:t>
            </a:r>
            <a:endParaRPr lang="ru-RU" sz="4000" b="1" i="1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6182" y="2500306"/>
            <a:ext cx="4643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Calibri" pitchFamily="34" charset="0"/>
              </a:rPr>
              <a:t>Диалоговое окно по добавлению кривой с  ее параметрами</a:t>
            </a:r>
            <a:endParaRPr lang="ru-RU" sz="28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ass_main_window__coll__graph.png"/>
          <p:cNvPicPr>
            <a:picLocks noChangeAspect="1"/>
          </p:cNvPicPr>
          <p:nvPr/>
        </p:nvPicPr>
        <p:blipFill>
          <a:blip r:embed="rId3"/>
          <a:srcRect l="58806" b="83527"/>
          <a:stretch>
            <a:fillRect/>
          </a:stretch>
        </p:blipFill>
        <p:spPr>
          <a:xfrm>
            <a:off x="285720" y="1928802"/>
            <a:ext cx="3187690" cy="3500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5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1" dirty="0" smtClean="0">
                <a:latin typeface="Calibri" pitchFamily="34" charset="0"/>
              </a:rPr>
              <a:t>Класс </a:t>
            </a:r>
            <a:r>
              <a:rPr lang="en-US" sz="4000" b="1" i="1" dirty="0" smtClean="0">
                <a:latin typeface="Calibri" pitchFamily="34" charset="0"/>
              </a:rPr>
              <a:t>Graph</a:t>
            </a:r>
            <a:endParaRPr lang="ru-RU" sz="4000" b="1" i="1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6182" y="2571744"/>
            <a:ext cx="4714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Calibri" pitchFamily="34" charset="0"/>
              </a:rPr>
              <a:t>Класс хранящий информацию о кривых пользователя</a:t>
            </a:r>
            <a:endParaRPr lang="ru-RU" sz="28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69" t="31870" r="16160" b="22438"/>
          <a:stretch/>
        </p:blipFill>
        <p:spPr bwMode="auto">
          <a:xfrm>
            <a:off x="214282" y="1857364"/>
            <a:ext cx="878687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928670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latin typeface="Calibri" pitchFamily="34" charset="0"/>
              </a:rPr>
              <a:t>Function</a:t>
            </a:r>
            <a:r>
              <a:rPr lang="ru-RU" sz="2000" b="1" i="1" u="sng" dirty="0" smtClean="0">
                <a:latin typeface="Calibri" pitchFamily="34" charset="0"/>
              </a:rPr>
              <a:t> </a:t>
            </a:r>
            <a:r>
              <a:rPr lang="en-US" sz="2000" b="1" i="1" u="sng" dirty="0" err="1" smtClean="0">
                <a:latin typeface="Calibri" pitchFamily="34" charset="0"/>
              </a:rPr>
              <a:t>FindNear</a:t>
            </a:r>
            <a:r>
              <a:rPr lang="en-US" sz="2000" b="1" i="1" u="sng" dirty="0" smtClean="0">
                <a:latin typeface="Calibri" pitchFamily="34" charset="0"/>
              </a:rPr>
              <a:t>( </a:t>
            </a:r>
            <a:r>
              <a:rPr lang="ru-RU" sz="2000" b="1" i="1" u="sng" dirty="0" smtClean="0">
                <a:latin typeface="Calibri" pitchFamily="34" charset="0"/>
              </a:rPr>
              <a:t>) </a:t>
            </a:r>
            <a:r>
              <a:rPr lang="ru-RU" sz="2000" i="1" dirty="0" smtClean="0">
                <a:latin typeface="Calibri" pitchFamily="34" charset="0"/>
              </a:rPr>
              <a:t>возвращающая </a:t>
            </a:r>
            <a:r>
              <a:rPr lang="ru-RU" sz="2000" i="1" dirty="0">
                <a:latin typeface="Calibri" pitchFamily="34" charset="0"/>
              </a:rPr>
              <a:t>индекс ближайшей точки к области клика</a:t>
            </a:r>
            <a:endParaRPr lang="ru-RU" sz="20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675D9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598</TotalTime>
  <Words>256</Words>
  <Application>Microsoft Office PowerPoint</Application>
  <PresentationFormat>Экран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Best creator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Админ</cp:lastModifiedBy>
  <cp:revision>60</cp:revision>
  <dcterms:created xsi:type="dcterms:W3CDTF">2016-05-26T09:38:33Z</dcterms:created>
  <dcterms:modified xsi:type="dcterms:W3CDTF">2016-05-26T19:36:38Z</dcterms:modified>
</cp:coreProperties>
</file>