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311" r:id="rId6"/>
    <p:sldId id="312" r:id="rId7"/>
    <p:sldId id="273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3.jpe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" Type="http://schemas.openxmlformats.org/officeDocument/2006/relationships/image" Target="../media/image3.jpeg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image" Target="../media/image3.jpeg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3.jpeg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2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1.xml"/><Relationship Id="rId17" Type="http://schemas.openxmlformats.org/officeDocument/2006/relationships/image" Target="../media/image3.jpeg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image" Target="../media/image3.jpe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2" Type="http://schemas.openxmlformats.org/officeDocument/2006/relationships/image" Target="../media/image3.jpeg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image" Target="../media/image3.jpeg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南通大学信息安全新生指导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南通大学计科院科协信息安全</a:t>
            </a:r>
            <a:r>
              <a:rPr lang="en-US" altLang="zh-CN" dirty="0"/>
              <a:t>club</a:t>
            </a:r>
            <a:endParaRPr lang="en-US" altLang="zh-CN" dirty="0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密码学（Crypto）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219835" y="1143635"/>
            <a:ext cx="102958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一般可分为古典密码学和现代密码学。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古典密码学</a:t>
            </a:r>
            <a:endParaRPr lang="zh-CN" altLang="en-US"/>
          </a:p>
          <a:p>
            <a:pPr algn="l"/>
            <a:r>
              <a:rPr lang="zh-CN" altLang="en-US"/>
              <a:t>    单表替换加密（Monoalphabetic Cipher）</a:t>
            </a:r>
            <a:endParaRPr lang="zh-CN" altLang="en-US"/>
          </a:p>
          <a:p>
            <a:pPr algn="l"/>
            <a:r>
              <a:rPr lang="zh-CN" altLang="en-US"/>
              <a:t>    多表替换加密（Polyalphabetic Cipher）</a:t>
            </a:r>
            <a:endParaRPr lang="zh-CN" altLang="en-US"/>
          </a:p>
          <a:p>
            <a:pPr algn="l"/>
            <a:r>
              <a:rPr lang="zh-CN" altLang="en-US"/>
              <a:t>    奇奇怪怪的加密方式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现代密码学</a:t>
            </a:r>
            <a:endParaRPr lang="zh-CN" altLang="en-US"/>
          </a:p>
          <a:p>
            <a:pPr algn="l"/>
            <a:r>
              <a:rPr lang="zh-CN" altLang="en-US"/>
              <a:t>    对称加密（Symmetric Cryptography），以 DES，AES，RC4 为代表。</a:t>
            </a:r>
            <a:endParaRPr lang="zh-CN" altLang="en-US"/>
          </a:p>
          <a:p>
            <a:pPr algn="l"/>
            <a:r>
              <a:rPr lang="zh-CN" altLang="en-US"/>
              <a:t>    非对称加密（Asymmetric Cryptography），以 RSA，ElGamal，椭圆曲线加密为代表。</a:t>
            </a:r>
            <a:endParaRPr lang="zh-CN" altLang="en-US"/>
          </a:p>
          <a:p>
            <a:pPr algn="l"/>
            <a:r>
              <a:rPr lang="zh-CN" altLang="en-US"/>
              <a:t>    哈希函数（Hash Function），以 MD5，SHA-1，SHA-512 等为代表。</a:t>
            </a:r>
            <a:endParaRPr lang="zh-CN" altLang="en-US"/>
          </a:p>
          <a:p>
            <a:pPr algn="l"/>
            <a:r>
              <a:rPr lang="zh-CN" altLang="en-US"/>
              <a:t>    数字签名（Digital Signature），以 RSA 签名，ElGamal 签名，DSA 签名为代表。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其中，对称加密体制主要分为两种方式：</a:t>
            </a:r>
            <a:endParaRPr lang="zh-CN" altLang="en-US"/>
          </a:p>
          <a:p>
            <a:pPr algn="l"/>
            <a:r>
              <a:rPr lang="zh-CN" altLang="en-US"/>
              <a:t>    分组密码（Block Cipher），又称为块密码。</a:t>
            </a:r>
            <a:endParaRPr lang="zh-CN" altLang="en-US"/>
          </a:p>
          <a:p>
            <a:pPr algn="l"/>
            <a:r>
              <a:rPr lang="zh-CN" altLang="en-US"/>
              <a:t>    序列密码（Stream Cipher），又称为流密码。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选手需要具备的素养：</a:t>
            </a:r>
            <a:endParaRPr lang="zh-CN" altLang="en-US"/>
          </a:p>
          <a:p>
            <a:pPr algn="l"/>
            <a:r>
              <a:rPr lang="zh-CN" altLang="en-US"/>
              <a:t>    对主流加密算法的熟悉，自身编程能力较强，</a:t>
            </a:r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C/C++</a:t>
            </a:r>
            <a:r>
              <a:rPr lang="zh-CN" altLang="en-US"/>
              <a:t>语言</a:t>
            </a:r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学习建议</a:t>
            </a:r>
            <a:endParaRPr lang="zh-CN" altLang="en-US" sz="3600" dirty="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355" y="1584960"/>
            <a:ext cx="10038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遇到问题不懂百度，谷歌查。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提问的时候把题目环境连接贴出来，然后把自己目前想到的思路简明表达出来。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学习的时候多记笔记，推荐</a:t>
            </a:r>
            <a:r>
              <a:rPr lang="en-US" altLang="zh-CN" sz="2800"/>
              <a:t>Typora</a:t>
            </a:r>
            <a:r>
              <a:rPr lang="zh-CN" altLang="en-US" sz="2800"/>
              <a:t>，或者写博客。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4.</a:t>
            </a:r>
            <a:r>
              <a:rPr lang="zh-CN" altLang="en-US" sz="2800"/>
              <a:t>不要为了打</a:t>
            </a:r>
            <a:r>
              <a:rPr lang="en-US" altLang="zh-CN" sz="2800"/>
              <a:t>CTF</a:t>
            </a:r>
            <a:r>
              <a:rPr lang="zh-CN" altLang="en-US" sz="2800"/>
              <a:t>题而学习，而是通过</a:t>
            </a:r>
            <a:r>
              <a:rPr lang="en-US" altLang="zh-CN" sz="2800"/>
              <a:t>CTF</a:t>
            </a:r>
            <a:r>
              <a:rPr lang="zh-CN" altLang="en-US" sz="2800"/>
              <a:t>学习知识。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5.</a:t>
            </a:r>
            <a:r>
              <a:rPr lang="zh-CN" altLang="en-US" sz="2800"/>
              <a:t>请一直对信息安全保持兴趣，不然你会学得很痛苦。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近年网络安全大事件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9675" y="1531620"/>
            <a:ext cx="68383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2017 NSA</a:t>
            </a:r>
            <a:r>
              <a:rPr lang="zh-CN" altLang="en-US" sz="2400"/>
              <a:t>武器库泄露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2017 WannaCry</a:t>
            </a:r>
            <a:r>
              <a:rPr lang="zh-CN" altLang="en-US" sz="2400"/>
              <a:t>勒索病毒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2018.6 Acfun</a:t>
            </a:r>
            <a:r>
              <a:rPr lang="zh-CN" altLang="en-US" sz="2400"/>
              <a:t>遭受黑客攻击泄露近千万条用户数据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2018.8 </a:t>
            </a:r>
            <a:r>
              <a:rPr lang="zh-CN" altLang="en-US" sz="2400"/>
              <a:t>华住数据库泄露</a:t>
            </a:r>
            <a:endParaRPr lang="zh-CN" altLang="en-US" sz="240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  <p:pic>
        <p:nvPicPr>
          <p:cNvPr id="5" name="图片 4" descr="u=33546310,3569250648&amp;fm=1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85" y="2667000"/>
            <a:ext cx="1524000" cy="1524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什么是网络信息安全</a:t>
            </a:r>
            <a:endParaRPr lang="zh-CN" altLang="en-US" sz="3600" dirty="0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  <p:pic>
        <p:nvPicPr>
          <p:cNvPr id="6" name="图片 5" descr="-7b319cdc867f48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98065"/>
            <a:ext cx="3780155" cy="3051810"/>
          </a:xfrm>
          <a:prstGeom prst="rect">
            <a:avLst/>
          </a:prstGeom>
        </p:spPr>
      </p:pic>
      <p:pic>
        <p:nvPicPr>
          <p:cNvPr id="7" name="图片 6" descr="1424fa82a13ddf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90" y="2298065"/>
            <a:ext cx="3545205" cy="3052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1240" y="1687195"/>
            <a:ext cx="2824480" cy="4892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通信无线安全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web</a:t>
            </a:r>
            <a:r>
              <a:rPr lang="zh-CN" altLang="en-US" sz="2400"/>
              <a:t>网站安全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二进制安全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密码学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隐写</a:t>
            </a:r>
            <a:r>
              <a:rPr lang="en-US" altLang="zh-CN" sz="2400"/>
              <a:t>&amp;</a:t>
            </a:r>
            <a:r>
              <a:rPr lang="zh-CN" altLang="en-US" sz="2400"/>
              <a:t>流量分析取证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渗透测试</a:t>
            </a:r>
            <a:endParaRPr lang="zh-CN" altLang="en-US" sz="2400"/>
          </a:p>
          <a:p>
            <a:r>
              <a:rPr lang="en-US" altLang="zh-CN" sz="2400"/>
              <a:t>.....</a:t>
            </a:r>
            <a:endParaRPr lang="en-US" altLang="zh-CN" sz="2400"/>
          </a:p>
          <a:p>
            <a:r>
              <a:rPr lang="en-US" altLang="zh-CN" sz="2400"/>
              <a:t>...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相关竞赛</a:t>
            </a:r>
            <a:endParaRPr lang="zh-CN" altLang="en-US" sz="3600" dirty="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0765" y="2601595"/>
            <a:ext cx="10109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CTF（Capture The Flag，夺旗赛）起源于 1996 年 DEFCON 全球黑客大会，是网络安全爱好者之间的竞技游戏。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CTF 竞赛涉及众多领域，内容繁杂。目前，安全技术发展地越来越快，CTF 题目的难度越来越高，初学者需要面对的门槛因此也越来越高。而网上资料大都零散琐碎，初学者往往并不知道该如何系统性地学习 CTF 相关领域知识，常需要花费大量时间，苦不堪言。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4270" y="1559560"/>
            <a:ext cx="9904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解题模式（Jeopardy）常见于线上选拔比赛。在解题模式 CTF 赛制中，参赛队伍可以通过互联网或者现场网络参与，参数队伍通过与在线环境交互或文件离线分析，解决网络安全技术挑战获取相应分值，与 ACM 编程竞赛、信息学奥赛比较类似，根据总分和时间来排名。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相不同的是解题模式一般会设置 一血 、 二血 、 三血 ，也即最先完成的前三支队伍会获得额外分值，所以这不仅是对首先解出题目的队伍的分值鼓励，也是一种团队能力的间接体现。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5390" y="4034155"/>
            <a:ext cx="98336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攻防模式常见于线下决赛。在攻防模式中，初始时刻，所有参赛队伍拥有相同的系统环境（包含若干服务，可能位于不同的机器上），常称为 gamebox，参赛队伍挖掘网络服务漏洞并攻击对手服务获取 flag 来得分，修补自身服务漏洞进行防御从而防止扣分（当然有的比赛在防御上会设置得分，一般防御只能避免丢分）。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攻防模式可以实时通过得分反映出比赛情况，最终也以得分直接分出胜负，是一种竞争激烈，具有很强观赏性和高度透明性的网络安全赛制。在这种赛制中，不仅仅是比参赛队员的智力和技术，也比体力（因为比赛一般都会持续 48 小时），同时也比团队之间的分工配合与合作。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608814" y="2115835"/>
            <a:ext cx="4017046" cy="1027804"/>
            <a:chOff x="1001054" y="3071651"/>
            <a:chExt cx="2218376" cy="567596"/>
          </a:xfrm>
        </p:grpSpPr>
        <p:sp>
          <p:nvSpPr>
            <p:cNvPr id="20" name="MH_SubTitle_1"/>
            <p:cNvSpPr/>
            <p:nvPr>
              <p:custDataLst>
                <p:tags r:id="rId2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</a:rPr>
                <a:t>web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MH_Other_1"/>
            <p:cNvSpPr/>
            <p:nvPr>
              <p:custDataLst>
                <p:tags r:id="rId3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33333"/>
                  </a:solidFill>
                </a:rPr>
                <a:t>A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4"/>
            </p:custDataLst>
          </p:nvPr>
        </p:nvGrpSpPr>
        <p:grpSpPr>
          <a:xfrm>
            <a:off x="6566141" y="2115788"/>
            <a:ext cx="4017046" cy="1029464"/>
            <a:chOff x="1491999" y="3661148"/>
            <a:chExt cx="2218376" cy="568511"/>
          </a:xfrm>
        </p:grpSpPr>
        <p:sp>
          <p:nvSpPr>
            <p:cNvPr id="23" name="MH_SubTitle_2"/>
            <p:cNvSpPr/>
            <p:nvPr>
              <p:custDataLst>
                <p:tags r:id="rId5"/>
              </p:custDataLst>
            </p:nvPr>
          </p:nvSpPr>
          <p:spPr>
            <a:xfrm rot="578601">
              <a:off x="1491999" y="3661148"/>
              <a:ext cx="1769410" cy="3960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</a:rPr>
                <a:t>pwn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6"/>
              </p:custDataLst>
            </p:nvPr>
          </p:nvSpPr>
          <p:spPr>
            <a:xfrm rot="578601">
              <a:off x="3296083" y="3876507"/>
              <a:ext cx="414292" cy="353152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33333"/>
                  </a:solidFill>
                </a:rPr>
                <a:t>B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7"/>
            </p:custDataLst>
          </p:nvPr>
        </p:nvGrpSpPr>
        <p:grpSpPr>
          <a:xfrm>
            <a:off x="1608814" y="3541077"/>
            <a:ext cx="4017046" cy="1027804"/>
            <a:chOff x="1001054" y="3071651"/>
            <a:chExt cx="2218376" cy="567596"/>
          </a:xfrm>
        </p:grpSpPr>
        <p:sp>
          <p:nvSpPr>
            <p:cNvPr id="26" name="MH_SubTitle_1"/>
            <p:cNvSpPr/>
            <p:nvPr>
              <p:custDataLst>
                <p:tags r:id="rId8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逆向工程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MH_Other_1"/>
            <p:cNvSpPr/>
            <p:nvPr>
              <p:custDataLst>
                <p:tags r:id="rId9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C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0"/>
            </p:custDataLst>
          </p:nvPr>
        </p:nvGrpSpPr>
        <p:grpSpPr>
          <a:xfrm>
            <a:off x="6566141" y="3542937"/>
            <a:ext cx="4017046" cy="1029464"/>
            <a:chOff x="1491999" y="3661148"/>
            <a:chExt cx="2218376" cy="568511"/>
          </a:xfrm>
        </p:grpSpPr>
        <p:sp>
          <p:nvSpPr>
            <p:cNvPr id="31" name="MH_SubTitle_2"/>
            <p:cNvSpPr/>
            <p:nvPr>
              <p:custDataLst>
                <p:tags r:id="rId11"/>
              </p:custDataLst>
            </p:nvPr>
          </p:nvSpPr>
          <p:spPr>
            <a:xfrm rot="578601">
              <a:off x="1491999" y="3661148"/>
              <a:ext cx="1769410" cy="3960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杂项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/>
            <p:nvPr>
              <p:custDataLst>
                <p:tags r:id="rId12"/>
              </p:custDataLst>
            </p:nvPr>
          </p:nvSpPr>
          <p:spPr>
            <a:xfrm rot="578601">
              <a:off x="3296083" y="3876507"/>
              <a:ext cx="414292" cy="353152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D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3"/>
            </p:custDataLst>
          </p:nvPr>
        </p:nvGrpSpPr>
        <p:grpSpPr>
          <a:xfrm>
            <a:off x="1608814" y="4962821"/>
            <a:ext cx="4017046" cy="1027804"/>
            <a:chOff x="1001054" y="3071651"/>
            <a:chExt cx="2218376" cy="567596"/>
          </a:xfrm>
        </p:grpSpPr>
        <p:sp>
          <p:nvSpPr>
            <p:cNvPr id="34" name="MH_SubTitle_1"/>
            <p:cNvSpPr/>
            <p:nvPr>
              <p:custDataLst>
                <p:tags r:id="rId14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密码学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35" name="MH_Other_1"/>
            <p:cNvSpPr/>
            <p:nvPr>
              <p:custDataLst>
                <p:tags r:id="rId15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E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CTF</a:t>
            </a:r>
            <a:r>
              <a:rPr lang="zh-CN" altLang="en-US" sz="3600" dirty="0"/>
              <a:t>竞赛分类</a:t>
            </a:r>
            <a:endParaRPr lang="zh-CN" altLang="en-US" sz="3600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165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WEB</a:t>
            </a:r>
            <a:endParaRPr lang="en-US" altLang="zh-CN" sz="3600" dirty="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3470" y="1482725"/>
            <a:ext cx="82245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web</a:t>
            </a:r>
            <a:r>
              <a:rPr lang="zh-CN" altLang="en-US" sz="2000"/>
              <a:t>题型通常会给一个网页环境，也是实战中黑客通常的第一步入侵点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常见的问题：</a:t>
            </a:r>
            <a:endParaRPr lang="zh-CN" altLang="en-US" sz="2000"/>
          </a:p>
          <a:p>
            <a:pPr algn="l"/>
            <a:r>
              <a:rPr lang="en-US" altLang="zh-CN" sz="2000"/>
              <a:t>    xss</a:t>
            </a:r>
            <a:r>
              <a:rPr lang="zh-CN" altLang="en-US" sz="2000"/>
              <a:t>漏洞</a:t>
            </a:r>
            <a:endParaRPr lang="zh-CN" altLang="en-US" sz="2000"/>
          </a:p>
          <a:p>
            <a:pPr algn="l"/>
            <a:r>
              <a:rPr lang="zh-CN" altLang="en-US" sz="2000"/>
              <a:t>    </a:t>
            </a:r>
            <a:r>
              <a:rPr lang="en-US" altLang="zh-CN" sz="2000"/>
              <a:t>sql</a:t>
            </a:r>
            <a:r>
              <a:rPr lang="zh-CN" altLang="en-US" sz="2000"/>
              <a:t>注入漏洞</a:t>
            </a:r>
            <a:endParaRPr lang="zh-CN" altLang="en-US" sz="2000"/>
          </a:p>
          <a:p>
            <a:pPr algn="l"/>
            <a:r>
              <a:rPr lang="zh-CN" altLang="en-US" sz="2000"/>
              <a:t>    文件上传漏洞</a:t>
            </a:r>
            <a:endParaRPr lang="zh-CN" altLang="en-US" sz="2000"/>
          </a:p>
          <a:p>
            <a:pPr algn="l"/>
            <a:r>
              <a:rPr lang="zh-CN" altLang="en-US" sz="2000"/>
              <a:t>    文件包含漏洞</a:t>
            </a:r>
            <a:endParaRPr lang="zh-CN" altLang="en-US" sz="2000"/>
          </a:p>
          <a:p>
            <a:pPr algn="l"/>
            <a:r>
              <a:rPr lang="zh-CN" altLang="en-US" sz="2000"/>
              <a:t>    </a:t>
            </a:r>
            <a:r>
              <a:rPr lang="en-US" altLang="zh-CN" sz="2000"/>
              <a:t>SSRF</a:t>
            </a:r>
            <a:r>
              <a:rPr lang="zh-CN" altLang="en-US" sz="2000"/>
              <a:t>（Server-Side Request Forgery）</a:t>
            </a:r>
            <a:r>
              <a:rPr lang="zh-CN" altLang="en-US" sz="2000">
                <a:sym typeface="+mn-ea"/>
              </a:rPr>
              <a:t>服务器端请求伪造</a:t>
            </a:r>
            <a:endParaRPr lang="zh-CN" altLang="en-US" sz="2000"/>
          </a:p>
          <a:p>
            <a:pPr algn="l"/>
            <a:r>
              <a:rPr lang="zh-CN" altLang="en-US" sz="2000"/>
              <a:t>    CSRF(Cross-site request forgery)跨站请求伪造</a:t>
            </a:r>
            <a:endParaRPr lang="zh-CN" altLang="en-US" sz="2000"/>
          </a:p>
          <a:p>
            <a:pPr algn="l"/>
            <a:r>
              <a:rPr lang="zh-CN" altLang="en-US" sz="2000"/>
              <a:t>    逻辑漏洞</a:t>
            </a:r>
            <a:endParaRPr lang="zh-CN" altLang="en-US" sz="2000"/>
          </a:p>
          <a:p>
            <a:pPr algn="l"/>
            <a:r>
              <a:rPr lang="zh-CN" altLang="en-US" sz="2000"/>
              <a:t>     </a:t>
            </a:r>
            <a:r>
              <a:rPr lang="en-US" altLang="zh-CN" sz="2000"/>
              <a:t>.......</a:t>
            </a:r>
            <a:endParaRPr lang="en-US" altLang="zh-CN" sz="2000"/>
          </a:p>
          <a:p>
            <a:pPr algn="l"/>
            <a:r>
              <a:rPr lang="en-US" altLang="zh-CN" sz="2000"/>
              <a:t>     ....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选手需要具备的素养：</a:t>
            </a:r>
            <a:endParaRPr lang="zh-CN" altLang="en-US" sz="2000"/>
          </a:p>
          <a:p>
            <a:pPr algn="l"/>
            <a:r>
              <a:rPr lang="zh-CN" altLang="en-US" sz="2000"/>
              <a:t>    掌握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JavaScript</a:t>
            </a:r>
            <a:r>
              <a:rPr lang="zh-CN" altLang="en-US" sz="2000"/>
              <a:t>，掌握</a:t>
            </a:r>
            <a:r>
              <a:rPr lang="en-US" altLang="zh-CN" sz="2000"/>
              <a:t>php</a:t>
            </a:r>
            <a:r>
              <a:rPr lang="zh-CN" altLang="en-US" sz="2000"/>
              <a:t>和</a:t>
            </a:r>
            <a:r>
              <a:rPr lang="en-US" altLang="zh-CN" sz="2000"/>
              <a:t>python</a:t>
            </a:r>
            <a:r>
              <a:rPr lang="zh-CN" altLang="en-US" sz="2000"/>
              <a:t>语言（</a:t>
            </a:r>
            <a:r>
              <a:rPr lang="en-US" altLang="zh-CN" sz="2000"/>
              <a:t>java</a:t>
            </a:r>
            <a:r>
              <a:rPr lang="zh-CN" altLang="en-US" sz="2000"/>
              <a:t>），了解网络</a:t>
            </a:r>
            <a:r>
              <a:rPr lang="en-US" altLang="zh-CN" sz="2000"/>
              <a:t>web</a:t>
            </a:r>
            <a:r>
              <a:rPr lang="zh-CN" altLang="en-US" sz="2000"/>
              <a:t>请求，数据库，</a:t>
            </a:r>
            <a:r>
              <a:rPr lang="en-US" altLang="zh-CN" sz="2000"/>
              <a:t>linux</a:t>
            </a:r>
            <a:r>
              <a:rPr lang="zh-CN" altLang="en-US" sz="2000"/>
              <a:t>系统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PWN</a:t>
            </a:r>
            <a:endParaRPr lang="en-US" altLang="zh-CN" sz="3600" dirty="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2835" y="1544320"/>
            <a:ext cx="9707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Pwn 题目主要考察二进制漏洞的发掘和利用，需要对计算机操作系统底层有一定的了解。在 CTF 竞赛中，PWN 题目主要出现在 Linux 平台上。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通俗易懂的说，</a:t>
            </a:r>
            <a:r>
              <a:rPr lang="en-US" altLang="zh-CN" sz="2000"/>
              <a:t>pwn</a:t>
            </a:r>
            <a:r>
              <a:rPr lang="zh-CN" altLang="en-US" sz="2000"/>
              <a:t>就是通过它人电脑端口上的应用程序的代码书写不规范，造成的溢出，从而获取对面电脑的信息（也就是控制对方电脑，但这么说不准确）。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选手需要具备的素养：</a:t>
            </a:r>
            <a:endParaRPr lang="zh-CN" altLang="en-US" sz="2000"/>
          </a:p>
          <a:p>
            <a:pPr algn="l"/>
            <a:r>
              <a:rPr lang="zh-CN" altLang="en-US" sz="2000"/>
              <a:t>    汇编，</a:t>
            </a:r>
            <a:r>
              <a:rPr lang="en-US" altLang="zh-CN" sz="2000"/>
              <a:t>c/c++</a:t>
            </a:r>
            <a:r>
              <a:rPr lang="zh-CN" altLang="en-US" sz="2000"/>
              <a:t>和</a:t>
            </a:r>
            <a:r>
              <a:rPr lang="en-US" altLang="zh-CN" sz="2000"/>
              <a:t>python</a:t>
            </a:r>
            <a:r>
              <a:rPr lang="zh-CN" altLang="en-US" sz="2000"/>
              <a:t>语言</a:t>
            </a:r>
            <a:r>
              <a:rPr lang="en-US" altLang="zh-CN" sz="2000"/>
              <a:t>, gdb</a:t>
            </a:r>
            <a:r>
              <a:rPr lang="zh-CN" altLang="en-US" sz="2000"/>
              <a:t>的调试，</a:t>
            </a:r>
            <a:r>
              <a:rPr lang="en-US" altLang="zh-CN" sz="2000"/>
              <a:t>linux</a:t>
            </a:r>
            <a:r>
              <a:rPr lang="zh-CN" altLang="en-US" sz="2000"/>
              <a:t>操作系统  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逆向工程（</a:t>
            </a:r>
            <a:r>
              <a:rPr lang="en-US" altLang="zh-CN" sz="3600" dirty="0"/>
              <a:t>RE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209675" y="1531620"/>
            <a:ext cx="90119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软件代码逆向主要指对软件的结构，流程，算法，代码等进行逆向拆解和分析。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你需要通过别人给的可执行文件，</a:t>
            </a:r>
            <a:r>
              <a:rPr lang="en-US" altLang="zh-CN" sz="2000"/>
              <a:t>window</a:t>
            </a:r>
            <a:r>
              <a:rPr lang="zh-CN" altLang="en-US" sz="2000"/>
              <a:t>下为</a:t>
            </a:r>
            <a:r>
              <a:rPr lang="en-US" altLang="zh-CN" sz="2000"/>
              <a:t>.exe</a:t>
            </a:r>
            <a:r>
              <a:rPr lang="zh-CN" altLang="en-US" sz="2000"/>
              <a:t>文件，反编译成汇编和类</a:t>
            </a:r>
            <a:r>
              <a:rPr lang="en-US" altLang="zh-CN" sz="2000"/>
              <a:t>c</a:t>
            </a:r>
            <a:r>
              <a:rPr lang="zh-CN" altLang="en-US" sz="2000"/>
              <a:t>语言代码，然后研究其逻辑找到可利用的地方。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选手需要具备的素养：</a:t>
            </a:r>
            <a:endParaRPr lang="zh-CN" altLang="en-US" sz="2000"/>
          </a:p>
          <a:p>
            <a:pPr algn="l"/>
            <a:r>
              <a:rPr lang="zh-CN" altLang="en-US" sz="2000"/>
              <a:t>    汇编，</a:t>
            </a:r>
            <a:r>
              <a:rPr lang="en-US" altLang="zh-CN" sz="2000"/>
              <a:t>C/C++</a:t>
            </a:r>
            <a:r>
              <a:rPr lang="zh-CN" altLang="en-US" sz="2000"/>
              <a:t>语言，较好的算法思想， 对代码流程熟悉（需要熟悉大量的代码流程），耐心， </a:t>
            </a:r>
            <a:r>
              <a:rPr lang="en-US" altLang="zh-CN" sz="2000"/>
              <a:t>java</a:t>
            </a:r>
            <a:r>
              <a:rPr lang="zh-CN" altLang="en-US" sz="2000"/>
              <a:t>语言（反汇编安卓，用</a:t>
            </a:r>
            <a:r>
              <a:rPr lang="en-US" altLang="zh-CN" sz="2000"/>
              <a:t>ApkIDE</a:t>
            </a:r>
            <a:r>
              <a:rPr lang="zh-CN" altLang="en-US" sz="2000"/>
              <a:t>是</a:t>
            </a:r>
            <a:r>
              <a:rPr lang="en-US" altLang="zh-CN" sz="2000"/>
              <a:t>java</a:t>
            </a:r>
            <a:r>
              <a:rPr lang="zh-CN" altLang="en-US" sz="2000"/>
              <a:t>语言）</a:t>
            </a:r>
            <a:endParaRPr lang="zh-CN" altLang="en-US" sz="200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杂项（</a:t>
            </a:r>
            <a:r>
              <a:rPr lang="en-US" altLang="zh-CN" sz="3600" dirty="0"/>
              <a:t>Misc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238250" y="1296670"/>
            <a:ext cx="97155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/>
              <a:t>Recon（信息搜集）</a:t>
            </a:r>
            <a:endParaRPr sz="2000"/>
          </a:p>
          <a:p>
            <a:pPr algn="l"/>
            <a:r>
              <a:rPr sz="2000"/>
              <a:t>    主要介绍一些获取信息的渠道和一些利用百度、谷歌等搜索引擎的技巧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Encode（编码转换）</a:t>
            </a:r>
            <a:endParaRPr sz="2000"/>
          </a:p>
          <a:p>
            <a:pPr algn="l"/>
            <a:r>
              <a:rPr sz="2000"/>
              <a:t>    在 CTF 比赛中一些常见的编码形式以及转换的技巧和常见方式</a:t>
            </a:r>
            <a:endParaRPr sz="2000"/>
          </a:p>
          <a:p>
            <a:pPr algn="l"/>
            <a:endParaRPr sz="2000"/>
          </a:p>
          <a:p>
            <a:pPr algn="l"/>
            <a:r>
              <a:rPr sz="2000"/>
              <a:t>Forensic &amp;&amp; Stego（数字取证 &amp;&amp; 隐写分析）</a:t>
            </a:r>
            <a:endParaRPr sz="2000"/>
          </a:p>
          <a:p>
            <a:pPr algn="l"/>
            <a:r>
              <a:rPr sz="2000"/>
              <a:t>    隐写取证是 Misc 中最为重要的一块，包括文件分析、隐写、内存镜像分析和流量抓包分析等等，涉及巧妙的编码、隐藏数据、层层嵌套的文件中的文件，灵活利用搜索引擎获取所需要的信息等等。</a:t>
            </a:r>
            <a:endParaRPr sz="2000"/>
          </a:p>
          <a:p>
            <a:pPr algn="l"/>
            <a:endParaRPr sz="2000"/>
          </a:p>
          <a:p>
            <a:pPr algn="l"/>
            <a:r>
              <a:rPr lang="zh-CN" altLang="en-US" sz="2000"/>
              <a:t>选手需要具备的素养：</a:t>
            </a:r>
            <a:endParaRPr lang="zh-CN" altLang="en-US" sz="2000"/>
          </a:p>
          <a:p>
            <a:pPr algn="l"/>
            <a:r>
              <a:rPr lang="zh-CN" altLang="en-US" sz="2000"/>
              <a:t>    </a:t>
            </a:r>
            <a:r>
              <a:rPr lang="en-US" altLang="zh-CN" sz="2000"/>
              <a:t>wireshark</a:t>
            </a:r>
            <a:r>
              <a:rPr lang="zh-CN" altLang="en-US" sz="2000"/>
              <a:t>数据包分析，</a:t>
            </a:r>
            <a:r>
              <a:rPr lang="en-US" altLang="zh-CN" sz="2000"/>
              <a:t>linux</a:t>
            </a:r>
            <a:r>
              <a:rPr lang="zh-CN" altLang="en-US" sz="2000"/>
              <a:t>操作系统，各种文件的文件头编码熟悉，图片隐写手段与查找，各种主流编码，计算机网络各个层次的工作原理</a:t>
            </a:r>
            <a:endParaRPr lang="zh-CN" altLang="en-US" sz="2000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5" y="363855"/>
            <a:ext cx="847725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7*i*0"/>
  <p:tag name="KSO_WM_TEMPLATE_CATEGORY" val="custom"/>
  <p:tag name="KSO_WM_TEMPLATE_INDEX" val="160565"/>
  <p:tag name="KSO_WM_UNIT_INDEX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1_1"/>
  <p:tag name="KSO_WM_UNIT_ID" val="custom160565_17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1"/>
  <p:tag name="KSO_WM_UNIT_ID" val="custom160565_17*l_i*1_1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7*i*5"/>
  <p:tag name="KSO_WM_TEMPLATE_CATEGORY" val="custom"/>
  <p:tag name="KSO_WM_TEMPLATE_INDEX" val="160565"/>
  <p:tag name="KSO_WM_UNIT_INDEX" val="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2"/>
  <p:tag name="KSO_WM_UNIT_TYPE" val="l_h_f"/>
  <p:tag name="KSO_WM_UNIT_INDEX" val="1_2_1"/>
  <p:tag name="KSO_WM_UNIT_ID" val="custom160565_17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2"/>
  <p:tag name="KSO_WM_UNIT_TYPE" val="l_i"/>
  <p:tag name="KSO_WM_UNIT_INDEX" val="1_2"/>
  <p:tag name="KSO_WM_UNIT_ID" val="custom160565_17*l_i*1_2"/>
  <p:tag name="KSO_WM_UNIT_CLEAR" val="1"/>
  <p:tag name="KSO_WM_UNIT_LAYERLEVEL" val="1_1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7*i*10"/>
  <p:tag name="KSO_WM_TEMPLATE_CATEGORY" val="custom"/>
  <p:tag name="KSO_WM_TEMPLATE_INDEX" val="160565"/>
  <p:tag name="KSO_WM_UNIT_INDEX" val="1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3_1"/>
  <p:tag name="KSO_WM_UNIT_ID" val="custom160565_17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3"/>
  <p:tag name="KSO_WM_UNIT_ID" val="custom160565_17*l_i*1_3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7*i*15"/>
  <p:tag name="KSO_WM_TEMPLATE_CATEGORY" val="custom"/>
  <p:tag name="KSO_WM_TEMPLATE_INDEX" val="160565"/>
  <p:tag name="KSO_WM_UNIT_INDEX" val="1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2"/>
  <p:tag name="KSO_WM_UNIT_TYPE" val="l_h_f"/>
  <p:tag name="KSO_WM_UNIT_INDEX" val="1_4_1"/>
  <p:tag name="KSO_WM_UNIT_ID" val="custom160565_17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2"/>
  <p:tag name="KSO_WM_UNIT_TYPE" val="l_i"/>
  <p:tag name="KSO_WM_UNIT_INDEX" val="1_4"/>
  <p:tag name="KSO_WM_UNIT_ID" val="custom160565_17*l_i*1_4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7*i*20"/>
  <p:tag name="KSO_WM_TEMPLATE_CATEGORY" val="custom"/>
  <p:tag name="KSO_WM_TEMPLATE_INDEX" val="160565"/>
  <p:tag name="KSO_WM_UNIT_INDEX" val="2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5_1"/>
  <p:tag name="KSO_WM_UNIT_ID" val="custom160565_17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5"/>
  <p:tag name="KSO_WM_UNIT_ID" val="custom160565_17*l_i*1_5"/>
  <p:tag name="KSO_WM_UNIT_CLEAR" val="1"/>
  <p:tag name="KSO_WM_UNIT_LAYERLEVEL" val="1_1"/>
  <p:tag name="KSO_WM_DIAGRAM_GROUP_CODE" val="l1-2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5"/>
  <p:tag name="KSO_WM_DIAGRAM_GROUP_CODE" val="l1-2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2431</Words>
  <Application>WPS 演示</Application>
  <PresentationFormat>宽屏</PresentationFormat>
  <Paragraphs>151</Paragraphs>
  <Slides>11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黑体</vt:lpstr>
      <vt:lpstr>Arial Narrow</vt:lpstr>
      <vt:lpstr>Calibri</vt:lpstr>
      <vt:lpstr>微软雅黑</vt:lpstr>
      <vt:lpstr>Arial Unicode MS</vt:lpstr>
      <vt:lpstr>A000120140530A99PPBG</vt:lpstr>
      <vt:lpstr>南通大学信息安全新生指导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hahaha</cp:lastModifiedBy>
  <cp:revision>165</cp:revision>
  <dcterms:created xsi:type="dcterms:W3CDTF">2015-09-21T02:24:00Z</dcterms:created>
  <dcterms:modified xsi:type="dcterms:W3CDTF">2018-10-16T08:44:50Z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name">
    <vt:lpwstr>酷炫IOS风商务报告.pptx</vt:lpwstr>
  </property>
  <property fmtid="{D5CDD505-2E9C-101B-9397-08002B2CF9AE}" pid="4" name="fileid">
    <vt:lpwstr>861702</vt:lpwstr>
  </property>
  <property fmtid="{D5CDD505-2E9C-101B-9397-08002B2CF9AE}" pid="5" name="search_tags">
    <vt:lpwstr>PPT模板</vt:lpwstr>
  </property>
</Properties>
</file>