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317" r:id="rId6"/>
    <p:sldId id="281" r:id="rId7"/>
    <p:sldId id="310" r:id="rId8"/>
    <p:sldId id="311" r:id="rId9"/>
    <p:sldId id="312" r:id="rId10"/>
    <p:sldId id="313" r:id="rId11"/>
    <p:sldId id="315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FD85DB-3C34-49F9-911C-243E51D79D63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BFD2EC3-C938-4F57-8988-EAF60ED55F0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image" Target="../media/image3.jpe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2.xml"/><Relationship Id="rId3" Type="http://schemas.openxmlformats.org/officeDocument/2006/relationships/image" Target="../media/image3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8.xml"/><Relationship Id="rId20" Type="http://schemas.openxmlformats.org/officeDocument/2006/relationships/image" Target="../media/image3.jpeg"/><Relationship Id="rId2" Type="http://schemas.openxmlformats.org/officeDocument/2006/relationships/tags" Target="../tags/tag20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3" Type="http://schemas.openxmlformats.org/officeDocument/2006/relationships/image" Target="../media/image3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3" Type="http://schemas.openxmlformats.org/officeDocument/2006/relationships/image" Target="../media/image3.jpe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image" Target="../media/image3.jpe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3" Type="http://schemas.openxmlformats.org/officeDocument/2006/relationships/image" Target="../media/image3.jpe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3" Type="http://schemas.openxmlformats.org/officeDocument/2006/relationships/image" Target="../media/image3.jpe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9683" y="800928"/>
            <a:ext cx="7755835" cy="2494251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南通大学计科院科协信息安全</a:t>
            </a:r>
            <a:r>
              <a:rPr lang="en-US" altLang="zh-CN" dirty="0">
                <a:sym typeface="+mn-ea"/>
              </a:rPr>
              <a:t>club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>
            <p:custDataLst>
              <p:tags r:id="rId1"/>
            </p:custDataLst>
          </p:nvPr>
        </p:nvSpPr>
        <p:spPr bwMode="auto">
          <a:xfrm>
            <a:off x="6310872" y="3963569"/>
            <a:ext cx="865179" cy="1045754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88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608814" y="2113930"/>
            <a:ext cx="4017046" cy="1027804"/>
            <a:chOff x="1001054" y="3071651"/>
            <a:chExt cx="2218376" cy="567596"/>
          </a:xfrm>
        </p:grpSpPr>
        <p:sp>
          <p:nvSpPr>
            <p:cNvPr id="5" name="MH_SubTitle_1"/>
            <p:cNvSpPr/>
            <p:nvPr>
              <p:custDataLst>
                <p:tags r:id="rId2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</a:rPr>
                <a:t>XSS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7" name="MH_Other_1"/>
            <p:cNvSpPr/>
            <p:nvPr>
              <p:custDataLst>
                <p:tags r:id="rId3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33333"/>
                  </a:solidFill>
                </a:rPr>
                <a:t>A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6566141" y="2115788"/>
            <a:ext cx="4017046" cy="1029464"/>
            <a:chOff x="1491999" y="3661148"/>
            <a:chExt cx="2218376" cy="568511"/>
          </a:xfrm>
        </p:grpSpPr>
        <p:sp>
          <p:nvSpPr>
            <p:cNvPr id="27" name="MH_SubTitle_2"/>
            <p:cNvSpPr/>
            <p:nvPr>
              <p:custDataLst>
                <p:tags r:id="rId5"/>
              </p:custDataLst>
            </p:nvPr>
          </p:nvSpPr>
          <p:spPr>
            <a:xfrm rot="578601">
              <a:off x="1491999" y="3661148"/>
              <a:ext cx="1769410" cy="3960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</a:rPr>
                <a:t>SQL</a:t>
              </a:r>
              <a:r>
                <a:rPr lang="zh-CN" altLang="en-US" sz="2800" dirty="0">
                  <a:solidFill>
                    <a:srgbClr val="FFFFFF"/>
                  </a:solidFill>
                </a:rPr>
                <a:t>注入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6"/>
              </p:custDataLst>
            </p:nvPr>
          </p:nvSpPr>
          <p:spPr>
            <a:xfrm rot="578601">
              <a:off x="3296083" y="3876507"/>
              <a:ext cx="414292" cy="353152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333333"/>
                  </a:solidFill>
                </a:rPr>
                <a:t>B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1608814" y="3541077"/>
            <a:ext cx="4017046" cy="1027804"/>
            <a:chOff x="1001054" y="3071651"/>
            <a:chExt cx="2218376" cy="567596"/>
          </a:xfrm>
        </p:grpSpPr>
        <p:sp>
          <p:nvSpPr>
            <p:cNvPr id="10" name="MH_SubTitle_1"/>
            <p:cNvSpPr/>
            <p:nvPr>
              <p:custDataLst>
                <p:tags r:id="rId8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文件上传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MH_Other_1"/>
            <p:cNvSpPr/>
            <p:nvPr>
              <p:custDataLst>
                <p:tags r:id="rId9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C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6566141" y="3542937"/>
            <a:ext cx="4017046" cy="1029464"/>
            <a:chOff x="1491999" y="3661148"/>
            <a:chExt cx="2218376" cy="568511"/>
          </a:xfrm>
        </p:grpSpPr>
        <p:sp>
          <p:nvSpPr>
            <p:cNvPr id="13" name="MH_SubTitle_2"/>
            <p:cNvSpPr/>
            <p:nvPr>
              <p:custDataLst>
                <p:tags r:id="rId11"/>
              </p:custDataLst>
            </p:nvPr>
          </p:nvSpPr>
          <p:spPr>
            <a:xfrm rot="578601">
              <a:off x="1491999" y="3661148"/>
              <a:ext cx="1769410" cy="3960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文件包含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12"/>
              </p:custDataLst>
            </p:nvPr>
          </p:nvSpPr>
          <p:spPr>
            <a:xfrm rot="578601">
              <a:off x="3296083" y="3876507"/>
              <a:ext cx="414292" cy="353152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D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1608814" y="4962821"/>
            <a:ext cx="4017046" cy="1027804"/>
            <a:chOff x="1001054" y="3071651"/>
            <a:chExt cx="2218376" cy="567596"/>
          </a:xfrm>
        </p:grpSpPr>
        <p:sp>
          <p:nvSpPr>
            <p:cNvPr id="16" name="MH_SubTitle_1"/>
            <p:cNvSpPr/>
            <p:nvPr>
              <p:custDataLst>
                <p:tags r:id="rId14"/>
              </p:custDataLst>
            </p:nvPr>
          </p:nvSpPr>
          <p:spPr>
            <a:xfrm rot="578601">
              <a:off x="1001054" y="3071651"/>
              <a:ext cx="1769410" cy="395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</a:rPr>
                <a:t>代码审计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7" name="MH_Other_1"/>
            <p:cNvSpPr/>
            <p:nvPr>
              <p:custDataLst>
                <p:tags r:id="rId15"/>
              </p:custDataLst>
            </p:nvPr>
          </p:nvSpPr>
          <p:spPr>
            <a:xfrm rot="578601">
              <a:off x="2805138" y="3287008"/>
              <a:ext cx="414292" cy="352239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E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6"/>
            </p:custDataLst>
          </p:nvPr>
        </p:nvGrpSpPr>
        <p:grpSpPr>
          <a:xfrm>
            <a:off x="6566141" y="4964682"/>
            <a:ext cx="4017046" cy="1029464"/>
            <a:chOff x="1491999" y="3661148"/>
            <a:chExt cx="2218376" cy="568511"/>
          </a:xfrm>
        </p:grpSpPr>
        <p:sp>
          <p:nvSpPr>
            <p:cNvPr id="19" name="MH_SubTitle_2"/>
            <p:cNvSpPr/>
            <p:nvPr>
              <p:custDataLst>
                <p:tags r:id="rId17"/>
              </p:custDataLst>
            </p:nvPr>
          </p:nvSpPr>
          <p:spPr>
            <a:xfrm rot="578601">
              <a:off x="1491999" y="3661148"/>
              <a:ext cx="1769410" cy="3960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.....</a:t>
              </a:r>
              <a:endParaRPr lang="en-US" altLang="zh-CN" sz="20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2"/>
            <p:cNvSpPr/>
            <p:nvPr>
              <p:custDataLst>
                <p:tags r:id="rId18"/>
              </p:custDataLst>
            </p:nvPr>
          </p:nvSpPr>
          <p:spPr>
            <a:xfrm rot="578601">
              <a:off x="3296083" y="3876507"/>
              <a:ext cx="414292" cy="353152"/>
            </a:xfrm>
            <a:prstGeom prst="rect">
              <a:avLst/>
            </a:prstGeom>
            <a:solidFill>
              <a:srgbClr val="FFFFFF"/>
            </a:solidFill>
            <a:ln w="730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333333"/>
                  </a:solidFill>
                </a:rPr>
                <a:t>F</a:t>
              </a:r>
              <a:endParaRPr lang="zh-CN" altLang="en-US" sz="2800" dirty="0">
                <a:solidFill>
                  <a:srgbClr val="333333"/>
                </a:solidFill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algn="ctr" defTabSz="295275">
              <a:lnSpc>
                <a:spcPct val="90000"/>
              </a:lnSpc>
              <a:spcBef>
                <a:spcPct val="0"/>
              </a:spcBef>
              <a:buNone/>
              <a:defRPr sz="24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WEB</a:t>
            </a:r>
            <a:r>
              <a:rPr lang="zh-CN" altLang="en-US" sz="3600" dirty="0"/>
              <a:t>常见的漏洞</a:t>
            </a:r>
            <a:endParaRPr lang="zh-CN" altLang="en-US" sz="3600" dirty="0"/>
          </a:p>
        </p:txBody>
      </p:sp>
      <p:pic>
        <p:nvPicPr>
          <p:cNvPr id="6" name="图片 5" descr="tim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WEB</a:t>
            </a:r>
            <a:r>
              <a:rPr lang="zh-CN" altLang="en-US" sz="3600" dirty="0">
                <a:solidFill>
                  <a:schemeClr val="accent1"/>
                </a:solidFill>
              </a:rPr>
              <a:t>服务器概念图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578887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一般</a:t>
            </a:r>
            <a:r>
              <a:rPr lang="en-US" altLang="zh-CN" dirty="0"/>
              <a:t>web</a:t>
            </a:r>
            <a:r>
              <a:rPr lang="zh-CN" altLang="en-US" dirty="0"/>
              <a:t>服务器会有</a:t>
            </a:r>
            <a:r>
              <a:rPr lang="en-US" altLang="zh-CN" dirty="0"/>
              <a:t>3</a:t>
            </a:r>
            <a:r>
              <a:rPr lang="zh-CN" altLang="en-US" dirty="0"/>
              <a:t>个软件，服务器软件，后端语言，数据库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上图以</a:t>
            </a:r>
            <a:r>
              <a:rPr lang="en-US" altLang="zh-CN" dirty="0"/>
              <a:t>apache+php+mysql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5" y="1411605"/>
            <a:ext cx="7954010" cy="426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XSS</a:t>
            </a:r>
            <a:r>
              <a:rPr lang="zh-CN" altLang="en-US" sz="3600" dirty="0">
                <a:solidFill>
                  <a:schemeClr val="accent1"/>
                </a:solidFill>
              </a:rPr>
              <a:t>（跨站脚本攻击）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1440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XSS</a:t>
            </a:r>
            <a:r>
              <a:rPr lang="zh-CN" altLang="en-US" dirty="0"/>
              <a:t>通常指黑客通过</a:t>
            </a:r>
            <a:r>
              <a:rPr lang="en-US" altLang="zh-CN" dirty="0"/>
              <a:t>“HTML”</a:t>
            </a:r>
            <a:r>
              <a:rPr lang="zh-CN" altLang="en-US" dirty="0"/>
              <a:t>注入篡改网页，，插入恶意的脚本，从而在用户浏览网页时，控制用户浏览器的一种攻击。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XSS</a:t>
            </a:r>
            <a:r>
              <a:rPr lang="zh-CN" altLang="en-US" dirty="0"/>
              <a:t>大致分为两种：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反射型</a:t>
            </a:r>
            <a:r>
              <a:rPr lang="en-US" altLang="zh-CN" dirty="0"/>
              <a:t>XSS</a:t>
            </a:r>
            <a:r>
              <a:rPr lang="zh-CN" altLang="en-US" dirty="0"/>
              <a:t>（非持久型</a:t>
            </a:r>
            <a:r>
              <a:rPr lang="en-US" altLang="zh-CN" dirty="0"/>
              <a:t>XSS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存储型</a:t>
            </a:r>
            <a:r>
              <a:rPr lang="en-US" altLang="zh-CN" dirty="0"/>
              <a:t>XSS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dvwa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级</a:t>
            </a:r>
            <a:r>
              <a:rPr lang="en-US" altLang="zh-CN" dirty="0"/>
              <a:t>XSS</a:t>
            </a:r>
            <a:r>
              <a:rPr lang="zh-CN" altLang="en-US" dirty="0"/>
              <a:t>反射型模块</a:t>
            </a:r>
            <a:endParaRPr lang="zh-CN" alt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SQL</a:t>
            </a:r>
            <a:r>
              <a:rPr lang="zh-CN" altLang="en-US" sz="3600" dirty="0">
                <a:solidFill>
                  <a:schemeClr val="accent1"/>
                </a:solidFill>
              </a:rPr>
              <a:t>注入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1805" y="1433830"/>
            <a:ext cx="11403330" cy="435229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2000" dirty="0"/>
              <a:t>SQL</a:t>
            </a:r>
            <a:r>
              <a:rPr lang="zh-CN" altLang="en-US" sz="2000" dirty="0"/>
              <a:t>注入是服务器把黑客输入的数据当做代码执行，从而导致数据库的内容被暴露。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SQL</a:t>
            </a:r>
            <a:r>
              <a:rPr lang="zh-CN" altLang="en-US" sz="2000" dirty="0"/>
              <a:t>注入的两个关键条件，第一个是用户能够控制输入，第二个是原本程序要执行的代码，拼接了用户输入的数据。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SQL</a:t>
            </a:r>
            <a:r>
              <a:rPr lang="zh-CN" altLang="en-US" sz="2000" dirty="0"/>
              <a:t>注入技巧一般包括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联合查询注入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基于</a:t>
            </a:r>
            <a:r>
              <a:rPr lang="en-US" altLang="zh-CN" sz="2000" dirty="0"/>
              <a:t>BOOL</a:t>
            </a:r>
            <a:r>
              <a:rPr lang="zh-CN" altLang="en-US" sz="2000" dirty="0"/>
              <a:t>的盲注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基于时间的盲注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报错注入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宽字节导致单引号逃逸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二次注入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示例：</a:t>
            </a:r>
            <a:r>
              <a:rPr lang="en-US" altLang="zh-CN" sz="2000" dirty="0"/>
              <a:t>dvwa</a:t>
            </a:r>
            <a:r>
              <a:rPr lang="zh-CN" altLang="en-US" sz="2000" dirty="0"/>
              <a:t>的</a:t>
            </a:r>
            <a:r>
              <a:rPr lang="en-US" altLang="zh-CN" sz="2000" dirty="0"/>
              <a:t>low</a:t>
            </a:r>
            <a:r>
              <a:rPr lang="zh-CN" altLang="en-US" sz="2000" dirty="0"/>
              <a:t>级</a:t>
            </a:r>
            <a:r>
              <a:rPr lang="en-US" altLang="zh-CN" sz="2000" dirty="0"/>
              <a:t>SQL</a:t>
            </a:r>
            <a:r>
              <a:rPr lang="zh-CN" altLang="en-US" sz="2000" dirty="0"/>
              <a:t>注入模块</a:t>
            </a:r>
            <a:endParaRPr lang="zh-CN" altLang="en-US" sz="2000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文件上传漏洞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6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文件上传形成原理是，上传恶意文件（木马）从而达到可以在对面电脑上执行一定权限的目的。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漏洞利用成功条件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上传的文件能够被访问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上传的文件应该是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asp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等可以被攻击的服务器解析的</a:t>
            </a:r>
            <a:r>
              <a:rPr lang="en-US" altLang="zh-CN" dirty="0"/>
              <a:t>web</a:t>
            </a:r>
            <a:r>
              <a:rPr lang="zh-CN" altLang="en-US" dirty="0"/>
              <a:t>后台语言。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菜刀能连接成功的条件该服务器为</a:t>
            </a:r>
            <a:r>
              <a:rPr lang="en-US" altLang="zh-CN" dirty="0"/>
              <a:t>http</a:t>
            </a:r>
            <a:r>
              <a:rPr lang="zh-CN" altLang="en-US" dirty="0"/>
              <a:t>协议。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常见过滤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黑名单过滤，可以考虑</a:t>
            </a:r>
            <a:r>
              <a:rPr lang="en-US" altLang="zh-CN" dirty="0"/>
              <a:t>apache</a:t>
            </a:r>
            <a:r>
              <a:rPr lang="zh-CN" altLang="en-US" dirty="0"/>
              <a:t>解析漏洞，大小写后缀等方式绕过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白名单过滤，可以考虑</a:t>
            </a:r>
            <a:r>
              <a:rPr lang="en-US" altLang="zh-CN" dirty="0"/>
              <a:t>%00</a:t>
            </a:r>
            <a:r>
              <a:rPr lang="zh-CN" altLang="en-US" dirty="0"/>
              <a:t>截断</a:t>
            </a:r>
            <a:r>
              <a:rPr lang="en-US" altLang="zh-CN" dirty="0"/>
              <a:t>(</a:t>
            </a:r>
            <a:r>
              <a:rPr lang="zh-CN" altLang="en-US" dirty="0"/>
              <a:t>限</a:t>
            </a:r>
            <a:r>
              <a:rPr lang="en-US" altLang="zh-CN" dirty="0"/>
              <a:t>php5.3</a:t>
            </a:r>
            <a:r>
              <a:rPr lang="zh-CN" altLang="en-US" dirty="0"/>
              <a:t>及之前版本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MIME</a:t>
            </a:r>
            <a:r>
              <a:rPr lang="zh-CN" altLang="en-US" dirty="0"/>
              <a:t>检验改数据包的</a:t>
            </a:r>
            <a:r>
              <a:rPr lang="en-US" altLang="zh-CN" dirty="0"/>
              <a:t>MIME</a:t>
            </a:r>
            <a:r>
              <a:rPr lang="zh-CN" altLang="en-US" dirty="0"/>
              <a:t>的值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dvwa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级文件上传漏洞模块</a:t>
            </a:r>
            <a:endParaRPr lang="zh-CN" alt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文件包含漏洞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2000" dirty="0"/>
              <a:t>文件包含是用户可控的参数是文件名，从而达到非法访问到开发者并不想用户访问到的内容。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主要利用方式：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可以利用如下方式查看其它文件，在</a:t>
            </a:r>
            <a:r>
              <a:rPr lang="en-US" altLang="zh-CN" sz="2000" dirty="0"/>
              <a:t>web</a:t>
            </a:r>
            <a:r>
              <a:rPr lang="zh-CN" altLang="en-US" sz="2000" dirty="0"/>
              <a:t>上的显示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参数（用户可控）</a:t>
            </a:r>
            <a:r>
              <a:rPr lang="en-US" altLang="zh-CN" sz="2000" dirty="0"/>
              <a:t>= ../xxx   </a:t>
            </a:r>
            <a:r>
              <a:rPr lang="zh-CN" altLang="en-US" sz="2000" dirty="0"/>
              <a:t>查看上级目录下的</a:t>
            </a:r>
            <a:r>
              <a:rPr lang="en-US" altLang="zh-CN" sz="2000" dirty="0"/>
              <a:t>xxx</a:t>
            </a:r>
            <a:r>
              <a:rPr lang="zh-CN" altLang="en-US" sz="2000" dirty="0"/>
              <a:t>文件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参数（用户可控）</a:t>
            </a:r>
            <a:r>
              <a:rPr lang="en-US" altLang="zh-CN" sz="2000" dirty="0"/>
              <a:t>= </a:t>
            </a:r>
            <a:r>
              <a:rPr lang="zh-CN" altLang="en-US" sz="2000" dirty="0"/>
              <a:t>文件夹</a:t>
            </a:r>
            <a:r>
              <a:rPr lang="en-US" altLang="zh-CN" sz="2000" dirty="0"/>
              <a:t>/xxx </a:t>
            </a:r>
            <a:r>
              <a:rPr lang="zh-CN" altLang="en-US" sz="2000" dirty="0"/>
              <a:t>查看当前目录下的文件夹中的</a:t>
            </a:r>
            <a:r>
              <a:rPr lang="en-US" altLang="zh-CN" sz="2000" dirty="0"/>
              <a:t>xxx</a:t>
            </a:r>
            <a:r>
              <a:rPr lang="zh-CN" altLang="en-US" sz="2000" dirty="0"/>
              <a:t>文件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使用</a:t>
            </a:r>
            <a:r>
              <a:rPr lang="en-US" altLang="zh-CN" sz="2000" dirty="0"/>
              <a:t>php://filter</a:t>
            </a:r>
            <a:r>
              <a:rPr lang="zh-CN" altLang="en-US" sz="2000" dirty="0"/>
              <a:t>的伪协议读取文件源码，使用方法：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参数 </a:t>
            </a:r>
            <a:r>
              <a:rPr lang="en-US" altLang="zh-CN" sz="2000" dirty="0"/>
              <a:t>= php://filter/read=convert.base64-encode/resource=</a:t>
            </a:r>
            <a:r>
              <a:rPr lang="zh-CN" altLang="en-US" sz="2000" dirty="0"/>
              <a:t>目标文件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示例：</a:t>
            </a:r>
            <a:r>
              <a:rPr lang="en-US" altLang="zh-CN" sz="2000" dirty="0"/>
              <a:t>dvwa</a:t>
            </a:r>
            <a:r>
              <a:rPr lang="zh-CN" altLang="en-US" sz="2000" dirty="0"/>
              <a:t>的</a:t>
            </a:r>
            <a:r>
              <a:rPr lang="en-US" altLang="zh-CN" sz="2000" dirty="0"/>
              <a:t>low</a:t>
            </a:r>
            <a:r>
              <a:rPr lang="zh-CN" altLang="en-US" sz="2000" dirty="0"/>
              <a:t>级文件上传漏洞模块</a:t>
            </a:r>
            <a:endParaRPr lang="zh-CN" altLang="en-US" sz="2000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代码审计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14405"/>
            <a:ext cx="10515600" cy="435240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代码审计是查看代码逻辑漏洞或者本身语言的函数漏洞。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常见情况：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特殊函数的错误使用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代码本身对错误数据处理不当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序列化与反序列化的不正确使用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示例：安恒杯预选赛</a:t>
            </a:r>
            <a:r>
              <a:rPr lang="en-US" altLang="zh-CN" dirty="0"/>
              <a:t> WEB 100</a:t>
            </a:r>
            <a:r>
              <a:rPr lang="zh-CN" altLang="en-US" dirty="0"/>
              <a:t>分题奇怪的恐龙特性</a:t>
            </a:r>
            <a:endParaRPr lang="zh-CN" alt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推荐书目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2865330"/>
            <a:ext cx="10515600" cy="435240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《代码审计：企业级</a:t>
            </a:r>
            <a:r>
              <a:rPr lang="en-US" altLang="zh-CN" dirty="0"/>
              <a:t>web</a:t>
            </a:r>
            <a:r>
              <a:rPr lang="zh-CN" altLang="en-US" dirty="0"/>
              <a:t>代码安全架构》</a:t>
            </a:r>
            <a:r>
              <a:rPr lang="zh-CN" altLang="en-US" dirty="0">
                <a:sym typeface="+mn-ea"/>
              </a:rPr>
              <a:t>尹毅著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《白帽子讲</a:t>
            </a:r>
            <a:r>
              <a:rPr lang="en-US" altLang="zh-CN" dirty="0"/>
              <a:t>web</a:t>
            </a:r>
            <a:r>
              <a:rPr lang="zh-CN" altLang="en-US" dirty="0"/>
              <a:t>安全》</a:t>
            </a:r>
            <a:r>
              <a:rPr lang="zh-CN" altLang="en-US" dirty="0">
                <a:sym typeface="+mn-ea"/>
              </a:rPr>
              <a:t>吴瀚清著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《</a:t>
            </a:r>
            <a:r>
              <a:rPr lang="en-US" altLang="zh-CN" dirty="0"/>
              <a:t>web</a:t>
            </a:r>
            <a:r>
              <a:rPr lang="zh-CN" altLang="en-US" dirty="0"/>
              <a:t>攻防 渗透测试指南》</a:t>
            </a:r>
            <a:r>
              <a:rPr lang="zh-CN" altLang="en-US" dirty="0">
                <a:sym typeface="+mn-ea"/>
              </a:rPr>
              <a:t>徐焱，李文轩，王东亚著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《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核心编程》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10" y="380365"/>
            <a:ext cx="84772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0"/>
  <p:tag name="KSO_WM_TEMPLATE_CATEGORY" val="custom"/>
  <p:tag name="KSO_WM_TEMPLATE_INDEX" val="160565"/>
  <p:tag name="KSO_WM_UNIT_INDEX" val="0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1_1"/>
  <p:tag name="KSO_WM_UNIT_ID" val="custom160565_1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1"/>
  <p:tag name="KSO_WM_UNIT_ID" val="custom160565_18*l_i*1_1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5"/>
  <p:tag name="KSO_WM_TEMPLATE_CATEGORY" val="custom"/>
  <p:tag name="KSO_WM_TEMPLATE_INDEX" val="160565"/>
  <p:tag name="KSO_WM_UNIT_INDEX" val="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2"/>
  <p:tag name="KSO_WM_UNIT_TYPE" val="l_h_f"/>
  <p:tag name="KSO_WM_UNIT_INDEX" val="1_2_1"/>
  <p:tag name="KSO_WM_UNIT_ID" val="custom160565_1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2"/>
  <p:tag name="KSO_WM_UNIT_TYPE" val="l_i"/>
  <p:tag name="KSO_WM_UNIT_INDEX" val="1_2"/>
  <p:tag name="KSO_WM_UNIT_ID" val="custom160565_18*l_i*1_2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10"/>
  <p:tag name="KSO_WM_TEMPLATE_CATEGORY" val="custom"/>
  <p:tag name="KSO_WM_TEMPLATE_INDEX" val="160565"/>
  <p:tag name="KSO_WM_UNIT_INDEX" val="1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3_1"/>
  <p:tag name="KSO_WM_UNIT_ID" val="custom160565_1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3"/>
  <p:tag name="KSO_WM_UNIT_ID" val="custom160565_18*l_i*1_3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15"/>
  <p:tag name="KSO_WM_TEMPLATE_CATEGORY" val="custom"/>
  <p:tag name="KSO_WM_TEMPLATE_INDEX" val="160565"/>
  <p:tag name="KSO_WM_UNIT_INDEX" val="1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2"/>
  <p:tag name="KSO_WM_UNIT_TYPE" val="l_h_f"/>
  <p:tag name="KSO_WM_UNIT_INDEX" val="1_4_1"/>
  <p:tag name="KSO_WM_UNIT_ID" val="custom160565_18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2"/>
  <p:tag name="KSO_WM_UNIT_TYPE" val="l_i"/>
  <p:tag name="KSO_WM_UNIT_INDEX" val="1_4"/>
  <p:tag name="KSO_WM_UNIT_ID" val="custom160565_18*l_i*1_4"/>
  <p:tag name="KSO_WM_UNIT_CLEAR" val="1"/>
  <p:tag name="KSO_WM_UNIT_LAYERLEVEL" val="1_1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20"/>
  <p:tag name="KSO_WM_TEMPLATE_CATEGORY" val="custom"/>
  <p:tag name="KSO_WM_TEMPLATE_INDEX" val="160565"/>
  <p:tag name="KSO_WM_UNIT_INDEX" val="2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1"/>
  <p:tag name="KSO_WM_UNIT_TYPE" val="l_h_f"/>
  <p:tag name="KSO_WM_UNIT_INDEX" val="1_5_1"/>
  <p:tag name="KSO_WM_UNIT_ID" val="custom160565_18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1"/>
  <p:tag name="KSO_WM_UNIT_TYPE" val="l_i"/>
  <p:tag name="KSO_WM_UNIT_INDEX" val="1_5"/>
  <p:tag name="KSO_WM_UNIT_ID" val="custom160565_18*l_i*1_5"/>
  <p:tag name="KSO_WM_UNIT_CLEAR" val="1"/>
  <p:tag name="KSO_WM_UNIT_LAYERLEVEL" val="1_1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18*i*25"/>
  <p:tag name="KSO_WM_TEMPLATE_CATEGORY" val="custom"/>
  <p:tag name="KSO_WM_TEMPLATE_INDEX" val="160565"/>
  <p:tag name="KSO_WM_UNIT_INDEX" val="2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SubTitle"/>
  <p:tag name="MH_ORDER" val="2"/>
  <p:tag name="KSO_WM_UNIT_TYPE" val="l_h_f"/>
  <p:tag name="KSO_WM_UNIT_INDEX" val="1_6_1"/>
  <p:tag name="KSO_WM_UNIT_ID" val="custom160565_18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1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Other"/>
  <p:tag name="MH_ORDER" val="2"/>
  <p:tag name="KSO_WM_UNIT_TYPE" val="l_i"/>
  <p:tag name="KSO_WM_UNIT_INDEX" val="1_6"/>
  <p:tag name="KSO_WM_UNIT_ID" val="custom160565_18*l_i*1_6"/>
  <p:tag name="KSO_WM_UNIT_CLEAR" val="1"/>
  <p:tag name="KSO_WM_UNIT_LAYERLEVEL" val="1_1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61954"/>
  <p:tag name="MH_LIBRARY" val="GRAPHIC"/>
  <p:tag name="MH_TYPE" val="PageTitle"/>
  <p:tag name="MH_ORDER" val="PageTitle"/>
  <p:tag name="KSO_WM_UNIT_TYPE" val="a"/>
  <p:tag name="KSO_WM_UNIT_INDEX" val="1"/>
  <p:tag name="KSO_WM_UNIT_ID" val="custom160565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61954"/>
  <p:tag name="MH_LIBRARY" val="GRAPHIC"/>
  <p:tag name="KSO_WM_TEMPLATE_CATEGORY" val="custom"/>
  <p:tag name="KSO_WM_TEMPLATE_INDEX" val="160565"/>
  <p:tag name="KSO_WM_TAG_VERSION" val="1.0"/>
  <p:tag name="KSO_WM_SLIDE_ID" val="custom160565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7*166"/>
  <p:tag name="KSO_WM_SLIDE_SIZE" val="706*306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5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60.xml><?xml version="1.0" encoding="utf-8"?>
<p:tagLst xmlns:p="http://schemas.openxmlformats.org/presentationml/2006/main">
  <p:tag name="MH" val="20150923164227"/>
  <p:tag name="MH_LIBRARY" val="GRAPHIC"/>
  <p:tag name="MH_ORDER" val="Shape"/>
  <p:tag name="KSO_WM_TAG_VERSION" val="1.0"/>
  <p:tag name="KSO_WM_BEAUTIFY_FLAG" val="#wm#"/>
  <p:tag name="KSO_WM_UNIT_TYPE" val="i"/>
  <p:tag name="KSO_WM_UNIT_ID" val="custom160565_29*i*0"/>
  <p:tag name="KSO_WM_TEMPLATE_CATEGORY" val="custom"/>
  <p:tag name="KSO_WM_TEMPLATE_INDEX" val="160565"/>
  <p:tag name="KSO_WM_UNIT_INDEX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9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谢谢观赏"/>
</p:tagLst>
</file>

<file path=ppt/tags/tag62.xml><?xml version="1.0" encoding="utf-8"?>
<p:tagLst xmlns:p="http://schemas.openxmlformats.org/presentationml/2006/main">
  <p:tag name="MH" val="20150923164227"/>
  <p:tag name="MH_LIBRARY" val="GRAPHIC"/>
  <p:tag name="KSO_WM_TEMPLATE_CATEGORY" val="custom"/>
  <p:tag name="KSO_WM_TEMPLATE_INDEX" val="160565"/>
  <p:tag name="KSO_WM_TAG_VERSION" val="1.0"/>
  <p:tag name="KSO_WM_SLIDE_ID" val="custom160565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1089</Words>
  <Application>WPS 演示</Application>
  <PresentationFormat>宽屏</PresentationFormat>
  <Paragraphs>113</Paragraphs>
  <Slides>10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黑体</vt:lpstr>
      <vt:lpstr>Arial Narrow</vt:lpstr>
      <vt:lpstr>Calibri</vt:lpstr>
      <vt:lpstr>微软雅黑</vt:lpstr>
      <vt:lpstr>Arial Unicode MS</vt:lpstr>
      <vt:lpstr>A000120140530A99PPBG</vt:lpstr>
      <vt:lpstr>WEB安全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hahaha</cp:lastModifiedBy>
  <cp:revision>159</cp:revision>
  <dcterms:created xsi:type="dcterms:W3CDTF">2015-09-21T02:24:00Z</dcterms:created>
  <dcterms:modified xsi:type="dcterms:W3CDTF">2018-10-20T04:56:55Z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name">
    <vt:lpwstr>酷炫IOS风商务报告.pptx</vt:lpwstr>
  </property>
  <property fmtid="{D5CDD505-2E9C-101B-9397-08002B2CF9AE}" pid="4" name="fileid">
    <vt:lpwstr>861702</vt:lpwstr>
  </property>
  <property fmtid="{D5CDD505-2E9C-101B-9397-08002B2CF9AE}" pid="5" name="search_tags">
    <vt:lpwstr>PPT模板</vt:lpwstr>
  </property>
</Properties>
</file>