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80" r:id="rId4"/>
    <p:sldId id="281" r:id="rId5"/>
    <p:sldId id="282" r:id="rId6"/>
    <p:sldId id="283" r:id="rId7"/>
    <p:sldId id="285" r:id="rId8"/>
    <p:sldId id="257" r:id="rId9"/>
    <p:sldId id="258" r:id="rId11"/>
    <p:sldId id="286" r:id="rId12"/>
    <p:sldId id="287" r:id="rId13"/>
    <p:sldId id="290" r:id="rId14"/>
    <p:sldId id="289" r:id="rId15"/>
    <p:sldId id="291" r:id="rId16"/>
    <p:sldId id="279" r:id="rId17"/>
    <p:sldId id="260" r:id="rId18"/>
    <p:sldId id="261" r:id="rId19"/>
    <p:sldId id="262" r:id="rId20"/>
    <p:sldId id="292" r:id="rId21"/>
    <p:sldId id="264" r:id="rId22"/>
    <p:sldId id="293" r:id="rId23"/>
    <p:sldId id="265" r:id="rId24"/>
    <p:sldId id="302" r:id="rId25"/>
    <p:sldId id="303" r:id="rId26"/>
    <p:sldId id="30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4" autoAdjust="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4D9AA-A3DF-4E26-B966-2AA700CA602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7CFBD-027D-4BA8-B054-1D84C3CB7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47CFBD-027D-4BA8-B054-1D84C3CB70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361DE-562A-4F20-A86D-C55D14C1C4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997A-E86B-4542-AED1-0107E1051B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t>Linux</a:t>
            </a:r>
            <a:r>
              <a:rPr lang="zh-CN" altLang="en-US"/>
              <a:t>文件</a:t>
            </a:r>
            <a:r>
              <a:rPr lang="en-US" altLang="zh-CN"/>
              <a:t>I/O</a:t>
            </a:r>
            <a:r>
              <a:rPr lang="zh-CN" altLang="en-US"/>
              <a:t>概述</a:t>
            </a:r>
            <a:endParaRPr lang="zh-CN" altLang="en-US"/>
          </a:p>
        </p:txBody>
      </p:sp>
      <p:sp>
        <p:nvSpPr>
          <p:cNvPr id="3" name="副标题 2"/>
          <p:cNvSpPr>
            <a:spLocks noGrp="1"/>
          </p:cNvSpPr>
          <p:nvPr>
            <p:ph type="subTitle" idx="1"/>
          </p:nvPr>
        </p:nvSpPr>
        <p:spPr/>
        <p:txBody>
          <a:bodyPr/>
          <a:lstStyle/>
          <a:p>
            <a:r>
              <a:rPr lang="en-US" altLang="zh-CN"/>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关闭文件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关闭文件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close(int fd);</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endParaRPr lang="zh-CN" altLang="en-US">
              <a:solidFill>
                <a:schemeClr val="accent2">
                  <a:lumMod val="75000"/>
                </a:schemeClr>
              </a:solidFill>
            </a:endParaRPr>
          </a:p>
          <a:p>
            <a:pPr marL="0" indent="0">
              <a:buNone/>
            </a:pP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读取文件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读取文件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read(int fd,void *buf,size_t count);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buf</a:t>
            </a:r>
            <a:r>
              <a:rPr lang="zh-CN" altLang="en-US">
                <a:solidFill>
                  <a:schemeClr val="accent2">
                    <a:lumMod val="75000"/>
                  </a:schemeClr>
                </a:solidFill>
              </a:rPr>
              <a:t>：读取出的数据存放的缓冲区（内存地址）</a:t>
            </a:r>
            <a:endParaRPr lang="zh-CN" altLang="en-US">
              <a:solidFill>
                <a:schemeClr val="accent2">
                  <a:lumMod val="75000"/>
                </a:schemeClr>
              </a:solidFill>
            </a:endParaRPr>
          </a:p>
          <a:p>
            <a:pPr marL="0" indent="0">
              <a:buNone/>
            </a:pPr>
            <a:r>
              <a:rPr lang="en-US" altLang="zh-CN">
                <a:solidFill>
                  <a:schemeClr val="accent2">
                    <a:lumMod val="75000"/>
                  </a:schemeClr>
                </a:solidFill>
              </a:rPr>
              <a:t>count</a:t>
            </a:r>
            <a:r>
              <a:rPr lang="zh-CN" altLang="en-US">
                <a:solidFill>
                  <a:schemeClr val="accent2">
                    <a:lumMod val="75000"/>
                  </a:schemeClr>
                </a:solidFill>
              </a:rPr>
              <a:t>：指定读取的字节数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读到的字节数或</a:t>
            </a:r>
            <a:r>
              <a:rPr lang="en-US" altLang="zh-CN">
                <a:solidFill>
                  <a:schemeClr val="accent6">
                    <a:lumMod val="75000"/>
                  </a:schemeClr>
                </a:solidFill>
              </a:rPr>
              <a:t>0</a:t>
            </a:r>
            <a:r>
              <a:rPr lang="zh-CN" altLang="en-US">
                <a:solidFill>
                  <a:schemeClr val="accent6">
                    <a:lumMod val="75000"/>
                  </a:schemeClr>
                </a:solidFill>
              </a:rPr>
              <a:t>（表示文件已结尾）</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写入文件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写入文件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ssize_t write(int fd,void *buf,size_t count);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buf</a:t>
            </a:r>
            <a:r>
              <a:rPr lang="zh-CN" altLang="en-US">
                <a:solidFill>
                  <a:schemeClr val="accent2">
                    <a:lumMod val="75000"/>
                  </a:schemeClr>
                </a:solidFill>
              </a:rPr>
              <a:t>：待写入的数据存放的缓冲区</a:t>
            </a:r>
            <a:endParaRPr lang="zh-CN" altLang="en-US">
              <a:solidFill>
                <a:schemeClr val="accent2">
                  <a:lumMod val="75000"/>
                </a:schemeClr>
              </a:solidFill>
            </a:endParaRPr>
          </a:p>
          <a:p>
            <a:pPr marL="0" indent="0">
              <a:buNone/>
            </a:pPr>
            <a:r>
              <a:rPr lang="en-US" altLang="zh-CN">
                <a:solidFill>
                  <a:schemeClr val="accent2">
                    <a:lumMod val="75000"/>
                  </a:schemeClr>
                </a:solidFill>
              </a:rPr>
              <a:t>count</a:t>
            </a:r>
            <a:r>
              <a:rPr lang="zh-CN" altLang="en-US">
                <a:solidFill>
                  <a:schemeClr val="accent2">
                    <a:lumMod val="75000"/>
                  </a:schemeClr>
                </a:solidFill>
              </a:rPr>
              <a:t>：指定写入的字节数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文件定位</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文件定位</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off_t lseek(int fd,off_t offset,int whence);</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offset</a:t>
            </a:r>
            <a:r>
              <a:rPr lang="zh-CN" altLang="en-US">
                <a:solidFill>
                  <a:schemeClr val="accent2">
                    <a:lumMod val="75000"/>
                  </a:schemeClr>
                </a:solidFill>
              </a:rPr>
              <a:t>：相对于基准点</a:t>
            </a:r>
            <a:r>
              <a:rPr lang="en-US" altLang="zh-CN">
                <a:solidFill>
                  <a:schemeClr val="accent2">
                    <a:lumMod val="75000"/>
                  </a:schemeClr>
                </a:solidFill>
              </a:rPr>
              <a:t>whence</a:t>
            </a:r>
            <a:r>
              <a:rPr lang="zh-CN" altLang="en-US">
                <a:solidFill>
                  <a:schemeClr val="accent2">
                    <a:lumMod val="75000"/>
                  </a:schemeClr>
                </a:solidFill>
              </a:rPr>
              <a:t>的偏移量</a:t>
            </a:r>
            <a:endParaRPr lang="en-US" altLang="zh-CN">
              <a:solidFill>
                <a:schemeClr val="accent2">
                  <a:lumMod val="75000"/>
                </a:schemeClr>
              </a:solidFill>
            </a:endParaRPr>
          </a:p>
          <a:p>
            <a:pPr marL="0" indent="0">
              <a:buNone/>
            </a:pPr>
            <a:r>
              <a:rPr lang="en-US" altLang="zh-CN">
                <a:solidFill>
                  <a:schemeClr val="accent2">
                    <a:lumMod val="75000"/>
                  </a:schemeClr>
                </a:solidFill>
              </a:rPr>
              <a:t>whence</a:t>
            </a:r>
            <a:r>
              <a:rPr lang="zh-CN" altLang="en-US">
                <a:solidFill>
                  <a:schemeClr val="accent2">
                    <a:lumMod val="75000"/>
                  </a:schemeClr>
                </a:solidFill>
              </a:rPr>
              <a:t>：基准点</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:&lt;unistd.h&gt;&lt;sys/types.h&gt;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文件定位</a:t>
            </a:r>
            <a:r>
              <a:rPr lang="en-US" altLang="zh-CN"/>
              <a:t>#</a:t>
            </a:r>
            <a:r>
              <a:rPr lang="zh-CN" altLang="en-US"/>
              <a:t>基准点所用常量</a:t>
            </a:r>
            <a:endParaRPr lang="zh-CN" altLang="en-US"/>
          </a:p>
        </p:txBody>
      </p:sp>
      <p:sp>
        <p:nvSpPr>
          <p:cNvPr id="3" name="内容占位符 2"/>
          <p:cNvSpPr>
            <a:spLocks noGrp="1"/>
          </p:cNvSpPr>
          <p:nvPr>
            <p:ph idx="1"/>
          </p:nvPr>
        </p:nvSpPr>
        <p:spPr/>
        <p:txBody>
          <a:bodyPr>
            <a:normAutofit/>
          </a:bodyPr>
          <a:lstStyle/>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lseek()</a:t>
            </a:r>
            <a:r>
              <a:rPr lang="zh-CN" altLang="en-US"/>
              <a:t>仅将文件的偏移量记录在内核内而不进行任何</a:t>
            </a:r>
            <a:r>
              <a:rPr lang="en-US" altLang="zh-CN"/>
              <a:t>I/O</a:t>
            </a:r>
            <a:r>
              <a:rPr lang="zh-CN" altLang="en-US"/>
              <a:t>操作。</a:t>
            </a:r>
            <a:endParaRPr lang="zh-CN" altLang="en-US"/>
          </a:p>
          <a:p>
            <a:pPr marL="0" indent="0">
              <a:buNone/>
            </a:pPr>
            <a:endParaRPr lang="zh-CN" altLang="en-US"/>
          </a:p>
          <a:p>
            <a:pPr marL="0" indent="0">
              <a:buNone/>
            </a:pPr>
            <a:r>
              <a:rPr lang="zh-CN" altLang="en-US"/>
              <a:t>注意：</a:t>
            </a:r>
            <a:r>
              <a:rPr lang="en-US" altLang="zh-CN"/>
              <a:t>lseek()</a:t>
            </a:r>
            <a:r>
              <a:rPr lang="zh-CN" altLang="en-US"/>
              <a:t>函数仅能操作常规文件，一些特殊的文件（例如</a:t>
            </a:r>
            <a:r>
              <a:rPr lang="en-US" altLang="zh-CN"/>
              <a:t>socket</a:t>
            </a:r>
            <a:r>
              <a:rPr lang="zh-CN" altLang="en-US"/>
              <a:t>文件、管道文件等）无法使用</a:t>
            </a:r>
            <a:r>
              <a:rPr lang="en-US" altLang="zh-CN"/>
              <a:t>lseek()</a:t>
            </a:r>
            <a:r>
              <a:rPr lang="zh-CN" altLang="en-US"/>
              <a:t>函数。</a:t>
            </a:r>
            <a:endParaRPr lang="zh-CN" altLang="en-US"/>
          </a:p>
        </p:txBody>
      </p:sp>
      <p:graphicFrame>
        <p:nvGraphicFramePr>
          <p:cNvPr id="4" name="表格 3"/>
          <p:cNvGraphicFramePr>
            <a:graphicFrameLocks noGrp="1"/>
          </p:cNvGraphicFramePr>
          <p:nvPr/>
        </p:nvGraphicFramePr>
        <p:xfrm>
          <a:off x="838200" y="1825625"/>
          <a:ext cx="10515599" cy="1554480"/>
        </p:xfrm>
        <a:graphic>
          <a:graphicData uri="http://schemas.openxmlformats.org/drawingml/2006/table">
            <a:tbl>
              <a:tblPr/>
              <a:tblGrid>
                <a:gridCol w="1526931"/>
                <a:gridCol w="8988668"/>
              </a:tblGrid>
              <a:tr h="170815">
                <a:tc>
                  <a:txBody>
                    <a:bodyPr/>
                    <a:lstStyle/>
                    <a:p>
                      <a:pPr algn="l" fontAlgn="t"/>
                      <a:r>
                        <a:rPr lang="zh-CN" altLang="en-US">
                          <a:solidFill>
                            <a:srgbClr val="FFFFFF"/>
                          </a:solidFill>
                          <a:effectLst/>
                        </a:rPr>
                        <a:t>常量</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effectLst/>
                        </a:rPr>
                        <a:t>SEEK_SET</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文件的开头</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10083">
                <a:tc>
                  <a:txBody>
                    <a:bodyPr/>
                    <a:lstStyle/>
                    <a:p>
                      <a:pPr fontAlgn="t"/>
                      <a:r>
                        <a:rPr lang="en-US">
                          <a:effectLst/>
                        </a:rPr>
                        <a:t>SEEK_CUR</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文件指针的当前位置</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10083">
                <a:tc>
                  <a:txBody>
                    <a:bodyPr/>
                    <a:lstStyle/>
                    <a:p>
                      <a:pPr fontAlgn="t"/>
                      <a:r>
                        <a:rPr lang="en-US">
                          <a:effectLst/>
                        </a:rPr>
                        <a:t>SEEK_END</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文件的末尾</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fontScale="85000" lnSpcReduction="10000"/>
          </a:bodyPr>
          <a:lstStyle/>
          <a:p>
            <a:pPr marL="0" indent="0">
              <a:lnSpc>
                <a:spcPct val="150000"/>
              </a:lnSpc>
              <a:buNone/>
            </a:pPr>
            <a:r>
              <a:rPr lang="en-US" altLang="zh-CN"/>
              <a:t>	</a:t>
            </a:r>
            <a:r>
              <a:rPr lang="zh-CN" altLang="en-US"/>
              <a:t>通过之前的</a:t>
            </a:r>
            <a:r>
              <a:rPr lang="en-US" altLang="zh-CN"/>
              <a:t>open()/close()/read()/write()/lseek()</a:t>
            </a:r>
            <a:r>
              <a:rPr lang="zh-CN" altLang="en-US"/>
              <a:t>函数已经可以实现文件的打开、关闭、读写等基本操作，但是这些基本操作是不够的。对于文件的操作而言，“锁定”操作是对文件（尤其是对共享文件）的一种高级的文件操作。当某进程在更新文件内数据时，期望某种机制能防止多个进程同时更新文件从而导致数据丢失，或者防止文件内容在未更新完毕时被读取并引发后续问题，这种机制就是“文件锁”。</a:t>
            </a:r>
            <a:endParaRPr lang="en-US" altLang="zh-CN"/>
          </a:p>
          <a:p>
            <a:pPr marL="0" indent="0">
              <a:lnSpc>
                <a:spcPct val="150000"/>
              </a:lnSpc>
              <a:buNone/>
            </a:pPr>
            <a:r>
              <a:rPr lang="en-US" altLang="zh-CN"/>
              <a:t>	</a:t>
            </a:r>
            <a:r>
              <a:rPr lang="zh-CN" altLang="en-US"/>
              <a:t>对于共享文件而言，不同的进程对同一个文件进行同时读写操作将极有可能出现读写错误、数据乱码等情况。在</a:t>
            </a:r>
            <a:r>
              <a:rPr lang="en-US" altLang="zh-CN"/>
              <a:t>Linux</a:t>
            </a:r>
            <a:r>
              <a:rPr lang="zh-CN" altLang="en-US"/>
              <a:t>系统中，通常采用“文件锁”的方式，当某个进程独占资源的时候，该资源被锁定，其他进程无法访问，这样就解决了共享资源的竞争问题。</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a:t>	</a:t>
            </a:r>
            <a:r>
              <a:rPr lang="zh-CN" altLang="en-US"/>
              <a:t>文件锁包括建议性锁（又名“协同锁”）和强制性锁两种。建议性锁要求每个相关进程访问文件的时候检查是否已经有锁存在并尊重当前的锁（也可以不尊重）。一般情况下不建议使用建议性锁，因为无法保证每个进程都能自动检测是否有锁，</a:t>
            </a:r>
            <a:r>
              <a:rPr lang="en-US" altLang="zh-CN"/>
              <a:t>Linux</a:t>
            </a:r>
            <a:r>
              <a:rPr lang="zh-CN" altLang="en-US"/>
              <a:t>内核与系统总体上都坚持不使用建议性锁。而强制性锁是由内核指定的锁，当一个文件被加强制性锁的过程中，直至该所被释放之前，内核将阻止其他任何进程对该文件进行读或写操作，每次读或写操作都得检测锁是否存在。当然，采用强制性锁对内核的性能影响较大，每次内核在操作文件的时候都需要检查是否有强制性锁。</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t>	</a:t>
            </a:r>
            <a:r>
              <a:rPr lang="zh-CN" altLang="en-US"/>
              <a:t>在</a:t>
            </a:r>
            <a:r>
              <a:rPr lang="en-US" altLang="zh-CN"/>
              <a:t>Linux</a:t>
            </a:r>
            <a:r>
              <a:rPr lang="zh-CN" altLang="en-US"/>
              <a:t>内核提供的系统调用中，实现文件上锁的函数有</a:t>
            </a:r>
            <a:r>
              <a:rPr lang="en-US" altLang="zh-CN"/>
              <a:t>lockf()</a:t>
            </a:r>
            <a:r>
              <a:rPr lang="zh-CN" altLang="en-US"/>
              <a:t>和</a:t>
            </a:r>
            <a:r>
              <a:rPr lang="en-US" altLang="zh-CN"/>
              <a:t>fcntl()</a:t>
            </a:r>
            <a:r>
              <a:rPr lang="zh-CN" altLang="en-US"/>
              <a:t>，其中</a:t>
            </a:r>
            <a:r>
              <a:rPr lang="en-US" altLang="zh-CN"/>
              <a:t>lockf()</a:t>
            </a:r>
            <a:r>
              <a:rPr lang="zh-CN" altLang="en-US"/>
              <a:t>用于对文件加建议性锁，这里不再讲解。</a:t>
            </a:r>
            <a:r>
              <a:rPr lang="en-US" altLang="zh-CN"/>
              <a:t>fcntl()</a:t>
            </a:r>
            <a:r>
              <a:rPr lang="zh-CN" altLang="en-US"/>
              <a:t>函数既可以加建议性锁，也可以加强制性锁。同时，</a:t>
            </a:r>
            <a:r>
              <a:rPr lang="en-US" altLang="zh-CN"/>
              <a:t>fcntl()</a:t>
            </a:r>
            <a:r>
              <a:rPr lang="zh-CN" altLang="en-US"/>
              <a:t>还能对文件某部分上记录锁。所谓记录锁，其实就是字节范围锁，它能锁定文件内某个特定区域，当然也可锁定整个文件。</a:t>
            </a:r>
            <a:endParaRPr lang="en-US" altLang="zh-CN"/>
          </a:p>
          <a:p>
            <a:pPr marL="0" indent="0">
              <a:buNone/>
            </a:pPr>
            <a:r>
              <a:rPr lang="en-US" altLang="zh-CN" sz="2400"/>
              <a:t>	</a:t>
            </a:r>
            <a:r>
              <a:rPr lang="zh-CN" altLang="en-US"/>
              <a:t>记录锁又分为读锁和写锁两种。其中读锁又称为共享锁，它用来防止进程读取的文件记录被更改。记录内可设置多个读锁，但当有一个读锁存在的时候就不能在该记录区域设置写锁。写锁又称为排斥锁，在任何时刻只能有一个程序对文件的记录加写锁，它用来保证文件记录被某一进程更新数据的时候不被其他进程干扰，确保文件数据的正确性，同时也避免其他进程“弄脏”数据。文件记录一旦被设置写锁，就不能再设置任何锁直至该写锁解锁。</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a:xfrm>
            <a:off x="838200" y="1825625"/>
            <a:ext cx="10515600" cy="4351338"/>
          </a:xfrm>
        </p:spPr>
        <p:txBody>
          <a:bodyPr>
            <a:normAutofit/>
          </a:bodyPr>
          <a:lstStyle/>
          <a:p>
            <a:pPr marL="0" indent="0">
              <a:buNone/>
            </a:pPr>
            <a:r>
              <a:rPr lang="zh-CN" altLang="en-US">
                <a:solidFill>
                  <a:schemeClr val="accent1">
                    <a:lumMod val="75000"/>
                  </a:schemeClr>
                </a:solidFill>
              </a:rPr>
              <a:t>文件锁</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fcntl(int fd,int cmd,struct flock *lock_set);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cmd</a:t>
            </a:r>
            <a:r>
              <a:rPr lang="zh-CN" altLang="en-US">
                <a:solidFill>
                  <a:schemeClr val="accent2">
                    <a:lumMod val="75000"/>
                  </a:schemeClr>
                </a:solidFill>
              </a:rPr>
              <a:t>：检测锁或设置锁</a:t>
            </a:r>
            <a:endParaRPr lang="en-US" altLang="zh-CN">
              <a:solidFill>
                <a:schemeClr val="accent2">
                  <a:lumMod val="75000"/>
                </a:schemeClr>
              </a:solidFill>
            </a:endParaRPr>
          </a:p>
          <a:p>
            <a:pPr marL="0" indent="0">
              <a:lnSpc>
                <a:spcPct val="100000"/>
              </a:lnSpc>
              <a:buNone/>
            </a:pPr>
            <a:r>
              <a:rPr lang="en-US" altLang="zh-CN">
                <a:solidFill>
                  <a:schemeClr val="accent2">
                    <a:lumMod val="75000"/>
                  </a:schemeClr>
                </a:solidFill>
              </a:rPr>
              <a:t>lock_set</a:t>
            </a:r>
            <a:r>
              <a:rPr lang="zh-CN" altLang="en-US">
                <a:solidFill>
                  <a:schemeClr val="accent2">
                    <a:lumMod val="75000"/>
                  </a:schemeClr>
                </a:solidFill>
              </a:rPr>
              <a:t>：结构体类型指针</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:&lt;unistd.h&gt;&lt;sys/types.h&gt;&lt;fcntl.h&gt;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命令</a:t>
            </a:r>
            <a:endParaRPr lang="zh-CN" altLang="en-US"/>
          </a:p>
        </p:txBody>
      </p:sp>
      <p:sp>
        <p:nvSpPr>
          <p:cNvPr id="3" name="内容占位符 2"/>
          <p:cNvSpPr>
            <a:spLocks noGrp="1"/>
          </p:cNvSpPr>
          <p:nvPr>
            <p:ph idx="1"/>
          </p:nvPr>
        </p:nvSpPr>
        <p:spPr/>
        <p:txBody>
          <a:bodyPr>
            <a:normAutofit/>
          </a:bodyPr>
          <a:lstStyle/>
          <a:p>
            <a:pPr marL="0" indent="0">
              <a:buNone/>
            </a:pPr>
            <a:endParaRPr lang="en-US" altLang="zh-CN" sz="2400"/>
          </a:p>
          <a:p>
            <a:pPr marL="0" indent="0">
              <a:buNone/>
            </a:pPr>
            <a:endParaRPr lang="en-US" altLang="zh-CN"/>
          </a:p>
          <a:p>
            <a:pPr marL="0" indent="0">
              <a:buNone/>
            </a:pPr>
            <a:endParaRPr lang="en-US" altLang="zh-CN" sz="2400"/>
          </a:p>
          <a:p>
            <a:pPr marL="0" indent="0">
              <a:buNone/>
            </a:pPr>
            <a:endParaRPr lang="en-US" altLang="zh-CN"/>
          </a:p>
          <a:p>
            <a:pPr marL="0" indent="0">
              <a:buNone/>
            </a:pPr>
            <a:r>
              <a:rPr lang="zh-CN" altLang="en-US"/>
              <a:t>（更多参数请参阅</a:t>
            </a:r>
            <a:r>
              <a:rPr lang="en-US" altLang="zh-CN"/>
              <a:t>fcntl()</a:t>
            </a:r>
            <a:r>
              <a:rPr lang="zh-CN" altLang="en-US"/>
              <a:t>函数的使用手册）</a:t>
            </a:r>
            <a:endParaRPr lang="en-US" altLang="zh-CN"/>
          </a:p>
          <a:p>
            <a:pPr marL="0" indent="0">
              <a:buNone/>
            </a:pPr>
            <a:r>
              <a:rPr lang="zh-CN" altLang="en-US"/>
              <a:t>第二个参数</a:t>
            </a:r>
            <a:r>
              <a:rPr lang="en-US" altLang="zh-CN"/>
              <a:t>cmd</a:t>
            </a:r>
            <a:r>
              <a:rPr lang="zh-CN" altLang="en-US"/>
              <a:t>表示该操作对文件的命令，若该命令是对文件检测锁或施加锁，则需要第三个参数。</a:t>
            </a:r>
            <a:endParaRPr lang="en-US" altLang="zh-CN" sz="2400"/>
          </a:p>
        </p:txBody>
      </p:sp>
      <p:graphicFrame>
        <p:nvGraphicFramePr>
          <p:cNvPr id="4" name="表格 3"/>
          <p:cNvGraphicFramePr>
            <a:graphicFrameLocks noGrp="1"/>
          </p:cNvGraphicFramePr>
          <p:nvPr/>
        </p:nvGraphicFramePr>
        <p:xfrm>
          <a:off x="838201" y="1825625"/>
          <a:ext cx="10515599" cy="1828800"/>
        </p:xfrm>
        <a:graphic>
          <a:graphicData uri="http://schemas.openxmlformats.org/drawingml/2006/table">
            <a:tbl>
              <a:tblPr/>
              <a:tblGrid>
                <a:gridCol w="1526931"/>
                <a:gridCol w="8988668"/>
              </a:tblGrid>
              <a:tr h="166659">
                <a:tc>
                  <a:txBody>
                    <a:bodyPr/>
                    <a:lstStyle/>
                    <a:p>
                      <a:pPr algn="l" fontAlgn="t"/>
                      <a:r>
                        <a:rPr lang="zh-CN" altLang="en-US">
                          <a:solidFill>
                            <a:srgbClr val="FFFFFF"/>
                          </a:solidFill>
                          <a:effectLst/>
                        </a:rPr>
                        <a:t>命令</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解释</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ltLang="zh-CN" sz="1800" b="0" i="0" kern="1200">
                          <a:solidFill>
                            <a:schemeClr val="tx1"/>
                          </a:solidFill>
                          <a:effectLst/>
                          <a:latin typeface="+mn-lt"/>
                          <a:ea typeface="+mn-ea"/>
                          <a:cs typeface="+mn-cs"/>
                        </a:rPr>
                        <a:t>F_GETLK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检测文件锁状态，检测结果存放在第三个参数的结构体的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10083">
                <a:tc>
                  <a:txBody>
                    <a:bodyPr/>
                    <a:lstStyle/>
                    <a:p>
                      <a:pPr fontAlgn="t"/>
                      <a:r>
                        <a:rPr lang="en-US" altLang="zh-CN" sz="1800" b="0" i="0" kern="1200">
                          <a:solidFill>
                            <a:schemeClr val="tx1"/>
                          </a:solidFill>
                          <a:effectLst/>
                          <a:latin typeface="+mn-lt"/>
                          <a:ea typeface="+mn-ea"/>
                          <a:cs typeface="+mn-cs"/>
                        </a:rPr>
                        <a:t>F_SETLK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b="0" i="0" kern="1200">
                          <a:solidFill>
                            <a:schemeClr val="tx1"/>
                          </a:solidFill>
                          <a:effectLst/>
                          <a:latin typeface="+mn-lt"/>
                          <a:ea typeface="+mn-ea"/>
                          <a:cs typeface="+mn-cs"/>
                        </a:rPr>
                        <a:t>对文件进行锁操作，锁操作类型存放在第三个参数的结构体的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10083">
                <a:tc>
                  <a:txBody>
                    <a:bodyPr/>
                    <a:lstStyle/>
                    <a:p>
                      <a:pPr fontAlgn="t"/>
                      <a:r>
                        <a:rPr lang="en-US" altLang="zh-CN" sz="1800" b="0" i="0" kern="1200">
                          <a:solidFill>
                            <a:schemeClr val="tx1"/>
                          </a:solidFill>
                          <a:effectLst/>
                          <a:latin typeface="+mn-lt"/>
                          <a:ea typeface="+mn-ea"/>
                          <a:cs typeface="+mn-cs"/>
                        </a:rPr>
                        <a:t>F_SETLKW</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同</a:t>
                      </a:r>
                      <a:r>
                        <a:rPr lang="en-US" altLang="zh-CN" sz="1800" b="0" i="0" kern="1200">
                          <a:solidFill>
                            <a:schemeClr val="tx1"/>
                          </a:solidFill>
                          <a:effectLst/>
                          <a:latin typeface="+mn-lt"/>
                          <a:ea typeface="+mn-ea"/>
                          <a:cs typeface="+mn-cs"/>
                        </a:rPr>
                        <a:t>F_SETLK</a:t>
                      </a:r>
                      <a:r>
                        <a:rPr lang="zh-CN" altLang="en-US" sz="1800" b="0" i="0" kern="1200">
                          <a:solidFill>
                            <a:schemeClr val="tx1"/>
                          </a:solidFill>
                          <a:effectLst/>
                          <a:latin typeface="+mn-lt"/>
                          <a:ea typeface="+mn-ea"/>
                          <a:cs typeface="+mn-cs"/>
                        </a:rPr>
                        <a:t>，不过使用该参数时若不能对文件进行锁操作则会阻塞直至可以进行锁操作为止（</a:t>
                      </a:r>
                      <a:r>
                        <a:rPr lang="en-US" altLang="zh-CN" sz="1800" b="0" i="0" kern="1200">
                          <a:solidFill>
                            <a:schemeClr val="tx1"/>
                          </a:solidFill>
                          <a:effectLst/>
                          <a:latin typeface="+mn-lt"/>
                          <a:ea typeface="+mn-ea"/>
                          <a:cs typeface="+mn-cs"/>
                        </a:rPr>
                        <a:t>W</a:t>
                      </a:r>
                      <a:r>
                        <a:rPr lang="zh-CN" altLang="en-US" sz="1800" b="0" i="0" kern="1200">
                          <a:solidFill>
                            <a:schemeClr val="tx1"/>
                          </a:solidFill>
                          <a:effectLst/>
                          <a:latin typeface="+mn-lt"/>
                          <a:ea typeface="+mn-ea"/>
                          <a:cs typeface="+mn-cs"/>
                        </a:rPr>
                        <a:t>即</a:t>
                      </a:r>
                      <a:r>
                        <a:rPr lang="en-US" altLang="zh-CN" sz="1800" b="0" i="0" kern="1200">
                          <a:solidFill>
                            <a:schemeClr val="tx1"/>
                          </a:solidFill>
                          <a:effectLst/>
                          <a:latin typeface="+mn-lt"/>
                          <a:ea typeface="+mn-ea"/>
                          <a:cs typeface="+mn-cs"/>
                        </a:rPr>
                        <a:t>wait</a:t>
                      </a:r>
                      <a:r>
                        <a:rPr lang="zh-CN" altLang="en-US" sz="1800" b="0" i="0" kern="1200">
                          <a:solidFill>
                            <a:schemeClr val="tx1"/>
                          </a:solidFill>
                          <a:effectLst/>
                          <a:latin typeface="+mn-lt"/>
                          <a:ea typeface="+mn-ea"/>
                          <a:cs typeface="+mn-cs"/>
                        </a:rPr>
                        <a:t>，等待）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POSIX</a:t>
            </a:r>
            <a:r>
              <a:rPr lang="zh-CN" altLang="en-US"/>
              <a:t>规范</a:t>
            </a:r>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a:t>	POSIX</a:t>
            </a:r>
            <a:r>
              <a:rPr lang="zh-CN" altLang="en-US"/>
              <a:t>（</a:t>
            </a:r>
            <a:r>
              <a:rPr lang="en-US" altLang="zh-CN"/>
              <a:t>Portable Operating System Interface</a:t>
            </a:r>
            <a:r>
              <a:rPr lang="zh-CN" altLang="en-US"/>
              <a:t>，可移植操作系统接口规范）标准最初由</a:t>
            </a:r>
            <a:r>
              <a:rPr lang="en-US" altLang="zh-CN"/>
              <a:t>IEEE</a:t>
            </a:r>
            <a:r>
              <a:rPr lang="zh-CN" altLang="en-US"/>
              <a:t>（</a:t>
            </a:r>
            <a:r>
              <a:rPr lang="en-US" altLang="zh-CN"/>
              <a:t>Institute of Electrical and Electronics Engineers</a:t>
            </a:r>
            <a:r>
              <a:rPr lang="zh-CN" altLang="en-US"/>
              <a:t>，电气和电子工程师协会，是目前最大的全球性非营利性专业技术学会）制定，目的是</a:t>
            </a:r>
            <a:r>
              <a:rPr lang="zh-CN" altLang="en-US">
                <a:solidFill>
                  <a:srgbClr val="FF0000"/>
                </a:solidFill>
              </a:rPr>
              <a:t>提高</a:t>
            </a:r>
            <a:r>
              <a:rPr lang="en-US" altLang="zh-CN">
                <a:solidFill>
                  <a:srgbClr val="FF0000"/>
                </a:solidFill>
              </a:rPr>
              <a:t>UNIX</a:t>
            </a:r>
            <a:r>
              <a:rPr lang="zh-CN" altLang="en-US">
                <a:solidFill>
                  <a:srgbClr val="FF0000"/>
                </a:solidFill>
              </a:rPr>
              <a:t>环境下程序的可移植性</a:t>
            </a:r>
            <a:r>
              <a:rPr lang="zh-CN" altLang="en-US"/>
              <a:t>。</a:t>
            </a:r>
            <a:endParaRPr lang="en-US" altLang="zh-CN"/>
          </a:p>
          <a:p>
            <a:pPr marL="0" indent="0">
              <a:lnSpc>
                <a:spcPct val="150000"/>
              </a:lnSpc>
              <a:buNone/>
            </a:pPr>
            <a:r>
              <a:rPr lang="en-US" altLang="zh-CN"/>
              <a:t>	</a:t>
            </a:r>
            <a:r>
              <a:rPr lang="zh-CN" altLang="en-US"/>
              <a:t>通俗来讲，为一个兼容</a:t>
            </a:r>
            <a:r>
              <a:rPr lang="en-US" altLang="zh-CN"/>
              <a:t>POSIX</a:t>
            </a:r>
            <a:r>
              <a:rPr lang="zh-CN" altLang="en-US"/>
              <a:t>标准的操作系统编写的应用程序，可以在任何其他兼容</a:t>
            </a:r>
            <a:r>
              <a:rPr lang="en-US" altLang="zh-CN"/>
              <a:t>POSIX</a:t>
            </a:r>
            <a:r>
              <a:rPr lang="zh-CN" altLang="en-US"/>
              <a:t>标准的操作系统上编译执行而无需修改代码。常见的</a:t>
            </a:r>
            <a:r>
              <a:rPr lang="en-US" altLang="zh-CN"/>
              <a:t>Linux</a:t>
            </a:r>
            <a:r>
              <a:rPr lang="zh-CN" altLang="en-US"/>
              <a:t>与</a:t>
            </a:r>
            <a:r>
              <a:rPr lang="en-US" altLang="zh-CN"/>
              <a:t>UNIX</a:t>
            </a:r>
            <a:r>
              <a:rPr lang="zh-CN" altLang="en-US"/>
              <a:t>系统都支持</a:t>
            </a:r>
            <a:r>
              <a:rPr lang="en-US" altLang="zh-CN"/>
              <a:t>POSIX</a:t>
            </a:r>
            <a:r>
              <a:rPr lang="zh-CN" altLang="en-US"/>
              <a:t>标准。</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结构体</a:t>
            </a:r>
            <a:endParaRPr lang="zh-CN" altLang="en-US"/>
          </a:p>
        </p:txBody>
      </p:sp>
      <p:sp>
        <p:nvSpPr>
          <p:cNvPr id="3" name="内容占位符 2"/>
          <p:cNvSpPr>
            <a:spLocks noGrp="1"/>
          </p:cNvSpPr>
          <p:nvPr>
            <p:ph idx="1"/>
          </p:nvPr>
        </p:nvSpPr>
        <p:spPr/>
        <p:txBody>
          <a:bodyPr>
            <a:normAutofit fontScale="92500" lnSpcReduction="20000"/>
          </a:bodyPr>
          <a:lstStyle/>
          <a:p>
            <a:pPr marL="0" indent="0">
              <a:lnSpc>
                <a:spcPct val="110000"/>
              </a:lnSpc>
              <a:buNone/>
            </a:pPr>
            <a:r>
              <a:rPr lang="zh-CN" altLang="en-US"/>
              <a:t>第三个参数是对文件施加锁操作的相关参数设置的结构体</a:t>
            </a:r>
            <a:endParaRPr lang="zh-CN" altLang="en-US"/>
          </a:p>
          <a:p>
            <a:pPr marL="0" indent="0">
              <a:lnSpc>
                <a:spcPct val="110000"/>
              </a:lnSpc>
              <a:buNone/>
            </a:pPr>
            <a:r>
              <a:rPr lang="zh-CN" altLang="en-US"/>
              <a:t>注意：必须定义</a:t>
            </a:r>
            <a:r>
              <a:rPr lang="en-US" altLang="zh-CN"/>
              <a:t>struct flock</a:t>
            </a:r>
            <a:r>
              <a:rPr lang="zh-CN" altLang="en-US"/>
              <a:t>类型结构体并初始化结构体内的数据，然后使用地址传递的方式传递参数，不允许直接定义</a:t>
            </a:r>
            <a:r>
              <a:rPr lang="en-US" altLang="zh-CN"/>
              <a:t>struct flock* </a:t>
            </a:r>
            <a:r>
              <a:rPr lang="zh-CN" altLang="en-US"/>
              <a:t>类型指针直接传参</a:t>
            </a:r>
            <a:endParaRPr lang="en-US" altLang="zh-CN"/>
          </a:p>
          <a:p>
            <a:pPr marL="0" indent="0">
              <a:lnSpc>
                <a:spcPct val="110000"/>
              </a:lnSpc>
              <a:buNone/>
            </a:pPr>
            <a:r>
              <a:rPr lang="en-US" altLang="zh-CN"/>
              <a:t>struct flock{</a:t>
            </a:r>
            <a:endParaRPr lang="en-US" altLang="zh-CN"/>
          </a:p>
          <a:p>
            <a:pPr marL="0" indent="0">
              <a:lnSpc>
                <a:spcPct val="110000"/>
              </a:lnSpc>
              <a:buNone/>
            </a:pPr>
            <a:r>
              <a:rPr lang="en-US" altLang="zh-CN"/>
              <a:t>    short l_type;</a:t>
            </a:r>
            <a:endParaRPr lang="en-US" altLang="zh-CN"/>
          </a:p>
          <a:p>
            <a:pPr marL="0" indent="0">
              <a:lnSpc>
                <a:spcPct val="110000"/>
              </a:lnSpc>
              <a:buNone/>
            </a:pPr>
            <a:r>
              <a:rPr lang="en-US" altLang="zh-CN"/>
              <a:t>    short l_whence;</a:t>
            </a:r>
            <a:endParaRPr lang="en-US" altLang="zh-CN"/>
          </a:p>
          <a:p>
            <a:pPr marL="0" indent="0">
              <a:lnSpc>
                <a:spcPct val="110000"/>
              </a:lnSpc>
              <a:buNone/>
            </a:pPr>
            <a:r>
              <a:rPr lang="en-US" altLang="zh-CN"/>
              <a:t>    off_t l_start;</a:t>
            </a:r>
            <a:endParaRPr lang="en-US" altLang="zh-CN"/>
          </a:p>
          <a:p>
            <a:pPr marL="0" indent="0">
              <a:lnSpc>
                <a:spcPct val="110000"/>
              </a:lnSpc>
              <a:buNone/>
            </a:pPr>
            <a:r>
              <a:rPr lang="en-US" altLang="zh-CN"/>
              <a:t>    off_t l_len;</a:t>
            </a:r>
            <a:endParaRPr lang="en-US" altLang="zh-CN"/>
          </a:p>
          <a:p>
            <a:pPr marL="0" indent="0">
              <a:lnSpc>
                <a:spcPct val="110000"/>
              </a:lnSpc>
              <a:buNone/>
            </a:pPr>
            <a:r>
              <a:rPr lang="en-US" altLang="zh-CN"/>
              <a:t>    pid_t l_pid;</a:t>
            </a:r>
            <a:endParaRPr lang="zh-CN" altLang="en-US"/>
          </a:p>
          <a:p>
            <a:pPr marL="0" indent="0">
              <a:lnSpc>
                <a:spcPct val="110000"/>
              </a:lnSpc>
              <a:buNone/>
            </a:pPr>
            <a:r>
              <a:rPr lang="en-US" altLang="zh-CN"/>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结构体</a:t>
            </a:r>
            <a:r>
              <a:rPr lang="zh-CN" altLang="en-US">
                <a:sym typeface="+mn-ea"/>
              </a:rPr>
              <a:t>成员说明</a:t>
            </a:r>
            <a:endParaRPr lang="zh-CN" altLang="en-US"/>
          </a:p>
        </p:txBody>
      </p:sp>
      <p:sp>
        <p:nvSpPr>
          <p:cNvPr id="3" name="内容占位符 2"/>
          <p:cNvSpPr>
            <a:spLocks noGrp="1"/>
          </p:cNvSpPr>
          <p:nvPr>
            <p:ph idx="1"/>
          </p:nvPr>
        </p:nvSpPr>
        <p:spPr>
          <a:xfrm>
            <a:off x="838200" y="1690688"/>
            <a:ext cx="10515600" cy="4802187"/>
          </a:xfrm>
        </p:spPr>
        <p:txBody>
          <a:bodyPr>
            <a:normAutofit/>
          </a:bodyPr>
          <a:lstStyle/>
          <a:p>
            <a:pPr marL="0" indent="0">
              <a:lnSpc>
                <a:spcPct val="100000"/>
              </a:lnSpc>
              <a:buNone/>
            </a:pPr>
            <a:r>
              <a:rPr lang="en-US" altLang="zh-CN" sz="1800"/>
              <a:t>l_type</a:t>
            </a:r>
            <a:r>
              <a:rPr lang="zh-CN" altLang="en-US" sz="1800"/>
              <a:t>：加锁的类型，有如下三个宏可选</a:t>
            </a:r>
            <a:endParaRPr lang="zh-CN" altLang="en-US" sz="1800"/>
          </a:p>
          <a:p>
            <a:pPr marL="0" indent="0">
              <a:lnSpc>
                <a:spcPct val="100000"/>
              </a:lnSpc>
              <a:buNone/>
            </a:pPr>
            <a:r>
              <a:rPr lang="en-US" altLang="zh-CN" sz="1800"/>
              <a:t>	F_RDLCK</a:t>
            </a:r>
            <a:r>
              <a:rPr lang="zh-CN" altLang="en-US" sz="1800"/>
              <a:t>：读锁（共享锁）</a:t>
            </a:r>
            <a:endParaRPr lang="zh-CN" altLang="en-US" sz="1800"/>
          </a:p>
          <a:p>
            <a:pPr marL="0" indent="0">
              <a:lnSpc>
                <a:spcPct val="100000"/>
              </a:lnSpc>
              <a:buNone/>
            </a:pPr>
            <a:r>
              <a:rPr lang="en-US" altLang="zh-CN" sz="1800"/>
              <a:t>	F_WRLCK</a:t>
            </a:r>
            <a:r>
              <a:rPr lang="zh-CN" altLang="en-US" sz="1800"/>
              <a:t>：写锁（排斥锁）</a:t>
            </a:r>
            <a:endParaRPr lang="zh-CN" altLang="en-US" sz="1800"/>
          </a:p>
          <a:p>
            <a:pPr marL="0" indent="0">
              <a:lnSpc>
                <a:spcPct val="100000"/>
              </a:lnSpc>
              <a:buNone/>
            </a:pPr>
            <a:r>
              <a:rPr lang="en-US" altLang="zh-CN" sz="1800"/>
              <a:t>	F_UNLCK</a:t>
            </a:r>
            <a:r>
              <a:rPr lang="zh-CN" altLang="en-US" sz="1800"/>
              <a:t>：无锁</a:t>
            </a:r>
            <a:r>
              <a:rPr lang="en-US" altLang="zh-CN" sz="1800"/>
              <a:t>/</a:t>
            </a:r>
            <a:r>
              <a:rPr lang="zh-CN" altLang="en-US" sz="1800"/>
              <a:t>解锁</a:t>
            </a:r>
            <a:endParaRPr lang="zh-CN" altLang="en-US" sz="1800"/>
          </a:p>
          <a:p>
            <a:pPr marL="0" indent="0">
              <a:lnSpc>
                <a:spcPct val="100000"/>
              </a:lnSpc>
              <a:buNone/>
            </a:pPr>
            <a:r>
              <a:rPr lang="en-US" altLang="zh-CN" sz="1800"/>
              <a:t>l_whence</a:t>
            </a:r>
            <a:r>
              <a:rPr lang="zh-CN" altLang="en-US" sz="1800"/>
              <a:t>：相对于偏移量的</a:t>
            </a:r>
            <a:r>
              <a:rPr lang="zh-CN" altLang="en-US" sz="1800">
                <a:solidFill>
                  <a:srgbClr val="FF0000"/>
                </a:solidFill>
              </a:rPr>
              <a:t>起点</a:t>
            </a:r>
            <a:r>
              <a:rPr lang="zh-CN" altLang="en-US" sz="1800"/>
              <a:t>，参数等同于</a:t>
            </a:r>
            <a:r>
              <a:rPr lang="en-US" altLang="zh-CN" sz="1800"/>
              <a:t>lseek()</a:t>
            </a:r>
            <a:r>
              <a:rPr lang="zh-CN" altLang="en-US" sz="1800"/>
              <a:t>中的</a:t>
            </a:r>
            <a:r>
              <a:rPr lang="en-US" altLang="zh-CN" sz="1800"/>
              <a:t>whence</a:t>
            </a:r>
            <a:r>
              <a:rPr lang="zh-CN" altLang="en-US" sz="1800"/>
              <a:t>参数</a:t>
            </a:r>
            <a:endParaRPr lang="zh-CN" altLang="en-US" sz="1800"/>
          </a:p>
          <a:p>
            <a:pPr marL="0" indent="0">
              <a:lnSpc>
                <a:spcPct val="100000"/>
              </a:lnSpc>
              <a:buNone/>
            </a:pPr>
            <a:r>
              <a:rPr lang="en-US" altLang="zh-CN" sz="1800"/>
              <a:t>	SEEK_SET/SEEK_CUR/SEEK_END</a:t>
            </a:r>
            <a:endParaRPr lang="en-US" altLang="zh-CN" sz="1800"/>
          </a:p>
          <a:p>
            <a:pPr marL="0" indent="0">
              <a:lnSpc>
                <a:spcPct val="100000"/>
              </a:lnSpc>
              <a:buNone/>
            </a:pPr>
            <a:r>
              <a:rPr lang="en-US" altLang="zh-CN" sz="1800"/>
              <a:t>l_start</a:t>
            </a:r>
            <a:r>
              <a:rPr lang="zh-CN" altLang="en-US" sz="1800"/>
              <a:t>：加锁区域在文件中的相对位移，与</a:t>
            </a:r>
            <a:r>
              <a:rPr lang="en-US" altLang="zh-CN" sz="1800"/>
              <a:t>l_whence</a:t>
            </a:r>
            <a:r>
              <a:rPr lang="zh-CN" altLang="en-US" sz="1800"/>
              <a:t>共同决定加锁区域的起始位置</a:t>
            </a:r>
            <a:endParaRPr lang="zh-CN" altLang="en-US" sz="1800"/>
          </a:p>
          <a:p>
            <a:pPr marL="0" indent="0">
              <a:lnSpc>
                <a:spcPct val="100000"/>
              </a:lnSpc>
              <a:buNone/>
            </a:pPr>
            <a:r>
              <a:rPr lang="en-US" altLang="zh-CN" sz="1800"/>
              <a:t>l_len</a:t>
            </a:r>
            <a:r>
              <a:rPr lang="zh-CN" altLang="en-US" sz="1800"/>
              <a:t>：加锁区域的长度，若为</a:t>
            </a:r>
            <a:r>
              <a:rPr lang="en-US" altLang="zh-CN" sz="1800"/>
              <a:t>0</a:t>
            </a:r>
            <a:r>
              <a:rPr lang="zh-CN" altLang="en-US" sz="1800"/>
              <a:t>则表示直至文件结尾</a:t>
            </a:r>
            <a:r>
              <a:rPr lang="en-US" altLang="zh-CN" sz="1800"/>
              <a:t>EOF</a:t>
            </a:r>
            <a:endParaRPr lang="en-US" altLang="zh-CN" sz="1800"/>
          </a:p>
          <a:p>
            <a:pPr marL="0" indent="0">
              <a:lnSpc>
                <a:spcPct val="100000"/>
              </a:lnSpc>
              <a:buNone/>
            </a:pPr>
            <a:r>
              <a:rPr lang="en-US" altLang="zh-CN" sz="1800"/>
              <a:t>l_pid</a:t>
            </a:r>
            <a:r>
              <a:rPr lang="zh-CN" altLang="en-US" sz="1800"/>
              <a:t>：具有阻塞当前进程的锁，其持有的进程号会存放在</a:t>
            </a:r>
            <a:r>
              <a:rPr lang="en-US" altLang="zh-CN" sz="1800"/>
              <a:t>l_pid</a:t>
            </a:r>
            <a:r>
              <a:rPr lang="zh-CN" altLang="en-US" sz="1800"/>
              <a:t>中，仅由</a:t>
            </a:r>
            <a:r>
              <a:rPr lang="en-US" altLang="zh-CN" sz="1800"/>
              <a:t>F_GETLK</a:t>
            </a:r>
            <a:r>
              <a:rPr lang="zh-CN" altLang="en-US" sz="1800"/>
              <a:t>返回</a:t>
            </a:r>
            <a:endParaRPr lang="zh-CN"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管道</a:t>
            </a:r>
            <a:endParaRPr lang="zh-CN" altLang="en-US"/>
          </a:p>
        </p:txBody>
      </p:sp>
      <p:sp>
        <p:nvSpPr>
          <p:cNvPr id="3" name="内容占位符 2"/>
          <p:cNvSpPr>
            <a:spLocks noGrp="1"/>
          </p:cNvSpPr>
          <p:nvPr>
            <p:ph idx="1"/>
          </p:nvPr>
        </p:nvSpPr>
        <p:spPr/>
        <p:txBody>
          <a:bodyPr>
            <a:normAutofit fontScale="70000"/>
          </a:bodyPr>
          <a:p>
            <a:pPr marL="0" indent="0" fontAlgn="auto">
              <a:lnSpc>
                <a:spcPct val="150000"/>
              </a:lnSpc>
              <a:buNone/>
            </a:pPr>
            <a:r>
              <a:rPr lang="zh-CN" altLang="en-US"/>
              <a:t>管道是Linux支持的最初Unix IPC形式之一，具有以下特点：</a:t>
            </a:r>
            <a:endParaRPr lang="zh-CN" altLang="en-US"/>
          </a:p>
          <a:p>
            <a:pPr marL="0" indent="0" fontAlgn="auto">
              <a:lnSpc>
                <a:spcPct val="150000"/>
              </a:lnSpc>
              <a:buNone/>
            </a:pPr>
            <a:endParaRPr lang="zh-CN" altLang="en-US"/>
          </a:p>
          <a:p>
            <a:pPr fontAlgn="auto">
              <a:lnSpc>
                <a:spcPct val="150000"/>
              </a:lnSpc>
              <a:buFont typeface="Wingdings" panose="05000000000000000000" charset="0"/>
              <a:buChar char=""/>
            </a:pPr>
            <a:r>
              <a:rPr lang="zh-CN" altLang="en-US"/>
              <a:t>管道是半双工的，数据只能向一个方向流动；需要双方通信时，需要建立起两个管道；</a:t>
            </a:r>
            <a:endParaRPr lang="zh-CN" altLang="en-US"/>
          </a:p>
          <a:p>
            <a:pPr fontAlgn="auto">
              <a:lnSpc>
                <a:spcPct val="150000"/>
              </a:lnSpc>
              <a:buFont typeface="Wingdings" panose="05000000000000000000" charset="0"/>
              <a:buChar char=""/>
            </a:pPr>
            <a:r>
              <a:rPr lang="zh-CN" altLang="en-US"/>
              <a:t>只能用于父子进程或者兄弟进程之间（具有亲缘关系的进程）；</a:t>
            </a:r>
            <a:endParaRPr lang="zh-CN" altLang="en-US"/>
          </a:p>
          <a:p>
            <a:pPr fontAlgn="auto">
              <a:lnSpc>
                <a:spcPct val="150000"/>
              </a:lnSpc>
              <a:buFont typeface="Wingdings" panose="05000000000000000000" charset="0"/>
              <a:buChar char=""/>
            </a:pPr>
            <a:r>
              <a:rPr lang="zh-CN" altLang="en-US"/>
              <a:t>单独构成一种独立的文件系统：管道对于管道两端的进程而言，就是一个文件，但它不是普通的文件，它不属于某种文件系统，而是自立门户，单独构成一种文件系统，并且只存在与内存中。</a:t>
            </a:r>
            <a:endParaRPr lang="zh-CN" altLang="en-US"/>
          </a:p>
          <a:p>
            <a:pPr fontAlgn="auto">
              <a:lnSpc>
                <a:spcPct val="150000"/>
              </a:lnSpc>
              <a:buFont typeface="Wingdings" panose="05000000000000000000" charset="0"/>
              <a:buChar char=""/>
            </a:pPr>
            <a:r>
              <a:rPr lang="zh-CN" altLang="en-US"/>
              <a:t>数据的读出和写入：一个进程向管道中写的内容被管道另一端的进程读出。写入的内容每次都添加在管道缓冲区的末尾，并且每次都是从缓冲区的头部读出数据。</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匿名管道的创建</a:t>
            </a:r>
            <a:endParaRPr lang="zh-CN" altLang="en-US"/>
          </a:p>
        </p:txBody>
      </p:sp>
      <p:sp>
        <p:nvSpPr>
          <p:cNvPr id="3" name="内容占位符 2"/>
          <p:cNvSpPr>
            <a:spLocks noGrp="1"/>
          </p:cNvSpPr>
          <p:nvPr>
            <p:ph idx="1"/>
          </p:nvPr>
        </p:nvSpPr>
        <p:spPr>
          <a:xfrm>
            <a:off x="838200" y="1825625"/>
            <a:ext cx="10515600" cy="4312285"/>
          </a:xfrm>
        </p:spPr>
        <p:txBody>
          <a:bodyPr>
            <a:normAutofit/>
          </a:bodyPr>
          <a:lstStyle/>
          <a:p>
            <a:pPr marL="0" indent="0">
              <a:buNone/>
            </a:pPr>
            <a:r>
              <a:rPr lang="zh-CN" altLang="en-US">
                <a:solidFill>
                  <a:schemeClr val="accent1">
                    <a:lumMod val="75000"/>
                  </a:schemeClr>
                </a:solidFill>
              </a:rPr>
              <a:t>管道的创建</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pipe(int fd[2]);</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a:solidFill>
                  <a:schemeClr val="accent2">
                    <a:lumMod val="75000"/>
                  </a:schemeClr>
                </a:solidFill>
              </a:rPr>
              <a:t>fd：文件描述符数组</a:t>
            </a:r>
            <a:endParaRPr>
              <a:solidFill>
                <a:schemeClr val="accent2">
                  <a:lumMod val="75000"/>
                </a:schemeClr>
              </a:solidFill>
            </a:endParaRPr>
          </a:p>
          <a:p>
            <a:pPr marL="0" indent="0">
              <a:buNone/>
            </a:pPr>
            <a:r>
              <a:rPr>
                <a:solidFill>
                  <a:schemeClr val="accent2">
                    <a:lumMod val="75000"/>
                  </a:schemeClr>
                </a:solidFill>
              </a:rPr>
              <a:t>fd[0]表示读端</a:t>
            </a:r>
            <a:endParaRPr>
              <a:solidFill>
                <a:schemeClr val="accent2">
                  <a:lumMod val="75000"/>
                </a:schemeClr>
              </a:solidFill>
            </a:endParaRPr>
          </a:p>
          <a:p>
            <a:pPr marL="0" indent="0">
              <a:buNone/>
            </a:pPr>
            <a:r>
              <a:rPr>
                <a:solidFill>
                  <a:schemeClr val="accent2">
                    <a:lumMod val="75000"/>
                  </a:schemeClr>
                </a:solidFill>
              </a:rPr>
              <a:t>fd[1]表示写端 </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a:t>
            </a:r>
            <a:r>
              <a:rPr lang="zh-CN" altLang="en-US">
                <a:solidFill>
                  <a:schemeClr val="accent6">
                    <a:lumMod val="75000"/>
                  </a:schemeClr>
                </a:solidFill>
              </a:rPr>
              <a:t>错误代码</a:t>
            </a:r>
            <a:r>
              <a:rPr lang="en-US" altLang="zh-CN">
                <a:solidFill>
                  <a:schemeClr val="accent6">
                    <a:lumMod val="75000"/>
                  </a:schemeClr>
                </a:solidFill>
              </a:rPr>
              <a:t>/</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sp>
        <p:nvSpPr>
          <p:cNvPr id="3" name="内容占位符 2"/>
          <p:cNvSpPr>
            <a:spLocks noGrp="1"/>
          </p:cNvSpPr>
          <p:nvPr>
            <p:ph idx="1"/>
          </p:nvPr>
        </p:nvSpPr>
        <p:spPr/>
        <p:txBody>
          <a:bodyPr/>
          <a:p>
            <a:pPr marL="0" indent="0">
              <a:buNone/>
            </a:pPr>
            <a:r>
              <a:rPr lang="zh-CN" altLang="en-US"/>
              <a:t>编写</a:t>
            </a:r>
            <a:r>
              <a:rPr lang="en-US" altLang="zh-CN"/>
              <a:t>C</a:t>
            </a:r>
            <a:r>
              <a:rPr lang="zh-CN" altLang="en-US"/>
              <a:t>语言程序</a:t>
            </a:r>
            <a:r>
              <a:rPr lang="en-US" altLang="zh-CN"/>
              <a:t>mycat.c</a:t>
            </a:r>
            <a:r>
              <a:rPr lang="zh-CN" altLang="en-US"/>
              <a:t>实现</a:t>
            </a:r>
            <a:r>
              <a:rPr lang="en-US" altLang="zh-CN"/>
              <a:t>linux</a:t>
            </a:r>
            <a:r>
              <a:rPr lang="zh-CN" altLang="en-US"/>
              <a:t>下</a:t>
            </a:r>
            <a:r>
              <a:rPr lang="en-US" altLang="zh-CN"/>
              <a:t>cat</a:t>
            </a:r>
            <a:r>
              <a:rPr lang="zh-CN" altLang="en-US"/>
              <a:t>指令对文本文件的效果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虚拟文件系统</a:t>
            </a:r>
            <a:r>
              <a:rPr lang="en-US" altLang="zh-CN"/>
              <a:t>VFS</a:t>
            </a:r>
            <a:endParaRPr lang="zh-CN" altLang="en-US"/>
          </a:p>
        </p:txBody>
      </p:sp>
      <p:sp>
        <p:nvSpPr>
          <p:cNvPr id="3" name="内容占位符 2"/>
          <p:cNvSpPr>
            <a:spLocks noGrp="1"/>
          </p:cNvSpPr>
          <p:nvPr>
            <p:ph idx="1"/>
          </p:nvPr>
        </p:nvSpPr>
        <p:spPr>
          <a:xfrm>
            <a:off x="838200" y="1833939"/>
            <a:ext cx="11096106" cy="4400606"/>
          </a:xfrm>
        </p:spPr>
        <p:txBody>
          <a:bodyPr>
            <a:normAutofit/>
          </a:bodyPr>
          <a:lstStyle/>
          <a:p>
            <a:pPr marL="0" indent="0">
              <a:lnSpc>
                <a:spcPct val="150000"/>
              </a:lnSpc>
              <a:buNone/>
            </a:pPr>
            <a:r>
              <a:rPr lang="en-US" altLang="zh-CN" sz="2000"/>
              <a:t>	Linux</a:t>
            </a:r>
            <a:r>
              <a:rPr lang="zh-CN" altLang="en-US" sz="2000"/>
              <a:t>系统的一个成功的关键因素是它具有与其他操作系统共存的能力。</a:t>
            </a:r>
            <a:r>
              <a:rPr lang="en-US" altLang="zh-CN" sz="2000"/>
              <a:t>Linux</a:t>
            </a:r>
            <a:r>
              <a:rPr lang="zh-CN" altLang="en-US" sz="2000"/>
              <a:t>的文件系统由两层结构搭建：上面的虚拟文件系统</a:t>
            </a:r>
            <a:r>
              <a:rPr lang="en-US" altLang="zh-CN" sz="2000"/>
              <a:t>VFS</a:t>
            </a:r>
            <a:r>
              <a:rPr lang="zh-CN" altLang="en-US" sz="2000"/>
              <a:t>（</a:t>
            </a:r>
            <a:r>
              <a:rPr lang="en-US" altLang="zh-CN" sz="2000"/>
              <a:t>Virtual File System</a:t>
            </a:r>
            <a:r>
              <a:rPr lang="zh-CN" altLang="en-US" sz="2000"/>
              <a:t>），和下面的各种不同的具体文件系统（例如</a:t>
            </a:r>
            <a:r>
              <a:rPr lang="en-US" altLang="zh-CN" sz="2000"/>
              <a:t>Ext</a:t>
            </a:r>
            <a:r>
              <a:rPr lang="zh-CN" altLang="en-US" sz="2000"/>
              <a:t>、</a:t>
            </a:r>
            <a:r>
              <a:rPr lang="en-US" altLang="zh-CN" sz="2000"/>
              <a:t>FAT32</a:t>
            </a:r>
            <a:r>
              <a:rPr lang="zh-CN" altLang="en-US" sz="2000"/>
              <a:t>、</a:t>
            </a:r>
            <a:r>
              <a:rPr lang="en-US" altLang="zh-CN" sz="2000"/>
              <a:t>NFS</a:t>
            </a:r>
            <a:r>
              <a:rPr lang="zh-CN" altLang="en-US" sz="2000"/>
              <a:t>等）。</a:t>
            </a:r>
            <a:endParaRPr lang="en-US" altLang="zh-CN" sz="2000"/>
          </a:p>
          <a:p>
            <a:pPr marL="0" indent="0">
              <a:lnSpc>
                <a:spcPct val="150000"/>
              </a:lnSpc>
              <a:buNone/>
            </a:pPr>
            <a:r>
              <a:rPr lang="en-US" altLang="zh-CN" sz="2000"/>
              <a:t>	VFS</a:t>
            </a:r>
            <a:r>
              <a:rPr lang="zh-CN" altLang="en-US" sz="2000"/>
              <a:t>将各种具体的文件系统的公共部分抽取出来形成一个抽象层，位于用户的程序与具体需要使用的系统中间，并提供系统调用接口。这样我们只需针对</a:t>
            </a:r>
            <a:r>
              <a:rPr lang="en-US" altLang="zh-CN" sz="2000"/>
              <a:t>VFS</a:t>
            </a:r>
            <a:r>
              <a:rPr lang="zh-CN" altLang="en-US" sz="2000"/>
              <a:t>提供的系统调用进行文件操作而无需具体考虑底层细节。</a:t>
            </a:r>
            <a:r>
              <a:rPr lang="en-US" altLang="zh-CN" sz="2000"/>
              <a:t>VFS</a:t>
            </a:r>
            <a:r>
              <a:rPr lang="zh-CN" altLang="en-US" sz="2000"/>
              <a:t>屏蔽了用户对底层细节的描述使得编程简化。</a:t>
            </a:r>
            <a:endParaRPr lang="en-US" altLang="zh-CN" sz="2000"/>
          </a:p>
          <a:p>
            <a:pPr marL="0" indent="0">
              <a:lnSpc>
                <a:spcPct val="150000"/>
              </a:lnSpc>
              <a:buNone/>
            </a:pPr>
            <a:r>
              <a:rPr lang="en-US" altLang="zh-CN" sz="2000"/>
              <a:t>	</a:t>
            </a:r>
            <a:r>
              <a:rPr lang="zh-CN" altLang="en-US" sz="2000"/>
              <a:t>可以使用指令</a:t>
            </a:r>
            <a:r>
              <a:rPr lang="en-US" altLang="zh-CN" sz="2000"/>
              <a:t>:</a:t>
            </a:r>
            <a:r>
              <a:rPr lang="en-US" altLang="zh-CN" sz="2000">
                <a:solidFill>
                  <a:srgbClr val="FF0000"/>
                </a:solidFill>
              </a:rPr>
              <a:t>cat /proc/filesystems</a:t>
            </a:r>
            <a:endParaRPr lang="en-US" altLang="zh-CN" sz="2000">
              <a:solidFill>
                <a:srgbClr val="FF0000"/>
              </a:solidFill>
            </a:endParaRPr>
          </a:p>
          <a:p>
            <a:pPr marL="0" indent="0">
              <a:lnSpc>
                <a:spcPct val="150000"/>
              </a:lnSpc>
              <a:buNone/>
            </a:pPr>
            <a:r>
              <a:rPr lang="en-US" altLang="zh-CN" sz="2000"/>
              <a:t>	</a:t>
            </a:r>
            <a:r>
              <a:rPr lang="zh-CN" altLang="en-US" sz="2000"/>
              <a:t>查看当前操作系统支持哪些具体文件系统。</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文件与文件描述符</a:t>
            </a:r>
            <a:endParaRPr lang="zh-CN" altLang="en-US"/>
          </a:p>
        </p:txBody>
      </p:sp>
      <p:sp>
        <p:nvSpPr>
          <p:cNvPr id="3" name="内容占位符 2"/>
          <p:cNvSpPr>
            <a:spLocks noGrp="1"/>
          </p:cNvSpPr>
          <p:nvPr>
            <p:ph idx="1"/>
          </p:nvPr>
        </p:nvSpPr>
        <p:spPr>
          <a:xfrm>
            <a:off x="838200" y="1825624"/>
            <a:ext cx="10515600" cy="4292543"/>
          </a:xfrm>
        </p:spPr>
        <p:txBody>
          <a:bodyPr>
            <a:normAutofit/>
          </a:bodyPr>
          <a:lstStyle/>
          <a:p>
            <a:pPr marL="0" indent="0">
              <a:lnSpc>
                <a:spcPct val="150000"/>
              </a:lnSpc>
              <a:buNone/>
            </a:pPr>
            <a:r>
              <a:rPr lang="en-US" altLang="zh-CN" sz="1800"/>
              <a:t>	Linux</a:t>
            </a:r>
            <a:r>
              <a:rPr lang="zh-CN" altLang="en-US" sz="1800"/>
              <a:t>操作系统是基于文件概念搭建起来的操作系统（“</a:t>
            </a:r>
            <a:r>
              <a:rPr lang="zh-CN" altLang="en-US" sz="1800">
                <a:solidFill>
                  <a:srgbClr val="FF0000"/>
                </a:solidFill>
              </a:rPr>
              <a:t>万物皆文件</a:t>
            </a:r>
            <a:r>
              <a:rPr lang="zh-CN" altLang="en-US" sz="1800"/>
              <a:t>”），基于这一点，所有的</a:t>
            </a:r>
            <a:r>
              <a:rPr lang="en-US" altLang="zh-CN" sz="1800"/>
              <a:t>I/O</a:t>
            </a:r>
            <a:r>
              <a:rPr lang="zh-CN" altLang="en-US" sz="1800"/>
              <a:t>设备都可以直接当做文件来处理。因此操作普通文件的操作函数与操作设备文件的操作函数是相同的，这样大大简化了系统对不同设备、不同文件的处理，提高了效率。</a:t>
            </a:r>
            <a:endParaRPr lang="en-US" altLang="zh-CN" sz="1800"/>
          </a:p>
          <a:p>
            <a:pPr marL="0" indent="0">
              <a:lnSpc>
                <a:spcPct val="150000"/>
              </a:lnSpc>
              <a:buNone/>
            </a:pPr>
            <a:r>
              <a:rPr lang="en-US" altLang="zh-CN" sz="1800"/>
              <a:t>	</a:t>
            </a:r>
            <a:r>
              <a:rPr lang="zh-CN" altLang="en-US" sz="1800"/>
              <a:t>那么对于内核而言，内核是如何区分不同的文件呢？内核使用文件描述符来索引打开的文件。</a:t>
            </a:r>
            <a:r>
              <a:rPr lang="zh-CN" altLang="en-US" sz="1800">
                <a:solidFill>
                  <a:srgbClr val="FF0000"/>
                </a:solidFill>
              </a:rPr>
              <a:t>文件描述符是一个非负整数</a:t>
            </a:r>
            <a:r>
              <a:rPr lang="zh-CN" altLang="en-US" sz="1800"/>
              <a:t>，每当打开一个存在的文件或创建一个新文件的时候，内核会向进程返回一个文件描述符，当对文件进行相应操作的时候，使用文件描述符作为参数传递给相应的函数。</a:t>
            </a:r>
            <a:endParaRPr lang="en-US" altLang="zh-CN" sz="1800"/>
          </a:p>
          <a:p>
            <a:pPr marL="0" indent="0">
              <a:lnSpc>
                <a:spcPct val="150000"/>
              </a:lnSpc>
              <a:buNone/>
            </a:pPr>
            <a:r>
              <a:rPr lang="en-US" altLang="zh-CN" sz="1800"/>
              <a:t>	</a:t>
            </a:r>
            <a:r>
              <a:rPr lang="zh-CN" altLang="en-US" sz="1800"/>
              <a:t>通常一个进程启动时，都会打开三个流：标准输入、标准输出、标准错误输出，这三个流的文件描述符分别是</a:t>
            </a:r>
            <a:r>
              <a:rPr lang="en-US" altLang="zh-CN" sz="1800"/>
              <a:t>0</a:t>
            </a:r>
            <a:r>
              <a:rPr lang="zh-CN" altLang="en-US" sz="1800"/>
              <a:t>、</a:t>
            </a:r>
            <a:r>
              <a:rPr lang="en-US" altLang="zh-CN" sz="1800"/>
              <a:t>1</a:t>
            </a:r>
            <a:r>
              <a:rPr lang="zh-CN" altLang="en-US" sz="1800"/>
              <a:t>、</a:t>
            </a:r>
            <a:r>
              <a:rPr lang="en-US" altLang="zh-CN" sz="1800"/>
              <a:t>2</a:t>
            </a:r>
            <a:r>
              <a:rPr lang="zh-CN" altLang="en-US" sz="1800"/>
              <a:t>，对应的宏定义是</a:t>
            </a:r>
            <a:r>
              <a:rPr lang="en-US" altLang="zh-CN" sz="1800"/>
              <a:t>STDIN_FILENO</a:t>
            </a:r>
            <a:r>
              <a:rPr lang="zh-CN" altLang="en-US" sz="1800"/>
              <a:t>、</a:t>
            </a:r>
            <a:r>
              <a:rPr lang="en-US" altLang="zh-CN" sz="1800"/>
              <a:t>STDOUT_FILENO</a:t>
            </a:r>
            <a:r>
              <a:rPr lang="zh-CN" altLang="en-US" sz="1800"/>
              <a:t>、</a:t>
            </a:r>
            <a:r>
              <a:rPr lang="en-US" altLang="zh-CN" sz="1800"/>
              <a:t>STDERR_FILENO</a:t>
            </a:r>
            <a:r>
              <a:rPr lang="zh-CN" altLang="en-US" sz="1800"/>
              <a:t>。可以查看头文件</a:t>
            </a:r>
            <a:r>
              <a:rPr lang="en-US" altLang="zh-CN" sz="1800"/>
              <a:t>unistd.h</a:t>
            </a:r>
            <a:r>
              <a:rPr lang="zh-CN" altLang="en-US" sz="1800"/>
              <a:t>查看相关定义。</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文件与文件描述符</a:t>
            </a:r>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a:t>	</a:t>
            </a:r>
            <a:r>
              <a:rPr lang="zh-CN" altLang="en-US"/>
              <a:t>基于文件描述符的</a:t>
            </a:r>
            <a:r>
              <a:rPr lang="en-US" altLang="zh-CN"/>
              <a:t>I/O</a:t>
            </a:r>
            <a:r>
              <a:rPr lang="zh-CN" altLang="en-US"/>
              <a:t>操作虽然不能直接移植到诸如</a:t>
            </a:r>
            <a:r>
              <a:rPr lang="en-US" altLang="zh-CN"/>
              <a:t>Windows</a:t>
            </a:r>
            <a:r>
              <a:rPr lang="zh-CN" altLang="en-US"/>
              <a:t>系统等之外的操作系统上，但对于某些底层的</a:t>
            </a:r>
            <a:r>
              <a:rPr lang="en-US" altLang="zh-CN"/>
              <a:t>I/O</a:t>
            </a:r>
            <a:r>
              <a:rPr lang="zh-CN" altLang="en-US"/>
              <a:t>操作（例如</a:t>
            </a:r>
            <a:r>
              <a:rPr lang="zh-CN" altLang="en-US">
                <a:solidFill>
                  <a:srgbClr val="FF0000"/>
                </a:solidFill>
              </a:rPr>
              <a:t>驱动程序</a:t>
            </a:r>
            <a:r>
              <a:rPr lang="zh-CN" altLang="en-US"/>
              <a:t>、网络连接等）是唯一的操作途径。</a:t>
            </a:r>
            <a:endParaRPr lang="zh-CN" altLang="en-US"/>
          </a:p>
        </p:txBody>
      </p:sp>
      <p:graphicFrame>
        <p:nvGraphicFramePr>
          <p:cNvPr id="4" name="表格 3"/>
          <p:cNvGraphicFramePr>
            <a:graphicFrameLocks noGrp="1"/>
          </p:cNvGraphicFramePr>
          <p:nvPr/>
        </p:nvGraphicFramePr>
        <p:xfrm>
          <a:off x="838200" y="4300362"/>
          <a:ext cx="10515600" cy="1876601"/>
        </p:xfrm>
        <a:graphic>
          <a:graphicData uri="http://schemas.openxmlformats.org/drawingml/2006/table">
            <a:tbl>
              <a:tblPr/>
              <a:tblGrid>
                <a:gridCol w="3110064"/>
                <a:gridCol w="2911410"/>
                <a:gridCol w="4494126"/>
              </a:tblGrid>
              <a:tr h="394286">
                <a:tc>
                  <a:txBody>
                    <a:bodyPr/>
                    <a:lstStyle/>
                    <a:p>
                      <a:pPr algn="l" fontAlgn="t"/>
                      <a:r>
                        <a:rPr lang="zh-CN" altLang="en-US" sz="1600">
                          <a:solidFill>
                            <a:srgbClr val="FFFFFF"/>
                          </a:solidFill>
                          <a:effectLst/>
                        </a:rPr>
                        <a:t>流的名称</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文件描述符</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宏定义</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494105">
                <a:tc>
                  <a:txBody>
                    <a:bodyPr/>
                    <a:lstStyle/>
                    <a:p>
                      <a:pPr fontAlgn="t"/>
                      <a:r>
                        <a:rPr lang="zh-CN" altLang="en-US" sz="1600">
                          <a:effectLst/>
                        </a:rPr>
                        <a:t>标准输入</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0</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STDIN_FILENO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94105">
                <a:tc>
                  <a:txBody>
                    <a:bodyPr/>
                    <a:lstStyle/>
                    <a:p>
                      <a:pPr fontAlgn="t"/>
                      <a:r>
                        <a:rPr lang="zh-CN" altLang="en-US" sz="1600">
                          <a:effectLst/>
                        </a:rPr>
                        <a:t>标准输出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1</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STDOUT_FILENO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94105">
                <a:tc>
                  <a:txBody>
                    <a:bodyPr/>
                    <a:lstStyle/>
                    <a:p>
                      <a:pPr fontAlgn="t"/>
                      <a:r>
                        <a:rPr lang="zh-CN" altLang="en-US" sz="1600">
                          <a:effectLst/>
                        </a:rPr>
                        <a:t>标准错误输出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2</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STDERR_FILENO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accent2"/>
                </a:solidFill>
              </a:rPr>
              <a:t>标准</a:t>
            </a:r>
            <a:r>
              <a:rPr lang="en-US" altLang="zh-CN">
                <a:solidFill>
                  <a:schemeClr val="accent2"/>
                </a:solidFill>
              </a:rPr>
              <a:t>I/O</a:t>
            </a:r>
            <a:r>
              <a:rPr lang="zh-CN" altLang="en-US"/>
              <a:t>与</a:t>
            </a:r>
            <a:r>
              <a:rPr lang="zh-CN" altLang="en-US">
                <a:solidFill>
                  <a:schemeClr val="accent1"/>
                </a:solidFill>
              </a:rPr>
              <a:t>文件</a:t>
            </a:r>
            <a:r>
              <a:rPr lang="en-US" altLang="zh-CN">
                <a:solidFill>
                  <a:schemeClr val="accent1"/>
                </a:solidFill>
              </a:rPr>
              <a:t>I/O</a:t>
            </a:r>
            <a:r>
              <a:rPr lang="zh-CN" altLang="en-US"/>
              <a:t>的区别</a:t>
            </a:r>
            <a:endParaRPr lang="zh-CN" altLang="en-US"/>
          </a:p>
        </p:txBody>
      </p:sp>
      <p:sp>
        <p:nvSpPr>
          <p:cNvPr id="3" name="内容占位符 2"/>
          <p:cNvSpPr>
            <a:spLocks noGrp="1"/>
          </p:cNvSpPr>
          <p:nvPr>
            <p:ph idx="1"/>
          </p:nvPr>
        </p:nvSpPr>
        <p:spPr/>
        <p:txBody>
          <a:bodyPr>
            <a:normAutofit fontScale="92500" lnSpcReduction="20000"/>
          </a:bodyPr>
          <a:lstStyle/>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又称为低级磁盘</a:t>
            </a:r>
            <a:r>
              <a:rPr lang="en-US" altLang="zh-CN">
                <a:solidFill>
                  <a:schemeClr val="accent1"/>
                </a:solidFill>
              </a:rPr>
              <a:t>I/O</a:t>
            </a:r>
            <a:r>
              <a:rPr lang="zh-CN" altLang="en-US">
                <a:solidFill>
                  <a:schemeClr val="accent1"/>
                </a:solidFill>
              </a:rPr>
              <a:t>，遵循</a:t>
            </a:r>
            <a:r>
              <a:rPr lang="en-US" altLang="zh-CN">
                <a:solidFill>
                  <a:schemeClr val="accent1"/>
                </a:solidFill>
              </a:rPr>
              <a:t>POSIX</a:t>
            </a:r>
            <a:r>
              <a:rPr lang="zh-CN" altLang="en-US">
                <a:solidFill>
                  <a:schemeClr val="accent1"/>
                </a:solidFill>
              </a:rPr>
              <a:t>标准。任何兼容</a:t>
            </a:r>
            <a:r>
              <a:rPr lang="en-US" altLang="zh-CN">
                <a:solidFill>
                  <a:schemeClr val="accent1"/>
                </a:solidFill>
              </a:rPr>
              <a:t>POSIX</a:t>
            </a:r>
            <a:r>
              <a:rPr lang="zh-CN" altLang="en-US">
                <a:solidFill>
                  <a:schemeClr val="accent1"/>
                </a:solidFill>
              </a:rPr>
              <a:t>标准的操作系统都支持文件</a:t>
            </a:r>
            <a:r>
              <a:rPr lang="en-US" altLang="zh-CN">
                <a:solidFill>
                  <a:schemeClr val="accent1"/>
                </a:solidFill>
              </a:rPr>
              <a:t>I/O</a:t>
            </a:r>
            <a:r>
              <a:rPr lang="zh-CN" altLang="en-US">
                <a:solidFill>
                  <a:schemeClr val="accent1"/>
                </a:solidFill>
              </a:rPr>
              <a:t>。</a:t>
            </a:r>
            <a:r>
              <a:rPr lang="zh-CN" altLang="en-US">
                <a:solidFill>
                  <a:schemeClr val="accent2"/>
                </a:solidFill>
              </a:rPr>
              <a:t>标准</a:t>
            </a:r>
            <a:r>
              <a:rPr lang="en-US" altLang="zh-CN">
                <a:solidFill>
                  <a:schemeClr val="accent2"/>
                </a:solidFill>
              </a:rPr>
              <a:t>I/O</a:t>
            </a:r>
            <a:r>
              <a:rPr lang="zh-CN" altLang="en-US">
                <a:solidFill>
                  <a:schemeClr val="accent2"/>
                </a:solidFill>
              </a:rPr>
              <a:t>又称为高级磁盘</a:t>
            </a:r>
            <a:r>
              <a:rPr lang="en-US" altLang="zh-CN">
                <a:solidFill>
                  <a:schemeClr val="accent2"/>
                </a:solidFill>
              </a:rPr>
              <a:t>I/O</a:t>
            </a:r>
            <a:r>
              <a:rPr lang="zh-CN" altLang="en-US">
                <a:solidFill>
                  <a:schemeClr val="accent2"/>
                </a:solidFill>
              </a:rPr>
              <a:t>，遵循</a:t>
            </a:r>
            <a:r>
              <a:rPr lang="en-US" altLang="zh-CN">
                <a:solidFill>
                  <a:schemeClr val="accent2"/>
                </a:solidFill>
              </a:rPr>
              <a:t>ANSI C</a:t>
            </a:r>
            <a:r>
              <a:rPr lang="zh-CN" altLang="en-US">
                <a:solidFill>
                  <a:schemeClr val="accent2"/>
                </a:solidFill>
              </a:rPr>
              <a:t>相关标准。只要开发环境有标准</a:t>
            </a:r>
            <a:r>
              <a:rPr lang="en-US" altLang="zh-CN">
                <a:solidFill>
                  <a:schemeClr val="accent2"/>
                </a:solidFill>
              </a:rPr>
              <a:t>C</a:t>
            </a:r>
            <a:r>
              <a:rPr lang="zh-CN" altLang="en-US">
                <a:solidFill>
                  <a:schemeClr val="accent2"/>
                </a:solidFill>
              </a:rPr>
              <a:t>库，标准</a:t>
            </a:r>
            <a:r>
              <a:rPr lang="en-US" altLang="zh-CN">
                <a:solidFill>
                  <a:schemeClr val="accent2"/>
                </a:solidFill>
              </a:rPr>
              <a:t>I/O</a:t>
            </a:r>
            <a:r>
              <a:rPr lang="zh-CN" altLang="en-US">
                <a:solidFill>
                  <a:schemeClr val="accent2"/>
                </a:solidFill>
              </a:rPr>
              <a:t>就可以使用。</a:t>
            </a:r>
            <a:r>
              <a:rPr lang="zh-CN" altLang="en-US"/>
              <a:t>在</a:t>
            </a:r>
            <a:r>
              <a:rPr lang="en-US" altLang="zh-CN"/>
              <a:t>Linux</a:t>
            </a:r>
            <a:r>
              <a:rPr lang="zh-CN" altLang="en-US"/>
              <a:t>系统中使用</a:t>
            </a:r>
            <a:r>
              <a:rPr lang="en-US" altLang="zh-CN"/>
              <a:t>GLIBC</a:t>
            </a:r>
            <a:r>
              <a:rPr lang="zh-CN" altLang="en-US"/>
              <a:t>标准，它是标准</a:t>
            </a:r>
            <a:r>
              <a:rPr lang="en-US" altLang="zh-CN"/>
              <a:t>C</a:t>
            </a:r>
            <a:r>
              <a:rPr lang="zh-CN" altLang="en-US"/>
              <a:t>库的超集，既支持</a:t>
            </a:r>
            <a:r>
              <a:rPr lang="en-US" altLang="zh-CN"/>
              <a:t>ANSI C</a:t>
            </a:r>
            <a:r>
              <a:rPr lang="zh-CN" altLang="en-US"/>
              <a:t>中定义的函数又支持</a:t>
            </a:r>
            <a:r>
              <a:rPr lang="en-US" altLang="zh-CN"/>
              <a:t>POSIX</a:t>
            </a:r>
            <a:r>
              <a:rPr lang="zh-CN" altLang="en-US"/>
              <a:t>中定义的函数。因此</a:t>
            </a:r>
            <a:r>
              <a:rPr lang="en-US" altLang="zh-CN"/>
              <a:t>Linux</a:t>
            </a:r>
            <a:r>
              <a:rPr lang="zh-CN" altLang="en-US"/>
              <a:t>下既可以使用标准</a:t>
            </a:r>
            <a:r>
              <a:rPr lang="en-US" altLang="zh-CN"/>
              <a:t>I/O</a:t>
            </a:r>
            <a:r>
              <a:rPr lang="zh-CN" altLang="en-US"/>
              <a:t>，也可以使用文件</a:t>
            </a:r>
            <a:r>
              <a:rPr lang="en-US" altLang="zh-CN"/>
              <a:t>I/O</a:t>
            </a:r>
            <a:r>
              <a:rPr lang="zh-CN" altLang="en-US"/>
              <a:t>。</a:t>
            </a:r>
            <a:endParaRPr lang="en-US" altLang="zh-CN"/>
          </a:p>
          <a:p>
            <a:pPr marL="457200" indent="-457200">
              <a:lnSpc>
                <a:spcPct val="110000"/>
              </a:lnSpc>
              <a:buFont typeface="+mj-lt"/>
              <a:buAutoNum type="arabicPeriod"/>
            </a:pPr>
            <a:r>
              <a:rPr lang="zh-CN" altLang="en-US">
                <a:solidFill>
                  <a:schemeClr val="accent1"/>
                </a:solidFill>
              </a:rPr>
              <a:t>通过文件</a:t>
            </a:r>
            <a:r>
              <a:rPr lang="en-US" altLang="zh-CN">
                <a:solidFill>
                  <a:schemeClr val="accent1"/>
                </a:solidFill>
              </a:rPr>
              <a:t>I/O</a:t>
            </a:r>
            <a:r>
              <a:rPr lang="zh-CN" altLang="en-US">
                <a:solidFill>
                  <a:schemeClr val="accent1"/>
                </a:solidFill>
              </a:rPr>
              <a:t>读写文件时，每次操作都会执行相关系统调用。这样的好处是直接读写实际文件，坏处是频繁的系统调用会增加系统开销。</a:t>
            </a:r>
            <a:r>
              <a:rPr lang="zh-CN" altLang="en-US">
                <a:solidFill>
                  <a:schemeClr val="accent2"/>
                </a:solidFill>
              </a:rPr>
              <a:t>标准</a:t>
            </a:r>
            <a:r>
              <a:rPr lang="en-US" altLang="zh-CN">
                <a:solidFill>
                  <a:schemeClr val="accent2"/>
                </a:solidFill>
              </a:rPr>
              <a:t>I/O</a:t>
            </a:r>
            <a:r>
              <a:rPr lang="zh-CN" altLang="en-US">
                <a:solidFill>
                  <a:schemeClr val="accent2"/>
                </a:solidFill>
              </a:rPr>
              <a:t>在文件</a:t>
            </a:r>
            <a:r>
              <a:rPr lang="en-US" altLang="zh-CN">
                <a:solidFill>
                  <a:schemeClr val="accent2"/>
                </a:solidFill>
              </a:rPr>
              <a:t>I/O</a:t>
            </a:r>
            <a:r>
              <a:rPr lang="zh-CN" altLang="en-US">
                <a:solidFill>
                  <a:schemeClr val="accent2"/>
                </a:solidFill>
              </a:rPr>
              <a:t>的基础上封装了缓冲机制，每次先操作缓冲区，必要时再访问文件，从而减少了系统调用的次数。</a:t>
            </a:r>
            <a:endParaRPr lang="en-US" altLang="zh-CN">
              <a:solidFill>
                <a:schemeClr val="accent2"/>
              </a:solidFill>
            </a:endParaRPr>
          </a:p>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使用文件描述符打开操作一个文件，可以访问不同类型的文件（例如普通文件、设备文件和管道文件等）。</a:t>
            </a:r>
            <a:r>
              <a:rPr lang="zh-CN" altLang="en-US">
                <a:solidFill>
                  <a:schemeClr val="accent2"/>
                </a:solidFill>
              </a:rPr>
              <a:t>而标准</a:t>
            </a:r>
            <a:r>
              <a:rPr lang="en-US" altLang="zh-CN">
                <a:solidFill>
                  <a:schemeClr val="accent2"/>
                </a:solidFill>
              </a:rPr>
              <a:t>I/O</a:t>
            </a:r>
            <a:r>
              <a:rPr lang="zh-CN" altLang="en-US">
                <a:solidFill>
                  <a:schemeClr val="accent2"/>
                </a:solidFill>
              </a:rPr>
              <a:t>使用</a:t>
            </a:r>
            <a:r>
              <a:rPr lang="en-US" altLang="zh-CN">
                <a:solidFill>
                  <a:schemeClr val="accent2"/>
                </a:solidFill>
              </a:rPr>
              <a:t>FILE</a:t>
            </a:r>
            <a:r>
              <a:rPr lang="zh-CN" altLang="en-US">
                <a:solidFill>
                  <a:schemeClr val="accent2"/>
                </a:solidFill>
              </a:rPr>
              <a:t>指针来表示一个打开的文件，通常只能访问普通文件。</a:t>
            </a:r>
            <a:endParaRPr lang="zh-CN" altLang="en-US">
              <a:solidFill>
                <a:schemeClr val="accent2"/>
              </a:solidFill>
            </a:endParaRPr>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200"/>
              <a:t>打开文件</a:t>
            </a:r>
            <a:endParaRPr lang="zh-CN" altLang="en-US" sz="3200"/>
          </a:p>
        </p:txBody>
      </p:sp>
      <p:sp>
        <p:nvSpPr>
          <p:cNvPr id="5" name="内容占位符 4"/>
          <p:cNvSpPr>
            <a:spLocks noGrp="1"/>
          </p:cNvSpPr>
          <p:nvPr>
            <p:ph sz="half" idx="1"/>
          </p:nvPr>
        </p:nvSpPr>
        <p:spPr>
          <a:xfrm>
            <a:off x="838199" y="1825625"/>
            <a:ext cx="10515599" cy="4351338"/>
          </a:xfrm>
        </p:spPr>
        <p:txBody>
          <a:bodyPr>
            <a:noAutofit/>
          </a:bodyPr>
          <a:lstStyle/>
          <a:p>
            <a:pPr marL="0" indent="0">
              <a:buNone/>
            </a:pPr>
            <a:r>
              <a:rPr lang="zh-CN" altLang="en-US" sz="2400">
                <a:solidFill>
                  <a:schemeClr val="accent1">
                    <a:lumMod val="75000"/>
                  </a:schemeClr>
                </a:solidFill>
              </a:rPr>
              <a:t>打开文件</a:t>
            </a:r>
            <a:r>
              <a:rPr lang="en-US" altLang="zh-CN" sz="2400">
                <a:solidFill>
                  <a:schemeClr val="accent1">
                    <a:lumMod val="75000"/>
                  </a:schemeClr>
                </a:solidFill>
              </a:rPr>
              <a:t>API</a:t>
            </a:r>
            <a:r>
              <a:rPr lang="zh-CN" altLang="en-US" sz="2400">
                <a:solidFill>
                  <a:schemeClr val="accent1">
                    <a:lumMod val="75000"/>
                  </a:schemeClr>
                </a:solidFill>
              </a:rPr>
              <a:t>函数声明</a:t>
            </a:r>
            <a:r>
              <a:rPr lang="en-US" altLang="zh-CN" sz="2400">
                <a:solidFill>
                  <a:schemeClr val="accent1">
                    <a:lumMod val="75000"/>
                  </a:schemeClr>
                </a:solidFill>
              </a:rPr>
              <a:t>:</a:t>
            </a:r>
            <a:endParaRPr lang="en-US" altLang="zh-CN" sz="2400">
              <a:solidFill>
                <a:schemeClr val="accent1">
                  <a:lumMod val="75000"/>
                </a:schemeClr>
              </a:solidFill>
            </a:endParaRPr>
          </a:p>
          <a:p>
            <a:pPr marL="0" indent="0">
              <a:buNone/>
            </a:pPr>
            <a:r>
              <a:rPr lang="en-US" altLang="zh-CN" sz="2400">
                <a:solidFill>
                  <a:schemeClr val="accent1">
                    <a:lumMod val="75000"/>
                  </a:schemeClr>
                </a:solidFill>
              </a:rPr>
              <a:t>int open(const char *pathname,int flags,int perms);</a:t>
            </a:r>
            <a:endParaRPr lang="en-US" altLang="zh-CN" sz="2400">
              <a:solidFill>
                <a:schemeClr val="accent1">
                  <a:lumMod val="75000"/>
                </a:schemeClr>
              </a:solidFill>
            </a:endParaRPr>
          </a:p>
          <a:p>
            <a:pPr marL="0" indent="0">
              <a:buNone/>
            </a:pPr>
            <a:r>
              <a:rPr lang="zh-CN" altLang="en-US" sz="2400">
                <a:solidFill>
                  <a:schemeClr val="accent2">
                    <a:lumMod val="75000"/>
                  </a:schemeClr>
                </a:solidFill>
              </a:rPr>
              <a:t>参数</a:t>
            </a:r>
            <a:r>
              <a:rPr lang="en-US" altLang="zh-CN" sz="2400">
                <a:solidFill>
                  <a:schemeClr val="accent2">
                    <a:lumMod val="75000"/>
                  </a:schemeClr>
                </a:solidFill>
              </a:rPr>
              <a:t>:</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pathname</a:t>
            </a:r>
            <a:r>
              <a:rPr lang="zh-CN" altLang="en-US" sz="2400">
                <a:solidFill>
                  <a:schemeClr val="accent2">
                    <a:lumMod val="75000"/>
                  </a:schemeClr>
                </a:solidFill>
              </a:rPr>
              <a:t>：打开文件名（可以包含具体路径名）</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flags</a:t>
            </a:r>
            <a:r>
              <a:rPr lang="zh-CN" altLang="en-US" sz="2400">
                <a:solidFill>
                  <a:schemeClr val="accent2">
                    <a:lumMod val="75000"/>
                  </a:schemeClr>
                </a:solidFill>
              </a:rPr>
              <a:t>：打开文件的方式</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perms</a:t>
            </a:r>
            <a:r>
              <a:rPr lang="zh-CN" altLang="en-US" sz="2400">
                <a:solidFill>
                  <a:schemeClr val="accent2">
                    <a:lumMod val="75000"/>
                  </a:schemeClr>
                </a:solidFill>
              </a:rPr>
              <a:t>：新建文件的权限，可以使用宏定义或者八进制文件权限码</a:t>
            </a:r>
            <a:endParaRPr lang="en-US" altLang="zh-CN" sz="2400">
              <a:solidFill>
                <a:schemeClr val="accent2">
                  <a:lumMod val="75000"/>
                </a:schemeClr>
              </a:solidFill>
            </a:endParaRPr>
          </a:p>
          <a:p>
            <a:pPr marL="0" indent="0">
              <a:buNone/>
            </a:pPr>
            <a:r>
              <a:rPr lang="zh-CN" altLang="en-US" sz="2400">
                <a:solidFill>
                  <a:schemeClr val="accent6">
                    <a:lumMod val="75000"/>
                  </a:schemeClr>
                </a:solidFill>
              </a:rPr>
              <a:t>返回值</a:t>
            </a:r>
            <a:r>
              <a:rPr lang="en-US" altLang="zh-CN" sz="2400">
                <a:solidFill>
                  <a:schemeClr val="accent6">
                    <a:lumMod val="75000"/>
                  </a:schemeClr>
                </a:solidFill>
              </a:rPr>
              <a:t>:</a:t>
            </a:r>
            <a:endParaRPr lang="en-US" altLang="zh-CN" sz="2400">
              <a:solidFill>
                <a:schemeClr val="accent6">
                  <a:lumMod val="75000"/>
                </a:schemeClr>
              </a:solidFill>
            </a:endParaRPr>
          </a:p>
          <a:p>
            <a:pPr marL="0" indent="0">
              <a:buNone/>
            </a:pPr>
            <a:r>
              <a:rPr lang="zh-CN" altLang="en-US" sz="2400">
                <a:solidFill>
                  <a:schemeClr val="accent6">
                    <a:lumMod val="75000"/>
                  </a:schemeClr>
                </a:solidFill>
              </a:rPr>
              <a:t>失败</a:t>
            </a:r>
            <a:r>
              <a:rPr lang="en-US" altLang="zh-CN" sz="2400">
                <a:solidFill>
                  <a:schemeClr val="accent6">
                    <a:lumMod val="75000"/>
                  </a:schemeClr>
                </a:solidFill>
              </a:rPr>
              <a:t>:-1/</a:t>
            </a:r>
            <a:r>
              <a:rPr lang="zh-CN" altLang="en-US" sz="2400">
                <a:solidFill>
                  <a:schemeClr val="accent6">
                    <a:lumMod val="75000"/>
                  </a:schemeClr>
                </a:solidFill>
              </a:rPr>
              <a:t>成功</a:t>
            </a:r>
            <a:r>
              <a:rPr lang="en-US" altLang="zh-CN" sz="2400">
                <a:solidFill>
                  <a:schemeClr val="accent6">
                    <a:lumMod val="75000"/>
                  </a:schemeClr>
                </a:solidFill>
              </a:rPr>
              <a:t>:</a:t>
            </a:r>
            <a:r>
              <a:rPr lang="zh-CN" altLang="en-US" sz="2400">
                <a:solidFill>
                  <a:schemeClr val="accent6">
                    <a:lumMod val="75000"/>
                  </a:schemeClr>
                </a:solidFill>
              </a:rPr>
              <a:t>文件描述符</a:t>
            </a:r>
            <a:endParaRPr lang="en-US" altLang="zh-CN" sz="2400">
              <a:solidFill>
                <a:schemeClr val="accent6">
                  <a:lumMod val="75000"/>
                </a:schemeClr>
              </a:solidFill>
            </a:endParaRPr>
          </a:p>
          <a:p>
            <a:pPr marL="0" indent="0">
              <a:buNone/>
            </a:pPr>
            <a:r>
              <a:rPr lang="zh-CN" altLang="en-US" sz="2400"/>
              <a:t>头文件</a:t>
            </a:r>
            <a:r>
              <a:rPr lang="en-US" altLang="zh-CN" sz="2400"/>
              <a:t>:&lt;sys/stat.h&gt;&lt;fcntl.h&gt;</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a:t>打开文件</a:t>
            </a:r>
            <a:r>
              <a:rPr lang="en-US" altLang="zh-CN"/>
              <a:t>#</a:t>
            </a:r>
            <a:r>
              <a:rPr lang="zh-CN" altLang="en-US"/>
              <a:t>打开文件的方式</a:t>
            </a:r>
            <a:endParaRPr lang="zh-CN" altLang="en-US" sz="3200"/>
          </a:p>
        </p:txBody>
      </p:sp>
      <p:sp>
        <p:nvSpPr>
          <p:cNvPr id="6" name="内容占位符 5"/>
          <p:cNvSpPr>
            <a:spLocks noGrp="1"/>
          </p:cNvSpPr>
          <p:nvPr>
            <p:ph idx="1"/>
          </p:nvPr>
        </p:nvSpPr>
        <p:spPr>
          <a:xfrm>
            <a:off x="838200" y="1825624"/>
            <a:ext cx="10515600" cy="4835307"/>
          </a:xfrm>
        </p:spPr>
        <p:txBody>
          <a:bodyPr>
            <a:normAutofit/>
          </a:bodyPr>
          <a:lstStyle/>
          <a:p>
            <a:pPr marL="0" indent="0">
              <a:buNone/>
            </a:pPr>
            <a:r>
              <a:rPr lang="en-US" altLang="zh-CN"/>
              <a:t>flags</a:t>
            </a:r>
            <a:r>
              <a:rPr lang="zh-CN" altLang="en-US"/>
              <a:t>具体可用参数（若使用多个</a:t>
            </a:r>
            <a:r>
              <a:rPr lang="en-US" altLang="zh-CN"/>
              <a:t>flags</a:t>
            </a:r>
            <a:r>
              <a:rPr lang="zh-CN" altLang="en-US"/>
              <a:t>参数可以使用</a:t>
            </a:r>
            <a:r>
              <a:rPr lang="zh-CN" altLang="en-US">
                <a:solidFill>
                  <a:srgbClr val="FF0000"/>
                </a:solidFill>
              </a:rPr>
              <a:t>按位或（</a:t>
            </a:r>
            <a:r>
              <a:rPr lang="en-US" altLang="zh-CN">
                <a:solidFill>
                  <a:srgbClr val="FF0000"/>
                </a:solidFill>
              </a:rPr>
              <a:t>|</a:t>
            </a:r>
            <a:r>
              <a:rPr lang="zh-CN" altLang="en-US">
                <a:solidFill>
                  <a:srgbClr val="FF0000"/>
                </a:solidFill>
              </a:rPr>
              <a:t>）运算符</a:t>
            </a:r>
            <a:r>
              <a:rPr lang="zh-CN" altLang="en-US"/>
              <a:t>组合）</a:t>
            </a:r>
            <a:endParaRPr lang="en-US" altLang="zh-CN"/>
          </a:p>
          <a:p>
            <a:pPr marL="0" indent="0">
              <a:buNone/>
            </a:pPr>
            <a:r>
              <a:rPr lang="zh-CN" altLang="en-US"/>
              <a:t>注意：</a:t>
            </a:r>
            <a:r>
              <a:rPr lang="en-US" altLang="zh-CN"/>
              <a:t>O_RDONLY</a:t>
            </a:r>
            <a:r>
              <a:rPr lang="zh-CN" altLang="en-US"/>
              <a:t>与</a:t>
            </a:r>
            <a:r>
              <a:rPr lang="en-US" altLang="zh-CN"/>
              <a:t>O_WRONLY</a:t>
            </a:r>
            <a:r>
              <a:rPr lang="zh-CN" altLang="en-US"/>
              <a:t>与</a:t>
            </a:r>
            <a:r>
              <a:rPr lang="en-US" altLang="zh-CN"/>
              <a:t>O_RDWR</a:t>
            </a:r>
            <a:r>
              <a:rPr lang="zh-CN" altLang="en-US"/>
              <a:t>三个参数互斥，不可同时使用</a:t>
            </a:r>
            <a:endParaRPr lang="en-US" altLang="zh-CN"/>
          </a:p>
        </p:txBody>
      </p:sp>
      <p:graphicFrame>
        <p:nvGraphicFramePr>
          <p:cNvPr id="4" name="表格 3"/>
          <p:cNvGraphicFramePr>
            <a:graphicFrameLocks noGrp="1"/>
          </p:cNvGraphicFramePr>
          <p:nvPr/>
        </p:nvGraphicFramePr>
        <p:xfrm>
          <a:off x="838200" y="3603940"/>
          <a:ext cx="10515600" cy="3056991"/>
        </p:xfrm>
        <a:graphic>
          <a:graphicData uri="http://schemas.openxmlformats.org/drawingml/2006/table">
            <a:tbl>
              <a:tblPr/>
              <a:tblGrid>
                <a:gridCol w="1447800"/>
                <a:gridCol w="9067800"/>
              </a:tblGrid>
              <a:tr h="199210">
                <a:tc>
                  <a:txBody>
                    <a:bodyPr/>
                    <a:lstStyle/>
                    <a:p>
                      <a:pPr algn="l" fontAlgn="t"/>
                      <a:r>
                        <a:rPr lang="zh-CN" altLang="en-US" sz="1600">
                          <a:solidFill>
                            <a:srgbClr val="FFFFFF"/>
                          </a:solidFill>
                          <a:effectLst/>
                        </a:rPr>
                        <a:t>宏定义</a:t>
                      </a:r>
                      <a:endParaRPr lang="zh-CN" altLang="en-US" sz="1600">
                        <a:solidFill>
                          <a:srgbClr val="FFFFFF"/>
                        </a:solidFill>
                        <a:effectLst/>
                      </a:endParaRP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含义</a:t>
                      </a:r>
                      <a:endParaRPr lang="zh-CN" altLang="en-US" sz="1600">
                        <a:solidFill>
                          <a:srgbClr val="FFFFFF"/>
                        </a:solidFill>
                        <a:effectLst/>
                      </a:endParaRP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40935">
                <a:tc>
                  <a:txBody>
                    <a:bodyPr/>
                    <a:lstStyle/>
                    <a:p>
                      <a:pPr fontAlgn="t"/>
                      <a:r>
                        <a:rPr lang="en-US" sz="1600">
                          <a:effectLst/>
                        </a:rPr>
                        <a:t>O_RDONLY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以只读方式打开文件</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O_WRONLY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以只写方式打开文件</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335509">
                <a:tc>
                  <a:txBody>
                    <a:bodyPr/>
                    <a:lstStyle/>
                    <a:p>
                      <a:pPr fontAlgn="t"/>
                      <a:r>
                        <a:rPr lang="en-US" sz="1600">
                          <a:effectLst/>
                        </a:rPr>
                        <a:t>O_RDWR</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以可读可写方式打开文件</a:t>
                      </a:r>
                      <a:endParaRPr lang="en-US" altLang="zh-CN"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O_CREAT</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如果文件不存在，就创建这个文件，并使用参数</a:t>
                      </a:r>
                      <a:r>
                        <a:rPr lang="en-US" altLang="zh-CN" sz="1600">
                          <a:effectLst/>
                        </a:rPr>
                        <a:t>3</a:t>
                      </a:r>
                      <a:r>
                        <a:rPr lang="zh-CN" altLang="en-US" sz="1600">
                          <a:effectLst/>
                        </a:rPr>
                        <a:t>为其设置权限</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407796">
                <a:tc>
                  <a:txBody>
                    <a:bodyPr/>
                    <a:lstStyle/>
                    <a:p>
                      <a:pPr fontAlgn="t"/>
                      <a:r>
                        <a:rPr lang="en-US" sz="1600">
                          <a:effectLst/>
                        </a:rPr>
                        <a:t>O_EXCL</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如果使用</a:t>
                      </a:r>
                      <a:r>
                        <a:rPr lang="en-US" altLang="zh-CN" sz="1600">
                          <a:effectLst/>
                        </a:rPr>
                        <a:t>O_CREAT</a:t>
                      </a:r>
                      <a:r>
                        <a:rPr lang="zh-CN" altLang="en-US" sz="1600">
                          <a:effectLst/>
                        </a:rPr>
                        <a:t>创建文件时文件已存在则返回错误信息。使用这个参数可以测试文件是否已存在</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O_NOCTTY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若打开的是一个终端文件，则该终端不会成为当前进程的控制终端</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236715">
                <a:tc>
                  <a:txBody>
                    <a:bodyPr/>
                    <a:lstStyle/>
                    <a:p>
                      <a:pPr fontAlgn="t"/>
                      <a:r>
                        <a:rPr lang="en-US" sz="1600">
                          <a:effectLst/>
                        </a:rPr>
                        <a:t>O_TRUNC</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若文件存在，则删除文件中全部原有数据并设置文件大小为</a:t>
                      </a:r>
                      <a:r>
                        <a:rPr lang="en-US" altLang="zh-CN" sz="1600">
                          <a:effectLst/>
                        </a:rPr>
                        <a:t>0</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marL="0" algn="l" defTabSz="914400" rtl="0" eaLnBrk="1" fontAlgn="t" latinLnBrk="0" hangingPunct="1"/>
                      <a:r>
                        <a:rPr lang="en-US" sz="1600" kern="1200">
                          <a:solidFill>
                            <a:schemeClr val="tx1"/>
                          </a:solidFill>
                          <a:effectLst/>
                          <a:latin typeface="+mn-lt"/>
                          <a:ea typeface="+mn-ea"/>
                          <a:cs typeface="+mn-cs"/>
                        </a:rPr>
                        <a:t>O_APPEND</a:t>
                      </a:r>
                      <a:endParaRPr lang="en-US" sz="1600" kern="1200">
                        <a:solidFill>
                          <a:schemeClr val="tx1"/>
                        </a:solidFill>
                        <a:effectLst/>
                        <a:latin typeface="+mn-lt"/>
                        <a:ea typeface="+mn-ea"/>
                        <a:cs typeface="+mn-cs"/>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marL="0" algn="l" defTabSz="914400" rtl="0" eaLnBrk="1" fontAlgn="t" latinLnBrk="0" hangingPunct="1"/>
                      <a:r>
                        <a:rPr lang="zh-CN" altLang="en-US" sz="1600" kern="1200">
                          <a:solidFill>
                            <a:schemeClr val="tx1"/>
                          </a:solidFill>
                          <a:effectLst/>
                          <a:latin typeface="+mn-lt"/>
                          <a:ea typeface="+mn-ea"/>
                          <a:cs typeface="+mn-cs"/>
                        </a:rPr>
                        <a:t>以添加形式打开文件，在对文件进行写数据操作时数据添加到文件末尾</a:t>
                      </a:r>
                      <a:endParaRPr lang="zh-CN" altLang="en-US" sz="1600" kern="1200">
                        <a:solidFill>
                          <a:schemeClr val="tx1"/>
                        </a:solidFill>
                        <a:effectLst/>
                        <a:latin typeface="+mn-lt"/>
                        <a:ea typeface="+mn-ea"/>
                        <a:cs typeface="+mn-cs"/>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打开文件</a:t>
            </a:r>
            <a:r>
              <a:rPr lang="en-US" altLang="zh-CN"/>
              <a:t>#</a:t>
            </a:r>
            <a:r>
              <a:rPr lang="zh-CN" altLang="en-US"/>
              <a:t>新建文件的权限</a:t>
            </a:r>
            <a:endParaRPr lang="zh-CN" altLang="en-US"/>
          </a:p>
        </p:txBody>
      </p:sp>
      <p:sp>
        <p:nvSpPr>
          <p:cNvPr id="3" name="内容占位符 2"/>
          <p:cNvSpPr>
            <a:spLocks noGrp="1"/>
          </p:cNvSpPr>
          <p:nvPr>
            <p:ph idx="1"/>
          </p:nvPr>
        </p:nvSpPr>
        <p:spPr>
          <a:xfrm>
            <a:off x="838200" y="1825625"/>
            <a:ext cx="10515600" cy="3419706"/>
          </a:xfrm>
        </p:spPr>
        <p:txBody>
          <a:bodyPr>
            <a:normAutofit/>
          </a:bodyPr>
          <a:lstStyle/>
          <a:p>
            <a:pPr marL="0" indent="0">
              <a:lnSpc>
                <a:spcPct val="150000"/>
              </a:lnSpc>
              <a:buNone/>
            </a:pPr>
            <a:r>
              <a:rPr lang="en-US" altLang="zh-CN"/>
              <a:t>	perms</a:t>
            </a:r>
            <a:r>
              <a:rPr lang="zh-CN" altLang="en-US"/>
              <a:t>表示新建文件的权限，可以使用宏定义或八进制文件权限码。</a:t>
            </a:r>
            <a:endParaRPr lang="en-US" altLang="zh-CN"/>
          </a:p>
          <a:p>
            <a:pPr marL="0" indent="0">
              <a:lnSpc>
                <a:spcPct val="150000"/>
              </a:lnSpc>
              <a:buNone/>
            </a:pPr>
            <a:r>
              <a:rPr lang="en-US" altLang="zh-CN"/>
              <a:t>	</a:t>
            </a:r>
            <a:r>
              <a:rPr lang="zh-CN" altLang="en-US"/>
              <a:t>其中宏定义的格式是：</a:t>
            </a:r>
            <a:r>
              <a:rPr lang="en-US" altLang="zh-CN"/>
              <a:t>S_I(R/W/X)(USR/GRP/OTH)</a:t>
            </a:r>
            <a:r>
              <a:rPr lang="zh-CN" altLang="en-US"/>
              <a:t>，其中</a:t>
            </a:r>
            <a:r>
              <a:rPr lang="en-US" altLang="zh-CN"/>
              <a:t>R/W/X</a:t>
            </a:r>
            <a:r>
              <a:rPr lang="zh-CN" altLang="en-US"/>
              <a:t>代表可读</a:t>
            </a:r>
            <a:r>
              <a:rPr lang="en-US" altLang="zh-CN"/>
              <a:t>/</a:t>
            </a:r>
            <a:r>
              <a:rPr lang="zh-CN" altLang="en-US"/>
              <a:t>可写</a:t>
            </a:r>
            <a:r>
              <a:rPr lang="en-US" altLang="zh-CN"/>
              <a:t>/</a:t>
            </a:r>
            <a:r>
              <a:rPr lang="zh-CN" altLang="en-US"/>
              <a:t>可执行，</a:t>
            </a:r>
            <a:r>
              <a:rPr lang="en-US" altLang="zh-CN"/>
              <a:t>USR/GRP/OTH</a:t>
            </a:r>
            <a:r>
              <a:rPr lang="zh-CN" altLang="en-US"/>
              <a:t>代表文件所有者</a:t>
            </a:r>
            <a:r>
              <a:rPr lang="en-US" altLang="zh-CN"/>
              <a:t>/</a:t>
            </a:r>
            <a:r>
              <a:rPr lang="zh-CN" altLang="en-US"/>
              <a:t>文件组</a:t>
            </a:r>
            <a:r>
              <a:rPr lang="en-US" altLang="zh-CN"/>
              <a:t>/</a:t>
            </a:r>
            <a:r>
              <a:rPr lang="zh-CN" altLang="en-US"/>
              <a:t>其他用户。</a:t>
            </a:r>
            <a:endParaRPr lang="en-US" altLang="zh-CN"/>
          </a:p>
          <a:p>
            <a:pPr marL="0" indent="0">
              <a:lnSpc>
                <a:spcPct val="150000"/>
              </a:lnSpc>
              <a:buNone/>
            </a:pPr>
            <a:r>
              <a:rPr lang="en-US" altLang="zh-CN"/>
              <a:t>	</a:t>
            </a:r>
            <a:r>
              <a:rPr lang="zh-CN" altLang="en-US"/>
              <a:t>例如：</a:t>
            </a:r>
            <a:r>
              <a:rPr lang="en-US" altLang="zh-CN"/>
              <a:t>S_IRUSR|S_IWUSR</a:t>
            </a:r>
            <a:r>
              <a:rPr lang="zh-CN" altLang="en-US"/>
              <a:t>表示设置文件所有者具有可读可写权限，即</a:t>
            </a:r>
            <a:r>
              <a:rPr lang="en-US" altLang="zh-CN"/>
              <a:t>0600</a:t>
            </a:r>
            <a:r>
              <a:rPr lang="zh-CN" altLang="en-US"/>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5071</Words>
  <Application>WPS 演示</Application>
  <PresentationFormat>宽屏</PresentationFormat>
  <Paragraphs>288</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vt:lpstr>
      <vt:lpstr>Wingdings</vt:lpstr>
      <vt:lpstr>宋体</vt:lpstr>
      <vt:lpstr>Arial Unicode MS</vt:lpstr>
      <vt:lpstr>等线 Light</vt:lpstr>
      <vt:lpstr>DejaVu Sans</vt:lpstr>
      <vt:lpstr>等线</vt:lpstr>
      <vt:lpstr>Abyssinica SIL</vt:lpstr>
      <vt:lpstr>Office 主题​​</vt:lpstr>
      <vt:lpstr>Linux文件I/O概述</vt:lpstr>
      <vt:lpstr>POSIX规范</vt:lpstr>
      <vt:lpstr>虚拟文件系统VFS</vt:lpstr>
      <vt:lpstr>文件与文件描述符</vt:lpstr>
      <vt:lpstr>文件与文件描述符</vt:lpstr>
      <vt:lpstr>标准I/O与文件I/O的区别</vt:lpstr>
      <vt:lpstr>打开文件</vt:lpstr>
      <vt:lpstr>打开文件#打开文件的方式</vt:lpstr>
      <vt:lpstr>打开文件#新建文件的权限</vt:lpstr>
      <vt:lpstr>关闭文件</vt:lpstr>
      <vt:lpstr>读取文件</vt:lpstr>
      <vt:lpstr>写入文件</vt:lpstr>
      <vt:lpstr>文件定位</vt:lpstr>
      <vt:lpstr>文件定位#基准点所用常量</vt:lpstr>
      <vt:lpstr>文件锁</vt:lpstr>
      <vt:lpstr>文件锁</vt:lpstr>
      <vt:lpstr>文件锁</vt:lpstr>
      <vt:lpstr>文件锁</vt:lpstr>
      <vt:lpstr>文件锁#命令</vt:lpstr>
      <vt:lpstr>文件锁#结构体</vt:lpstr>
      <vt:lpstr>文件锁#结构体成员说明</vt:lpstr>
      <vt:lpstr>管道</vt:lpstr>
      <vt:lpstr>匿名管道的创建</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陆 文辉</dc:creator>
  <cp:lastModifiedBy>luwh</cp:lastModifiedBy>
  <cp:revision>452</cp:revision>
  <dcterms:created xsi:type="dcterms:W3CDTF">2019-07-29T07:56:39Z</dcterms:created>
  <dcterms:modified xsi:type="dcterms:W3CDTF">2019-07-29T07:56:39Z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