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4D9AA-A3DF-4E26-B966-2AA700CA6022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7CFBD-027D-4BA8-B054-1D84C3CB7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7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CFBD-027D-4BA8-B054-1D84C3CB70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6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CFBD-027D-4BA8-B054-1D84C3CB70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2A74D-431C-4DAD-AFB5-A3077E906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2630D5-DBBC-45EF-BD31-9EECBC3C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83308-A3F7-40B9-B699-34E49E0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1DE-562A-4F20-A86D-C55D14C1C43D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88A0B-A7DE-4149-B811-2D518B66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50671-EBEC-4041-A68C-86785E11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997A-E86B-4542-AED1-0107E105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F2C43-22B3-4561-816D-57477622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19145-0418-4B41-BBEB-BDB5128C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386A3-140F-4B67-B951-626F953F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1DE-562A-4F20-A86D-C55D14C1C43D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86A6E-1E20-4CEE-BEE2-F293E43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E3C84-8C64-4A69-B7FF-CFB590D8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997A-E86B-4542-AED1-0107E105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0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41755-4EBD-4F9D-9C8A-6C09EB62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AEA20-026B-421D-9275-849B34D8D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D0A32-BC24-47AC-AF95-2DC4EF5E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E348D-C0EC-404C-BF37-BAFF3C04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1DE-562A-4F20-A86D-C55D14C1C43D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4B5AD-607A-4BFB-A914-838081AB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01DD4-B309-4198-8045-4DBC5D93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997A-E86B-4542-AED1-0107E105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3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E357-4AEE-4B2F-BA96-D7CD3D64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5B7899-170C-4242-840F-92676494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1DE-562A-4F20-A86D-C55D14C1C43D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854540-5150-4E28-A1A2-12E2138F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CC4B60-838C-43CA-AE75-69BF1A9F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997A-E86B-4542-AED1-0107E105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876CE-2E74-48D6-9E29-3ADED8D7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61DE-562A-4F20-A86D-C55D14C1C43D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D1FAFF-BA37-4DC5-9F6C-092A2177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2A2EA-BA9B-42B9-AD1A-D957D37A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997A-E86B-4542-AED1-0107E105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2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BBF291-4737-486D-8DBF-E0E3EBA0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84663-24C9-4FDC-BDC4-ACB92CE4A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7D4F8-94C7-449B-9FDD-5E1C0F631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361DE-562A-4F20-A86D-C55D14C1C43D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43D63-C9D1-4E4D-9305-A6DB87729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93E95-660D-4FC3-88FC-9B1BEE6C8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997A-E86B-4542-AED1-0107E105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4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EC4FD-0FC0-4E32-85D3-938B1BF8E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标准</a:t>
            </a:r>
            <a:r>
              <a:rPr lang="en-US" altLang="zh-CN"/>
              <a:t>IO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18940-F1A8-4A12-8ED2-212A4C21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主讲人</a:t>
            </a:r>
            <a:r>
              <a:rPr lang="en-US" altLang="zh-CN"/>
              <a:t>:</a:t>
            </a:r>
            <a:r>
              <a:rPr lang="zh-CN" altLang="en-US"/>
              <a:t>陆文辉 </a:t>
            </a:r>
            <a:r>
              <a:rPr lang="en-US" altLang="zh-CN"/>
              <a:t>luwh0708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7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78FA2-170C-4B1E-9D50-36F11A73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 *fgets(char *str,int n,FILE *fp);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F81CB-B76E-4F44-85E1-5713282B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fgets</a:t>
            </a:r>
            <a:r>
              <a:rPr lang="zh-CN" altLang="en-US"/>
              <a:t>从指定的流 </a:t>
            </a:r>
            <a:r>
              <a:rPr lang="en-US" altLang="zh-CN"/>
              <a:t>stream </a:t>
            </a:r>
            <a:r>
              <a:rPr lang="zh-CN" altLang="en-US"/>
              <a:t>读取一行，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并把它存储在 </a:t>
            </a:r>
            <a:r>
              <a:rPr lang="en-US" altLang="zh-CN"/>
              <a:t>str </a:t>
            </a:r>
            <a:r>
              <a:rPr lang="zh-CN" altLang="en-US"/>
              <a:t>所指向的字符串内。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当读取</a:t>
            </a:r>
            <a:r>
              <a:rPr lang="en-US" altLang="zh-CN"/>
              <a:t>(n-1)</a:t>
            </a:r>
            <a:r>
              <a:rPr lang="zh-CN" altLang="en-US"/>
              <a:t>个字符或者读取到换行符时，它会停止。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如果成功，该函数返回相同的 </a:t>
            </a:r>
            <a:r>
              <a:rPr lang="en-US" altLang="zh-CN"/>
              <a:t>str </a:t>
            </a:r>
            <a:r>
              <a:rPr lang="zh-CN" altLang="en-US"/>
              <a:t>参数。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如果到达文件末尾或者没有读取到任何字符，</a:t>
            </a:r>
            <a:r>
              <a:rPr lang="en-US" altLang="zh-CN"/>
              <a:t>str </a:t>
            </a:r>
            <a:r>
              <a:rPr lang="zh-CN" altLang="en-US"/>
              <a:t>的内容保持不变，并返回一个空指针。</a:t>
            </a:r>
          </a:p>
          <a:p>
            <a:pPr marL="0" indent="0">
              <a:buNone/>
            </a:pPr>
            <a:r>
              <a:rPr lang="zh-CN" altLang="en-US"/>
              <a:t>如果发生错误，返回一个空指针。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可用</a:t>
            </a:r>
            <a:r>
              <a:rPr lang="en-US" altLang="zh-CN"/>
              <a:t>perror("fgets");</a:t>
            </a:r>
            <a:r>
              <a:rPr lang="zh-CN" altLang="en-US"/>
              <a:t>查看原因。</a:t>
            </a:r>
          </a:p>
        </p:txBody>
      </p:sp>
    </p:spTree>
    <p:extLst>
      <p:ext uri="{BB962C8B-B14F-4D97-AF65-F5344CB8AC3E}">
        <p14:creationId xmlns:p14="http://schemas.microsoft.com/office/powerpoint/2010/main" val="311471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18C25-D20A-46AC-816A-FE61C14D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 fputs(const char *str,FILE *fp);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ABEB9-6808-4BDB-A234-B6C448BC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把字符串</a:t>
            </a:r>
            <a:r>
              <a:rPr lang="en-US" altLang="zh-CN"/>
              <a:t>str</a:t>
            </a:r>
            <a:r>
              <a:rPr lang="zh-CN" altLang="en-US"/>
              <a:t>写到文件指针中。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该函数返回一个非负值，如果发生错误则返回 </a:t>
            </a:r>
            <a:r>
              <a:rPr lang="en-US" altLang="zh-CN"/>
              <a:t>EOF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95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12FCB-D400-42F8-97CF-770A4885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fscanf(FILE</a:t>
            </a:r>
            <a:r>
              <a:rPr lang="zh-CN" altLang="en-US"/>
              <a:t> </a:t>
            </a:r>
            <a:r>
              <a:rPr lang="en-US" altLang="zh-CN"/>
              <a:t>*fp,const</a:t>
            </a:r>
            <a:r>
              <a:rPr lang="zh-CN" altLang="en-US"/>
              <a:t> </a:t>
            </a:r>
            <a:r>
              <a:rPr lang="en-US" altLang="zh-CN"/>
              <a:t>char *format,...);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8D4F7-61E9-45E9-B2B9-7F26BB0C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从文件指针中读取格式化输入。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如果成功，该函数返回成功匹配和赋值的个数。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如果到达文件末尾或发生读错误，则返回 </a:t>
            </a:r>
            <a:r>
              <a:rPr lang="en-US" altLang="zh-CN"/>
              <a:t>EOF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7134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F677C-9BE5-4C53-8533-AD14CC0E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fscanf(FILE</a:t>
            </a:r>
            <a:r>
              <a:rPr lang="zh-CN" altLang="en-US"/>
              <a:t> </a:t>
            </a:r>
            <a:r>
              <a:rPr lang="en-US" altLang="zh-CN"/>
              <a:t>*fp,const</a:t>
            </a:r>
            <a:r>
              <a:rPr lang="zh-CN" altLang="en-US"/>
              <a:t> </a:t>
            </a:r>
            <a:r>
              <a:rPr lang="en-US" altLang="zh-CN"/>
              <a:t>char *format,...);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2ED50-2DB9-49C4-9B95-098F5EAE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%[*][width][modifiers]type</a:t>
            </a:r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75961E-97F2-4066-8153-5DED5FCE7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57790"/>
              </p:ext>
            </p:extLst>
          </p:nvPr>
        </p:nvGraphicFramePr>
        <p:xfrm>
          <a:off x="838200" y="2426677"/>
          <a:ext cx="10515600" cy="2749654"/>
        </p:xfrm>
        <a:graphic>
          <a:graphicData uri="http://schemas.openxmlformats.org/drawingml/2006/table">
            <a:tbl>
              <a:tblPr/>
              <a:tblGrid>
                <a:gridCol w="973015">
                  <a:extLst>
                    <a:ext uri="{9D8B030D-6E8A-4147-A177-3AD203B41FA5}">
                      <a16:colId xmlns:a16="http://schemas.microsoft.com/office/drawing/2014/main" val="668605350"/>
                    </a:ext>
                  </a:extLst>
                </a:gridCol>
                <a:gridCol w="9542585">
                  <a:extLst>
                    <a:ext uri="{9D8B030D-6E8A-4147-A177-3AD203B41FA5}">
                      <a16:colId xmlns:a16="http://schemas.microsoft.com/office/drawing/2014/main" val="2278373914"/>
                    </a:ext>
                  </a:extLst>
                </a:gridCol>
              </a:tblGrid>
              <a:tr h="38832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0984"/>
                  </a:ext>
                </a:extLst>
              </a:tr>
              <a:tr h="360483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这是一个可选的星号，表示数据是从流 </a:t>
                      </a:r>
                      <a:r>
                        <a:rPr lang="en-US" altLang="zh-CN" sz="1600">
                          <a:effectLst/>
                        </a:rPr>
                        <a:t>stream </a:t>
                      </a:r>
                      <a:r>
                        <a:rPr lang="zh-CN" altLang="en-US" sz="1600">
                          <a:effectLst/>
                        </a:rPr>
                        <a:t>中读取的，但是可以被忽视，即它不存储在对应的参数中。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39010"/>
                  </a:ext>
                </a:extLst>
              </a:tr>
              <a:tr h="36048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width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这指定了在当前读取操作中读取的最大字符数。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297819"/>
                  </a:ext>
                </a:extLst>
              </a:tr>
              <a:tr h="112935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modifiers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为对应的附加参数所指向的数据指定一个不同于整型、无符号整型或浮点型的大小： </a:t>
                      </a:r>
                      <a:endParaRPr lang="en-US" altLang="zh-CN" sz="1600">
                        <a:effectLst/>
                      </a:endParaRPr>
                    </a:p>
                    <a:p>
                      <a:pPr fontAlgn="t"/>
                      <a:r>
                        <a:rPr lang="en-US" altLang="zh-CN" sz="1600">
                          <a:effectLst/>
                        </a:rPr>
                        <a:t>h </a:t>
                      </a:r>
                      <a:r>
                        <a:rPr lang="zh-CN" altLang="en-US" sz="1600">
                          <a:effectLst/>
                        </a:rPr>
                        <a:t>：短整型（针对 </a:t>
                      </a:r>
                      <a:r>
                        <a:rPr lang="en-US" altLang="zh-CN" sz="1600">
                          <a:effectLst/>
                        </a:rPr>
                        <a:t>d </a:t>
                      </a:r>
                      <a:r>
                        <a:rPr lang="zh-CN" altLang="en-US" sz="1600">
                          <a:effectLst/>
                        </a:rPr>
                        <a:t>），或无符号短整型（针对 </a:t>
                      </a:r>
                      <a:r>
                        <a:rPr lang="en-US" altLang="zh-CN" sz="1600">
                          <a:effectLst/>
                        </a:rPr>
                        <a:t>o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altLang="zh-CN" sz="1600">
                          <a:effectLst/>
                        </a:rPr>
                        <a:t>u </a:t>
                      </a:r>
                      <a:r>
                        <a:rPr lang="zh-CN" altLang="en-US" sz="1600">
                          <a:effectLst/>
                        </a:rPr>
                        <a:t>和 </a:t>
                      </a:r>
                      <a:r>
                        <a:rPr lang="en-US" altLang="zh-CN" sz="1600">
                          <a:effectLst/>
                        </a:rPr>
                        <a:t>x</a:t>
                      </a:r>
                      <a:r>
                        <a:rPr lang="zh-CN" altLang="en-US" sz="1600">
                          <a:effectLst/>
                        </a:rPr>
                        <a:t>）</a:t>
                      </a:r>
                      <a:endParaRPr lang="en-US" altLang="zh-CN" sz="1600">
                        <a:effectLst/>
                      </a:endParaRPr>
                    </a:p>
                    <a:p>
                      <a:pPr fontAlgn="t"/>
                      <a:r>
                        <a:rPr lang="en-US" altLang="zh-CN" sz="1600">
                          <a:effectLst/>
                        </a:rPr>
                        <a:t>l </a:t>
                      </a:r>
                      <a:r>
                        <a:rPr lang="zh-CN" altLang="en-US" sz="1600">
                          <a:effectLst/>
                        </a:rPr>
                        <a:t>：长整型（针对 </a:t>
                      </a:r>
                      <a:r>
                        <a:rPr lang="en-US" altLang="zh-CN" sz="1600">
                          <a:effectLst/>
                        </a:rPr>
                        <a:t>d</a:t>
                      </a:r>
                      <a:r>
                        <a:rPr lang="zh-CN" altLang="en-US" sz="1600">
                          <a:effectLst/>
                        </a:rPr>
                        <a:t> ），或无符号长整型（针对 </a:t>
                      </a:r>
                      <a:r>
                        <a:rPr lang="en-US" altLang="zh-CN" sz="1600">
                          <a:effectLst/>
                        </a:rPr>
                        <a:t>o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altLang="zh-CN" sz="1600">
                          <a:effectLst/>
                        </a:rPr>
                        <a:t>u </a:t>
                      </a:r>
                      <a:r>
                        <a:rPr lang="zh-CN" altLang="en-US" sz="1600">
                          <a:effectLst/>
                        </a:rPr>
                        <a:t>和 </a:t>
                      </a:r>
                      <a:r>
                        <a:rPr lang="en-US" altLang="zh-CN" sz="1600">
                          <a:effectLst/>
                        </a:rPr>
                        <a:t>x</a:t>
                      </a:r>
                      <a:r>
                        <a:rPr lang="zh-CN" altLang="en-US" sz="1600">
                          <a:effectLst/>
                        </a:rPr>
                        <a:t>），或双精度型（针对 </a:t>
                      </a:r>
                      <a:r>
                        <a:rPr lang="en-US" altLang="zh-CN" sz="1600">
                          <a:effectLst/>
                        </a:rPr>
                        <a:t>e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altLang="zh-CN" sz="1600">
                          <a:effectLst/>
                        </a:rPr>
                        <a:t>f </a:t>
                      </a:r>
                      <a:r>
                        <a:rPr lang="zh-CN" altLang="en-US" sz="1600">
                          <a:effectLst/>
                        </a:rPr>
                        <a:t>和 </a:t>
                      </a:r>
                      <a:r>
                        <a:rPr lang="en-US" altLang="zh-CN" sz="1600">
                          <a:effectLst/>
                        </a:rPr>
                        <a:t>g</a:t>
                      </a:r>
                      <a:r>
                        <a:rPr lang="zh-CN" altLang="en-US" sz="1600">
                          <a:effectLst/>
                        </a:rPr>
                        <a:t>） </a:t>
                      </a:r>
                      <a:endParaRPr lang="en-US" altLang="zh-CN" sz="1600">
                        <a:effectLst/>
                      </a:endParaRPr>
                    </a:p>
                    <a:p>
                      <a:pPr fontAlgn="t"/>
                      <a:r>
                        <a:rPr lang="en-US" altLang="zh-CN" sz="1600">
                          <a:effectLst/>
                        </a:rPr>
                        <a:t>L </a:t>
                      </a:r>
                      <a:r>
                        <a:rPr lang="zh-CN" altLang="en-US" sz="1600">
                          <a:effectLst/>
                        </a:rPr>
                        <a:t>：长双精度型（针对 </a:t>
                      </a:r>
                      <a:r>
                        <a:rPr lang="en-US" altLang="zh-CN" sz="1600">
                          <a:effectLst/>
                        </a:rPr>
                        <a:t>e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altLang="zh-CN" sz="1600">
                          <a:effectLst/>
                        </a:rPr>
                        <a:t>f </a:t>
                      </a:r>
                      <a:r>
                        <a:rPr lang="zh-CN" altLang="en-US" sz="1600">
                          <a:effectLst/>
                        </a:rPr>
                        <a:t>和 </a:t>
                      </a:r>
                      <a:r>
                        <a:rPr lang="en-US" altLang="zh-CN" sz="1600">
                          <a:effectLst/>
                        </a:rPr>
                        <a:t>g</a:t>
                      </a:r>
                      <a:r>
                        <a:rPr lang="zh-CN" altLang="en-US" sz="1600">
                          <a:effectLst/>
                        </a:rPr>
                        <a:t>）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492609"/>
                  </a:ext>
                </a:extLst>
              </a:tr>
              <a:tr h="47759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type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一个字符，指定了要被读取的数据类型以及数据读取方式。具体参见下一个表格。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06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09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AD862-4853-4866-9F3D-698AD0E8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fscanf(FILE</a:t>
            </a:r>
            <a:r>
              <a:rPr lang="zh-CN" altLang="en-US"/>
              <a:t> </a:t>
            </a:r>
            <a:r>
              <a:rPr lang="en-US" altLang="zh-CN"/>
              <a:t>*fp,const</a:t>
            </a:r>
            <a:r>
              <a:rPr lang="zh-CN" altLang="en-US"/>
              <a:t> </a:t>
            </a:r>
            <a:r>
              <a:rPr lang="en-US" altLang="zh-CN"/>
              <a:t>char *format,...);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B0C43-4363-4A7E-9D07-9F660694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%[*][width][modifiers]type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521401-8B7C-49B0-A738-B17F5B4EE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91316"/>
              </p:ext>
            </p:extLst>
          </p:nvPr>
        </p:nvGraphicFramePr>
        <p:xfrm>
          <a:off x="838200" y="2429171"/>
          <a:ext cx="10515600" cy="4145492"/>
        </p:xfrm>
        <a:graphic>
          <a:graphicData uri="http://schemas.openxmlformats.org/drawingml/2006/table">
            <a:tbl>
              <a:tblPr/>
              <a:tblGrid>
                <a:gridCol w="779585">
                  <a:extLst>
                    <a:ext uri="{9D8B030D-6E8A-4147-A177-3AD203B41FA5}">
                      <a16:colId xmlns:a16="http://schemas.microsoft.com/office/drawing/2014/main" val="2598255258"/>
                    </a:ext>
                  </a:extLst>
                </a:gridCol>
                <a:gridCol w="8423030">
                  <a:extLst>
                    <a:ext uri="{9D8B030D-6E8A-4147-A177-3AD203B41FA5}">
                      <a16:colId xmlns:a16="http://schemas.microsoft.com/office/drawing/2014/main" val="2168334581"/>
                    </a:ext>
                  </a:extLst>
                </a:gridCol>
                <a:gridCol w="1312985">
                  <a:extLst>
                    <a:ext uri="{9D8B030D-6E8A-4147-A177-3AD203B41FA5}">
                      <a16:colId xmlns:a16="http://schemas.microsoft.com/office/drawing/2014/main" val="3522193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20046" marR="20046" marT="20046" marB="2004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合格的输入</a:t>
                      </a:r>
                    </a:p>
                  </a:txBody>
                  <a:tcPr marL="20046" marR="20046" marT="20046" marB="2004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参数的类型</a:t>
                      </a:r>
                    </a:p>
                  </a:txBody>
                  <a:tcPr marL="20046" marR="20046" marT="20046" marB="2004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73937"/>
                  </a:ext>
                </a:extLst>
              </a:tr>
              <a:tr h="48593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单个字符：读取下一个字符。如果指定了一个不为 </a:t>
                      </a:r>
                      <a:r>
                        <a:rPr lang="en-US" altLang="zh-CN" sz="1600">
                          <a:effectLst/>
                        </a:rPr>
                        <a:t>1 </a:t>
                      </a:r>
                      <a:r>
                        <a:rPr lang="zh-CN" altLang="en-US" sz="1600">
                          <a:effectLst/>
                        </a:rPr>
                        <a:t>的宽度 </a:t>
                      </a:r>
                      <a:r>
                        <a:rPr lang="en-US" altLang="zh-CN" sz="1600">
                          <a:effectLst/>
                        </a:rPr>
                        <a:t>width</a:t>
                      </a:r>
                      <a:r>
                        <a:rPr lang="zh-CN" altLang="en-US" sz="1600">
                          <a:effectLst/>
                        </a:rPr>
                        <a:t>，函数会读取 </a:t>
                      </a:r>
                      <a:r>
                        <a:rPr lang="en-US" altLang="zh-CN" sz="1600">
                          <a:effectLst/>
                        </a:rPr>
                        <a:t>width </a:t>
                      </a:r>
                      <a:r>
                        <a:rPr lang="zh-CN" altLang="en-US" sz="1600">
                          <a:effectLst/>
                        </a:rPr>
                        <a:t>个字符，并通过参数传递，把它们存储在数组中连续位置。在末尾不会追加空字符。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char *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093786"/>
                  </a:ext>
                </a:extLst>
              </a:tr>
              <a:tr h="27749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十进制整数：数字前面的 </a:t>
                      </a:r>
                      <a:r>
                        <a:rPr lang="en-US" altLang="zh-CN" sz="1600">
                          <a:effectLst/>
                        </a:rPr>
                        <a:t>+ </a:t>
                      </a:r>
                      <a:r>
                        <a:rPr lang="zh-CN" altLang="en-US" sz="1600">
                          <a:effectLst/>
                        </a:rPr>
                        <a:t>或 </a:t>
                      </a:r>
                      <a:r>
                        <a:rPr lang="en-US" altLang="zh-CN" sz="1600">
                          <a:effectLst/>
                        </a:rPr>
                        <a:t>- </a:t>
                      </a:r>
                      <a:r>
                        <a:rPr lang="zh-CN" altLang="en-US" sz="1600">
                          <a:effectLst/>
                        </a:rPr>
                        <a:t>号是可选的。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 *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874467"/>
                  </a:ext>
                </a:extLst>
              </a:tr>
              <a:tr h="47819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e,E,f,g,G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浮点数：包含了一个小数点、一个可选的前置符号 </a:t>
                      </a:r>
                      <a:r>
                        <a:rPr lang="en-US" altLang="zh-CN" sz="1600">
                          <a:effectLst/>
                        </a:rPr>
                        <a:t>+ </a:t>
                      </a:r>
                      <a:r>
                        <a:rPr lang="zh-CN" altLang="en-US" sz="1600">
                          <a:effectLst/>
                        </a:rPr>
                        <a:t>或 </a:t>
                      </a:r>
                      <a:r>
                        <a:rPr lang="en-US" altLang="zh-CN" sz="1600">
                          <a:effectLst/>
                        </a:rPr>
                        <a:t>-</a:t>
                      </a:r>
                      <a:r>
                        <a:rPr lang="zh-CN" altLang="en-US" sz="1600">
                          <a:effectLst/>
                        </a:rPr>
                        <a:t>、一个可选的后置字符 </a:t>
                      </a:r>
                      <a:r>
                        <a:rPr lang="en-US" altLang="zh-CN" sz="1600">
                          <a:effectLst/>
                        </a:rPr>
                        <a:t>e </a:t>
                      </a:r>
                      <a:r>
                        <a:rPr lang="zh-CN" altLang="en-US" sz="1600">
                          <a:effectLst/>
                        </a:rPr>
                        <a:t>或 </a:t>
                      </a:r>
                      <a:r>
                        <a:rPr lang="en-US" altLang="zh-CN" sz="1600">
                          <a:effectLst/>
                        </a:rPr>
                        <a:t>E</a:t>
                      </a:r>
                      <a:r>
                        <a:rPr lang="zh-CN" altLang="en-US" sz="1600">
                          <a:effectLst/>
                        </a:rPr>
                        <a:t>，以及一个十进制数字。两个有效的实例 </a:t>
                      </a:r>
                      <a:r>
                        <a:rPr lang="en-US" altLang="zh-CN" sz="1600">
                          <a:effectLst/>
                        </a:rPr>
                        <a:t>-732.103 </a:t>
                      </a:r>
                      <a:r>
                        <a:rPr lang="zh-CN" altLang="en-US" sz="1600">
                          <a:effectLst/>
                        </a:rPr>
                        <a:t>和 </a:t>
                      </a:r>
                      <a:r>
                        <a:rPr lang="en-US" altLang="zh-CN" sz="1600">
                          <a:effectLst/>
                        </a:rPr>
                        <a:t>7.12e4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 *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91693"/>
                  </a:ext>
                </a:extLst>
              </a:tr>
              <a:tr h="2859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o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八进制整数。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 *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339741"/>
                  </a:ext>
                </a:extLst>
              </a:tr>
              <a:tr h="25945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字符串：这将读取连续字符，直到遇到一个空格字符（空格字符可以是空白、换行和制表符）。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char *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487396"/>
                  </a:ext>
                </a:extLst>
              </a:tr>
              <a:tr h="2859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u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无符号的十进制整数。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unsigned int *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47004"/>
                  </a:ext>
                </a:extLst>
              </a:tr>
              <a:tr h="2859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x,X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十六进制整数。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 *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667143"/>
                  </a:ext>
                </a:extLst>
              </a:tr>
              <a:tr h="28599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[abc]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字符串</a:t>
                      </a:r>
                      <a:r>
                        <a:rPr lang="zh-CN" altLang="en-US" sz="1600">
                          <a:effectLst/>
                        </a:rPr>
                        <a:t>：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这将连续读取扫描列表里的字符，直到遇到非扫描列表里的字符。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63402"/>
                  </a:ext>
                </a:extLst>
              </a:tr>
              <a:tr h="2859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[^abc]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字符串：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这将连续读取非扫描列表里的字符，直到遇到扫描列表里的字符。</a:t>
                      </a:r>
                      <a:endParaRPr lang="zh-CN" altLang="en-US" sz="1600">
                        <a:effectLst/>
                      </a:endParaRP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char </a:t>
                      </a:r>
                      <a:r>
                        <a:rPr lang="zh-CN" altLang="en-US" sz="1600">
                          <a:effectLst/>
                        </a:rPr>
                        <a:t>*</a:t>
                      </a:r>
                      <a:endParaRPr lang="en-US" sz="1600">
                        <a:effectLst/>
                      </a:endParaRP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14003"/>
                  </a:ext>
                </a:extLst>
              </a:tr>
              <a:tr h="2859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十进制整数：当前已读取字符数量。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 *</a:t>
                      </a:r>
                    </a:p>
                  </a:txBody>
                  <a:tcPr marL="33410" marR="33410" marT="46774" marB="467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90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13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3397-EFD9-44A6-A932-7D375AE4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fprintf(FILE</a:t>
            </a:r>
            <a:r>
              <a:rPr lang="zh-CN" altLang="en-US"/>
              <a:t> </a:t>
            </a:r>
            <a:r>
              <a:rPr lang="en-US" altLang="zh-CN"/>
              <a:t>*fp,const</a:t>
            </a:r>
            <a:r>
              <a:rPr lang="zh-CN" altLang="en-US"/>
              <a:t> </a:t>
            </a:r>
            <a:r>
              <a:rPr lang="en-US" altLang="zh-CN"/>
              <a:t>char *format,...);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C4348-6F13-4A62-8F51-F35FEB5B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发送格式化输出到文件指针中。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如果成功，则返回写入的字符总数，否则返回一个负数。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79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62949-99E4-4099-A678-D70BEA70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fprintf(FILE</a:t>
            </a:r>
            <a:r>
              <a:rPr lang="zh-CN" altLang="en-US"/>
              <a:t> </a:t>
            </a:r>
            <a:r>
              <a:rPr lang="en-US" altLang="zh-CN"/>
              <a:t>*fp,const</a:t>
            </a:r>
            <a:r>
              <a:rPr lang="zh-CN" altLang="en-US"/>
              <a:t> </a:t>
            </a:r>
            <a:r>
              <a:rPr lang="en-US" altLang="zh-CN"/>
              <a:t>char *format,...);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AF5BC-5028-491A-ABE6-909E6034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%[flags][width][.precision][length]specifier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C4034AE-F262-43CE-BABE-6132BB618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51472"/>
              </p:ext>
            </p:extLst>
          </p:nvPr>
        </p:nvGraphicFramePr>
        <p:xfrm>
          <a:off x="838200" y="2457273"/>
          <a:ext cx="10515600" cy="3719690"/>
        </p:xfrm>
        <a:graphic>
          <a:graphicData uri="http://schemas.openxmlformats.org/drawingml/2006/table">
            <a:tbl>
              <a:tblPr/>
              <a:tblGrid>
                <a:gridCol w="1792574">
                  <a:extLst>
                    <a:ext uri="{9D8B030D-6E8A-4147-A177-3AD203B41FA5}">
                      <a16:colId xmlns:a16="http://schemas.microsoft.com/office/drawing/2014/main" val="688329756"/>
                    </a:ext>
                  </a:extLst>
                </a:gridCol>
                <a:gridCol w="8723026">
                  <a:extLst>
                    <a:ext uri="{9D8B030D-6E8A-4147-A177-3AD203B41FA5}">
                      <a16:colId xmlns:a16="http://schemas.microsoft.com/office/drawing/2014/main" val="4211486917"/>
                    </a:ext>
                  </a:extLst>
                </a:gridCol>
              </a:tblGrid>
              <a:tr h="19831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specifier（</a:t>
                      </a:r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说明符）</a:t>
                      </a:r>
                    </a:p>
                  </a:txBody>
                  <a:tcPr marL="18501" marR="18501" marT="18501" marB="1850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输出</a:t>
                      </a:r>
                    </a:p>
                  </a:txBody>
                  <a:tcPr marL="18501" marR="18501" marT="18501" marB="1850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46359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字符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02262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有符号十进制整数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2518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e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使用 </a:t>
                      </a:r>
                      <a:r>
                        <a:rPr lang="en-US" altLang="zh-CN" sz="1200">
                          <a:effectLst/>
                        </a:rPr>
                        <a:t>e </a:t>
                      </a:r>
                      <a:r>
                        <a:rPr lang="zh-CN" altLang="en-US" sz="1200">
                          <a:effectLst/>
                        </a:rPr>
                        <a:t>字符的科学科学记数法（尾数和指数）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59004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十进制浮点数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54312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自动选择 </a:t>
                      </a:r>
                      <a:r>
                        <a:rPr lang="en-US" altLang="zh-CN" sz="1200">
                          <a:effectLst/>
                        </a:rPr>
                        <a:t>%</a:t>
                      </a:r>
                      <a:r>
                        <a:rPr lang="en-US" sz="1200">
                          <a:effectLst/>
                        </a:rPr>
                        <a:t>e </a:t>
                      </a:r>
                      <a:r>
                        <a:rPr lang="zh-CN" altLang="en-US" sz="1200">
                          <a:effectLst/>
                        </a:rPr>
                        <a:t>或 </a:t>
                      </a:r>
                      <a:r>
                        <a:rPr lang="en-US" altLang="zh-CN" sz="1200">
                          <a:effectLst/>
                        </a:rPr>
                        <a:t>%</a:t>
                      </a:r>
                      <a:r>
                        <a:rPr lang="en-US" sz="1200">
                          <a:effectLst/>
                        </a:rPr>
                        <a:t>f </a:t>
                      </a:r>
                      <a:r>
                        <a:rPr lang="zh-CN" altLang="en-US" sz="1200">
                          <a:effectLst/>
                        </a:rPr>
                        <a:t>中合适的表示法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1176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有符号八进制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53505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字符的字符串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6409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u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无符号十进制整数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99984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无符号十六进制整数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54049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X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无符号十六进制整数（大写字母）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546816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指针地址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915434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n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无输出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7664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%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字符</a:t>
                      </a:r>
                    </a:p>
                  </a:txBody>
                  <a:tcPr marL="30834" marR="30834" marT="43168" marB="4316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23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75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62949-99E4-4099-A678-D70BEA70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fprintf(FILE</a:t>
            </a:r>
            <a:r>
              <a:rPr lang="zh-CN" altLang="en-US"/>
              <a:t> </a:t>
            </a:r>
            <a:r>
              <a:rPr lang="en-US" altLang="zh-CN"/>
              <a:t>*fp,const</a:t>
            </a:r>
            <a:r>
              <a:rPr lang="zh-CN" altLang="en-US"/>
              <a:t> </a:t>
            </a:r>
            <a:r>
              <a:rPr lang="en-US" altLang="zh-CN"/>
              <a:t>char *format,...);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AF5BC-5028-491A-ABE6-909E6034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%[flags][width][.precision][length]specifier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1AE44D-9D79-42D3-A359-F2907FD90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826068"/>
              </p:ext>
            </p:extLst>
          </p:nvPr>
        </p:nvGraphicFramePr>
        <p:xfrm>
          <a:off x="838200" y="3087579"/>
          <a:ext cx="10515600" cy="3089384"/>
        </p:xfrm>
        <a:graphic>
          <a:graphicData uri="http://schemas.openxmlformats.org/drawingml/2006/table">
            <a:tbl>
              <a:tblPr/>
              <a:tblGrid>
                <a:gridCol w="1792575">
                  <a:extLst>
                    <a:ext uri="{9D8B030D-6E8A-4147-A177-3AD203B41FA5}">
                      <a16:colId xmlns:a16="http://schemas.microsoft.com/office/drawing/2014/main" val="1003207519"/>
                    </a:ext>
                  </a:extLst>
                </a:gridCol>
                <a:gridCol w="8723025">
                  <a:extLst>
                    <a:ext uri="{9D8B030D-6E8A-4147-A177-3AD203B41FA5}">
                      <a16:colId xmlns:a16="http://schemas.microsoft.com/office/drawing/2014/main" val="2114250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flags（</a:t>
                      </a:r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标识）</a:t>
                      </a:r>
                    </a:p>
                  </a:txBody>
                  <a:tcPr marL="25697" marR="25697" marT="25697" marB="2569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5697" marR="25697" marT="25697" marB="2569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1241"/>
                  </a:ext>
                </a:extLst>
              </a:tr>
              <a:tr h="32560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-</a:t>
                      </a:r>
                    </a:p>
                  </a:txBody>
                  <a:tcPr marL="42828" marR="42828" marT="59959" marB="599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在给定的字段宽度内左对齐，默认是右对齐（参见 </a:t>
                      </a:r>
                      <a:r>
                        <a:rPr lang="en-US" altLang="zh-CN" sz="1600">
                          <a:effectLst/>
                        </a:rPr>
                        <a:t>width </a:t>
                      </a:r>
                      <a:r>
                        <a:rPr lang="zh-CN" altLang="en-US" sz="1600">
                          <a:effectLst/>
                        </a:rPr>
                        <a:t>子说明符）。</a:t>
                      </a:r>
                    </a:p>
                  </a:txBody>
                  <a:tcPr marL="42828" marR="42828" marT="59959" marB="599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121883"/>
                  </a:ext>
                </a:extLst>
              </a:tr>
              <a:tr h="40669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+</a:t>
                      </a:r>
                    </a:p>
                  </a:txBody>
                  <a:tcPr marL="42828" marR="42828" marT="59959" marB="599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强制在结果之前显示加号或减号（</a:t>
                      </a:r>
                      <a:r>
                        <a:rPr lang="en-US" altLang="zh-CN" sz="1600">
                          <a:effectLst/>
                        </a:rPr>
                        <a:t>+ </a:t>
                      </a:r>
                      <a:r>
                        <a:rPr lang="zh-CN" altLang="en-US" sz="1600">
                          <a:effectLst/>
                        </a:rPr>
                        <a:t>或 </a:t>
                      </a:r>
                      <a:r>
                        <a:rPr lang="en-US" altLang="zh-CN" sz="1600">
                          <a:effectLst/>
                        </a:rPr>
                        <a:t>-</a:t>
                      </a:r>
                      <a:r>
                        <a:rPr lang="zh-CN" altLang="en-US" sz="1600">
                          <a:effectLst/>
                        </a:rPr>
                        <a:t>），即正数前面会显示 </a:t>
                      </a:r>
                      <a:r>
                        <a:rPr lang="en-US" altLang="zh-CN" sz="1600">
                          <a:effectLst/>
                        </a:rPr>
                        <a:t>+ </a:t>
                      </a:r>
                      <a:r>
                        <a:rPr lang="zh-CN" altLang="en-US" sz="1600">
                          <a:effectLst/>
                        </a:rPr>
                        <a:t>号。默认情况下，只有负数前面会显示一个 </a:t>
                      </a:r>
                      <a:r>
                        <a:rPr lang="en-US" altLang="zh-CN" sz="1600">
                          <a:effectLst/>
                        </a:rPr>
                        <a:t>- </a:t>
                      </a:r>
                      <a:r>
                        <a:rPr lang="zh-CN" altLang="en-US" sz="1600">
                          <a:effectLst/>
                        </a:rPr>
                        <a:t>号。</a:t>
                      </a:r>
                    </a:p>
                  </a:txBody>
                  <a:tcPr marL="42828" marR="42828" marT="59959" marB="599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97921"/>
                  </a:ext>
                </a:extLst>
              </a:tr>
              <a:tr h="24347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(space)</a:t>
                      </a:r>
                    </a:p>
                  </a:txBody>
                  <a:tcPr marL="42828" marR="42828" marT="59959" marB="599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如果没有写入任何符号，则在该值前面插入一个空格。</a:t>
                      </a:r>
                    </a:p>
                  </a:txBody>
                  <a:tcPr marL="42828" marR="42828" marT="59959" marB="599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96933"/>
                  </a:ext>
                </a:extLst>
              </a:tr>
              <a:tr h="98044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#</a:t>
                      </a:r>
                    </a:p>
                  </a:txBody>
                  <a:tcPr marL="42828" marR="42828" marT="59959" marB="599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与 </a:t>
                      </a:r>
                      <a:r>
                        <a:rPr lang="en-US" altLang="zh-CN" sz="1600">
                          <a:effectLst/>
                        </a:rPr>
                        <a:t>o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altLang="zh-CN" sz="1600">
                          <a:effectLst/>
                        </a:rPr>
                        <a:t>x </a:t>
                      </a:r>
                      <a:r>
                        <a:rPr lang="zh-CN" altLang="en-US" sz="1600">
                          <a:effectLst/>
                        </a:rPr>
                        <a:t>或 </a:t>
                      </a:r>
                      <a:r>
                        <a:rPr lang="en-US" altLang="zh-CN" sz="1600">
                          <a:effectLst/>
                        </a:rPr>
                        <a:t>X </a:t>
                      </a:r>
                      <a:r>
                        <a:rPr lang="zh-CN" altLang="en-US" sz="1600">
                          <a:effectLst/>
                        </a:rPr>
                        <a:t>说明符一起使用时，非零值前面会分别显示 </a:t>
                      </a:r>
                      <a:r>
                        <a:rPr lang="en-US" altLang="zh-CN" sz="1600">
                          <a:effectLst/>
                        </a:rPr>
                        <a:t>0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altLang="zh-CN" sz="1600">
                          <a:effectLst/>
                        </a:rPr>
                        <a:t>0x </a:t>
                      </a:r>
                      <a:r>
                        <a:rPr lang="zh-CN" altLang="en-US" sz="1600">
                          <a:effectLst/>
                        </a:rPr>
                        <a:t>或 </a:t>
                      </a:r>
                      <a:r>
                        <a:rPr lang="en-US" altLang="zh-CN" sz="1600">
                          <a:effectLst/>
                        </a:rPr>
                        <a:t>0X</a:t>
                      </a:r>
                      <a:r>
                        <a:rPr lang="zh-CN" altLang="en-US" sz="1600">
                          <a:effectLst/>
                        </a:rPr>
                        <a:t>。</a:t>
                      </a:r>
                      <a:br>
                        <a:rPr lang="zh-CN" altLang="en-US" sz="1600">
                          <a:effectLst/>
                        </a:rPr>
                      </a:br>
                      <a:r>
                        <a:rPr lang="zh-CN" altLang="en-US" sz="1600">
                          <a:effectLst/>
                        </a:rPr>
                        <a:t>与 </a:t>
                      </a:r>
                      <a:r>
                        <a:rPr lang="en-US" altLang="zh-CN" sz="1600">
                          <a:effectLst/>
                        </a:rPr>
                        <a:t>e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altLang="zh-CN" sz="1600">
                          <a:effectLst/>
                        </a:rPr>
                        <a:t>E </a:t>
                      </a:r>
                      <a:r>
                        <a:rPr lang="zh-CN" altLang="en-US" sz="1600">
                          <a:effectLst/>
                        </a:rPr>
                        <a:t>和 </a:t>
                      </a:r>
                      <a:r>
                        <a:rPr lang="en-US" altLang="zh-CN" sz="1600">
                          <a:effectLst/>
                        </a:rPr>
                        <a:t>f </a:t>
                      </a:r>
                      <a:r>
                        <a:rPr lang="zh-CN" altLang="en-US" sz="1600">
                          <a:effectLst/>
                        </a:rPr>
                        <a:t>一起使用时，会强制输出包含一个小数点，即使后边没有数字时也会显示小数点。默认情况下，如果后边没有数字时候，不会显示显示小数点。</a:t>
                      </a:r>
                      <a:br>
                        <a:rPr lang="zh-CN" altLang="en-US" sz="1600">
                          <a:effectLst/>
                        </a:rPr>
                      </a:br>
                      <a:r>
                        <a:rPr lang="zh-CN" altLang="en-US" sz="1600">
                          <a:effectLst/>
                        </a:rPr>
                        <a:t>与 </a:t>
                      </a:r>
                      <a:r>
                        <a:rPr lang="en-US" altLang="zh-CN" sz="1600">
                          <a:effectLst/>
                        </a:rPr>
                        <a:t>g </a:t>
                      </a:r>
                      <a:r>
                        <a:rPr lang="zh-CN" altLang="en-US" sz="1600">
                          <a:effectLst/>
                        </a:rPr>
                        <a:t>或 </a:t>
                      </a:r>
                      <a:r>
                        <a:rPr lang="en-US" altLang="zh-CN" sz="1600">
                          <a:effectLst/>
                        </a:rPr>
                        <a:t>G </a:t>
                      </a:r>
                      <a:r>
                        <a:rPr lang="zh-CN" altLang="en-US" sz="1600">
                          <a:effectLst/>
                        </a:rPr>
                        <a:t>一起使用时，结果与使用 </a:t>
                      </a:r>
                      <a:r>
                        <a:rPr lang="en-US" altLang="zh-CN" sz="1600">
                          <a:effectLst/>
                        </a:rPr>
                        <a:t>e </a:t>
                      </a:r>
                      <a:r>
                        <a:rPr lang="zh-CN" altLang="en-US" sz="1600">
                          <a:effectLst/>
                        </a:rPr>
                        <a:t>或 </a:t>
                      </a:r>
                      <a:r>
                        <a:rPr lang="en-US" altLang="zh-CN" sz="1600">
                          <a:effectLst/>
                        </a:rPr>
                        <a:t>E </a:t>
                      </a:r>
                      <a:r>
                        <a:rPr lang="zh-CN" altLang="en-US" sz="1600">
                          <a:effectLst/>
                        </a:rPr>
                        <a:t>时相同，但是尾部的零不会被移除。</a:t>
                      </a:r>
                    </a:p>
                  </a:txBody>
                  <a:tcPr marL="42828" marR="42828" marT="59959" marB="599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62993"/>
                  </a:ext>
                </a:extLst>
              </a:tr>
              <a:tr h="32560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0</a:t>
                      </a:r>
                    </a:p>
                  </a:txBody>
                  <a:tcPr marL="42828" marR="42828" marT="59959" marB="599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在指定填充 </a:t>
                      </a:r>
                      <a:r>
                        <a:rPr lang="en-US" altLang="zh-CN" sz="1600">
                          <a:effectLst/>
                        </a:rPr>
                        <a:t>padding </a:t>
                      </a:r>
                      <a:r>
                        <a:rPr lang="zh-CN" altLang="en-US" sz="1600">
                          <a:effectLst/>
                        </a:rPr>
                        <a:t>的数字左边放置零（</a:t>
                      </a:r>
                      <a:r>
                        <a:rPr lang="en-US" altLang="zh-CN" sz="1600">
                          <a:effectLst/>
                        </a:rPr>
                        <a:t>0</a:t>
                      </a:r>
                      <a:r>
                        <a:rPr lang="zh-CN" altLang="en-US" sz="1600">
                          <a:effectLst/>
                        </a:rPr>
                        <a:t>），而不是空格（参见 </a:t>
                      </a:r>
                      <a:r>
                        <a:rPr lang="en-US" altLang="zh-CN" sz="1600">
                          <a:effectLst/>
                        </a:rPr>
                        <a:t>width </a:t>
                      </a:r>
                      <a:r>
                        <a:rPr lang="zh-CN" altLang="en-US" sz="1600">
                          <a:effectLst/>
                        </a:rPr>
                        <a:t>子说明符）。</a:t>
                      </a:r>
                    </a:p>
                  </a:txBody>
                  <a:tcPr marL="42828" marR="42828" marT="59959" marB="599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70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62949-99E4-4099-A678-D70BEA70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fprintf(FILE</a:t>
            </a:r>
            <a:r>
              <a:rPr lang="zh-CN" altLang="en-US"/>
              <a:t> </a:t>
            </a:r>
            <a:r>
              <a:rPr lang="en-US" altLang="zh-CN"/>
              <a:t>*fp,const</a:t>
            </a:r>
            <a:r>
              <a:rPr lang="zh-CN" altLang="en-US"/>
              <a:t> </a:t>
            </a:r>
            <a:r>
              <a:rPr lang="en-US" altLang="zh-CN"/>
              <a:t>char *format,...);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AF5BC-5028-491A-ABE6-909E6034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%[flags][width][.precision][length]specifier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DE4CDC4-4F6F-42B7-82BB-C2D3752C5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58484"/>
              </p:ext>
            </p:extLst>
          </p:nvPr>
        </p:nvGraphicFramePr>
        <p:xfrm>
          <a:off x="838200" y="4481513"/>
          <a:ext cx="10515599" cy="1695450"/>
        </p:xfrm>
        <a:graphic>
          <a:graphicData uri="http://schemas.openxmlformats.org/drawingml/2006/table">
            <a:tbl>
              <a:tblPr/>
              <a:tblGrid>
                <a:gridCol w="1792576">
                  <a:extLst>
                    <a:ext uri="{9D8B030D-6E8A-4147-A177-3AD203B41FA5}">
                      <a16:colId xmlns:a16="http://schemas.microsoft.com/office/drawing/2014/main" val="2295328628"/>
                    </a:ext>
                  </a:extLst>
                </a:gridCol>
                <a:gridCol w="8723023">
                  <a:extLst>
                    <a:ext uri="{9D8B030D-6E8A-4147-A177-3AD203B41FA5}">
                      <a16:colId xmlns:a16="http://schemas.microsoft.com/office/drawing/2014/main" val="1797687180"/>
                    </a:ext>
                  </a:extLst>
                </a:gridCol>
              </a:tblGrid>
              <a:tr h="18908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width（</a:t>
                      </a:r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宽度）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9877"/>
                  </a:ext>
                </a:extLst>
              </a:tr>
              <a:tr h="38903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(number)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要输出的字符的最小数目。如果输出的值短于该数，结果会用空格填充。如果输出的值长于该数，结果不会被截断。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152482"/>
                  </a:ext>
                </a:extLst>
              </a:tr>
              <a:tr h="389035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宽度在 </a:t>
                      </a:r>
                      <a:r>
                        <a:rPr lang="en-US" altLang="zh-CN">
                          <a:effectLst/>
                        </a:rPr>
                        <a:t>format </a:t>
                      </a:r>
                      <a:r>
                        <a:rPr lang="zh-CN" altLang="en-US">
                          <a:effectLst/>
                        </a:rPr>
                        <a:t>字符串中未指定，但是会作为附加整数值参数放置于要被格式化的参数之前。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26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917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62949-99E4-4099-A678-D70BEA70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fprintf(FILE</a:t>
            </a:r>
            <a:r>
              <a:rPr lang="zh-CN" altLang="en-US"/>
              <a:t> </a:t>
            </a:r>
            <a:r>
              <a:rPr lang="en-US" altLang="zh-CN"/>
              <a:t>*fp,const</a:t>
            </a:r>
            <a:r>
              <a:rPr lang="zh-CN" altLang="en-US"/>
              <a:t> </a:t>
            </a:r>
            <a:r>
              <a:rPr lang="en-US" altLang="zh-CN"/>
              <a:t>char *format,...);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AF5BC-5028-491A-ABE6-909E6034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%[flags][width][.precision][length]specifier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8630144-C234-4993-9256-ED49494A0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63530"/>
              </p:ext>
            </p:extLst>
          </p:nvPr>
        </p:nvGraphicFramePr>
        <p:xfrm>
          <a:off x="838200" y="2567645"/>
          <a:ext cx="10515600" cy="3609318"/>
        </p:xfrm>
        <a:graphic>
          <a:graphicData uri="http://schemas.openxmlformats.org/drawingml/2006/table">
            <a:tbl>
              <a:tblPr/>
              <a:tblGrid>
                <a:gridCol w="1792576">
                  <a:extLst>
                    <a:ext uri="{9D8B030D-6E8A-4147-A177-3AD203B41FA5}">
                      <a16:colId xmlns:a16="http://schemas.microsoft.com/office/drawing/2014/main" val="1044184508"/>
                    </a:ext>
                  </a:extLst>
                </a:gridCol>
                <a:gridCol w="8723024">
                  <a:extLst>
                    <a:ext uri="{9D8B030D-6E8A-4147-A177-3AD203B41FA5}">
                      <a16:colId xmlns:a16="http://schemas.microsoft.com/office/drawing/2014/main" val="3114929891"/>
                    </a:ext>
                  </a:extLst>
                </a:gridCol>
              </a:tblGrid>
              <a:tr h="32428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</a:rPr>
                        <a:t>.precision（</a:t>
                      </a:r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精度）</a:t>
                      </a:r>
                    </a:p>
                  </a:txBody>
                  <a:tcPr marL="28013" marR="28013" marT="28013" marB="2801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013" marR="28013" marT="28013" marB="2801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00787"/>
                  </a:ext>
                </a:extLst>
              </a:tr>
              <a:tr h="16946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.number</a:t>
                      </a:r>
                    </a:p>
                  </a:txBody>
                  <a:tcPr marL="46688" marR="46688" marT="65363" marB="653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对于整数说明符（</a:t>
                      </a:r>
                      <a:r>
                        <a:rPr lang="en-US" altLang="zh-CN" sz="1800">
                          <a:effectLst/>
                        </a:rPr>
                        <a:t>d</a:t>
                      </a:r>
                      <a:r>
                        <a:rPr lang="zh-CN" altLang="en-US" sz="1800">
                          <a:effectLst/>
                        </a:rPr>
                        <a:t>、</a:t>
                      </a:r>
                      <a:r>
                        <a:rPr lang="en-US" altLang="zh-CN" sz="1800">
                          <a:effectLst/>
                        </a:rPr>
                        <a:t>i</a:t>
                      </a:r>
                      <a:r>
                        <a:rPr lang="zh-CN" altLang="en-US" sz="1800">
                          <a:effectLst/>
                        </a:rPr>
                        <a:t>、</a:t>
                      </a:r>
                      <a:r>
                        <a:rPr lang="en-US" altLang="zh-CN" sz="1800">
                          <a:effectLst/>
                        </a:rPr>
                        <a:t>o</a:t>
                      </a:r>
                      <a:r>
                        <a:rPr lang="zh-CN" altLang="en-US" sz="1800">
                          <a:effectLst/>
                        </a:rPr>
                        <a:t>、</a:t>
                      </a:r>
                      <a:r>
                        <a:rPr lang="en-US" altLang="zh-CN" sz="1800">
                          <a:effectLst/>
                        </a:rPr>
                        <a:t>u</a:t>
                      </a:r>
                      <a:r>
                        <a:rPr lang="zh-CN" altLang="en-US" sz="1800">
                          <a:effectLst/>
                        </a:rPr>
                        <a:t>、</a:t>
                      </a:r>
                      <a:r>
                        <a:rPr lang="en-US" altLang="zh-CN" sz="1800">
                          <a:effectLst/>
                        </a:rPr>
                        <a:t>x</a:t>
                      </a:r>
                      <a:r>
                        <a:rPr lang="zh-CN" altLang="en-US" sz="1800">
                          <a:effectLst/>
                        </a:rPr>
                        <a:t>、</a:t>
                      </a:r>
                      <a:r>
                        <a:rPr lang="en-US" altLang="zh-CN" sz="1800">
                          <a:effectLst/>
                        </a:rPr>
                        <a:t>X</a:t>
                      </a:r>
                      <a:r>
                        <a:rPr lang="zh-CN" altLang="en-US" sz="1800">
                          <a:effectLst/>
                        </a:rPr>
                        <a:t>）：</a:t>
                      </a:r>
                      <a:r>
                        <a:rPr lang="en-US" altLang="zh-CN" sz="1800">
                          <a:effectLst/>
                        </a:rPr>
                        <a:t>precision </a:t>
                      </a:r>
                      <a:r>
                        <a:rPr lang="zh-CN" altLang="en-US" sz="1800">
                          <a:effectLst/>
                        </a:rPr>
                        <a:t>指定了要写入的数字的最小位数。如果写入的值短于该数，结果会用前导零来填充。如果写入的值长于该数，结果不会被截断。精度为 </a:t>
                      </a:r>
                      <a:r>
                        <a:rPr lang="en-US" altLang="zh-CN" sz="1800">
                          <a:effectLst/>
                        </a:rPr>
                        <a:t>0 </a:t>
                      </a:r>
                      <a:r>
                        <a:rPr lang="zh-CN" altLang="en-US" sz="1800">
                          <a:effectLst/>
                        </a:rPr>
                        <a:t>意味着不写入任何字符。</a:t>
                      </a:r>
                      <a:br>
                        <a:rPr lang="zh-CN" altLang="en-US" sz="1800">
                          <a:effectLst/>
                        </a:rPr>
                      </a:br>
                      <a:r>
                        <a:rPr lang="zh-CN" altLang="en-US" sz="1800">
                          <a:effectLst/>
                        </a:rPr>
                        <a:t>对于 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、</a:t>
                      </a:r>
                      <a:r>
                        <a:rPr lang="en-US" altLang="zh-CN" sz="1800">
                          <a:effectLst/>
                        </a:rPr>
                        <a:t>E </a:t>
                      </a:r>
                      <a:r>
                        <a:rPr lang="zh-CN" altLang="en-US" sz="1800">
                          <a:effectLst/>
                        </a:rPr>
                        <a:t>和 </a:t>
                      </a:r>
                      <a:r>
                        <a:rPr lang="en-US" altLang="zh-CN" sz="1800">
                          <a:effectLst/>
                        </a:rPr>
                        <a:t>f </a:t>
                      </a:r>
                      <a:r>
                        <a:rPr lang="zh-CN" altLang="en-US" sz="1800">
                          <a:effectLst/>
                        </a:rPr>
                        <a:t>说明符：要在小数点后输出的小数位数。</a:t>
                      </a:r>
                      <a:br>
                        <a:rPr lang="zh-CN" altLang="en-US" sz="1800">
                          <a:effectLst/>
                        </a:rPr>
                      </a:br>
                      <a:r>
                        <a:rPr lang="zh-CN" altLang="en-US" sz="1800">
                          <a:effectLst/>
                        </a:rPr>
                        <a:t>对于 </a:t>
                      </a:r>
                      <a:r>
                        <a:rPr lang="en-US" altLang="zh-CN" sz="1800">
                          <a:effectLst/>
                        </a:rPr>
                        <a:t>g </a:t>
                      </a:r>
                      <a:r>
                        <a:rPr lang="zh-CN" altLang="en-US" sz="1800">
                          <a:effectLst/>
                        </a:rPr>
                        <a:t>和 </a:t>
                      </a:r>
                      <a:r>
                        <a:rPr lang="en-US" altLang="zh-CN" sz="1800">
                          <a:effectLst/>
                        </a:rPr>
                        <a:t>G </a:t>
                      </a:r>
                      <a:r>
                        <a:rPr lang="zh-CN" altLang="en-US" sz="1800">
                          <a:effectLst/>
                        </a:rPr>
                        <a:t>说明符：要输出的最大有效位数。</a:t>
                      </a:r>
                      <a:br>
                        <a:rPr lang="zh-CN" altLang="en-US" sz="1800">
                          <a:effectLst/>
                        </a:rPr>
                      </a:br>
                      <a:r>
                        <a:rPr lang="zh-CN" altLang="en-US" sz="1800">
                          <a:effectLst/>
                        </a:rPr>
                        <a:t>对于 </a:t>
                      </a:r>
                      <a:r>
                        <a:rPr lang="en-US" altLang="zh-CN" sz="1800">
                          <a:effectLst/>
                        </a:rPr>
                        <a:t>s: </a:t>
                      </a:r>
                      <a:r>
                        <a:rPr lang="zh-CN" altLang="en-US" sz="1800">
                          <a:effectLst/>
                        </a:rPr>
                        <a:t>要输出的最大字符数。默认情况下，所有字符都会被输出，直到遇到末尾的空字符。</a:t>
                      </a:r>
                      <a:br>
                        <a:rPr lang="zh-CN" altLang="en-US" sz="1800">
                          <a:effectLst/>
                        </a:rPr>
                      </a:br>
                      <a:r>
                        <a:rPr lang="zh-CN" altLang="en-US" sz="1800">
                          <a:effectLst/>
                        </a:rPr>
                        <a:t>对于 </a:t>
                      </a:r>
                      <a:r>
                        <a:rPr lang="en-US" altLang="zh-CN" sz="1800">
                          <a:effectLst/>
                        </a:rPr>
                        <a:t>c </a:t>
                      </a:r>
                      <a:r>
                        <a:rPr lang="zh-CN" altLang="en-US" sz="1800">
                          <a:effectLst/>
                        </a:rPr>
                        <a:t>类型：没有任何影响。</a:t>
                      </a:r>
                      <a:br>
                        <a:rPr lang="zh-CN" altLang="en-US" sz="1800">
                          <a:effectLst/>
                        </a:rPr>
                      </a:br>
                      <a:r>
                        <a:rPr lang="zh-CN" altLang="en-US" sz="1800">
                          <a:effectLst/>
                        </a:rPr>
                        <a:t>当未指定任何精度时，默认为 </a:t>
                      </a:r>
                      <a:r>
                        <a:rPr lang="en-US" altLang="zh-CN" sz="1800">
                          <a:effectLst/>
                        </a:rPr>
                        <a:t>1</a:t>
                      </a:r>
                      <a:r>
                        <a:rPr lang="zh-CN" altLang="en-US" sz="1800">
                          <a:effectLst/>
                        </a:rPr>
                        <a:t>。如果指定时不带有一个显式值，则假定为 </a:t>
                      </a:r>
                      <a:r>
                        <a:rPr lang="en-US" altLang="zh-CN" sz="1800">
                          <a:effectLst/>
                        </a:rPr>
                        <a:t>0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46688" marR="46688" marT="65363" marB="653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36370"/>
                  </a:ext>
                </a:extLst>
              </a:tr>
              <a:tr h="44288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>
                          <a:effectLst/>
                        </a:rPr>
                        <a:t>.*</a:t>
                      </a:r>
                    </a:p>
                  </a:txBody>
                  <a:tcPr marL="46688" marR="46688" marT="65363" marB="653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精度在 </a:t>
                      </a:r>
                      <a:r>
                        <a:rPr lang="en-US" altLang="zh-CN" sz="1800">
                          <a:effectLst/>
                        </a:rPr>
                        <a:t>format </a:t>
                      </a:r>
                      <a:r>
                        <a:rPr lang="zh-CN" altLang="en-US" sz="1800">
                          <a:effectLst/>
                        </a:rPr>
                        <a:t>字符串中未指定，但是会作为附加整数值参数放置于要被格式化的参数之前。</a:t>
                      </a:r>
                    </a:p>
                  </a:txBody>
                  <a:tcPr marL="46688" marR="46688" marT="65363" marB="653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05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23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30479A-6936-4B8F-9221-19656F4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常用的文件操作有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E035F9-5224-4882-BA29-471E00C99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/>
              <a:t>C</a:t>
            </a:r>
            <a:r>
              <a:rPr lang="zh-CN" altLang="en-US"/>
              <a:t>语言下文件</a:t>
            </a:r>
            <a:r>
              <a:rPr lang="en-US" altLang="zh-CN"/>
              <a:t>API</a:t>
            </a:r>
          </a:p>
          <a:p>
            <a:pPr marL="0" indent="0">
              <a:buNone/>
            </a:pPr>
            <a:r>
              <a:rPr lang="zh-CN" altLang="en-US"/>
              <a:t>文本文件与二进制文件通用</a:t>
            </a:r>
            <a:r>
              <a:rPr lang="en-US" altLang="zh-CN"/>
              <a:t>API</a:t>
            </a:r>
          </a:p>
          <a:p>
            <a:pPr marL="0" indent="0">
              <a:buNone/>
            </a:pPr>
            <a:r>
              <a:rPr lang="en-US" altLang="zh-CN"/>
              <a:t>fopen&amp;fclose</a:t>
            </a:r>
          </a:p>
          <a:p>
            <a:pPr marL="0" indent="0">
              <a:buNone/>
            </a:pPr>
            <a:r>
              <a:rPr lang="en-US" altLang="zh-CN"/>
              <a:t>feof</a:t>
            </a:r>
          </a:p>
          <a:p>
            <a:pPr marL="0" indent="0">
              <a:buNone/>
            </a:pPr>
            <a:r>
              <a:rPr lang="zh-CN" altLang="en-US"/>
              <a:t>文本文件用</a:t>
            </a:r>
            <a:r>
              <a:rPr lang="en-US" altLang="zh-CN"/>
              <a:t>API</a:t>
            </a:r>
          </a:p>
          <a:p>
            <a:pPr marL="0" indent="0">
              <a:buNone/>
            </a:pPr>
            <a:r>
              <a:rPr lang="en-US" altLang="zh-CN"/>
              <a:t>fputc&amp;fgetc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50716A6-6EC9-4CCB-96FD-EEAD2D6124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fputs&amp;fgets</a:t>
            </a:r>
          </a:p>
          <a:p>
            <a:pPr marL="0" indent="0">
              <a:buNone/>
            </a:pPr>
            <a:r>
              <a:rPr lang="en-US" altLang="zh-CN"/>
              <a:t>fprintf&amp;fscanf</a:t>
            </a:r>
          </a:p>
          <a:p>
            <a:pPr marL="0" indent="0">
              <a:buNone/>
            </a:pPr>
            <a:r>
              <a:rPr lang="en-US" altLang="zh-CN"/>
              <a:t>rewind</a:t>
            </a:r>
          </a:p>
          <a:p>
            <a:pPr marL="0" indent="0">
              <a:buNone/>
            </a:pPr>
            <a:r>
              <a:rPr lang="zh-CN" altLang="en-US"/>
              <a:t>二进制文件用</a:t>
            </a:r>
            <a:r>
              <a:rPr lang="en-US" altLang="zh-CN"/>
              <a:t>API</a:t>
            </a:r>
          </a:p>
          <a:p>
            <a:pPr marL="0" indent="0">
              <a:buNone/>
            </a:pPr>
            <a:r>
              <a:rPr lang="en-US" altLang="zh-CN"/>
              <a:t>fread&amp;fwrite</a:t>
            </a:r>
          </a:p>
          <a:p>
            <a:pPr marL="0" indent="0">
              <a:buNone/>
            </a:pPr>
            <a:r>
              <a:rPr lang="en-US" altLang="zh-CN"/>
              <a:t>fseek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5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62949-99E4-4099-A678-D70BEA70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fprintf(FILE</a:t>
            </a:r>
            <a:r>
              <a:rPr lang="zh-CN" altLang="en-US"/>
              <a:t> </a:t>
            </a:r>
            <a:r>
              <a:rPr lang="en-US" altLang="zh-CN"/>
              <a:t>*fp,const</a:t>
            </a:r>
            <a:r>
              <a:rPr lang="zh-CN" altLang="en-US"/>
              <a:t> </a:t>
            </a:r>
            <a:r>
              <a:rPr lang="en-US" altLang="zh-CN"/>
              <a:t>char *format,...);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AF5BC-5028-491A-ABE6-909E6034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%[flags][width][.precision][length]specifier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4F133E-12C0-431E-A2A8-FE45115C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595800"/>
              </p:ext>
            </p:extLst>
          </p:nvPr>
        </p:nvGraphicFramePr>
        <p:xfrm>
          <a:off x="838201" y="4348163"/>
          <a:ext cx="10515599" cy="1828800"/>
        </p:xfrm>
        <a:graphic>
          <a:graphicData uri="http://schemas.openxmlformats.org/drawingml/2006/table">
            <a:tbl>
              <a:tblPr/>
              <a:tblGrid>
                <a:gridCol w="1792576">
                  <a:extLst>
                    <a:ext uri="{9D8B030D-6E8A-4147-A177-3AD203B41FA5}">
                      <a16:colId xmlns:a16="http://schemas.microsoft.com/office/drawing/2014/main" val="1817153750"/>
                    </a:ext>
                  </a:extLst>
                </a:gridCol>
                <a:gridCol w="8723023">
                  <a:extLst>
                    <a:ext uri="{9D8B030D-6E8A-4147-A177-3AD203B41FA5}">
                      <a16:colId xmlns:a16="http://schemas.microsoft.com/office/drawing/2014/main" val="3238039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length（</a:t>
                      </a:r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长度）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97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参数被解释为短整型或无符号短整型（仅适用于整数说明符：</a:t>
                      </a:r>
                      <a:r>
                        <a:rPr lang="en-US" altLang="zh-CN">
                          <a:effectLst/>
                        </a:rPr>
                        <a:t>i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d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o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u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x </a:t>
                      </a:r>
                      <a:r>
                        <a:rPr lang="zh-CN" altLang="en-US">
                          <a:effectLst/>
                        </a:rPr>
                        <a:t>和 </a:t>
                      </a:r>
                      <a:r>
                        <a:rPr lang="en-US" altLang="zh-CN">
                          <a:effectLst/>
                        </a:rPr>
                        <a:t>X</a:t>
                      </a:r>
                      <a:r>
                        <a:rPr lang="zh-CN" altLang="en-US">
                          <a:effectLst/>
                        </a:rPr>
                        <a:t>）。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3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参数被解释为长整型或无符号长整型，适用于整数说明符（</a:t>
                      </a:r>
                      <a:r>
                        <a:rPr lang="en-US" altLang="zh-CN">
                          <a:effectLst/>
                        </a:rPr>
                        <a:t>i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d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o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u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x </a:t>
                      </a:r>
                      <a:r>
                        <a:rPr lang="zh-CN" altLang="en-US">
                          <a:effectLst/>
                        </a:rPr>
                        <a:t>和 </a:t>
                      </a:r>
                      <a:r>
                        <a:rPr lang="en-US" altLang="zh-CN">
                          <a:effectLst/>
                        </a:rPr>
                        <a:t>X</a:t>
                      </a:r>
                      <a:r>
                        <a:rPr lang="zh-CN" altLang="en-US">
                          <a:effectLst/>
                        </a:rPr>
                        <a:t>）及说明符 </a:t>
                      </a:r>
                      <a:r>
                        <a:rPr lang="en-US" altLang="zh-CN">
                          <a:effectLst/>
                        </a:rPr>
                        <a:t>c</a:t>
                      </a:r>
                      <a:r>
                        <a:rPr lang="zh-CN" altLang="en-US">
                          <a:effectLst/>
                        </a:rPr>
                        <a:t>（表示一个宽字符）和 </a:t>
                      </a:r>
                      <a:r>
                        <a:rPr lang="en-US" altLang="zh-CN">
                          <a:effectLst/>
                        </a:rPr>
                        <a:t>s</a:t>
                      </a:r>
                      <a:r>
                        <a:rPr lang="zh-CN" altLang="en-US">
                          <a:effectLst/>
                        </a:rPr>
                        <a:t>（表示宽字符字符串）。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4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参数被解释为长双精度型（仅适用于浮点数说明符：</a:t>
                      </a:r>
                      <a:r>
                        <a:rPr lang="en-US" altLang="zh-CN">
                          <a:effectLst/>
                        </a:rPr>
                        <a:t>e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E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f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g </a:t>
                      </a:r>
                      <a:r>
                        <a:rPr lang="zh-CN" altLang="en-US">
                          <a:effectLst/>
                        </a:rPr>
                        <a:t>和 </a:t>
                      </a:r>
                      <a:r>
                        <a:rPr lang="en-US" altLang="zh-CN">
                          <a:effectLst/>
                        </a:rPr>
                        <a:t>G</a:t>
                      </a:r>
                      <a:r>
                        <a:rPr lang="zh-CN" altLang="en-US">
                          <a:effectLst/>
                        </a:rPr>
                        <a:t>）。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93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55B64-C919-4D22-B139-553A9060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void rewind(FILE *fp);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CBB1A-92AC-44BD-A1A0-EA3F2B9A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设置文件位置为文件的开头。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相当于重新打开这个文件</a:t>
            </a:r>
          </a:p>
        </p:txBody>
      </p:sp>
    </p:spTree>
    <p:extLst>
      <p:ext uri="{BB962C8B-B14F-4D97-AF65-F5344CB8AC3E}">
        <p14:creationId xmlns:p14="http://schemas.microsoft.com/office/powerpoint/2010/main" val="110349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35156-5CAE-4EE7-A7D3-B264F629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size_t fread(void *p, size_t s, size_t num, FILE *fp);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8A4D6-37C1-4D46-A180-4ECA92E0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参数</a:t>
            </a:r>
          </a:p>
          <a:p>
            <a:r>
              <a:rPr lang="en-US" altLang="zh-CN"/>
              <a:t>p		</a:t>
            </a:r>
            <a:r>
              <a:rPr lang="zh-CN" altLang="en-US"/>
              <a:t>这是指向带有最小尺寸 </a:t>
            </a:r>
            <a:r>
              <a:rPr lang="en-US" altLang="zh-CN"/>
              <a:t>s*num </a:t>
            </a:r>
            <a:r>
              <a:rPr lang="zh-CN" altLang="en-US"/>
              <a:t>字节的内存块的指针。</a:t>
            </a:r>
          </a:p>
          <a:p>
            <a:r>
              <a:rPr lang="en-US" altLang="zh-CN"/>
              <a:t>s		</a:t>
            </a:r>
            <a:r>
              <a:rPr lang="zh-CN" altLang="en-US"/>
              <a:t>这是要读取的每个元素的大小，以字节为单位。</a:t>
            </a:r>
          </a:p>
          <a:p>
            <a:r>
              <a:rPr lang="en-US" altLang="zh-CN"/>
              <a:t>num		</a:t>
            </a:r>
            <a:r>
              <a:rPr lang="zh-CN" altLang="en-US"/>
              <a:t>这是元素的个数，每个元素的大小为 </a:t>
            </a:r>
            <a:r>
              <a:rPr lang="en-US" altLang="zh-CN"/>
              <a:t>s </a:t>
            </a:r>
            <a:r>
              <a:rPr lang="zh-CN" altLang="en-US"/>
              <a:t>字节。</a:t>
            </a:r>
          </a:p>
          <a:p>
            <a:r>
              <a:rPr lang="en-US" altLang="zh-CN"/>
              <a:t>fp		</a:t>
            </a:r>
            <a:r>
              <a:rPr lang="zh-CN" altLang="en-US"/>
              <a:t>这是指向 </a:t>
            </a:r>
            <a:r>
              <a:rPr lang="en-US" altLang="zh-CN"/>
              <a:t>FILE </a:t>
            </a:r>
            <a:r>
              <a:rPr lang="zh-CN" altLang="en-US"/>
              <a:t>对象的指针。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成功读取的元素总数会以 </a:t>
            </a:r>
            <a:r>
              <a:rPr lang="en-US" altLang="zh-CN"/>
              <a:t>size_t </a:t>
            </a:r>
            <a:r>
              <a:rPr lang="zh-CN" altLang="en-US"/>
              <a:t>返回，</a:t>
            </a:r>
            <a:r>
              <a:rPr lang="en-US" altLang="zh-CN"/>
              <a:t>size_t </a:t>
            </a:r>
            <a:r>
              <a:rPr lang="zh-CN" altLang="en-US"/>
              <a:t>是一个整型数据类型。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如果总数与 </a:t>
            </a:r>
            <a:r>
              <a:rPr lang="en-US" altLang="zh-CN"/>
              <a:t>num </a:t>
            </a:r>
            <a:r>
              <a:rPr lang="zh-CN" altLang="en-US"/>
              <a:t>参数不同，则可能发生了一个错误或者到达了文件末尾。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perror("fread");</a:t>
            </a:r>
            <a:r>
              <a:rPr lang="zh-CN" altLang="en-US"/>
              <a:t>可以查看原因</a:t>
            </a:r>
          </a:p>
        </p:txBody>
      </p:sp>
    </p:spTree>
    <p:extLst>
      <p:ext uri="{BB962C8B-B14F-4D97-AF65-F5344CB8AC3E}">
        <p14:creationId xmlns:p14="http://schemas.microsoft.com/office/powerpoint/2010/main" val="3147594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B99E7-3612-41D1-93EE-DE6618C2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size_t fwrite(void *p, size_t s, size_t num, FILE *fp);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09CA9-164C-4F08-A9C7-3A21B38BF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参数说明含义与</a:t>
            </a:r>
            <a:r>
              <a:rPr lang="en-US" altLang="zh-CN"/>
              <a:t>fread</a:t>
            </a:r>
            <a:r>
              <a:rPr lang="zh-CN" altLang="en-US"/>
              <a:t>一样，就不再赘述。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成功写入的元素总数会以 </a:t>
            </a:r>
            <a:r>
              <a:rPr lang="en-US" altLang="zh-CN"/>
              <a:t>size_t </a:t>
            </a:r>
            <a:r>
              <a:rPr lang="zh-CN" altLang="en-US"/>
              <a:t>返回，</a:t>
            </a:r>
            <a:r>
              <a:rPr lang="en-US" altLang="zh-CN"/>
              <a:t>size_t </a:t>
            </a:r>
            <a:r>
              <a:rPr lang="zh-CN" altLang="en-US"/>
              <a:t>是一个整型数据类型。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如果总数与 </a:t>
            </a:r>
            <a:r>
              <a:rPr lang="en-US" altLang="zh-CN"/>
              <a:t>num </a:t>
            </a:r>
            <a:r>
              <a:rPr lang="zh-CN" altLang="en-US"/>
              <a:t>参数不同，则可能发生了一个错误。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perror("fwrite");</a:t>
            </a:r>
            <a:r>
              <a:rPr lang="zh-CN" altLang="en-US"/>
              <a:t>可以查看原因</a:t>
            </a:r>
          </a:p>
        </p:txBody>
      </p:sp>
    </p:spTree>
    <p:extLst>
      <p:ext uri="{BB962C8B-B14F-4D97-AF65-F5344CB8AC3E}">
        <p14:creationId xmlns:p14="http://schemas.microsoft.com/office/powerpoint/2010/main" val="1327954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28BFD-E24D-4C06-93ED-04832F76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 fseek(FILE *fp, long int offset, int whence);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635BE-34C0-48D1-872C-7C6ABC15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参数</a:t>
            </a:r>
          </a:p>
          <a:p>
            <a:pPr marL="0" indent="0">
              <a:buNone/>
            </a:pPr>
            <a:r>
              <a:rPr lang="en-US" altLang="zh-CN"/>
              <a:t>fp		</a:t>
            </a:r>
            <a:r>
              <a:rPr lang="zh-CN" altLang="en-US"/>
              <a:t>这是指向 </a:t>
            </a:r>
            <a:r>
              <a:rPr lang="en-US" altLang="zh-CN"/>
              <a:t>FILE </a:t>
            </a:r>
            <a:r>
              <a:rPr lang="zh-CN" altLang="en-US"/>
              <a:t>对象的指针。</a:t>
            </a:r>
          </a:p>
          <a:p>
            <a:pPr marL="0" indent="0">
              <a:buNone/>
            </a:pPr>
            <a:r>
              <a:rPr lang="en-US" altLang="zh-CN"/>
              <a:t>offset		</a:t>
            </a:r>
            <a:r>
              <a:rPr lang="zh-CN" altLang="en-US"/>
              <a:t>这是相对 </a:t>
            </a:r>
            <a:r>
              <a:rPr lang="en-US" altLang="zh-CN"/>
              <a:t>whence </a:t>
            </a:r>
            <a:r>
              <a:rPr lang="zh-CN" altLang="en-US"/>
              <a:t>的偏移量，以字节为单位。</a:t>
            </a:r>
          </a:p>
          <a:p>
            <a:pPr marL="0" indent="0">
              <a:buNone/>
            </a:pPr>
            <a:r>
              <a:rPr lang="en-US" altLang="zh-CN"/>
              <a:t>whence	</a:t>
            </a:r>
            <a:r>
              <a:rPr lang="zh-CN" altLang="en-US"/>
              <a:t>这是表示开始添加偏移 </a:t>
            </a:r>
            <a:r>
              <a:rPr lang="en-US" altLang="zh-CN"/>
              <a:t>offset </a:t>
            </a:r>
            <a:r>
              <a:rPr lang="zh-CN" altLang="en-US"/>
              <a:t>的位置。它一般为下列常量之一：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如果成功，则该函数返回零，否则返回非零值。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F875504-E21D-477C-8696-E0A735293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42315"/>
              </p:ext>
            </p:extLst>
          </p:nvPr>
        </p:nvGraphicFramePr>
        <p:xfrm>
          <a:off x="838201" y="3719940"/>
          <a:ext cx="10515599" cy="1554480"/>
        </p:xfrm>
        <a:graphic>
          <a:graphicData uri="http://schemas.openxmlformats.org/drawingml/2006/table">
            <a:tbl>
              <a:tblPr/>
              <a:tblGrid>
                <a:gridCol w="1526931">
                  <a:extLst>
                    <a:ext uri="{9D8B030D-6E8A-4147-A177-3AD203B41FA5}">
                      <a16:colId xmlns:a16="http://schemas.microsoft.com/office/drawing/2014/main" val="3080392293"/>
                    </a:ext>
                  </a:extLst>
                </a:gridCol>
                <a:gridCol w="8988668">
                  <a:extLst>
                    <a:ext uri="{9D8B030D-6E8A-4147-A177-3AD203B41FA5}">
                      <a16:colId xmlns:a16="http://schemas.microsoft.com/office/drawing/2014/main" val="332216927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常量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18583"/>
                  </a:ext>
                </a:extLst>
              </a:tr>
              <a:tr h="21008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SEEK_SET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文件的开头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68184"/>
                  </a:ext>
                </a:extLst>
              </a:tr>
              <a:tr h="21008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SEEK_CUR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文件指针的当前位置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55620"/>
                  </a:ext>
                </a:extLst>
              </a:tr>
              <a:tr h="21008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SEEK_END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文件的末尾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31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46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F7AC4CE-4630-4949-A452-097C06309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语言下文件操作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204E6A52-32A7-4EC7-8EA4-B58346209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FILE* fp;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8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DF0DCA-E9E1-4D22-80E4-6CA5BDE8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FILE *fopen(const char *path,const char *mode);</a:t>
            </a:r>
            <a:endParaRPr lang="zh-CN" altLang="en-US" sz="320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CEC96-E820-4BCB-9F76-901CAEC7B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/>
              <a:t>path</a:t>
            </a:r>
            <a:r>
              <a:rPr lang="zh-CN" altLang="en-US" sz="2400"/>
              <a:t>可以是绝对路径也可以是相对路径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mode</a:t>
            </a:r>
            <a:r>
              <a:rPr lang="zh-CN" altLang="en-US" sz="2400"/>
              <a:t>由下面三要素组成</a:t>
            </a:r>
            <a:r>
              <a:rPr lang="en-US" altLang="zh-CN" sz="2400"/>
              <a:t>:</a:t>
            </a:r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指明是读还是写</a:t>
            </a:r>
            <a:r>
              <a:rPr lang="en-US" altLang="zh-CN" sz="2400"/>
              <a:t>:r/w/a=</a:t>
            </a:r>
            <a:r>
              <a:rPr lang="zh-CN" altLang="en-US" sz="2400"/>
              <a:t>读</a:t>
            </a:r>
            <a:r>
              <a:rPr lang="en-US" altLang="zh-CN" sz="2400"/>
              <a:t>/</a:t>
            </a:r>
            <a:r>
              <a:rPr lang="zh-CN" altLang="en-US" sz="2400"/>
              <a:t>写</a:t>
            </a:r>
            <a:r>
              <a:rPr lang="en-US" altLang="zh-CN" sz="2400"/>
              <a:t>/</a:t>
            </a:r>
            <a:r>
              <a:rPr lang="zh-CN" altLang="en-US" sz="2400"/>
              <a:t>追加写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指明是文本还是二进制</a:t>
            </a:r>
            <a:r>
              <a:rPr lang="en-US" altLang="zh-CN" sz="2400"/>
              <a:t>:b?(Linux</a:t>
            </a:r>
            <a:r>
              <a:rPr lang="zh-CN" altLang="en-US" sz="2400"/>
              <a:t>系统忽略这一项</a:t>
            </a:r>
            <a:r>
              <a:rPr lang="en-US" altLang="zh-CN" sz="2400"/>
              <a:t>)</a:t>
            </a:r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指明是否可读可写</a:t>
            </a:r>
            <a:r>
              <a:rPr lang="en-US" altLang="zh-CN" sz="2400"/>
              <a:t>:+?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所以组合之后有</a:t>
            </a:r>
            <a:r>
              <a:rPr lang="en-US" altLang="zh-CN" sz="2400"/>
              <a:t>12</a:t>
            </a:r>
            <a:r>
              <a:rPr lang="zh-CN" altLang="en-US" sz="2400"/>
              <a:t>种模式</a:t>
            </a:r>
            <a:r>
              <a:rPr lang="en-US" altLang="zh-CN" sz="2400"/>
              <a:t>:</a:t>
            </a:r>
          </a:p>
          <a:p>
            <a:pPr marL="0" indent="0">
              <a:buNone/>
            </a:pPr>
            <a:r>
              <a:rPr lang="en-US" altLang="zh-CN" sz="2400"/>
              <a:t>r,w,a,rb,wb,ab,r+,w+,a+,rb+,wb+,ab+</a:t>
            </a:r>
          </a:p>
        </p:txBody>
      </p:sp>
    </p:spTree>
    <p:extLst>
      <p:ext uri="{BB962C8B-B14F-4D97-AF65-F5344CB8AC3E}">
        <p14:creationId xmlns:p14="http://schemas.microsoft.com/office/powerpoint/2010/main" val="259889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57DB-197B-41E2-9D69-2CE7AA8F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*fopen(const char *path,const char *mode);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919E0-5E22-4DAB-92CE-9C818F24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r</a:t>
            </a:r>
            <a:r>
              <a:rPr lang="zh-CN" altLang="en-US"/>
              <a:t>模式打开文件时，该文件必须已经存在，只能从该文件读取。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w</a:t>
            </a:r>
            <a:r>
              <a:rPr lang="zh-CN" altLang="en-US"/>
              <a:t>模式打开文件时，该文件可以不存在，只能向该文件写入。</a:t>
            </a:r>
            <a:endParaRPr lang="en-US" altLang="zh-CN"/>
          </a:p>
          <a:p>
            <a:pPr lvl="1"/>
            <a:r>
              <a:rPr lang="zh-CN" altLang="en-US"/>
              <a:t>若打开的文件不存在，则以指定的文件名建立该文件。</a:t>
            </a:r>
            <a:endParaRPr lang="en-US" altLang="zh-CN"/>
          </a:p>
          <a:p>
            <a:pPr lvl="1"/>
            <a:r>
              <a:rPr lang="zh-CN" altLang="en-US"/>
              <a:t>若打开的文件已经存在，则将该文件删去，重建一个新文件。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a</a:t>
            </a:r>
            <a:r>
              <a:rPr lang="zh-CN" altLang="en-US"/>
              <a:t>模式打开文件时，该文件可以不存在，只能向该文件追加。</a:t>
            </a:r>
            <a:endParaRPr lang="en-US" altLang="zh-CN"/>
          </a:p>
          <a:p>
            <a:pPr lvl="1"/>
            <a:r>
              <a:rPr lang="zh-CN" altLang="en-US"/>
              <a:t>若打开的文件不存在，则以指定的文件名建立该文件。</a:t>
            </a:r>
            <a:endParaRPr lang="en-US" altLang="zh-CN" sz="28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在打开一个文件时，如果出错，</a:t>
            </a:r>
            <a:r>
              <a:rPr lang="en-US" altLang="zh-CN"/>
              <a:t>fopen</a:t>
            </a:r>
            <a:r>
              <a:rPr lang="zh-CN" altLang="en-US"/>
              <a:t>将返回一个空指针值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可以用</a:t>
            </a:r>
            <a:r>
              <a:rPr lang="en-US" altLang="zh-CN"/>
              <a:t>perror("fopen");</a:t>
            </a:r>
            <a:r>
              <a:rPr lang="zh-CN" altLang="en-US"/>
              <a:t>来输出原因</a:t>
            </a:r>
          </a:p>
        </p:txBody>
      </p:sp>
    </p:spTree>
    <p:extLst>
      <p:ext uri="{BB962C8B-B14F-4D97-AF65-F5344CB8AC3E}">
        <p14:creationId xmlns:p14="http://schemas.microsoft.com/office/powerpoint/2010/main" val="348793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10A67-17FC-4899-9300-B064F6E0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 fclose(FILE *fp);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AA4D6-399D-4305-8C27-D257E311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/>
              <a:t>关闭打开的文件指针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若成功，返回值为</a:t>
            </a:r>
            <a:r>
              <a:rPr lang="en-US" altLang="zh-CN" sz="2400"/>
              <a:t>0</a:t>
            </a:r>
          </a:p>
          <a:p>
            <a:pPr marL="0" indent="0">
              <a:buNone/>
            </a:pPr>
            <a:r>
              <a:rPr lang="zh-CN" altLang="en-US" sz="2400"/>
              <a:t>否则返回</a:t>
            </a:r>
            <a:r>
              <a:rPr lang="en-US" altLang="zh-CN" sz="2400"/>
              <a:t>EOF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可以用</a:t>
            </a:r>
            <a:r>
              <a:rPr lang="en-US" altLang="zh-CN" sz="2400"/>
              <a:t>perror("fclose");</a:t>
            </a:r>
            <a:r>
              <a:rPr lang="zh-CN" altLang="en-US" sz="2400"/>
              <a:t>来输出原因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23290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2C057-4E85-4B06-B09F-3D278F32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 feof(FILE *fp);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75BBC-C52E-4A44-8D64-AFD22AC3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/>
              <a:t>当到了文件末尾时，返回非零值，否则返回零值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对于文本文件和二进制文件都有效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aa%</a:t>
            </a:r>
          </a:p>
          <a:p>
            <a:pPr marL="0" indent="0">
              <a:buNone/>
            </a:pPr>
            <a:r>
              <a:rPr lang="zh-CN" altLang="en-US" sz="2400"/>
              <a:t>读到</a:t>
            </a:r>
            <a:r>
              <a:rPr lang="en-US" altLang="zh-CN" sz="2400"/>
              <a:t>EOF</a:t>
            </a:r>
            <a:r>
              <a:rPr lang="zh-CN" altLang="en-US" sz="2400"/>
              <a:t>之后调用才会返回非零值</a:t>
            </a:r>
          </a:p>
        </p:txBody>
      </p:sp>
    </p:spTree>
    <p:extLst>
      <p:ext uri="{BB962C8B-B14F-4D97-AF65-F5344CB8AC3E}">
        <p14:creationId xmlns:p14="http://schemas.microsoft.com/office/powerpoint/2010/main" val="254422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6D172-2F92-4688-95E3-A7C13E1B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 fgetc(FILE *fp);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AEE1E-F401-4937-B77D-994C2B8C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/>
              <a:t>从文件指针中读取一个字符，然后指针后移一个字节</a:t>
            </a:r>
            <a:endParaRPr lang="en-US" altLang="zh-CN" sz="2400"/>
          </a:p>
          <a:p>
            <a:pPr marL="0" indent="0">
              <a:lnSpc>
                <a:spcPct val="110000"/>
              </a:lnSpc>
              <a:buNone/>
            </a:pPr>
            <a:endParaRPr lang="en-US" altLang="zh-CN" sz="24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/>
              <a:t>该函数以无符号 </a:t>
            </a:r>
            <a:r>
              <a:rPr lang="en-US" altLang="zh-CN" sz="2400"/>
              <a:t>char </a:t>
            </a:r>
            <a:r>
              <a:rPr lang="zh-CN" altLang="en-US" sz="2400"/>
              <a:t>强制转换为 </a:t>
            </a:r>
            <a:r>
              <a:rPr lang="en-US" altLang="zh-CN" sz="2400"/>
              <a:t>int </a:t>
            </a:r>
            <a:r>
              <a:rPr lang="zh-CN" altLang="en-US" sz="2400"/>
              <a:t>的形式返回读取的字符。</a:t>
            </a:r>
            <a:endParaRPr lang="en-US" altLang="zh-CN" sz="24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/>
              <a:t>如果到达文件末尾或发生读错误，则返回 </a:t>
            </a:r>
            <a:r>
              <a:rPr lang="en-US" altLang="zh-CN" sz="2400"/>
              <a:t>EOF</a:t>
            </a:r>
            <a:r>
              <a:rPr lang="zh-CN" altLang="en-US" sz="2400"/>
              <a:t>。</a:t>
            </a:r>
            <a:endParaRPr lang="en-US" altLang="zh-CN" sz="24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/>
              <a:t>可用</a:t>
            </a:r>
            <a:r>
              <a:rPr lang="en-US" altLang="zh-CN" sz="2400"/>
              <a:t>perror("fgetc");</a:t>
            </a:r>
            <a:r>
              <a:rPr lang="zh-CN" altLang="en-US" sz="2400"/>
              <a:t>查看原因。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71141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3A32E-EFCB-4605-A18A-1947FA5B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 fputc(int c,FILE *fp);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D449F-C4F1-475A-9A7E-78DF6772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/>
              <a:t>向文件指针中写入一个字符，然后指针后移一个字节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正常情况下，函数返回写入文件的字符</a:t>
            </a:r>
            <a:r>
              <a:rPr lang="en-US" altLang="zh-CN" sz="2400"/>
              <a:t>ASCII</a:t>
            </a:r>
            <a:r>
              <a:rPr lang="zh-CN" altLang="en-US" sz="2400"/>
              <a:t>码值。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出错时，返回</a:t>
            </a:r>
            <a:r>
              <a:rPr lang="en-US" altLang="zh-CN" sz="2400"/>
              <a:t>EOF</a:t>
            </a:r>
            <a:r>
              <a:rPr lang="zh-CN" altLang="en-US" sz="2400"/>
              <a:t>。可用</a:t>
            </a:r>
            <a:r>
              <a:rPr lang="en-US" altLang="zh-CN" sz="2400"/>
              <a:t>perror("fputc");</a:t>
            </a:r>
            <a:r>
              <a:rPr lang="zh-CN" altLang="en-US" sz="2400"/>
              <a:t>查看原因。</a:t>
            </a:r>
          </a:p>
        </p:txBody>
      </p:sp>
    </p:spTree>
    <p:extLst>
      <p:ext uri="{BB962C8B-B14F-4D97-AF65-F5344CB8AC3E}">
        <p14:creationId xmlns:p14="http://schemas.microsoft.com/office/powerpoint/2010/main" val="255840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1840</Words>
  <Application>Microsoft Office PowerPoint</Application>
  <PresentationFormat>宽屏</PresentationFormat>
  <Paragraphs>244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Office 主题​​</vt:lpstr>
      <vt:lpstr>标准IO</vt:lpstr>
      <vt:lpstr>常用的文件操作有</vt:lpstr>
      <vt:lpstr>C语言下文件操作</vt:lpstr>
      <vt:lpstr>FILE *fopen(const char *path,const char *mode);</vt:lpstr>
      <vt:lpstr>FILE *fopen(const char *path,const char *mode);</vt:lpstr>
      <vt:lpstr>int fclose(FILE *fp);</vt:lpstr>
      <vt:lpstr>int feof(FILE *fp);</vt:lpstr>
      <vt:lpstr>int fgetc(FILE *fp);</vt:lpstr>
      <vt:lpstr>int fputc(int c,FILE *fp);</vt:lpstr>
      <vt:lpstr>char *fgets(char *str,int n,FILE *fp);</vt:lpstr>
      <vt:lpstr>int fputs(const char *str,FILE *fp);</vt:lpstr>
      <vt:lpstr>int fscanf(FILE *fp,const char *format,...);</vt:lpstr>
      <vt:lpstr>int fscanf(FILE *fp,const char *format,...);</vt:lpstr>
      <vt:lpstr>int fscanf(FILE *fp,const char *format,...);</vt:lpstr>
      <vt:lpstr>int fprintf(FILE *fp,const char *format,...);</vt:lpstr>
      <vt:lpstr>int fprintf(FILE *fp,const char *format,...);</vt:lpstr>
      <vt:lpstr>int fprintf(FILE *fp,const char *format,...);</vt:lpstr>
      <vt:lpstr>int fprintf(FILE *fp,const char *format,...);</vt:lpstr>
      <vt:lpstr>int fprintf(FILE *fp,const char *format,...);</vt:lpstr>
      <vt:lpstr>int fprintf(FILE *fp,const char *format,...);</vt:lpstr>
      <vt:lpstr>void rewind(FILE *fp);</vt:lpstr>
      <vt:lpstr>size_t fread(void *p, size_t s, size_t num, FILE *fp); </vt:lpstr>
      <vt:lpstr>size_t fwrite(void *p, size_t s, size_t num, FILE *fp);</vt:lpstr>
      <vt:lpstr>int fseek(FILE *fp, long int offset, int whence);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 文辉</dc:creator>
  <cp:lastModifiedBy>陆 文辉</cp:lastModifiedBy>
  <cp:revision>264</cp:revision>
  <dcterms:created xsi:type="dcterms:W3CDTF">2019-07-28T05:07:29Z</dcterms:created>
  <dcterms:modified xsi:type="dcterms:W3CDTF">2019-07-28T11:27:17Z</dcterms:modified>
</cp:coreProperties>
</file>