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0" r:id="rId3"/>
    <p:sldId id="281" r:id="rId4"/>
    <p:sldId id="282" r:id="rId5"/>
    <p:sldId id="283" r:id="rId6"/>
    <p:sldId id="285" r:id="rId7"/>
    <p:sldId id="257" r:id="rId8"/>
    <p:sldId id="258" r:id="rId9"/>
    <p:sldId id="286" r:id="rId10"/>
    <p:sldId id="287" r:id="rId11"/>
    <p:sldId id="290" r:id="rId12"/>
    <p:sldId id="289" r:id="rId13"/>
    <p:sldId id="291" r:id="rId14"/>
    <p:sldId id="279" r:id="rId15"/>
    <p:sldId id="260" r:id="rId16"/>
    <p:sldId id="261" r:id="rId17"/>
    <p:sldId id="262" r:id="rId18"/>
    <p:sldId id="292" r:id="rId19"/>
    <p:sldId id="264" r:id="rId20"/>
    <p:sldId id="293" r:id="rId21"/>
    <p:sldId id="26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404" autoAdjust="0"/>
  </p:normalViewPr>
  <p:slideViewPr>
    <p:cSldViewPr snapToGrid="0">
      <p:cViewPr varScale="1">
        <p:scale>
          <a:sx n="115" d="100"/>
          <a:sy n="115" d="100"/>
        </p:scale>
        <p:origin x="3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E4D9AA-A3DF-4E26-B966-2AA700CA6022}" type="datetimeFigureOut">
              <a:rPr lang="zh-CN" altLang="en-US" smtClean="0"/>
              <a:t>2019/7/28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7CFBD-027D-4BA8-B054-1D84C3CB70C5}" type="slidenum">
              <a:rPr lang="zh-CN" altLang="en-US" smtClean="0"/>
              <a:t>‹#›</a:t>
            </a:fld>
            <a:endParaRPr lang="zh-CN" altLang="en-US"/>
          </a:p>
        </p:txBody>
      </p:sp>
    </p:spTree>
    <p:extLst>
      <p:ext uri="{BB962C8B-B14F-4D97-AF65-F5344CB8AC3E}">
        <p14:creationId xmlns:p14="http://schemas.microsoft.com/office/powerpoint/2010/main" val="2572572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47CFBD-027D-4BA8-B054-1D84C3CB70C5}" type="slidenum">
              <a:rPr lang="zh-CN" altLang="en-US" smtClean="0"/>
              <a:t>7</a:t>
            </a:fld>
            <a:endParaRPr lang="zh-CN" altLang="en-US"/>
          </a:p>
        </p:txBody>
      </p:sp>
    </p:spTree>
    <p:extLst>
      <p:ext uri="{BB962C8B-B14F-4D97-AF65-F5344CB8AC3E}">
        <p14:creationId xmlns:p14="http://schemas.microsoft.com/office/powerpoint/2010/main" val="2245068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E2A74D-431C-4DAD-AFB5-A3077E9063BF}"/>
              </a:ext>
            </a:extLst>
          </p:cNvPr>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902630D5-DBBC-45EF-BD31-9EECBC3CA003}"/>
              </a:ext>
            </a:extLst>
          </p:cNvPr>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77583308-A3F7-40B9-B699-34E49E01C86D}"/>
              </a:ext>
            </a:extLst>
          </p:cNvPr>
          <p:cNvSpPr>
            <a:spLocks noGrp="1"/>
          </p:cNvSpPr>
          <p:nvPr>
            <p:ph type="dt" sz="half" idx="10"/>
          </p:nvPr>
        </p:nvSpPr>
        <p:spPr/>
        <p:txBody>
          <a:bodyPr/>
          <a:lstStyle/>
          <a:p>
            <a:fld id="{5AC361DE-562A-4F20-A86D-C55D14C1C43D}" type="datetimeFigureOut">
              <a:rPr lang="zh-CN" altLang="en-US" smtClean="0"/>
              <a:t>2019/7/28</a:t>
            </a:fld>
            <a:endParaRPr lang="zh-CN" altLang="en-US"/>
          </a:p>
        </p:txBody>
      </p:sp>
      <p:sp>
        <p:nvSpPr>
          <p:cNvPr id="5" name="页脚占位符 4">
            <a:extLst>
              <a:ext uri="{FF2B5EF4-FFF2-40B4-BE49-F238E27FC236}">
                <a16:creationId xmlns:a16="http://schemas.microsoft.com/office/drawing/2014/main" id="{28888A0B-A7DE-4149-B811-2D518B665A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650671-EBEC-4041-A68C-86785E11E8A5}"/>
              </a:ext>
            </a:extLst>
          </p:cNvPr>
          <p:cNvSpPr>
            <a:spLocks noGrp="1"/>
          </p:cNvSpPr>
          <p:nvPr>
            <p:ph type="sldNum" sz="quarter" idx="12"/>
          </p:nvPr>
        </p:nvSpPr>
        <p:spPr/>
        <p:txBody>
          <a:bodyPr/>
          <a:lstStyle/>
          <a:p>
            <a:fld id="{2193997A-E86B-4542-AED1-0107E1051B52}" type="slidenum">
              <a:rPr lang="zh-CN" altLang="en-US" smtClean="0"/>
              <a:t>‹#›</a:t>
            </a:fld>
            <a:endParaRPr lang="zh-CN" altLang="en-US"/>
          </a:p>
        </p:txBody>
      </p:sp>
    </p:spTree>
    <p:extLst>
      <p:ext uri="{BB962C8B-B14F-4D97-AF65-F5344CB8AC3E}">
        <p14:creationId xmlns:p14="http://schemas.microsoft.com/office/powerpoint/2010/main" val="58105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1F2C43-22B3-4561-816D-57477622BCEA}"/>
              </a:ext>
            </a:extLst>
          </p:cNvPr>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8019145-0418-4B41-BBEB-BDB5128C77EB}"/>
              </a:ext>
            </a:extLst>
          </p:cNvPr>
          <p:cNvSpPr>
            <a:spLocks noGrp="1"/>
          </p:cNvSpPr>
          <p:nvPr>
            <p:ph idx="1"/>
          </p:nvPr>
        </p:nvSpPr>
        <p:spPr/>
        <p:txBody>
          <a:bodyPr>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DB7386A3-140F-4B67-B951-626F953F730C}"/>
              </a:ext>
            </a:extLst>
          </p:cNvPr>
          <p:cNvSpPr>
            <a:spLocks noGrp="1"/>
          </p:cNvSpPr>
          <p:nvPr>
            <p:ph type="dt" sz="half" idx="10"/>
          </p:nvPr>
        </p:nvSpPr>
        <p:spPr/>
        <p:txBody>
          <a:bodyPr/>
          <a:lstStyle/>
          <a:p>
            <a:fld id="{5AC361DE-562A-4F20-A86D-C55D14C1C43D}" type="datetimeFigureOut">
              <a:rPr lang="zh-CN" altLang="en-US" smtClean="0"/>
              <a:t>2019/7/28</a:t>
            </a:fld>
            <a:endParaRPr lang="zh-CN" altLang="en-US"/>
          </a:p>
        </p:txBody>
      </p:sp>
      <p:sp>
        <p:nvSpPr>
          <p:cNvPr id="5" name="页脚占位符 4">
            <a:extLst>
              <a:ext uri="{FF2B5EF4-FFF2-40B4-BE49-F238E27FC236}">
                <a16:creationId xmlns:a16="http://schemas.microsoft.com/office/drawing/2014/main" id="{C9786A6E-1E20-4CEE-BEE2-F293E43162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FE3C84-8C64-4A69-B7FF-CFB590D8D3B7}"/>
              </a:ext>
            </a:extLst>
          </p:cNvPr>
          <p:cNvSpPr>
            <a:spLocks noGrp="1"/>
          </p:cNvSpPr>
          <p:nvPr>
            <p:ph type="sldNum" sz="quarter" idx="12"/>
          </p:nvPr>
        </p:nvSpPr>
        <p:spPr/>
        <p:txBody>
          <a:bodyPr/>
          <a:lstStyle/>
          <a:p>
            <a:fld id="{2193997A-E86B-4542-AED1-0107E1051B52}" type="slidenum">
              <a:rPr lang="zh-CN" altLang="en-US" smtClean="0"/>
              <a:t>‹#›</a:t>
            </a:fld>
            <a:endParaRPr lang="zh-CN" altLang="en-US"/>
          </a:p>
        </p:txBody>
      </p:sp>
    </p:spTree>
    <p:extLst>
      <p:ext uri="{BB962C8B-B14F-4D97-AF65-F5344CB8AC3E}">
        <p14:creationId xmlns:p14="http://schemas.microsoft.com/office/powerpoint/2010/main" val="3321308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41755-4EBD-4F9D-9C8A-6C09EB628D55}"/>
              </a:ext>
            </a:extLst>
          </p:cNvPr>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67FAEA20-026B-421D-9275-849B34D8DCF9}"/>
              </a:ext>
            </a:extLst>
          </p:cNvPr>
          <p:cNvSpPr>
            <a:spLocks noGrp="1"/>
          </p:cNvSpPr>
          <p:nvPr>
            <p:ph sz="half" idx="1"/>
          </p:nvPr>
        </p:nvSpPr>
        <p:spPr>
          <a:xfrm>
            <a:off x="838200" y="1825625"/>
            <a:ext cx="5181600" cy="435133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53DD0A32-BC24-47AC-AF95-2DC4EF5EE93D}"/>
              </a:ext>
            </a:extLst>
          </p:cNvPr>
          <p:cNvSpPr>
            <a:spLocks noGrp="1"/>
          </p:cNvSpPr>
          <p:nvPr>
            <p:ph sz="half" idx="2"/>
          </p:nvPr>
        </p:nvSpPr>
        <p:spPr>
          <a:xfrm>
            <a:off x="6172200" y="1825625"/>
            <a:ext cx="5181600" cy="435133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186E348D-C0EC-404C-BF37-BAFF3C04205A}"/>
              </a:ext>
            </a:extLst>
          </p:cNvPr>
          <p:cNvSpPr>
            <a:spLocks noGrp="1"/>
          </p:cNvSpPr>
          <p:nvPr>
            <p:ph type="dt" sz="half" idx="10"/>
          </p:nvPr>
        </p:nvSpPr>
        <p:spPr/>
        <p:txBody>
          <a:bodyPr/>
          <a:lstStyle/>
          <a:p>
            <a:fld id="{5AC361DE-562A-4F20-A86D-C55D14C1C43D}" type="datetimeFigureOut">
              <a:rPr lang="zh-CN" altLang="en-US" smtClean="0"/>
              <a:t>2019/7/28</a:t>
            </a:fld>
            <a:endParaRPr lang="zh-CN" altLang="en-US"/>
          </a:p>
        </p:txBody>
      </p:sp>
      <p:sp>
        <p:nvSpPr>
          <p:cNvPr id="6" name="页脚占位符 5">
            <a:extLst>
              <a:ext uri="{FF2B5EF4-FFF2-40B4-BE49-F238E27FC236}">
                <a16:creationId xmlns:a16="http://schemas.microsoft.com/office/drawing/2014/main" id="{8DF4B5AD-607A-4BFB-A914-838081AB00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301DD4-B309-4198-8045-4DBC5D935C0B}"/>
              </a:ext>
            </a:extLst>
          </p:cNvPr>
          <p:cNvSpPr>
            <a:spLocks noGrp="1"/>
          </p:cNvSpPr>
          <p:nvPr>
            <p:ph type="sldNum" sz="quarter" idx="12"/>
          </p:nvPr>
        </p:nvSpPr>
        <p:spPr/>
        <p:txBody>
          <a:bodyPr/>
          <a:lstStyle/>
          <a:p>
            <a:fld id="{2193997A-E86B-4542-AED1-0107E1051B52}" type="slidenum">
              <a:rPr lang="zh-CN" altLang="en-US" smtClean="0"/>
              <a:t>‹#›</a:t>
            </a:fld>
            <a:endParaRPr lang="zh-CN" altLang="en-US"/>
          </a:p>
        </p:txBody>
      </p:sp>
    </p:spTree>
    <p:extLst>
      <p:ext uri="{BB962C8B-B14F-4D97-AF65-F5344CB8AC3E}">
        <p14:creationId xmlns:p14="http://schemas.microsoft.com/office/powerpoint/2010/main" val="224003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E2E357-4AEE-4B2F-BA96-D7CD3D64CFE0}"/>
              </a:ext>
            </a:extLst>
          </p:cNvPr>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a:extLst>
              <a:ext uri="{FF2B5EF4-FFF2-40B4-BE49-F238E27FC236}">
                <a16:creationId xmlns:a16="http://schemas.microsoft.com/office/drawing/2014/main" id="{E45B7899-170C-4242-840F-926764941D70}"/>
              </a:ext>
            </a:extLst>
          </p:cNvPr>
          <p:cNvSpPr>
            <a:spLocks noGrp="1"/>
          </p:cNvSpPr>
          <p:nvPr>
            <p:ph type="dt" sz="half" idx="10"/>
          </p:nvPr>
        </p:nvSpPr>
        <p:spPr/>
        <p:txBody>
          <a:bodyPr/>
          <a:lstStyle/>
          <a:p>
            <a:fld id="{5AC361DE-562A-4F20-A86D-C55D14C1C43D}" type="datetimeFigureOut">
              <a:rPr lang="zh-CN" altLang="en-US" smtClean="0"/>
              <a:t>2019/7/28</a:t>
            </a:fld>
            <a:endParaRPr lang="zh-CN" altLang="en-US"/>
          </a:p>
        </p:txBody>
      </p:sp>
      <p:sp>
        <p:nvSpPr>
          <p:cNvPr id="4" name="页脚占位符 3">
            <a:extLst>
              <a:ext uri="{FF2B5EF4-FFF2-40B4-BE49-F238E27FC236}">
                <a16:creationId xmlns:a16="http://schemas.microsoft.com/office/drawing/2014/main" id="{C0854540-5150-4E28-A1A2-12E2138F5BB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CCC4B60-838C-43CA-AE75-69BF1A9F8247}"/>
              </a:ext>
            </a:extLst>
          </p:cNvPr>
          <p:cNvSpPr>
            <a:spLocks noGrp="1"/>
          </p:cNvSpPr>
          <p:nvPr>
            <p:ph type="sldNum" sz="quarter" idx="12"/>
          </p:nvPr>
        </p:nvSpPr>
        <p:spPr/>
        <p:txBody>
          <a:bodyPr/>
          <a:lstStyle/>
          <a:p>
            <a:fld id="{2193997A-E86B-4542-AED1-0107E1051B52}" type="slidenum">
              <a:rPr lang="zh-CN" altLang="en-US" smtClean="0"/>
              <a:t>‹#›</a:t>
            </a:fld>
            <a:endParaRPr lang="zh-CN" altLang="en-US"/>
          </a:p>
        </p:txBody>
      </p:sp>
    </p:spTree>
    <p:extLst>
      <p:ext uri="{BB962C8B-B14F-4D97-AF65-F5344CB8AC3E}">
        <p14:creationId xmlns:p14="http://schemas.microsoft.com/office/powerpoint/2010/main" val="765049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F876CE-2E74-48D6-9E29-3ADED8D7632C}"/>
              </a:ext>
            </a:extLst>
          </p:cNvPr>
          <p:cNvSpPr>
            <a:spLocks noGrp="1"/>
          </p:cNvSpPr>
          <p:nvPr>
            <p:ph type="dt" sz="half" idx="10"/>
          </p:nvPr>
        </p:nvSpPr>
        <p:spPr/>
        <p:txBody>
          <a:bodyPr/>
          <a:lstStyle/>
          <a:p>
            <a:fld id="{5AC361DE-562A-4F20-A86D-C55D14C1C43D}" type="datetimeFigureOut">
              <a:rPr lang="zh-CN" altLang="en-US" smtClean="0"/>
              <a:t>2019/7/28</a:t>
            </a:fld>
            <a:endParaRPr lang="zh-CN" altLang="en-US"/>
          </a:p>
        </p:txBody>
      </p:sp>
      <p:sp>
        <p:nvSpPr>
          <p:cNvPr id="3" name="页脚占位符 2">
            <a:extLst>
              <a:ext uri="{FF2B5EF4-FFF2-40B4-BE49-F238E27FC236}">
                <a16:creationId xmlns:a16="http://schemas.microsoft.com/office/drawing/2014/main" id="{6ED1FAFF-BA37-4DC5-9F6C-092A2177E3F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52A2EA-BA9B-42B9-AD1A-D957D37AAA8F}"/>
              </a:ext>
            </a:extLst>
          </p:cNvPr>
          <p:cNvSpPr>
            <a:spLocks noGrp="1"/>
          </p:cNvSpPr>
          <p:nvPr>
            <p:ph type="sldNum" sz="quarter" idx="12"/>
          </p:nvPr>
        </p:nvSpPr>
        <p:spPr/>
        <p:txBody>
          <a:bodyPr/>
          <a:lstStyle/>
          <a:p>
            <a:fld id="{2193997A-E86B-4542-AED1-0107E1051B52}" type="slidenum">
              <a:rPr lang="zh-CN" altLang="en-US" smtClean="0"/>
              <a:t>‹#›</a:t>
            </a:fld>
            <a:endParaRPr lang="zh-CN" altLang="en-US"/>
          </a:p>
        </p:txBody>
      </p:sp>
    </p:spTree>
    <p:extLst>
      <p:ext uri="{BB962C8B-B14F-4D97-AF65-F5344CB8AC3E}">
        <p14:creationId xmlns:p14="http://schemas.microsoft.com/office/powerpoint/2010/main" val="24605258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3BBF291-4737-486D-8DBF-E0E3EBA0BF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BA84663-24C9-4FDC-BDC4-ACB92CE4A0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77D4F8-94C7-449B-9FDD-5E1C0F6313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361DE-562A-4F20-A86D-C55D14C1C43D}" type="datetimeFigureOut">
              <a:rPr lang="zh-CN" altLang="en-US" smtClean="0"/>
              <a:t>2019/7/28</a:t>
            </a:fld>
            <a:endParaRPr lang="zh-CN" altLang="en-US"/>
          </a:p>
        </p:txBody>
      </p:sp>
      <p:sp>
        <p:nvSpPr>
          <p:cNvPr id="5" name="页脚占位符 4">
            <a:extLst>
              <a:ext uri="{FF2B5EF4-FFF2-40B4-BE49-F238E27FC236}">
                <a16:creationId xmlns:a16="http://schemas.microsoft.com/office/drawing/2014/main" id="{62643D63-C9D1-4E4D-9305-A6DB877299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0293E95-660D-4FC3-88FC-9B1BEE6C89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3997A-E86B-4542-AED1-0107E1051B52}" type="slidenum">
              <a:rPr lang="zh-CN" altLang="en-US" smtClean="0"/>
              <a:t>‹#›</a:t>
            </a:fld>
            <a:endParaRPr lang="zh-CN" altLang="en-US"/>
          </a:p>
        </p:txBody>
      </p:sp>
    </p:spTree>
    <p:extLst>
      <p:ext uri="{BB962C8B-B14F-4D97-AF65-F5344CB8AC3E}">
        <p14:creationId xmlns:p14="http://schemas.microsoft.com/office/powerpoint/2010/main" val="1711444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EC4FD-0FC0-4E32-85D3-938B1BF8EE07}"/>
              </a:ext>
            </a:extLst>
          </p:cNvPr>
          <p:cNvSpPr>
            <a:spLocks noGrp="1"/>
          </p:cNvSpPr>
          <p:nvPr>
            <p:ph type="ctrTitle"/>
          </p:nvPr>
        </p:nvSpPr>
        <p:spPr/>
        <p:txBody>
          <a:bodyPr>
            <a:normAutofit/>
          </a:bodyPr>
          <a:lstStyle/>
          <a:p>
            <a:r>
              <a:rPr lang="en-US" altLang="zh-CN"/>
              <a:t>Linux</a:t>
            </a:r>
            <a:r>
              <a:rPr lang="zh-CN" altLang="en-US"/>
              <a:t>文件</a:t>
            </a:r>
            <a:r>
              <a:rPr lang="en-US" altLang="zh-CN"/>
              <a:t>I/O</a:t>
            </a:r>
            <a:r>
              <a:rPr lang="zh-CN" altLang="en-US"/>
              <a:t>概述</a:t>
            </a:r>
          </a:p>
        </p:txBody>
      </p:sp>
      <p:sp>
        <p:nvSpPr>
          <p:cNvPr id="3" name="副标题 2">
            <a:extLst>
              <a:ext uri="{FF2B5EF4-FFF2-40B4-BE49-F238E27FC236}">
                <a16:creationId xmlns:a16="http://schemas.microsoft.com/office/drawing/2014/main" id="{54118940-F1A8-4A12-8ED2-212A4C21C21B}"/>
              </a:ext>
            </a:extLst>
          </p:cNvPr>
          <p:cNvSpPr>
            <a:spLocks noGrp="1"/>
          </p:cNvSpPr>
          <p:nvPr>
            <p:ph type="subTitle" idx="1"/>
          </p:nvPr>
        </p:nvSpPr>
        <p:spPr/>
        <p:txBody>
          <a:bodyPr/>
          <a:lstStyle/>
          <a:p>
            <a:r>
              <a:rPr lang="en-US" altLang="zh-CN"/>
              <a:t> </a:t>
            </a:r>
            <a:endParaRPr lang="zh-CN" altLang="en-US"/>
          </a:p>
        </p:txBody>
      </p:sp>
    </p:spTree>
    <p:extLst>
      <p:ext uri="{BB962C8B-B14F-4D97-AF65-F5344CB8AC3E}">
        <p14:creationId xmlns:p14="http://schemas.microsoft.com/office/powerpoint/2010/main" val="1054673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DE1A29-883C-4D33-A58C-CF321F01E676}"/>
              </a:ext>
            </a:extLst>
          </p:cNvPr>
          <p:cNvSpPr>
            <a:spLocks noGrp="1"/>
          </p:cNvSpPr>
          <p:nvPr>
            <p:ph type="title"/>
          </p:nvPr>
        </p:nvSpPr>
        <p:spPr/>
        <p:txBody>
          <a:bodyPr/>
          <a:lstStyle/>
          <a:p>
            <a:r>
              <a:rPr lang="zh-CN" altLang="en-US"/>
              <a:t>关闭文件</a:t>
            </a:r>
          </a:p>
        </p:txBody>
      </p:sp>
      <p:sp>
        <p:nvSpPr>
          <p:cNvPr id="3" name="内容占位符 2">
            <a:extLst>
              <a:ext uri="{FF2B5EF4-FFF2-40B4-BE49-F238E27FC236}">
                <a16:creationId xmlns:a16="http://schemas.microsoft.com/office/drawing/2014/main" id="{F43D3B50-122E-4A86-AD8E-4DDCE0593EA7}"/>
              </a:ext>
            </a:extLst>
          </p:cNvPr>
          <p:cNvSpPr>
            <a:spLocks noGrp="1"/>
          </p:cNvSpPr>
          <p:nvPr>
            <p:ph idx="1"/>
          </p:nvPr>
        </p:nvSpPr>
        <p:spPr/>
        <p:txBody>
          <a:bodyPr>
            <a:normAutofit/>
          </a:bodyPr>
          <a:lstStyle/>
          <a:p>
            <a:pPr marL="0" indent="0">
              <a:buNone/>
            </a:pPr>
            <a:r>
              <a:rPr lang="zh-CN" altLang="en-US">
                <a:solidFill>
                  <a:schemeClr val="accent1">
                    <a:lumMod val="75000"/>
                  </a:schemeClr>
                </a:solidFill>
              </a:rPr>
              <a:t>关闭文件</a:t>
            </a:r>
            <a:r>
              <a:rPr lang="en-US" altLang="zh-CN">
                <a:solidFill>
                  <a:schemeClr val="accent1">
                    <a:lumMod val="75000"/>
                  </a:schemeClr>
                </a:solidFill>
              </a:rPr>
              <a:t>API</a:t>
            </a:r>
            <a:r>
              <a:rPr lang="zh-CN" altLang="en-US">
                <a:solidFill>
                  <a:schemeClr val="accent1">
                    <a:lumMod val="75000"/>
                  </a:schemeClr>
                </a:solidFill>
              </a:rPr>
              <a:t>函数声明</a:t>
            </a:r>
            <a:r>
              <a:rPr lang="en-US" altLang="zh-CN">
                <a:solidFill>
                  <a:schemeClr val="accent1">
                    <a:lumMod val="75000"/>
                  </a:schemeClr>
                </a:solidFill>
              </a:rPr>
              <a:t>:</a:t>
            </a:r>
          </a:p>
          <a:p>
            <a:pPr marL="0" indent="0">
              <a:buNone/>
            </a:pPr>
            <a:r>
              <a:rPr lang="en-US" altLang="zh-CN">
                <a:solidFill>
                  <a:schemeClr val="accent1">
                    <a:lumMod val="75000"/>
                  </a:schemeClr>
                </a:solidFill>
              </a:rPr>
              <a:t>int close(int fd);</a:t>
            </a:r>
          </a:p>
          <a:p>
            <a:pPr marL="0" indent="0">
              <a:buNone/>
            </a:pPr>
            <a:r>
              <a:rPr lang="zh-CN" altLang="en-US">
                <a:solidFill>
                  <a:schemeClr val="accent2">
                    <a:lumMod val="75000"/>
                  </a:schemeClr>
                </a:solidFill>
              </a:rPr>
              <a:t>参数</a:t>
            </a:r>
            <a:r>
              <a:rPr lang="en-US" altLang="zh-CN">
                <a:solidFill>
                  <a:schemeClr val="accent2">
                    <a:lumMod val="75000"/>
                  </a:schemeClr>
                </a:solidFill>
              </a:rPr>
              <a:t>:</a:t>
            </a:r>
          </a:p>
          <a:p>
            <a:pPr marL="0" indent="0">
              <a:buNone/>
            </a:pPr>
            <a:r>
              <a:rPr lang="en-US" altLang="zh-CN">
                <a:solidFill>
                  <a:schemeClr val="accent2">
                    <a:lumMod val="75000"/>
                  </a:schemeClr>
                </a:solidFill>
              </a:rPr>
              <a:t>fd</a:t>
            </a:r>
            <a:r>
              <a:rPr lang="zh-CN" altLang="en-US">
                <a:solidFill>
                  <a:schemeClr val="accent2">
                    <a:lumMod val="75000"/>
                  </a:schemeClr>
                </a:solidFill>
              </a:rPr>
              <a:t>：文件描述符</a:t>
            </a:r>
            <a:endParaRPr lang="en-US" altLang="zh-CN">
              <a:solidFill>
                <a:schemeClr val="accent2">
                  <a:lumMod val="75000"/>
                </a:schemeClr>
              </a:solidFill>
            </a:endParaRPr>
          </a:p>
          <a:p>
            <a:pPr marL="0" indent="0">
              <a:buNone/>
            </a:pPr>
            <a:r>
              <a:rPr lang="zh-CN" altLang="en-US">
                <a:solidFill>
                  <a:schemeClr val="accent6">
                    <a:lumMod val="75000"/>
                  </a:schemeClr>
                </a:solidFill>
              </a:rPr>
              <a:t>返回值</a:t>
            </a:r>
            <a:r>
              <a:rPr lang="en-US" altLang="zh-CN">
                <a:solidFill>
                  <a:schemeClr val="accent6">
                    <a:lumMod val="75000"/>
                  </a:schemeClr>
                </a:solidFill>
              </a:rPr>
              <a:t>:</a:t>
            </a:r>
          </a:p>
          <a:p>
            <a:pPr marL="0" indent="0">
              <a:buNone/>
            </a:pPr>
            <a:r>
              <a:rPr lang="zh-CN" altLang="en-US">
                <a:solidFill>
                  <a:schemeClr val="accent6">
                    <a:lumMod val="75000"/>
                  </a:schemeClr>
                </a:solidFill>
              </a:rPr>
              <a:t>失败</a:t>
            </a:r>
            <a:r>
              <a:rPr lang="en-US" altLang="zh-CN">
                <a:solidFill>
                  <a:schemeClr val="accent6">
                    <a:lumMod val="75000"/>
                  </a:schemeClr>
                </a:solidFill>
              </a:rPr>
              <a:t>:-1/</a:t>
            </a:r>
            <a:r>
              <a:rPr lang="zh-CN" altLang="en-US">
                <a:solidFill>
                  <a:schemeClr val="accent6">
                    <a:lumMod val="75000"/>
                  </a:schemeClr>
                </a:solidFill>
              </a:rPr>
              <a:t>成功</a:t>
            </a:r>
            <a:r>
              <a:rPr lang="en-US" altLang="zh-CN">
                <a:solidFill>
                  <a:schemeClr val="accent6">
                    <a:lumMod val="75000"/>
                  </a:schemeClr>
                </a:solidFill>
              </a:rPr>
              <a:t>:0</a:t>
            </a:r>
          </a:p>
          <a:p>
            <a:pPr marL="0" indent="0">
              <a:buNone/>
            </a:pPr>
            <a:r>
              <a:rPr lang="zh-CN" altLang="en-US"/>
              <a:t>头文件</a:t>
            </a:r>
            <a:r>
              <a:rPr lang="en-US" altLang="zh-CN"/>
              <a:t>:&lt;unistd.h&gt;</a:t>
            </a:r>
          </a:p>
        </p:txBody>
      </p:sp>
    </p:spTree>
    <p:extLst>
      <p:ext uri="{BB962C8B-B14F-4D97-AF65-F5344CB8AC3E}">
        <p14:creationId xmlns:p14="http://schemas.microsoft.com/office/powerpoint/2010/main" val="2780092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DE1A29-883C-4D33-A58C-CF321F01E676}"/>
              </a:ext>
            </a:extLst>
          </p:cNvPr>
          <p:cNvSpPr>
            <a:spLocks noGrp="1"/>
          </p:cNvSpPr>
          <p:nvPr>
            <p:ph type="title"/>
          </p:nvPr>
        </p:nvSpPr>
        <p:spPr/>
        <p:txBody>
          <a:bodyPr/>
          <a:lstStyle/>
          <a:p>
            <a:r>
              <a:rPr lang="zh-CN" altLang="en-US"/>
              <a:t>读取文件</a:t>
            </a:r>
          </a:p>
        </p:txBody>
      </p:sp>
      <p:sp>
        <p:nvSpPr>
          <p:cNvPr id="3" name="内容占位符 2">
            <a:extLst>
              <a:ext uri="{FF2B5EF4-FFF2-40B4-BE49-F238E27FC236}">
                <a16:creationId xmlns:a16="http://schemas.microsoft.com/office/drawing/2014/main" id="{F43D3B50-122E-4A86-AD8E-4DDCE0593EA7}"/>
              </a:ext>
            </a:extLst>
          </p:cNvPr>
          <p:cNvSpPr>
            <a:spLocks noGrp="1"/>
          </p:cNvSpPr>
          <p:nvPr>
            <p:ph idx="1"/>
          </p:nvPr>
        </p:nvSpPr>
        <p:spPr/>
        <p:txBody>
          <a:bodyPr>
            <a:normAutofit/>
          </a:bodyPr>
          <a:lstStyle/>
          <a:p>
            <a:pPr marL="0" indent="0">
              <a:buNone/>
            </a:pPr>
            <a:r>
              <a:rPr lang="zh-CN" altLang="en-US">
                <a:solidFill>
                  <a:schemeClr val="accent1">
                    <a:lumMod val="75000"/>
                  </a:schemeClr>
                </a:solidFill>
              </a:rPr>
              <a:t>读取文件</a:t>
            </a:r>
            <a:r>
              <a:rPr lang="en-US" altLang="zh-CN">
                <a:solidFill>
                  <a:schemeClr val="accent1">
                    <a:lumMod val="75000"/>
                  </a:schemeClr>
                </a:solidFill>
              </a:rPr>
              <a:t>API</a:t>
            </a:r>
            <a:r>
              <a:rPr lang="zh-CN" altLang="en-US">
                <a:solidFill>
                  <a:schemeClr val="accent1">
                    <a:lumMod val="75000"/>
                  </a:schemeClr>
                </a:solidFill>
              </a:rPr>
              <a:t>函数声明</a:t>
            </a:r>
            <a:r>
              <a:rPr lang="en-US" altLang="zh-CN">
                <a:solidFill>
                  <a:schemeClr val="accent1">
                    <a:lumMod val="75000"/>
                  </a:schemeClr>
                </a:solidFill>
              </a:rPr>
              <a:t>:</a:t>
            </a:r>
          </a:p>
          <a:p>
            <a:pPr marL="0" indent="0">
              <a:buNone/>
            </a:pPr>
            <a:r>
              <a:rPr lang="en-US" altLang="zh-CN">
                <a:solidFill>
                  <a:schemeClr val="accent1">
                    <a:lumMod val="75000"/>
                  </a:schemeClr>
                </a:solidFill>
              </a:rPr>
              <a:t>int read(int fd,void *buf,size_t count);</a:t>
            </a:r>
          </a:p>
          <a:p>
            <a:pPr marL="0" indent="0">
              <a:buNone/>
            </a:pPr>
            <a:r>
              <a:rPr lang="zh-CN" altLang="en-US">
                <a:solidFill>
                  <a:schemeClr val="accent2">
                    <a:lumMod val="75000"/>
                  </a:schemeClr>
                </a:solidFill>
              </a:rPr>
              <a:t>参数</a:t>
            </a:r>
            <a:r>
              <a:rPr lang="en-US" altLang="zh-CN">
                <a:solidFill>
                  <a:schemeClr val="accent2">
                    <a:lumMod val="75000"/>
                  </a:schemeClr>
                </a:solidFill>
              </a:rPr>
              <a:t>:</a:t>
            </a:r>
          </a:p>
          <a:p>
            <a:pPr marL="0" indent="0">
              <a:buNone/>
            </a:pPr>
            <a:r>
              <a:rPr lang="en-US" altLang="zh-CN">
                <a:solidFill>
                  <a:schemeClr val="accent2">
                    <a:lumMod val="75000"/>
                  </a:schemeClr>
                </a:solidFill>
              </a:rPr>
              <a:t>fd</a:t>
            </a:r>
            <a:r>
              <a:rPr lang="zh-CN" altLang="en-US">
                <a:solidFill>
                  <a:schemeClr val="accent2">
                    <a:lumMod val="75000"/>
                  </a:schemeClr>
                </a:solidFill>
              </a:rPr>
              <a:t>：文件描述符</a:t>
            </a:r>
          </a:p>
          <a:p>
            <a:pPr marL="0" indent="0">
              <a:buNone/>
            </a:pPr>
            <a:r>
              <a:rPr lang="en-US" altLang="zh-CN">
                <a:solidFill>
                  <a:schemeClr val="accent2">
                    <a:lumMod val="75000"/>
                  </a:schemeClr>
                </a:solidFill>
              </a:rPr>
              <a:t>buf</a:t>
            </a:r>
            <a:r>
              <a:rPr lang="zh-CN" altLang="en-US">
                <a:solidFill>
                  <a:schemeClr val="accent2">
                    <a:lumMod val="75000"/>
                  </a:schemeClr>
                </a:solidFill>
              </a:rPr>
              <a:t>：读取出的数据存放的缓冲区（内存地址）</a:t>
            </a:r>
          </a:p>
          <a:p>
            <a:pPr marL="0" indent="0">
              <a:buNone/>
            </a:pPr>
            <a:r>
              <a:rPr lang="en-US" altLang="zh-CN">
                <a:solidFill>
                  <a:schemeClr val="accent2">
                    <a:lumMod val="75000"/>
                  </a:schemeClr>
                </a:solidFill>
              </a:rPr>
              <a:t>count</a:t>
            </a:r>
            <a:r>
              <a:rPr lang="zh-CN" altLang="en-US">
                <a:solidFill>
                  <a:schemeClr val="accent2">
                    <a:lumMod val="75000"/>
                  </a:schemeClr>
                </a:solidFill>
              </a:rPr>
              <a:t>：指定读取的字节数</a:t>
            </a:r>
            <a:endParaRPr lang="en-US" altLang="zh-CN">
              <a:solidFill>
                <a:schemeClr val="accent2">
                  <a:lumMod val="75000"/>
                </a:schemeClr>
              </a:solidFill>
            </a:endParaRPr>
          </a:p>
          <a:p>
            <a:pPr marL="0" indent="0">
              <a:buNone/>
            </a:pPr>
            <a:r>
              <a:rPr lang="zh-CN" altLang="en-US">
                <a:solidFill>
                  <a:schemeClr val="accent6">
                    <a:lumMod val="75000"/>
                  </a:schemeClr>
                </a:solidFill>
              </a:rPr>
              <a:t>返回值</a:t>
            </a:r>
            <a:r>
              <a:rPr lang="en-US" altLang="zh-CN">
                <a:solidFill>
                  <a:schemeClr val="accent6">
                    <a:lumMod val="75000"/>
                  </a:schemeClr>
                </a:solidFill>
              </a:rPr>
              <a:t>:</a:t>
            </a:r>
          </a:p>
          <a:p>
            <a:pPr marL="0" indent="0">
              <a:buNone/>
            </a:pPr>
            <a:r>
              <a:rPr lang="zh-CN" altLang="en-US">
                <a:solidFill>
                  <a:schemeClr val="accent6">
                    <a:lumMod val="75000"/>
                  </a:schemeClr>
                </a:solidFill>
              </a:rPr>
              <a:t>失败</a:t>
            </a:r>
            <a:r>
              <a:rPr lang="en-US" altLang="zh-CN">
                <a:solidFill>
                  <a:schemeClr val="accent6">
                    <a:lumMod val="75000"/>
                  </a:schemeClr>
                </a:solidFill>
              </a:rPr>
              <a:t>:-1/</a:t>
            </a:r>
            <a:r>
              <a:rPr lang="zh-CN" altLang="en-US">
                <a:solidFill>
                  <a:schemeClr val="accent6">
                    <a:lumMod val="75000"/>
                  </a:schemeClr>
                </a:solidFill>
              </a:rPr>
              <a:t>成功</a:t>
            </a:r>
            <a:r>
              <a:rPr lang="en-US" altLang="zh-CN">
                <a:solidFill>
                  <a:schemeClr val="accent6">
                    <a:lumMod val="75000"/>
                  </a:schemeClr>
                </a:solidFill>
              </a:rPr>
              <a:t>:</a:t>
            </a:r>
            <a:r>
              <a:rPr lang="zh-CN" altLang="en-US">
                <a:solidFill>
                  <a:schemeClr val="accent6">
                    <a:lumMod val="75000"/>
                  </a:schemeClr>
                </a:solidFill>
              </a:rPr>
              <a:t>读到的字节数或</a:t>
            </a:r>
            <a:r>
              <a:rPr lang="en-US" altLang="zh-CN">
                <a:solidFill>
                  <a:schemeClr val="accent6">
                    <a:lumMod val="75000"/>
                  </a:schemeClr>
                </a:solidFill>
              </a:rPr>
              <a:t>0</a:t>
            </a:r>
            <a:r>
              <a:rPr lang="zh-CN" altLang="en-US">
                <a:solidFill>
                  <a:schemeClr val="accent6">
                    <a:lumMod val="75000"/>
                  </a:schemeClr>
                </a:solidFill>
              </a:rPr>
              <a:t>（表示文件已结尾）</a:t>
            </a:r>
            <a:endParaRPr lang="en-US" altLang="zh-CN">
              <a:solidFill>
                <a:schemeClr val="accent6">
                  <a:lumMod val="75000"/>
                </a:schemeClr>
              </a:solidFill>
            </a:endParaRPr>
          </a:p>
          <a:p>
            <a:pPr marL="0" indent="0">
              <a:buNone/>
            </a:pPr>
            <a:r>
              <a:rPr lang="zh-CN" altLang="en-US"/>
              <a:t>头文件</a:t>
            </a:r>
            <a:r>
              <a:rPr lang="en-US" altLang="zh-CN"/>
              <a:t>:&lt;unistd.h&gt;</a:t>
            </a:r>
          </a:p>
        </p:txBody>
      </p:sp>
    </p:spTree>
    <p:extLst>
      <p:ext uri="{BB962C8B-B14F-4D97-AF65-F5344CB8AC3E}">
        <p14:creationId xmlns:p14="http://schemas.microsoft.com/office/powerpoint/2010/main" val="2526587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DE1A29-883C-4D33-A58C-CF321F01E676}"/>
              </a:ext>
            </a:extLst>
          </p:cNvPr>
          <p:cNvSpPr>
            <a:spLocks noGrp="1"/>
          </p:cNvSpPr>
          <p:nvPr>
            <p:ph type="title"/>
          </p:nvPr>
        </p:nvSpPr>
        <p:spPr/>
        <p:txBody>
          <a:bodyPr/>
          <a:lstStyle/>
          <a:p>
            <a:r>
              <a:rPr lang="zh-CN" altLang="en-US"/>
              <a:t>写入文件</a:t>
            </a:r>
          </a:p>
        </p:txBody>
      </p:sp>
      <p:sp>
        <p:nvSpPr>
          <p:cNvPr id="3" name="内容占位符 2">
            <a:extLst>
              <a:ext uri="{FF2B5EF4-FFF2-40B4-BE49-F238E27FC236}">
                <a16:creationId xmlns:a16="http://schemas.microsoft.com/office/drawing/2014/main" id="{F43D3B50-122E-4A86-AD8E-4DDCE0593EA7}"/>
              </a:ext>
            </a:extLst>
          </p:cNvPr>
          <p:cNvSpPr>
            <a:spLocks noGrp="1"/>
          </p:cNvSpPr>
          <p:nvPr>
            <p:ph idx="1"/>
          </p:nvPr>
        </p:nvSpPr>
        <p:spPr/>
        <p:txBody>
          <a:bodyPr>
            <a:normAutofit/>
          </a:bodyPr>
          <a:lstStyle/>
          <a:p>
            <a:pPr marL="0" indent="0">
              <a:buNone/>
            </a:pPr>
            <a:r>
              <a:rPr lang="zh-CN" altLang="en-US">
                <a:solidFill>
                  <a:schemeClr val="accent1">
                    <a:lumMod val="75000"/>
                  </a:schemeClr>
                </a:solidFill>
              </a:rPr>
              <a:t>写入文件</a:t>
            </a:r>
            <a:r>
              <a:rPr lang="en-US" altLang="zh-CN">
                <a:solidFill>
                  <a:schemeClr val="accent1">
                    <a:lumMod val="75000"/>
                  </a:schemeClr>
                </a:solidFill>
              </a:rPr>
              <a:t>API</a:t>
            </a:r>
            <a:r>
              <a:rPr lang="zh-CN" altLang="en-US">
                <a:solidFill>
                  <a:schemeClr val="accent1">
                    <a:lumMod val="75000"/>
                  </a:schemeClr>
                </a:solidFill>
              </a:rPr>
              <a:t>函数声明</a:t>
            </a:r>
            <a:r>
              <a:rPr lang="en-US" altLang="zh-CN">
                <a:solidFill>
                  <a:schemeClr val="accent1">
                    <a:lumMod val="75000"/>
                  </a:schemeClr>
                </a:solidFill>
              </a:rPr>
              <a:t>:</a:t>
            </a:r>
          </a:p>
          <a:p>
            <a:pPr marL="0" indent="0">
              <a:buNone/>
            </a:pPr>
            <a:r>
              <a:rPr lang="en-US" altLang="zh-CN">
                <a:solidFill>
                  <a:schemeClr val="accent1">
                    <a:lumMod val="75000"/>
                  </a:schemeClr>
                </a:solidFill>
              </a:rPr>
              <a:t>ssize_t write(int fd,void *buf,size_t count);</a:t>
            </a:r>
          </a:p>
          <a:p>
            <a:pPr marL="0" indent="0">
              <a:buNone/>
            </a:pPr>
            <a:r>
              <a:rPr lang="zh-CN" altLang="en-US">
                <a:solidFill>
                  <a:schemeClr val="accent2">
                    <a:lumMod val="75000"/>
                  </a:schemeClr>
                </a:solidFill>
              </a:rPr>
              <a:t>参数</a:t>
            </a:r>
            <a:r>
              <a:rPr lang="en-US" altLang="zh-CN">
                <a:solidFill>
                  <a:schemeClr val="accent2">
                    <a:lumMod val="75000"/>
                  </a:schemeClr>
                </a:solidFill>
              </a:rPr>
              <a:t>:</a:t>
            </a:r>
          </a:p>
          <a:p>
            <a:pPr marL="0" indent="0">
              <a:buNone/>
            </a:pPr>
            <a:r>
              <a:rPr lang="en-US" altLang="zh-CN">
                <a:solidFill>
                  <a:schemeClr val="accent2">
                    <a:lumMod val="75000"/>
                  </a:schemeClr>
                </a:solidFill>
              </a:rPr>
              <a:t>fd</a:t>
            </a:r>
            <a:r>
              <a:rPr lang="zh-CN" altLang="en-US">
                <a:solidFill>
                  <a:schemeClr val="accent2">
                    <a:lumMod val="75000"/>
                  </a:schemeClr>
                </a:solidFill>
              </a:rPr>
              <a:t>：文件描述符</a:t>
            </a:r>
          </a:p>
          <a:p>
            <a:pPr marL="0" indent="0">
              <a:buNone/>
            </a:pPr>
            <a:r>
              <a:rPr lang="en-US" altLang="zh-CN">
                <a:solidFill>
                  <a:schemeClr val="accent2">
                    <a:lumMod val="75000"/>
                  </a:schemeClr>
                </a:solidFill>
              </a:rPr>
              <a:t>buf</a:t>
            </a:r>
            <a:r>
              <a:rPr lang="zh-CN" altLang="en-US">
                <a:solidFill>
                  <a:schemeClr val="accent2">
                    <a:lumMod val="75000"/>
                  </a:schemeClr>
                </a:solidFill>
              </a:rPr>
              <a:t>：待写入的数据存放的缓冲区</a:t>
            </a:r>
          </a:p>
          <a:p>
            <a:pPr marL="0" indent="0">
              <a:buNone/>
            </a:pPr>
            <a:r>
              <a:rPr lang="en-US" altLang="zh-CN">
                <a:solidFill>
                  <a:schemeClr val="accent2">
                    <a:lumMod val="75000"/>
                  </a:schemeClr>
                </a:solidFill>
              </a:rPr>
              <a:t>count</a:t>
            </a:r>
            <a:r>
              <a:rPr lang="zh-CN" altLang="en-US">
                <a:solidFill>
                  <a:schemeClr val="accent2">
                    <a:lumMod val="75000"/>
                  </a:schemeClr>
                </a:solidFill>
              </a:rPr>
              <a:t>：指定写入的字节数</a:t>
            </a:r>
            <a:endParaRPr lang="en-US" altLang="zh-CN">
              <a:solidFill>
                <a:schemeClr val="accent2">
                  <a:lumMod val="75000"/>
                </a:schemeClr>
              </a:solidFill>
            </a:endParaRPr>
          </a:p>
          <a:p>
            <a:pPr marL="0" indent="0">
              <a:buNone/>
            </a:pPr>
            <a:r>
              <a:rPr lang="zh-CN" altLang="en-US">
                <a:solidFill>
                  <a:schemeClr val="accent6">
                    <a:lumMod val="75000"/>
                  </a:schemeClr>
                </a:solidFill>
              </a:rPr>
              <a:t>返回值</a:t>
            </a:r>
            <a:r>
              <a:rPr lang="en-US" altLang="zh-CN">
                <a:solidFill>
                  <a:schemeClr val="accent6">
                    <a:lumMod val="75000"/>
                  </a:schemeClr>
                </a:solidFill>
              </a:rPr>
              <a:t>:</a:t>
            </a:r>
          </a:p>
          <a:p>
            <a:pPr marL="0" indent="0">
              <a:buNone/>
            </a:pPr>
            <a:r>
              <a:rPr lang="zh-CN" altLang="en-US">
                <a:solidFill>
                  <a:schemeClr val="accent6">
                    <a:lumMod val="75000"/>
                  </a:schemeClr>
                </a:solidFill>
              </a:rPr>
              <a:t>失败</a:t>
            </a:r>
            <a:r>
              <a:rPr lang="en-US" altLang="zh-CN">
                <a:solidFill>
                  <a:schemeClr val="accent6">
                    <a:lumMod val="75000"/>
                  </a:schemeClr>
                </a:solidFill>
              </a:rPr>
              <a:t>:-1/</a:t>
            </a:r>
            <a:r>
              <a:rPr lang="zh-CN" altLang="en-US">
                <a:solidFill>
                  <a:schemeClr val="accent6">
                    <a:lumMod val="75000"/>
                  </a:schemeClr>
                </a:solidFill>
              </a:rPr>
              <a:t>成功</a:t>
            </a:r>
            <a:r>
              <a:rPr lang="en-US" altLang="zh-CN">
                <a:solidFill>
                  <a:schemeClr val="accent6">
                    <a:lumMod val="75000"/>
                  </a:schemeClr>
                </a:solidFill>
              </a:rPr>
              <a:t>:</a:t>
            </a:r>
            <a:r>
              <a:rPr lang="zh-CN" altLang="en-US">
                <a:solidFill>
                  <a:schemeClr val="accent6">
                    <a:lumMod val="75000"/>
                  </a:schemeClr>
                </a:solidFill>
              </a:rPr>
              <a:t>已写的字节数</a:t>
            </a:r>
            <a:endParaRPr lang="en-US" altLang="zh-CN">
              <a:solidFill>
                <a:schemeClr val="accent6">
                  <a:lumMod val="75000"/>
                </a:schemeClr>
              </a:solidFill>
            </a:endParaRPr>
          </a:p>
          <a:p>
            <a:pPr marL="0" indent="0">
              <a:buNone/>
            </a:pPr>
            <a:r>
              <a:rPr lang="zh-CN" altLang="en-US"/>
              <a:t>头文件</a:t>
            </a:r>
            <a:r>
              <a:rPr lang="en-US" altLang="zh-CN"/>
              <a:t>:&lt;unistd.h&gt;</a:t>
            </a:r>
          </a:p>
        </p:txBody>
      </p:sp>
    </p:spTree>
    <p:extLst>
      <p:ext uri="{BB962C8B-B14F-4D97-AF65-F5344CB8AC3E}">
        <p14:creationId xmlns:p14="http://schemas.microsoft.com/office/powerpoint/2010/main" val="345318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DE1A29-883C-4D33-A58C-CF321F01E676}"/>
              </a:ext>
            </a:extLst>
          </p:cNvPr>
          <p:cNvSpPr>
            <a:spLocks noGrp="1"/>
          </p:cNvSpPr>
          <p:nvPr>
            <p:ph type="title"/>
          </p:nvPr>
        </p:nvSpPr>
        <p:spPr/>
        <p:txBody>
          <a:bodyPr/>
          <a:lstStyle/>
          <a:p>
            <a:r>
              <a:rPr lang="zh-CN" altLang="en-US"/>
              <a:t>文件定位</a:t>
            </a:r>
          </a:p>
        </p:txBody>
      </p:sp>
      <p:sp>
        <p:nvSpPr>
          <p:cNvPr id="3" name="内容占位符 2">
            <a:extLst>
              <a:ext uri="{FF2B5EF4-FFF2-40B4-BE49-F238E27FC236}">
                <a16:creationId xmlns:a16="http://schemas.microsoft.com/office/drawing/2014/main" id="{F43D3B50-122E-4A86-AD8E-4DDCE0593EA7}"/>
              </a:ext>
            </a:extLst>
          </p:cNvPr>
          <p:cNvSpPr>
            <a:spLocks noGrp="1"/>
          </p:cNvSpPr>
          <p:nvPr>
            <p:ph idx="1"/>
          </p:nvPr>
        </p:nvSpPr>
        <p:spPr/>
        <p:txBody>
          <a:bodyPr>
            <a:normAutofit/>
          </a:bodyPr>
          <a:lstStyle/>
          <a:p>
            <a:pPr marL="0" indent="0">
              <a:buNone/>
            </a:pPr>
            <a:r>
              <a:rPr lang="zh-CN" altLang="en-US">
                <a:solidFill>
                  <a:schemeClr val="accent1">
                    <a:lumMod val="75000"/>
                  </a:schemeClr>
                </a:solidFill>
              </a:rPr>
              <a:t>文件定位</a:t>
            </a:r>
            <a:r>
              <a:rPr lang="en-US" altLang="zh-CN">
                <a:solidFill>
                  <a:schemeClr val="accent1">
                    <a:lumMod val="75000"/>
                  </a:schemeClr>
                </a:solidFill>
              </a:rPr>
              <a:t>API</a:t>
            </a:r>
            <a:r>
              <a:rPr lang="zh-CN" altLang="en-US">
                <a:solidFill>
                  <a:schemeClr val="accent1">
                    <a:lumMod val="75000"/>
                  </a:schemeClr>
                </a:solidFill>
              </a:rPr>
              <a:t>函数声明</a:t>
            </a:r>
            <a:r>
              <a:rPr lang="en-US" altLang="zh-CN">
                <a:solidFill>
                  <a:schemeClr val="accent1">
                    <a:lumMod val="75000"/>
                  </a:schemeClr>
                </a:solidFill>
              </a:rPr>
              <a:t>:</a:t>
            </a:r>
          </a:p>
          <a:p>
            <a:pPr marL="0" indent="0">
              <a:buNone/>
            </a:pPr>
            <a:r>
              <a:rPr lang="en-US" altLang="zh-CN">
                <a:solidFill>
                  <a:schemeClr val="accent1">
                    <a:lumMod val="75000"/>
                  </a:schemeClr>
                </a:solidFill>
              </a:rPr>
              <a:t>off_t lseek(int fd,off_t offset,int whence);</a:t>
            </a:r>
          </a:p>
          <a:p>
            <a:pPr marL="0" indent="0">
              <a:buNone/>
            </a:pPr>
            <a:r>
              <a:rPr lang="zh-CN" altLang="en-US">
                <a:solidFill>
                  <a:schemeClr val="accent2">
                    <a:lumMod val="75000"/>
                  </a:schemeClr>
                </a:solidFill>
              </a:rPr>
              <a:t>参数</a:t>
            </a:r>
            <a:r>
              <a:rPr lang="en-US" altLang="zh-CN">
                <a:solidFill>
                  <a:schemeClr val="accent2">
                    <a:lumMod val="75000"/>
                  </a:schemeClr>
                </a:solidFill>
              </a:rPr>
              <a:t>:</a:t>
            </a:r>
          </a:p>
          <a:p>
            <a:pPr marL="0" indent="0">
              <a:buNone/>
            </a:pPr>
            <a:r>
              <a:rPr lang="en-US" altLang="zh-CN">
                <a:solidFill>
                  <a:schemeClr val="accent2">
                    <a:lumMod val="75000"/>
                  </a:schemeClr>
                </a:solidFill>
              </a:rPr>
              <a:t>fd</a:t>
            </a:r>
            <a:r>
              <a:rPr lang="zh-CN" altLang="en-US">
                <a:solidFill>
                  <a:schemeClr val="accent2">
                    <a:lumMod val="75000"/>
                  </a:schemeClr>
                </a:solidFill>
              </a:rPr>
              <a:t>：文件描述符</a:t>
            </a:r>
          </a:p>
          <a:p>
            <a:pPr marL="0" indent="0">
              <a:buNone/>
            </a:pPr>
            <a:r>
              <a:rPr lang="en-US" altLang="zh-CN">
                <a:solidFill>
                  <a:schemeClr val="accent2">
                    <a:lumMod val="75000"/>
                  </a:schemeClr>
                </a:solidFill>
              </a:rPr>
              <a:t>offset</a:t>
            </a:r>
            <a:r>
              <a:rPr lang="zh-CN" altLang="en-US">
                <a:solidFill>
                  <a:schemeClr val="accent2">
                    <a:lumMod val="75000"/>
                  </a:schemeClr>
                </a:solidFill>
              </a:rPr>
              <a:t>：相对于基准点</a:t>
            </a:r>
            <a:r>
              <a:rPr lang="en-US" altLang="zh-CN">
                <a:solidFill>
                  <a:schemeClr val="accent2">
                    <a:lumMod val="75000"/>
                  </a:schemeClr>
                </a:solidFill>
              </a:rPr>
              <a:t>whence</a:t>
            </a:r>
            <a:r>
              <a:rPr lang="zh-CN" altLang="en-US">
                <a:solidFill>
                  <a:schemeClr val="accent2">
                    <a:lumMod val="75000"/>
                  </a:schemeClr>
                </a:solidFill>
              </a:rPr>
              <a:t>的偏移量</a:t>
            </a:r>
            <a:endParaRPr lang="en-US" altLang="zh-CN">
              <a:solidFill>
                <a:schemeClr val="accent2">
                  <a:lumMod val="75000"/>
                </a:schemeClr>
              </a:solidFill>
            </a:endParaRPr>
          </a:p>
          <a:p>
            <a:pPr marL="0" indent="0">
              <a:buNone/>
            </a:pPr>
            <a:r>
              <a:rPr lang="en-US" altLang="zh-CN">
                <a:solidFill>
                  <a:schemeClr val="accent2">
                    <a:lumMod val="75000"/>
                  </a:schemeClr>
                </a:solidFill>
              </a:rPr>
              <a:t>whence</a:t>
            </a:r>
            <a:r>
              <a:rPr lang="zh-CN" altLang="en-US">
                <a:solidFill>
                  <a:schemeClr val="accent2">
                    <a:lumMod val="75000"/>
                  </a:schemeClr>
                </a:solidFill>
              </a:rPr>
              <a:t>：基准点</a:t>
            </a:r>
            <a:endParaRPr lang="en-US" altLang="zh-CN">
              <a:solidFill>
                <a:schemeClr val="accent2">
                  <a:lumMod val="75000"/>
                </a:schemeClr>
              </a:solidFill>
            </a:endParaRPr>
          </a:p>
          <a:p>
            <a:pPr marL="0" indent="0">
              <a:buNone/>
            </a:pPr>
            <a:r>
              <a:rPr lang="zh-CN" altLang="en-US">
                <a:solidFill>
                  <a:schemeClr val="accent6">
                    <a:lumMod val="75000"/>
                  </a:schemeClr>
                </a:solidFill>
              </a:rPr>
              <a:t>返回值</a:t>
            </a:r>
            <a:r>
              <a:rPr lang="en-US" altLang="zh-CN">
                <a:solidFill>
                  <a:schemeClr val="accent6">
                    <a:lumMod val="75000"/>
                  </a:schemeClr>
                </a:solidFill>
              </a:rPr>
              <a:t>:</a:t>
            </a:r>
          </a:p>
          <a:p>
            <a:pPr marL="0" indent="0">
              <a:buNone/>
            </a:pPr>
            <a:r>
              <a:rPr lang="zh-CN" altLang="en-US">
                <a:solidFill>
                  <a:schemeClr val="accent6">
                    <a:lumMod val="75000"/>
                  </a:schemeClr>
                </a:solidFill>
              </a:rPr>
              <a:t>失败</a:t>
            </a:r>
            <a:r>
              <a:rPr lang="en-US" altLang="zh-CN">
                <a:solidFill>
                  <a:schemeClr val="accent6">
                    <a:lumMod val="75000"/>
                  </a:schemeClr>
                </a:solidFill>
              </a:rPr>
              <a:t>:-1/</a:t>
            </a:r>
            <a:r>
              <a:rPr lang="zh-CN" altLang="en-US">
                <a:solidFill>
                  <a:schemeClr val="accent6">
                    <a:lumMod val="75000"/>
                  </a:schemeClr>
                </a:solidFill>
              </a:rPr>
              <a:t>成功</a:t>
            </a:r>
            <a:r>
              <a:rPr lang="en-US" altLang="zh-CN">
                <a:solidFill>
                  <a:schemeClr val="accent6">
                    <a:lumMod val="75000"/>
                  </a:schemeClr>
                </a:solidFill>
              </a:rPr>
              <a:t>:</a:t>
            </a:r>
            <a:r>
              <a:rPr lang="zh-CN" altLang="en-US">
                <a:solidFill>
                  <a:schemeClr val="accent6">
                    <a:lumMod val="75000"/>
                  </a:schemeClr>
                </a:solidFill>
              </a:rPr>
              <a:t>已写的字节数</a:t>
            </a:r>
            <a:endParaRPr lang="en-US" altLang="zh-CN">
              <a:solidFill>
                <a:schemeClr val="accent6">
                  <a:lumMod val="75000"/>
                </a:schemeClr>
              </a:solidFill>
            </a:endParaRPr>
          </a:p>
          <a:p>
            <a:pPr marL="0" indent="0">
              <a:buNone/>
            </a:pPr>
            <a:r>
              <a:rPr lang="zh-CN" altLang="en-US"/>
              <a:t>头文件</a:t>
            </a:r>
            <a:r>
              <a:rPr lang="en-US" altLang="zh-CN"/>
              <a:t>:&lt;unistd.h&gt;&lt;sys/types.h&gt;</a:t>
            </a:r>
          </a:p>
        </p:txBody>
      </p:sp>
    </p:spTree>
    <p:extLst>
      <p:ext uri="{BB962C8B-B14F-4D97-AF65-F5344CB8AC3E}">
        <p14:creationId xmlns:p14="http://schemas.microsoft.com/office/powerpoint/2010/main" val="2108434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928BFD-E24D-4C06-93ED-04832F76C82E}"/>
              </a:ext>
            </a:extLst>
          </p:cNvPr>
          <p:cNvSpPr>
            <a:spLocks noGrp="1"/>
          </p:cNvSpPr>
          <p:nvPr>
            <p:ph type="title"/>
          </p:nvPr>
        </p:nvSpPr>
        <p:spPr/>
        <p:txBody>
          <a:bodyPr/>
          <a:lstStyle/>
          <a:p>
            <a:r>
              <a:rPr lang="zh-CN" altLang="en-US"/>
              <a:t>文件定位</a:t>
            </a:r>
            <a:r>
              <a:rPr lang="en-US" altLang="zh-CN"/>
              <a:t>#</a:t>
            </a:r>
            <a:r>
              <a:rPr lang="zh-CN" altLang="en-US"/>
              <a:t>基准点所用常量</a:t>
            </a:r>
          </a:p>
        </p:txBody>
      </p:sp>
      <p:sp>
        <p:nvSpPr>
          <p:cNvPr id="3" name="内容占位符 2">
            <a:extLst>
              <a:ext uri="{FF2B5EF4-FFF2-40B4-BE49-F238E27FC236}">
                <a16:creationId xmlns:a16="http://schemas.microsoft.com/office/drawing/2014/main" id="{86B635BE-34C0-48D1-872C-7C6ABC1571F7}"/>
              </a:ext>
            </a:extLst>
          </p:cNvPr>
          <p:cNvSpPr>
            <a:spLocks noGrp="1"/>
          </p:cNvSpPr>
          <p:nvPr>
            <p:ph idx="1"/>
          </p:nvPr>
        </p:nvSpPr>
        <p:spPr/>
        <p:txBody>
          <a:bodyPr>
            <a:normAutofit/>
          </a:bodyPr>
          <a:lstStyle/>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r>
              <a:rPr lang="en-US" altLang="zh-CN"/>
              <a:t>lseek()</a:t>
            </a:r>
            <a:r>
              <a:rPr lang="zh-CN" altLang="en-US"/>
              <a:t>仅将文件的偏移量记录在内核内而不进行任何</a:t>
            </a:r>
            <a:r>
              <a:rPr lang="en-US" altLang="zh-CN"/>
              <a:t>I/O</a:t>
            </a:r>
            <a:r>
              <a:rPr lang="zh-CN" altLang="en-US"/>
              <a:t>操作。</a:t>
            </a:r>
          </a:p>
          <a:p>
            <a:pPr marL="0" indent="0">
              <a:buNone/>
            </a:pPr>
            <a:endParaRPr lang="zh-CN" altLang="en-US"/>
          </a:p>
          <a:p>
            <a:pPr marL="0" indent="0">
              <a:buNone/>
            </a:pPr>
            <a:r>
              <a:rPr lang="zh-CN" altLang="en-US"/>
              <a:t>注意：</a:t>
            </a:r>
            <a:r>
              <a:rPr lang="en-US" altLang="zh-CN"/>
              <a:t>lseek()</a:t>
            </a:r>
            <a:r>
              <a:rPr lang="zh-CN" altLang="en-US"/>
              <a:t>函数仅能操作常规文件，一些特殊的文件（例如</a:t>
            </a:r>
            <a:r>
              <a:rPr lang="en-US" altLang="zh-CN"/>
              <a:t>socket</a:t>
            </a:r>
            <a:r>
              <a:rPr lang="zh-CN" altLang="en-US"/>
              <a:t>文件、管道文件等）无法使用</a:t>
            </a:r>
            <a:r>
              <a:rPr lang="en-US" altLang="zh-CN"/>
              <a:t>lseek()</a:t>
            </a:r>
            <a:r>
              <a:rPr lang="zh-CN" altLang="en-US"/>
              <a:t>函数。</a:t>
            </a:r>
          </a:p>
        </p:txBody>
      </p:sp>
      <p:graphicFrame>
        <p:nvGraphicFramePr>
          <p:cNvPr id="4" name="表格 3">
            <a:extLst>
              <a:ext uri="{FF2B5EF4-FFF2-40B4-BE49-F238E27FC236}">
                <a16:creationId xmlns:a16="http://schemas.microsoft.com/office/drawing/2014/main" id="{1F875504-E21D-477C-8696-E0A7352939A6}"/>
              </a:ext>
            </a:extLst>
          </p:cNvPr>
          <p:cNvGraphicFramePr>
            <a:graphicFrameLocks noGrp="1"/>
          </p:cNvGraphicFramePr>
          <p:nvPr>
            <p:extLst>
              <p:ext uri="{D42A27DB-BD31-4B8C-83A1-F6EECF244321}">
                <p14:modId xmlns:p14="http://schemas.microsoft.com/office/powerpoint/2010/main" val="3274611627"/>
              </p:ext>
            </p:extLst>
          </p:nvPr>
        </p:nvGraphicFramePr>
        <p:xfrm>
          <a:off x="838200" y="1825625"/>
          <a:ext cx="10515599" cy="1554480"/>
        </p:xfrm>
        <a:graphic>
          <a:graphicData uri="http://schemas.openxmlformats.org/drawingml/2006/table">
            <a:tbl>
              <a:tblPr/>
              <a:tblGrid>
                <a:gridCol w="1526931">
                  <a:extLst>
                    <a:ext uri="{9D8B030D-6E8A-4147-A177-3AD203B41FA5}">
                      <a16:colId xmlns:a16="http://schemas.microsoft.com/office/drawing/2014/main" val="3080392293"/>
                    </a:ext>
                  </a:extLst>
                </a:gridCol>
                <a:gridCol w="8988668">
                  <a:extLst>
                    <a:ext uri="{9D8B030D-6E8A-4147-A177-3AD203B41FA5}">
                      <a16:colId xmlns:a16="http://schemas.microsoft.com/office/drawing/2014/main" val="332216927"/>
                    </a:ext>
                  </a:extLst>
                </a:gridCol>
              </a:tblGrid>
              <a:tr h="170815">
                <a:tc>
                  <a:txBody>
                    <a:bodyPr/>
                    <a:lstStyle/>
                    <a:p>
                      <a:pPr algn="l" fontAlgn="t"/>
                      <a:r>
                        <a:rPr lang="zh-CN" altLang="en-US">
                          <a:solidFill>
                            <a:srgbClr val="FFFFFF"/>
                          </a:solidFill>
                          <a:effectLst/>
                        </a:rPr>
                        <a:t>常量</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a:solidFill>
                            <a:srgbClr val="FFFFFF"/>
                          </a:solidFill>
                          <a:effectLst/>
                        </a:rPr>
                        <a:t>描述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866218583"/>
                  </a:ext>
                </a:extLst>
              </a:tr>
              <a:tr h="0">
                <a:tc>
                  <a:txBody>
                    <a:bodyPr/>
                    <a:lstStyle/>
                    <a:p>
                      <a:pPr fontAlgn="t"/>
                      <a:r>
                        <a:rPr lang="en-US">
                          <a:effectLst/>
                        </a:rPr>
                        <a:t>SEEK_SET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a:effectLst/>
                        </a:rPr>
                        <a:t>文件的开头</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225968184"/>
                  </a:ext>
                </a:extLst>
              </a:tr>
              <a:tr h="210083">
                <a:tc>
                  <a:txBody>
                    <a:bodyPr/>
                    <a:lstStyle/>
                    <a:p>
                      <a:pPr fontAlgn="t"/>
                      <a:r>
                        <a:rPr lang="en-US">
                          <a:effectLst/>
                        </a:rPr>
                        <a:t>SEEK_CUR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a:effectLst/>
                        </a:rPr>
                        <a:t>文件指针的当前位置</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644955620"/>
                  </a:ext>
                </a:extLst>
              </a:tr>
              <a:tr h="210083">
                <a:tc>
                  <a:txBody>
                    <a:bodyPr/>
                    <a:lstStyle/>
                    <a:p>
                      <a:pPr fontAlgn="t"/>
                      <a:r>
                        <a:rPr lang="en-US">
                          <a:effectLst/>
                        </a:rPr>
                        <a:t>SEEK_END</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a:effectLst/>
                        </a:rPr>
                        <a:t>文件的末尾</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323931978"/>
                  </a:ext>
                </a:extLst>
              </a:tr>
            </a:tbl>
          </a:graphicData>
        </a:graphic>
      </p:graphicFrame>
    </p:spTree>
    <p:extLst>
      <p:ext uri="{BB962C8B-B14F-4D97-AF65-F5344CB8AC3E}">
        <p14:creationId xmlns:p14="http://schemas.microsoft.com/office/powerpoint/2010/main" val="1896462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A057DB-197B-41E2-9D69-2CE7AA8F83CC}"/>
              </a:ext>
            </a:extLst>
          </p:cNvPr>
          <p:cNvSpPr>
            <a:spLocks noGrp="1"/>
          </p:cNvSpPr>
          <p:nvPr>
            <p:ph type="title"/>
          </p:nvPr>
        </p:nvSpPr>
        <p:spPr/>
        <p:txBody>
          <a:bodyPr/>
          <a:lstStyle/>
          <a:p>
            <a:r>
              <a:rPr lang="zh-CN" altLang="en-US"/>
              <a:t>文件锁</a:t>
            </a:r>
          </a:p>
        </p:txBody>
      </p:sp>
      <p:sp>
        <p:nvSpPr>
          <p:cNvPr id="3" name="内容占位符 2">
            <a:extLst>
              <a:ext uri="{FF2B5EF4-FFF2-40B4-BE49-F238E27FC236}">
                <a16:creationId xmlns:a16="http://schemas.microsoft.com/office/drawing/2014/main" id="{666919E0-5E22-4DAB-92CE-9C818F241308}"/>
              </a:ext>
            </a:extLst>
          </p:cNvPr>
          <p:cNvSpPr>
            <a:spLocks noGrp="1"/>
          </p:cNvSpPr>
          <p:nvPr>
            <p:ph idx="1"/>
          </p:nvPr>
        </p:nvSpPr>
        <p:spPr/>
        <p:txBody>
          <a:bodyPr>
            <a:normAutofit fontScale="85000" lnSpcReduction="10000"/>
          </a:bodyPr>
          <a:lstStyle/>
          <a:p>
            <a:pPr marL="0" indent="0">
              <a:lnSpc>
                <a:spcPct val="150000"/>
              </a:lnSpc>
              <a:buNone/>
            </a:pPr>
            <a:r>
              <a:rPr lang="en-US" altLang="zh-CN"/>
              <a:t>	</a:t>
            </a:r>
            <a:r>
              <a:rPr lang="zh-CN" altLang="en-US"/>
              <a:t>通过之前的</a:t>
            </a:r>
            <a:r>
              <a:rPr lang="en-US" altLang="zh-CN"/>
              <a:t>open()/close()/read()/write()/lseek()</a:t>
            </a:r>
            <a:r>
              <a:rPr lang="zh-CN" altLang="en-US"/>
              <a:t>函数已经可以实现文件的打开、关闭、读写等基本操作，但是这些基本操作是不够的。对于文件的操作而言，“锁定”操作是对文件（尤其是对共享文件）的一种高级的文件操作。当某进程在更新文件内数据时，期望某种机制能防止多个进程同时更新文件从而导致数据丢失，或者防止文件内容在未更新完毕时被读取并引发后续问题，这种机制就是“文件锁”。</a:t>
            </a:r>
            <a:endParaRPr lang="en-US" altLang="zh-CN"/>
          </a:p>
          <a:p>
            <a:pPr marL="0" indent="0">
              <a:lnSpc>
                <a:spcPct val="150000"/>
              </a:lnSpc>
              <a:buNone/>
            </a:pPr>
            <a:r>
              <a:rPr lang="en-US" altLang="zh-CN"/>
              <a:t>	</a:t>
            </a:r>
            <a:r>
              <a:rPr lang="zh-CN" altLang="en-US"/>
              <a:t>对于共享文件而言，不同的进程对同一个文件进行同时读写操作将极有可能出现读写错误、数据乱码等情况。在</a:t>
            </a:r>
            <a:r>
              <a:rPr lang="en-US" altLang="zh-CN"/>
              <a:t>Linux</a:t>
            </a:r>
            <a:r>
              <a:rPr lang="zh-CN" altLang="en-US"/>
              <a:t>系统中，通常采用“文件锁”的方式，当某个进程独占资源的时候，该资源被锁定，其他进程无法访问，这样就解决了共享资源的竞争问题。</a:t>
            </a:r>
          </a:p>
        </p:txBody>
      </p:sp>
    </p:spTree>
    <p:extLst>
      <p:ext uri="{BB962C8B-B14F-4D97-AF65-F5344CB8AC3E}">
        <p14:creationId xmlns:p14="http://schemas.microsoft.com/office/powerpoint/2010/main" val="3487933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10A67-17FC-4899-9300-B064F6E0658E}"/>
              </a:ext>
            </a:extLst>
          </p:cNvPr>
          <p:cNvSpPr>
            <a:spLocks noGrp="1"/>
          </p:cNvSpPr>
          <p:nvPr>
            <p:ph type="title"/>
          </p:nvPr>
        </p:nvSpPr>
        <p:spPr/>
        <p:txBody>
          <a:bodyPr/>
          <a:lstStyle/>
          <a:p>
            <a:r>
              <a:rPr lang="zh-CN" altLang="en-US"/>
              <a:t>文件锁</a:t>
            </a:r>
          </a:p>
        </p:txBody>
      </p:sp>
      <p:sp>
        <p:nvSpPr>
          <p:cNvPr id="3" name="内容占位符 2">
            <a:extLst>
              <a:ext uri="{FF2B5EF4-FFF2-40B4-BE49-F238E27FC236}">
                <a16:creationId xmlns:a16="http://schemas.microsoft.com/office/drawing/2014/main" id="{361AA4D6-399D-4305-8C27-D257E311A562}"/>
              </a:ext>
            </a:extLst>
          </p:cNvPr>
          <p:cNvSpPr>
            <a:spLocks noGrp="1"/>
          </p:cNvSpPr>
          <p:nvPr>
            <p:ph idx="1"/>
          </p:nvPr>
        </p:nvSpPr>
        <p:spPr/>
        <p:txBody>
          <a:bodyPr>
            <a:normAutofit lnSpcReduction="10000"/>
          </a:bodyPr>
          <a:lstStyle/>
          <a:p>
            <a:pPr marL="0" indent="0">
              <a:lnSpc>
                <a:spcPct val="150000"/>
              </a:lnSpc>
              <a:buNone/>
            </a:pPr>
            <a:r>
              <a:rPr lang="en-US" altLang="zh-CN"/>
              <a:t>	</a:t>
            </a:r>
            <a:r>
              <a:rPr lang="zh-CN" altLang="en-US"/>
              <a:t>文件锁包括建议性锁（又名“协同锁”）和强制性锁两种。建议性锁要求每个相关进程访问文件的时候检查是否已经有锁存在并尊重当前的锁（也可以不尊重）。一般情况下不建议使用建议性锁，因为无法保证每个进程都能自动检测是否有锁，</a:t>
            </a:r>
            <a:r>
              <a:rPr lang="en-US" altLang="zh-CN"/>
              <a:t>Linux</a:t>
            </a:r>
            <a:r>
              <a:rPr lang="zh-CN" altLang="en-US"/>
              <a:t>内核与系统总体上都坚持不使用建议性锁。而强制性锁是由内核指定的锁，当一个文件被加强制性锁的过程中，直至该所被释放之前，内核将阻止其他任何进程对该文件进行读或写操作，每次读或写操作都得检测锁是否存在。当然，采用强制性锁对内核的性能影响较大，每次内核在操作文件的时候都需要检查是否有强制性锁。</a:t>
            </a:r>
            <a:endParaRPr lang="en-US" altLang="zh-CN"/>
          </a:p>
        </p:txBody>
      </p:sp>
    </p:spTree>
    <p:extLst>
      <p:ext uri="{BB962C8B-B14F-4D97-AF65-F5344CB8AC3E}">
        <p14:creationId xmlns:p14="http://schemas.microsoft.com/office/powerpoint/2010/main" val="1232901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32C057-4E85-4B06-B09F-3D278F322119}"/>
              </a:ext>
            </a:extLst>
          </p:cNvPr>
          <p:cNvSpPr>
            <a:spLocks noGrp="1"/>
          </p:cNvSpPr>
          <p:nvPr>
            <p:ph type="title"/>
          </p:nvPr>
        </p:nvSpPr>
        <p:spPr/>
        <p:txBody>
          <a:bodyPr/>
          <a:lstStyle/>
          <a:p>
            <a:r>
              <a:rPr lang="zh-CN" altLang="en-US"/>
              <a:t>文件锁</a:t>
            </a:r>
          </a:p>
        </p:txBody>
      </p:sp>
      <p:sp>
        <p:nvSpPr>
          <p:cNvPr id="3" name="内容占位符 2">
            <a:extLst>
              <a:ext uri="{FF2B5EF4-FFF2-40B4-BE49-F238E27FC236}">
                <a16:creationId xmlns:a16="http://schemas.microsoft.com/office/drawing/2014/main" id="{97275BBC-C52E-4A44-8D64-AFD22AC3197C}"/>
              </a:ext>
            </a:extLst>
          </p:cNvPr>
          <p:cNvSpPr>
            <a:spLocks noGrp="1"/>
          </p:cNvSpPr>
          <p:nvPr>
            <p:ph idx="1"/>
          </p:nvPr>
        </p:nvSpPr>
        <p:spPr/>
        <p:txBody>
          <a:bodyPr>
            <a:normAutofit/>
          </a:bodyPr>
          <a:lstStyle/>
          <a:p>
            <a:pPr marL="0" indent="0">
              <a:buNone/>
            </a:pPr>
            <a:r>
              <a:rPr lang="en-US" altLang="zh-CN"/>
              <a:t>	</a:t>
            </a:r>
            <a:r>
              <a:rPr lang="zh-CN" altLang="en-US"/>
              <a:t>在</a:t>
            </a:r>
            <a:r>
              <a:rPr lang="en-US" altLang="zh-CN"/>
              <a:t>Linux</a:t>
            </a:r>
            <a:r>
              <a:rPr lang="zh-CN" altLang="en-US"/>
              <a:t>内核提供的系统调用中，实现文件上锁的函数有</a:t>
            </a:r>
            <a:r>
              <a:rPr lang="en-US" altLang="zh-CN"/>
              <a:t>lockf()</a:t>
            </a:r>
            <a:r>
              <a:rPr lang="zh-CN" altLang="en-US"/>
              <a:t>和</a:t>
            </a:r>
            <a:r>
              <a:rPr lang="en-US" altLang="zh-CN"/>
              <a:t>fcntl()</a:t>
            </a:r>
            <a:r>
              <a:rPr lang="zh-CN" altLang="en-US"/>
              <a:t>，其中</a:t>
            </a:r>
            <a:r>
              <a:rPr lang="en-US" altLang="zh-CN"/>
              <a:t>lockf()</a:t>
            </a:r>
            <a:r>
              <a:rPr lang="zh-CN" altLang="en-US"/>
              <a:t>用于对文件加建议性锁，这里不再讲解。</a:t>
            </a:r>
            <a:r>
              <a:rPr lang="en-US" altLang="zh-CN"/>
              <a:t>fcntl()</a:t>
            </a:r>
            <a:r>
              <a:rPr lang="zh-CN" altLang="en-US"/>
              <a:t>函数既可以加建议性锁，也可以加强制性锁。同时，</a:t>
            </a:r>
            <a:r>
              <a:rPr lang="en-US" altLang="zh-CN"/>
              <a:t>fcntl()</a:t>
            </a:r>
            <a:r>
              <a:rPr lang="zh-CN" altLang="en-US"/>
              <a:t>还能对文件某部分上记录锁。所谓记录锁，其实就是字节范围锁，它能锁定文件内某个特定区域，当然也可锁定整个文件。</a:t>
            </a:r>
            <a:endParaRPr lang="en-US" altLang="zh-CN"/>
          </a:p>
          <a:p>
            <a:pPr marL="0" indent="0">
              <a:buNone/>
            </a:pPr>
            <a:r>
              <a:rPr lang="en-US" altLang="zh-CN" sz="2400"/>
              <a:t>	</a:t>
            </a:r>
            <a:r>
              <a:rPr lang="zh-CN" altLang="en-US"/>
              <a:t>记录锁又分为读锁和写锁两种。其中读锁又称为共享锁，它用来防止进程读取的文件记录被更改。记录内可设置多个读锁，但当有一个读锁存在的时候就不能在该记录区域设置写锁。写锁又称为排斥锁，在任何时刻只能有一个程序对文件的记录加写锁，它用来保证文件记录被某一进程更新数据的时候不被其他进程干扰，确保文件数据的正确性，同时也避免其他进程“弄脏”数据。文件记录一旦被设置写锁，就不能再设置任何锁直至该写锁解锁。</a:t>
            </a:r>
            <a:endParaRPr lang="zh-CN" altLang="en-US" sz="2400"/>
          </a:p>
        </p:txBody>
      </p:sp>
    </p:spTree>
    <p:extLst>
      <p:ext uri="{BB962C8B-B14F-4D97-AF65-F5344CB8AC3E}">
        <p14:creationId xmlns:p14="http://schemas.microsoft.com/office/powerpoint/2010/main" val="2544223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DE1A29-883C-4D33-A58C-CF321F01E676}"/>
              </a:ext>
            </a:extLst>
          </p:cNvPr>
          <p:cNvSpPr>
            <a:spLocks noGrp="1"/>
          </p:cNvSpPr>
          <p:nvPr>
            <p:ph type="title"/>
          </p:nvPr>
        </p:nvSpPr>
        <p:spPr/>
        <p:txBody>
          <a:bodyPr/>
          <a:lstStyle/>
          <a:p>
            <a:r>
              <a:rPr lang="zh-CN" altLang="en-US"/>
              <a:t>文件锁</a:t>
            </a:r>
          </a:p>
        </p:txBody>
      </p:sp>
      <p:sp>
        <p:nvSpPr>
          <p:cNvPr id="3" name="内容占位符 2">
            <a:extLst>
              <a:ext uri="{FF2B5EF4-FFF2-40B4-BE49-F238E27FC236}">
                <a16:creationId xmlns:a16="http://schemas.microsoft.com/office/drawing/2014/main" id="{F43D3B50-122E-4A86-AD8E-4DDCE0593EA7}"/>
              </a:ext>
            </a:extLst>
          </p:cNvPr>
          <p:cNvSpPr>
            <a:spLocks noGrp="1"/>
          </p:cNvSpPr>
          <p:nvPr>
            <p:ph idx="1"/>
          </p:nvPr>
        </p:nvSpPr>
        <p:spPr>
          <a:xfrm>
            <a:off x="838200" y="1825625"/>
            <a:ext cx="10515600" cy="4351338"/>
          </a:xfrm>
        </p:spPr>
        <p:txBody>
          <a:bodyPr>
            <a:normAutofit/>
          </a:bodyPr>
          <a:lstStyle/>
          <a:p>
            <a:pPr marL="0" indent="0">
              <a:buNone/>
            </a:pPr>
            <a:r>
              <a:rPr lang="zh-CN" altLang="en-US">
                <a:solidFill>
                  <a:schemeClr val="accent1">
                    <a:lumMod val="75000"/>
                  </a:schemeClr>
                </a:solidFill>
              </a:rPr>
              <a:t>文件锁</a:t>
            </a:r>
            <a:r>
              <a:rPr lang="en-US" altLang="zh-CN">
                <a:solidFill>
                  <a:schemeClr val="accent1">
                    <a:lumMod val="75000"/>
                  </a:schemeClr>
                </a:solidFill>
              </a:rPr>
              <a:t>API</a:t>
            </a:r>
            <a:r>
              <a:rPr lang="zh-CN" altLang="en-US">
                <a:solidFill>
                  <a:schemeClr val="accent1">
                    <a:lumMod val="75000"/>
                  </a:schemeClr>
                </a:solidFill>
              </a:rPr>
              <a:t>函数声明</a:t>
            </a:r>
            <a:r>
              <a:rPr lang="en-US" altLang="zh-CN">
                <a:solidFill>
                  <a:schemeClr val="accent1">
                    <a:lumMod val="75000"/>
                  </a:schemeClr>
                </a:solidFill>
              </a:rPr>
              <a:t>:</a:t>
            </a:r>
          </a:p>
          <a:p>
            <a:pPr marL="0" indent="0">
              <a:buNone/>
            </a:pPr>
            <a:r>
              <a:rPr lang="en-US" altLang="zh-CN">
                <a:solidFill>
                  <a:schemeClr val="accent1">
                    <a:lumMod val="75000"/>
                  </a:schemeClr>
                </a:solidFill>
              </a:rPr>
              <a:t>int fcntl(int fd,int cmd,struct flock *lock_set);</a:t>
            </a:r>
          </a:p>
          <a:p>
            <a:pPr marL="0" indent="0">
              <a:buNone/>
            </a:pPr>
            <a:r>
              <a:rPr lang="zh-CN" altLang="en-US">
                <a:solidFill>
                  <a:schemeClr val="accent2">
                    <a:lumMod val="75000"/>
                  </a:schemeClr>
                </a:solidFill>
              </a:rPr>
              <a:t>参数</a:t>
            </a:r>
            <a:r>
              <a:rPr lang="en-US" altLang="zh-CN">
                <a:solidFill>
                  <a:schemeClr val="accent2">
                    <a:lumMod val="75000"/>
                  </a:schemeClr>
                </a:solidFill>
              </a:rPr>
              <a:t>:</a:t>
            </a:r>
          </a:p>
          <a:p>
            <a:pPr marL="0" indent="0">
              <a:buNone/>
            </a:pPr>
            <a:r>
              <a:rPr lang="en-US" altLang="zh-CN">
                <a:solidFill>
                  <a:schemeClr val="accent2">
                    <a:lumMod val="75000"/>
                  </a:schemeClr>
                </a:solidFill>
              </a:rPr>
              <a:t>fd</a:t>
            </a:r>
            <a:r>
              <a:rPr lang="zh-CN" altLang="en-US">
                <a:solidFill>
                  <a:schemeClr val="accent2">
                    <a:lumMod val="75000"/>
                  </a:schemeClr>
                </a:solidFill>
              </a:rPr>
              <a:t>：文件描述符</a:t>
            </a:r>
          </a:p>
          <a:p>
            <a:pPr marL="0" indent="0">
              <a:buNone/>
            </a:pPr>
            <a:r>
              <a:rPr lang="en-US" altLang="zh-CN">
                <a:solidFill>
                  <a:schemeClr val="accent2">
                    <a:lumMod val="75000"/>
                  </a:schemeClr>
                </a:solidFill>
              </a:rPr>
              <a:t>cmd</a:t>
            </a:r>
            <a:r>
              <a:rPr lang="zh-CN" altLang="en-US">
                <a:solidFill>
                  <a:schemeClr val="accent2">
                    <a:lumMod val="75000"/>
                  </a:schemeClr>
                </a:solidFill>
              </a:rPr>
              <a:t>：检测锁或设置锁</a:t>
            </a:r>
            <a:endParaRPr lang="en-US" altLang="zh-CN">
              <a:solidFill>
                <a:schemeClr val="accent2">
                  <a:lumMod val="75000"/>
                </a:schemeClr>
              </a:solidFill>
            </a:endParaRPr>
          </a:p>
          <a:p>
            <a:pPr marL="0" indent="0">
              <a:lnSpc>
                <a:spcPct val="100000"/>
              </a:lnSpc>
              <a:buNone/>
            </a:pPr>
            <a:r>
              <a:rPr lang="en-US" altLang="zh-CN">
                <a:solidFill>
                  <a:schemeClr val="accent2">
                    <a:lumMod val="75000"/>
                  </a:schemeClr>
                </a:solidFill>
              </a:rPr>
              <a:t>lock_set</a:t>
            </a:r>
            <a:r>
              <a:rPr lang="zh-CN" altLang="en-US">
                <a:solidFill>
                  <a:schemeClr val="accent2">
                    <a:lumMod val="75000"/>
                  </a:schemeClr>
                </a:solidFill>
              </a:rPr>
              <a:t>：结构体类型指针</a:t>
            </a:r>
            <a:endParaRPr lang="en-US" altLang="zh-CN">
              <a:solidFill>
                <a:schemeClr val="accent2">
                  <a:lumMod val="75000"/>
                </a:schemeClr>
              </a:solidFill>
            </a:endParaRPr>
          </a:p>
          <a:p>
            <a:pPr marL="0" indent="0">
              <a:buNone/>
            </a:pPr>
            <a:r>
              <a:rPr lang="zh-CN" altLang="en-US">
                <a:solidFill>
                  <a:schemeClr val="accent6">
                    <a:lumMod val="75000"/>
                  </a:schemeClr>
                </a:solidFill>
              </a:rPr>
              <a:t>返回值</a:t>
            </a:r>
            <a:r>
              <a:rPr lang="en-US" altLang="zh-CN">
                <a:solidFill>
                  <a:schemeClr val="accent6">
                    <a:lumMod val="75000"/>
                  </a:schemeClr>
                </a:solidFill>
              </a:rPr>
              <a:t>:</a:t>
            </a:r>
          </a:p>
          <a:p>
            <a:pPr marL="0" indent="0">
              <a:buNone/>
            </a:pPr>
            <a:r>
              <a:rPr lang="zh-CN" altLang="en-US">
                <a:solidFill>
                  <a:schemeClr val="accent6">
                    <a:lumMod val="75000"/>
                  </a:schemeClr>
                </a:solidFill>
              </a:rPr>
              <a:t>失败</a:t>
            </a:r>
            <a:r>
              <a:rPr lang="en-US" altLang="zh-CN">
                <a:solidFill>
                  <a:schemeClr val="accent6">
                    <a:lumMod val="75000"/>
                  </a:schemeClr>
                </a:solidFill>
              </a:rPr>
              <a:t>:-1/</a:t>
            </a:r>
            <a:r>
              <a:rPr lang="zh-CN" altLang="en-US">
                <a:solidFill>
                  <a:schemeClr val="accent6">
                    <a:lumMod val="75000"/>
                  </a:schemeClr>
                </a:solidFill>
              </a:rPr>
              <a:t>成功</a:t>
            </a:r>
            <a:r>
              <a:rPr lang="en-US" altLang="zh-CN">
                <a:solidFill>
                  <a:schemeClr val="accent6">
                    <a:lumMod val="75000"/>
                  </a:schemeClr>
                </a:solidFill>
              </a:rPr>
              <a:t>:0</a:t>
            </a:r>
          </a:p>
          <a:p>
            <a:pPr marL="0" indent="0">
              <a:buNone/>
            </a:pPr>
            <a:r>
              <a:rPr lang="zh-CN" altLang="en-US"/>
              <a:t>头文件</a:t>
            </a:r>
            <a:r>
              <a:rPr lang="en-US" altLang="zh-CN"/>
              <a:t>:&lt;unistd.h&gt;&lt;sys/types.h&gt;&lt;fcntl.h&gt;</a:t>
            </a:r>
          </a:p>
        </p:txBody>
      </p:sp>
    </p:spTree>
    <p:extLst>
      <p:ext uri="{BB962C8B-B14F-4D97-AF65-F5344CB8AC3E}">
        <p14:creationId xmlns:p14="http://schemas.microsoft.com/office/powerpoint/2010/main" val="1178030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D3A32E-EFCB-4605-A18A-1947FA5BEBE8}"/>
              </a:ext>
            </a:extLst>
          </p:cNvPr>
          <p:cNvSpPr>
            <a:spLocks noGrp="1"/>
          </p:cNvSpPr>
          <p:nvPr>
            <p:ph type="title"/>
          </p:nvPr>
        </p:nvSpPr>
        <p:spPr/>
        <p:txBody>
          <a:bodyPr/>
          <a:lstStyle/>
          <a:p>
            <a:r>
              <a:rPr lang="zh-CN" altLang="en-US"/>
              <a:t>文件锁</a:t>
            </a:r>
            <a:r>
              <a:rPr lang="en-US" altLang="zh-CN"/>
              <a:t>#</a:t>
            </a:r>
            <a:r>
              <a:rPr lang="zh-CN" altLang="en-US"/>
              <a:t>命令</a:t>
            </a:r>
          </a:p>
        </p:txBody>
      </p:sp>
      <p:sp>
        <p:nvSpPr>
          <p:cNvPr id="3" name="内容占位符 2">
            <a:extLst>
              <a:ext uri="{FF2B5EF4-FFF2-40B4-BE49-F238E27FC236}">
                <a16:creationId xmlns:a16="http://schemas.microsoft.com/office/drawing/2014/main" id="{D68D449F-C4F1-475A-9A7E-78DF67729A3F}"/>
              </a:ext>
            </a:extLst>
          </p:cNvPr>
          <p:cNvSpPr>
            <a:spLocks noGrp="1"/>
          </p:cNvSpPr>
          <p:nvPr>
            <p:ph idx="1"/>
          </p:nvPr>
        </p:nvSpPr>
        <p:spPr/>
        <p:txBody>
          <a:bodyPr>
            <a:normAutofit/>
          </a:bodyPr>
          <a:lstStyle/>
          <a:p>
            <a:pPr marL="0" indent="0">
              <a:buNone/>
            </a:pPr>
            <a:endParaRPr lang="en-US" altLang="zh-CN" sz="2400"/>
          </a:p>
          <a:p>
            <a:pPr marL="0" indent="0">
              <a:buNone/>
            </a:pPr>
            <a:endParaRPr lang="en-US" altLang="zh-CN"/>
          </a:p>
          <a:p>
            <a:pPr marL="0" indent="0">
              <a:buNone/>
            </a:pPr>
            <a:endParaRPr lang="en-US" altLang="zh-CN" sz="2400"/>
          </a:p>
          <a:p>
            <a:pPr marL="0" indent="0">
              <a:buNone/>
            </a:pPr>
            <a:endParaRPr lang="en-US" altLang="zh-CN"/>
          </a:p>
          <a:p>
            <a:pPr marL="0" indent="0">
              <a:buNone/>
            </a:pPr>
            <a:r>
              <a:rPr lang="zh-CN" altLang="en-US"/>
              <a:t>（更多参数请参阅</a:t>
            </a:r>
            <a:r>
              <a:rPr lang="en-US" altLang="zh-CN"/>
              <a:t>fcntl()</a:t>
            </a:r>
            <a:r>
              <a:rPr lang="zh-CN" altLang="en-US"/>
              <a:t>函数的使用手册）</a:t>
            </a:r>
            <a:endParaRPr lang="en-US" altLang="zh-CN"/>
          </a:p>
          <a:p>
            <a:pPr marL="0" indent="0">
              <a:buNone/>
            </a:pPr>
            <a:r>
              <a:rPr lang="zh-CN" altLang="en-US"/>
              <a:t>第二个参数</a:t>
            </a:r>
            <a:r>
              <a:rPr lang="en-US" altLang="zh-CN"/>
              <a:t>cmd</a:t>
            </a:r>
            <a:r>
              <a:rPr lang="zh-CN" altLang="en-US"/>
              <a:t>表示该操作对文件的命令，若该命令是对文件检测锁或施加锁，则需要第三个参数。</a:t>
            </a:r>
            <a:endParaRPr lang="en-US" altLang="zh-CN" sz="2400"/>
          </a:p>
        </p:txBody>
      </p:sp>
      <p:graphicFrame>
        <p:nvGraphicFramePr>
          <p:cNvPr id="4" name="表格 3">
            <a:extLst>
              <a:ext uri="{FF2B5EF4-FFF2-40B4-BE49-F238E27FC236}">
                <a16:creationId xmlns:a16="http://schemas.microsoft.com/office/drawing/2014/main" id="{F6CB9C20-E76B-44F4-99DD-B064F41DC428}"/>
              </a:ext>
            </a:extLst>
          </p:cNvPr>
          <p:cNvGraphicFramePr>
            <a:graphicFrameLocks noGrp="1"/>
          </p:cNvGraphicFramePr>
          <p:nvPr>
            <p:extLst>
              <p:ext uri="{D42A27DB-BD31-4B8C-83A1-F6EECF244321}">
                <p14:modId xmlns:p14="http://schemas.microsoft.com/office/powerpoint/2010/main" val="3280646546"/>
              </p:ext>
            </p:extLst>
          </p:nvPr>
        </p:nvGraphicFramePr>
        <p:xfrm>
          <a:off x="838201" y="1825625"/>
          <a:ext cx="10515599" cy="1828800"/>
        </p:xfrm>
        <a:graphic>
          <a:graphicData uri="http://schemas.openxmlformats.org/drawingml/2006/table">
            <a:tbl>
              <a:tblPr/>
              <a:tblGrid>
                <a:gridCol w="1526931">
                  <a:extLst>
                    <a:ext uri="{9D8B030D-6E8A-4147-A177-3AD203B41FA5}">
                      <a16:colId xmlns:a16="http://schemas.microsoft.com/office/drawing/2014/main" val="3080392293"/>
                    </a:ext>
                  </a:extLst>
                </a:gridCol>
                <a:gridCol w="8988668">
                  <a:extLst>
                    <a:ext uri="{9D8B030D-6E8A-4147-A177-3AD203B41FA5}">
                      <a16:colId xmlns:a16="http://schemas.microsoft.com/office/drawing/2014/main" val="332216927"/>
                    </a:ext>
                  </a:extLst>
                </a:gridCol>
              </a:tblGrid>
              <a:tr h="166659">
                <a:tc>
                  <a:txBody>
                    <a:bodyPr/>
                    <a:lstStyle/>
                    <a:p>
                      <a:pPr algn="l" fontAlgn="t"/>
                      <a:r>
                        <a:rPr lang="zh-CN" altLang="en-US">
                          <a:solidFill>
                            <a:srgbClr val="FFFFFF"/>
                          </a:solidFill>
                          <a:effectLst/>
                        </a:rPr>
                        <a:t>命令</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a:solidFill>
                            <a:srgbClr val="FFFFFF"/>
                          </a:solidFill>
                          <a:effectLst/>
                        </a:rPr>
                        <a:t>解释</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866218583"/>
                  </a:ext>
                </a:extLst>
              </a:tr>
              <a:tr h="0">
                <a:tc>
                  <a:txBody>
                    <a:bodyPr/>
                    <a:lstStyle/>
                    <a:p>
                      <a:pPr fontAlgn="t"/>
                      <a:r>
                        <a:rPr lang="en-US" altLang="zh-CN" sz="1800" b="0" i="0" kern="1200">
                          <a:solidFill>
                            <a:schemeClr val="tx1"/>
                          </a:solidFill>
                          <a:effectLst/>
                          <a:latin typeface="+mn-lt"/>
                          <a:ea typeface="+mn-ea"/>
                          <a:cs typeface="+mn-cs"/>
                        </a:rPr>
                        <a:t>F_GETLK</a:t>
                      </a:r>
                      <a:endParaRPr 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800" b="0" i="0" kern="1200">
                          <a:solidFill>
                            <a:schemeClr val="tx1"/>
                          </a:solidFill>
                          <a:effectLst/>
                          <a:latin typeface="+mn-lt"/>
                          <a:ea typeface="+mn-ea"/>
                          <a:cs typeface="+mn-cs"/>
                        </a:rPr>
                        <a:t>检测文件锁状态，检测结果存放在第三个参数的结构体的</a:t>
                      </a:r>
                      <a:r>
                        <a:rPr lang="en-US" altLang="zh-CN" sz="1800" b="0" i="0" kern="1200">
                          <a:solidFill>
                            <a:schemeClr val="tx1"/>
                          </a:solidFill>
                          <a:effectLst/>
                          <a:latin typeface="+mn-lt"/>
                          <a:ea typeface="+mn-ea"/>
                          <a:cs typeface="+mn-cs"/>
                        </a:rPr>
                        <a:t>l_type</a:t>
                      </a:r>
                      <a:r>
                        <a:rPr lang="zh-CN" altLang="en-US" sz="1800" b="0" i="0" kern="1200">
                          <a:solidFill>
                            <a:schemeClr val="tx1"/>
                          </a:solidFill>
                          <a:effectLst/>
                          <a:latin typeface="+mn-lt"/>
                          <a:ea typeface="+mn-ea"/>
                          <a:cs typeface="+mn-cs"/>
                        </a:rPr>
                        <a:t>内</a:t>
                      </a:r>
                      <a:endParaRPr lang="zh-CN" alt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225968184"/>
                  </a:ext>
                </a:extLst>
              </a:tr>
              <a:tr h="210083">
                <a:tc>
                  <a:txBody>
                    <a:bodyPr/>
                    <a:lstStyle/>
                    <a:p>
                      <a:pPr fontAlgn="t"/>
                      <a:r>
                        <a:rPr lang="en-US" altLang="zh-CN" sz="1800" b="0" i="0" kern="1200">
                          <a:solidFill>
                            <a:schemeClr val="tx1"/>
                          </a:solidFill>
                          <a:effectLst/>
                          <a:latin typeface="+mn-lt"/>
                          <a:ea typeface="+mn-ea"/>
                          <a:cs typeface="+mn-cs"/>
                        </a:rPr>
                        <a:t>F_SETLK</a:t>
                      </a:r>
                      <a:endParaRPr 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800" b="0" i="0" kern="1200">
                          <a:solidFill>
                            <a:schemeClr val="tx1"/>
                          </a:solidFill>
                          <a:effectLst/>
                          <a:latin typeface="+mn-lt"/>
                          <a:ea typeface="+mn-ea"/>
                          <a:cs typeface="+mn-cs"/>
                        </a:rPr>
                        <a:t>对文件进行锁操作，锁操作类型存放在第三个参数的结构体的</a:t>
                      </a:r>
                      <a:r>
                        <a:rPr lang="en-US" altLang="zh-CN" sz="1800" b="0" i="0" kern="1200">
                          <a:solidFill>
                            <a:schemeClr val="tx1"/>
                          </a:solidFill>
                          <a:effectLst/>
                          <a:latin typeface="+mn-lt"/>
                          <a:ea typeface="+mn-ea"/>
                          <a:cs typeface="+mn-cs"/>
                        </a:rPr>
                        <a:t>l_type</a:t>
                      </a:r>
                      <a:r>
                        <a:rPr lang="zh-CN" altLang="en-US" sz="1800" b="0" i="0" kern="1200">
                          <a:solidFill>
                            <a:schemeClr val="tx1"/>
                          </a:solidFill>
                          <a:effectLst/>
                          <a:latin typeface="+mn-lt"/>
                          <a:ea typeface="+mn-ea"/>
                          <a:cs typeface="+mn-cs"/>
                        </a:rPr>
                        <a:t>内</a:t>
                      </a:r>
                      <a:endParaRPr lang="zh-CN" alt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644955620"/>
                  </a:ext>
                </a:extLst>
              </a:tr>
              <a:tr h="210083">
                <a:tc>
                  <a:txBody>
                    <a:bodyPr/>
                    <a:lstStyle/>
                    <a:p>
                      <a:pPr fontAlgn="t"/>
                      <a:r>
                        <a:rPr lang="en-US" altLang="zh-CN" sz="1800" b="0" i="0" kern="1200">
                          <a:solidFill>
                            <a:schemeClr val="tx1"/>
                          </a:solidFill>
                          <a:effectLst/>
                          <a:latin typeface="+mn-lt"/>
                          <a:ea typeface="+mn-ea"/>
                          <a:cs typeface="+mn-cs"/>
                        </a:rPr>
                        <a:t>F_SETLKW</a:t>
                      </a:r>
                      <a:endParaRPr 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800" b="0" i="0" kern="1200">
                          <a:solidFill>
                            <a:schemeClr val="tx1"/>
                          </a:solidFill>
                          <a:effectLst/>
                          <a:latin typeface="+mn-lt"/>
                          <a:ea typeface="+mn-ea"/>
                          <a:cs typeface="+mn-cs"/>
                        </a:rPr>
                        <a:t>同</a:t>
                      </a:r>
                      <a:r>
                        <a:rPr lang="en-US" altLang="zh-CN" sz="1800" b="0" i="0" kern="1200">
                          <a:solidFill>
                            <a:schemeClr val="tx1"/>
                          </a:solidFill>
                          <a:effectLst/>
                          <a:latin typeface="+mn-lt"/>
                          <a:ea typeface="+mn-ea"/>
                          <a:cs typeface="+mn-cs"/>
                        </a:rPr>
                        <a:t>F_SETLK</a:t>
                      </a:r>
                      <a:r>
                        <a:rPr lang="zh-CN" altLang="en-US" sz="1800" b="0" i="0" kern="1200">
                          <a:solidFill>
                            <a:schemeClr val="tx1"/>
                          </a:solidFill>
                          <a:effectLst/>
                          <a:latin typeface="+mn-lt"/>
                          <a:ea typeface="+mn-ea"/>
                          <a:cs typeface="+mn-cs"/>
                        </a:rPr>
                        <a:t>，不过使用该参数时若不能对文件进行锁操作则会阻塞直至可以进行锁操作为止（</a:t>
                      </a:r>
                      <a:r>
                        <a:rPr lang="en-US" altLang="zh-CN" sz="1800" b="0" i="0" kern="1200">
                          <a:solidFill>
                            <a:schemeClr val="tx1"/>
                          </a:solidFill>
                          <a:effectLst/>
                          <a:latin typeface="+mn-lt"/>
                          <a:ea typeface="+mn-ea"/>
                          <a:cs typeface="+mn-cs"/>
                        </a:rPr>
                        <a:t>W</a:t>
                      </a:r>
                      <a:r>
                        <a:rPr lang="zh-CN" altLang="en-US" sz="1800" b="0" i="0" kern="1200">
                          <a:solidFill>
                            <a:schemeClr val="tx1"/>
                          </a:solidFill>
                          <a:effectLst/>
                          <a:latin typeface="+mn-lt"/>
                          <a:ea typeface="+mn-ea"/>
                          <a:cs typeface="+mn-cs"/>
                        </a:rPr>
                        <a:t>即</a:t>
                      </a:r>
                      <a:r>
                        <a:rPr lang="en-US" altLang="zh-CN" sz="1800" b="0" i="0" kern="1200">
                          <a:solidFill>
                            <a:schemeClr val="tx1"/>
                          </a:solidFill>
                          <a:effectLst/>
                          <a:latin typeface="+mn-lt"/>
                          <a:ea typeface="+mn-ea"/>
                          <a:cs typeface="+mn-cs"/>
                        </a:rPr>
                        <a:t>wait</a:t>
                      </a:r>
                      <a:r>
                        <a:rPr lang="zh-CN" altLang="en-US" sz="1800" b="0" i="0" kern="1200">
                          <a:solidFill>
                            <a:schemeClr val="tx1"/>
                          </a:solidFill>
                          <a:effectLst/>
                          <a:latin typeface="+mn-lt"/>
                          <a:ea typeface="+mn-ea"/>
                          <a:cs typeface="+mn-cs"/>
                        </a:rPr>
                        <a:t>，等待）</a:t>
                      </a:r>
                      <a:endParaRPr lang="zh-CN" alt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323931978"/>
                  </a:ext>
                </a:extLst>
              </a:tr>
            </a:tbl>
          </a:graphicData>
        </a:graphic>
      </p:graphicFrame>
    </p:spTree>
    <p:extLst>
      <p:ext uri="{BB962C8B-B14F-4D97-AF65-F5344CB8AC3E}">
        <p14:creationId xmlns:p14="http://schemas.microsoft.com/office/powerpoint/2010/main" val="2558406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F6D28-FB7D-4630-82A2-71C1DE887405}"/>
              </a:ext>
            </a:extLst>
          </p:cNvPr>
          <p:cNvSpPr>
            <a:spLocks noGrp="1"/>
          </p:cNvSpPr>
          <p:nvPr>
            <p:ph type="title"/>
          </p:nvPr>
        </p:nvSpPr>
        <p:spPr/>
        <p:txBody>
          <a:bodyPr/>
          <a:lstStyle/>
          <a:p>
            <a:r>
              <a:rPr lang="en-US" altLang="zh-CN"/>
              <a:t>POSIX</a:t>
            </a:r>
            <a:r>
              <a:rPr lang="zh-CN" altLang="en-US"/>
              <a:t>规范</a:t>
            </a:r>
          </a:p>
        </p:txBody>
      </p:sp>
      <p:sp>
        <p:nvSpPr>
          <p:cNvPr id="3" name="内容占位符 2">
            <a:extLst>
              <a:ext uri="{FF2B5EF4-FFF2-40B4-BE49-F238E27FC236}">
                <a16:creationId xmlns:a16="http://schemas.microsoft.com/office/drawing/2014/main" id="{BC7BE8C1-A2E7-4AB8-9AE8-08D81B3114A4}"/>
              </a:ext>
            </a:extLst>
          </p:cNvPr>
          <p:cNvSpPr>
            <a:spLocks noGrp="1"/>
          </p:cNvSpPr>
          <p:nvPr>
            <p:ph idx="1"/>
          </p:nvPr>
        </p:nvSpPr>
        <p:spPr/>
        <p:txBody>
          <a:bodyPr/>
          <a:lstStyle/>
          <a:p>
            <a:pPr marL="0" indent="0">
              <a:lnSpc>
                <a:spcPct val="150000"/>
              </a:lnSpc>
              <a:buNone/>
            </a:pPr>
            <a:r>
              <a:rPr lang="en-US" altLang="zh-CN"/>
              <a:t>	POSIX</a:t>
            </a:r>
            <a:r>
              <a:rPr lang="zh-CN" altLang="en-US"/>
              <a:t>（</a:t>
            </a:r>
            <a:r>
              <a:rPr lang="en-US" altLang="zh-CN"/>
              <a:t>Portable Operating System Interface</a:t>
            </a:r>
            <a:r>
              <a:rPr lang="zh-CN" altLang="en-US"/>
              <a:t>，可移植操作系统接口规范）标准最初由</a:t>
            </a:r>
            <a:r>
              <a:rPr lang="en-US" altLang="zh-CN"/>
              <a:t>IEEE</a:t>
            </a:r>
            <a:r>
              <a:rPr lang="zh-CN" altLang="en-US"/>
              <a:t>（</a:t>
            </a:r>
            <a:r>
              <a:rPr lang="en-US" altLang="zh-CN"/>
              <a:t>Institute of Electrical and Electronics Engineers</a:t>
            </a:r>
            <a:r>
              <a:rPr lang="zh-CN" altLang="en-US"/>
              <a:t>，电气和电子工程师协会，是目前最大的全球性非营利性专业技术学会）制定，目的是</a:t>
            </a:r>
            <a:r>
              <a:rPr lang="zh-CN" altLang="en-US">
                <a:solidFill>
                  <a:srgbClr val="FF0000"/>
                </a:solidFill>
              </a:rPr>
              <a:t>提高</a:t>
            </a:r>
            <a:r>
              <a:rPr lang="en-US" altLang="zh-CN">
                <a:solidFill>
                  <a:srgbClr val="FF0000"/>
                </a:solidFill>
              </a:rPr>
              <a:t>UNIX</a:t>
            </a:r>
            <a:r>
              <a:rPr lang="zh-CN" altLang="en-US">
                <a:solidFill>
                  <a:srgbClr val="FF0000"/>
                </a:solidFill>
              </a:rPr>
              <a:t>环境下程序的可移植性</a:t>
            </a:r>
            <a:r>
              <a:rPr lang="zh-CN" altLang="en-US"/>
              <a:t>。</a:t>
            </a:r>
            <a:endParaRPr lang="en-US" altLang="zh-CN"/>
          </a:p>
          <a:p>
            <a:pPr marL="0" indent="0">
              <a:lnSpc>
                <a:spcPct val="150000"/>
              </a:lnSpc>
              <a:buNone/>
            </a:pPr>
            <a:r>
              <a:rPr lang="en-US" altLang="zh-CN"/>
              <a:t>	</a:t>
            </a:r>
            <a:r>
              <a:rPr lang="zh-CN" altLang="en-US"/>
              <a:t>通俗来讲，为一个兼容</a:t>
            </a:r>
            <a:r>
              <a:rPr lang="en-US" altLang="zh-CN"/>
              <a:t>POSIX</a:t>
            </a:r>
            <a:r>
              <a:rPr lang="zh-CN" altLang="en-US"/>
              <a:t>标准的操作系统编写的应用程序，可以在任何其他兼容</a:t>
            </a:r>
            <a:r>
              <a:rPr lang="en-US" altLang="zh-CN"/>
              <a:t>POSIX</a:t>
            </a:r>
            <a:r>
              <a:rPr lang="zh-CN" altLang="en-US"/>
              <a:t>标准的操作系统上编译执行而无需修改代码。常见的</a:t>
            </a:r>
            <a:r>
              <a:rPr lang="en-US" altLang="zh-CN"/>
              <a:t>Linux</a:t>
            </a:r>
            <a:r>
              <a:rPr lang="zh-CN" altLang="en-US"/>
              <a:t>与</a:t>
            </a:r>
            <a:r>
              <a:rPr lang="en-US" altLang="zh-CN"/>
              <a:t>UNIX</a:t>
            </a:r>
            <a:r>
              <a:rPr lang="zh-CN" altLang="en-US"/>
              <a:t>系统都支持</a:t>
            </a:r>
            <a:r>
              <a:rPr lang="en-US" altLang="zh-CN"/>
              <a:t>POSIX</a:t>
            </a:r>
            <a:r>
              <a:rPr lang="zh-CN" altLang="en-US"/>
              <a:t>标准。</a:t>
            </a:r>
          </a:p>
        </p:txBody>
      </p:sp>
    </p:spTree>
    <p:extLst>
      <p:ext uri="{BB962C8B-B14F-4D97-AF65-F5344CB8AC3E}">
        <p14:creationId xmlns:p14="http://schemas.microsoft.com/office/powerpoint/2010/main" val="1603236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75B4F-CE43-49F5-88BC-1BBBA8210814}"/>
              </a:ext>
            </a:extLst>
          </p:cNvPr>
          <p:cNvSpPr>
            <a:spLocks noGrp="1"/>
          </p:cNvSpPr>
          <p:nvPr>
            <p:ph type="title"/>
          </p:nvPr>
        </p:nvSpPr>
        <p:spPr/>
        <p:txBody>
          <a:bodyPr/>
          <a:lstStyle/>
          <a:p>
            <a:r>
              <a:rPr lang="zh-CN" altLang="en-US"/>
              <a:t>文件锁</a:t>
            </a:r>
            <a:r>
              <a:rPr lang="en-US" altLang="zh-CN"/>
              <a:t>#</a:t>
            </a:r>
            <a:r>
              <a:rPr lang="zh-CN" altLang="en-US"/>
              <a:t>结构体</a:t>
            </a:r>
            <a:r>
              <a:rPr lang="en-US" altLang="zh-CN"/>
              <a:t>1</a:t>
            </a:r>
            <a:endParaRPr lang="zh-CN" altLang="en-US"/>
          </a:p>
        </p:txBody>
      </p:sp>
      <p:sp>
        <p:nvSpPr>
          <p:cNvPr id="3" name="内容占位符 2">
            <a:extLst>
              <a:ext uri="{FF2B5EF4-FFF2-40B4-BE49-F238E27FC236}">
                <a16:creationId xmlns:a16="http://schemas.microsoft.com/office/drawing/2014/main" id="{D104537F-EC1B-46A8-9C58-44E7F9D5F518}"/>
              </a:ext>
            </a:extLst>
          </p:cNvPr>
          <p:cNvSpPr>
            <a:spLocks noGrp="1"/>
          </p:cNvSpPr>
          <p:nvPr>
            <p:ph idx="1"/>
          </p:nvPr>
        </p:nvSpPr>
        <p:spPr/>
        <p:txBody>
          <a:bodyPr>
            <a:normAutofit fontScale="92500" lnSpcReduction="20000"/>
          </a:bodyPr>
          <a:lstStyle/>
          <a:p>
            <a:pPr marL="0" indent="0">
              <a:lnSpc>
                <a:spcPct val="110000"/>
              </a:lnSpc>
              <a:buNone/>
            </a:pPr>
            <a:r>
              <a:rPr lang="zh-CN" altLang="en-US"/>
              <a:t>第三个参数是对文件施加锁操作的相关参数设置的结构体</a:t>
            </a:r>
          </a:p>
          <a:p>
            <a:pPr marL="0" indent="0">
              <a:lnSpc>
                <a:spcPct val="110000"/>
              </a:lnSpc>
              <a:buNone/>
            </a:pPr>
            <a:r>
              <a:rPr lang="zh-CN" altLang="en-US"/>
              <a:t>注意：必须定义</a:t>
            </a:r>
            <a:r>
              <a:rPr lang="en-US" altLang="zh-CN"/>
              <a:t>struct flock</a:t>
            </a:r>
            <a:r>
              <a:rPr lang="zh-CN" altLang="en-US"/>
              <a:t>类型结构体并初始化结构体内的数据，然后使用地址传递的方式传递参数，不允许直接定义</a:t>
            </a:r>
            <a:r>
              <a:rPr lang="en-US" altLang="zh-CN"/>
              <a:t>struct flock* </a:t>
            </a:r>
            <a:r>
              <a:rPr lang="zh-CN" altLang="en-US"/>
              <a:t>类型指针直接传参</a:t>
            </a:r>
            <a:endParaRPr lang="en-US" altLang="zh-CN"/>
          </a:p>
          <a:p>
            <a:pPr marL="0" indent="0">
              <a:lnSpc>
                <a:spcPct val="110000"/>
              </a:lnSpc>
              <a:buNone/>
            </a:pPr>
            <a:r>
              <a:rPr lang="en-US" altLang="zh-CN"/>
              <a:t>struct flock{</a:t>
            </a:r>
          </a:p>
          <a:p>
            <a:pPr marL="0" indent="0">
              <a:lnSpc>
                <a:spcPct val="110000"/>
              </a:lnSpc>
              <a:buNone/>
            </a:pPr>
            <a:r>
              <a:rPr lang="en-US" altLang="zh-CN"/>
              <a:t>    short l_type;</a:t>
            </a:r>
          </a:p>
          <a:p>
            <a:pPr marL="0" indent="0">
              <a:lnSpc>
                <a:spcPct val="110000"/>
              </a:lnSpc>
              <a:buNone/>
            </a:pPr>
            <a:r>
              <a:rPr lang="en-US" altLang="zh-CN"/>
              <a:t>    short l_whence;</a:t>
            </a:r>
          </a:p>
          <a:p>
            <a:pPr marL="0" indent="0">
              <a:lnSpc>
                <a:spcPct val="110000"/>
              </a:lnSpc>
              <a:buNone/>
            </a:pPr>
            <a:r>
              <a:rPr lang="en-US" altLang="zh-CN"/>
              <a:t>    off_t l_start;</a:t>
            </a:r>
          </a:p>
          <a:p>
            <a:pPr marL="0" indent="0">
              <a:lnSpc>
                <a:spcPct val="110000"/>
              </a:lnSpc>
              <a:buNone/>
            </a:pPr>
            <a:r>
              <a:rPr lang="en-US" altLang="zh-CN"/>
              <a:t>    off_t l_len;</a:t>
            </a:r>
          </a:p>
          <a:p>
            <a:pPr marL="0" indent="0">
              <a:lnSpc>
                <a:spcPct val="110000"/>
              </a:lnSpc>
              <a:buNone/>
            </a:pPr>
            <a:r>
              <a:rPr lang="en-US" altLang="zh-CN"/>
              <a:t>    pid_t l_pid;</a:t>
            </a:r>
            <a:endParaRPr lang="zh-CN" altLang="en-US"/>
          </a:p>
          <a:p>
            <a:pPr marL="0" indent="0">
              <a:lnSpc>
                <a:spcPct val="110000"/>
              </a:lnSpc>
              <a:buNone/>
            </a:pPr>
            <a:r>
              <a:rPr lang="en-US" altLang="zh-CN"/>
              <a:t>}</a:t>
            </a:r>
            <a:endParaRPr lang="zh-CN" altLang="en-US"/>
          </a:p>
        </p:txBody>
      </p:sp>
    </p:spTree>
    <p:extLst>
      <p:ext uri="{BB962C8B-B14F-4D97-AF65-F5344CB8AC3E}">
        <p14:creationId xmlns:p14="http://schemas.microsoft.com/office/powerpoint/2010/main" val="2319750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778FA2-170C-4B1E-9D50-36F11A735CED}"/>
              </a:ext>
            </a:extLst>
          </p:cNvPr>
          <p:cNvSpPr>
            <a:spLocks noGrp="1"/>
          </p:cNvSpPr>
          <p:nvPr>
            <p:ph type="title"/>
          </p:nvPr>
        </p:nvSpPr>
        <p:spPr/>
        <p:txBody>
          <a:bodyPr/>
          <a:lstStyle/>
          <a:p>
            <a:r>
              <a:rPr lang="zh-CN" altLang="en-US"/>
              <a:t>文件锁</a:t>
            </a:r>
            <a:r>
              <a:rPr lang="en-US" altLang="zh-CN"/>
              <a:t>#</a:t>
            </a:r>
            <a:r>
              <a:rPr lang="zh-CN" altLang="en-US"/>
              <a:t>结构体</a:t>
            </a:r>
            <a:r>
              <a:rPr lang="en-US" altLang="zh-CN"/>
              <a:t>2</a:t>
            </a:r>
            <a:endParaRPr lang="zh-CN" altLang="en-US"/>
          </a:p>
        </p:txBody>
      </p:sp>
      <p:sp>
        <p:nvSpPr>
          <p:cNvPr id="3" name="内容占位符 2">
            <a:extLst>
              <a:ext uri="{FF2B5EF4-FFF2-40B4-BE49-F238E27FC236}">
                <a16:creationId xmlns:a16="http://schemas.microsoft.com/office/drawing/2014/main" id="{F38F81CB-B76E-4F44-85E1-5713282BD415}"/>
              </a:ext>
            </a:extLst>
          </p:cNvPr>
          <p:cNvSpPr>
            <a:spLocks noGrp="1"/>
          </p:cNvSpPr>
          <p:nvPr>
            <p:ph idx="1"/>
          </p:nvPr>
        </p:nvSpPr>
        <p:spPr>
          <a:xfrm>
            <a:off x="838200" y="1690688"/>
            <a:ext cx="10515600" cy="4802187"/>
          </a:xfrm>
        </p:spPr>
        <p:txBody>
          <a:bodyPr>
            <a:normAutofit/>
          </a:bodyPr>
          <a:lstStyle/>
          <a:p>
            <a:pPr marL="0" indent="0">
              <a:lnSpc>
                <a:spcPct val="100000"/>
              </a:lnSpc>
              <a:buNone/>
            </a:pPr>
            <a:r>
              <a:rPr lang="zh-CN" altLang="en-US" sz="1800"/>
              <a:t>结构体成员说明：</a:t>
            </a:r>
          </a:p>
          <a:p>
            <a:pPr marL="0" indent="0">
              <a:lnSpc>
                <a:spcPct val="100000"/>
              </a:lnSpc>
              <a:buNone/>
            </a:pPr>
            <a:r>
              <a:rPr lang="en-US" altLang="zh-CN" sz="1800"/>
              <a:t>	l_type</a:t>
            </a:r>
            <a:r>
              <a:rPr lang="zh-CN" altLang="en-US" sz="1800"/>
              <a:t>：有三个参数</a:t>
            </a:r>
          </a:p>
          <a:p>
            <a:pPr marL="0" indent="0">
              <a:lnSpc>
                <a:spcPct val="100000"/>
              </a:lnSpc>
              <a:buNone/>
            </a:pPr>
            <a:r>
              <a:rPr lang="en-US" altLang="zh-CN" sz="1800"/>
              <a:t>		F_RDLCK</a:t>
            </a:r>
            <a:r>
              <a:rPr lang="zh-CN" altLang="en-US" sz="1800"/>
              <a:t>：读锁（共享锁）</a:t>
            </a:r>
          </a:p>
          <a:p>
            <a:pPr marL="0" indent="0">
              <a:lnSpc>
                <a:spcPct val="100000"/>
              </a:lnSpc>
              <a:buNone/>
            </a:pPr>
            <a:r>
              <a:rPr lang="en-US" altLang="zh-CN" sz="1800"/>
              <a:t>		F_WRLCK</a:t>
            </a:r>
            <a:r>
              <a:rPr lang="zh-CN" altLang="en-US" sz="1800"/>
              <a:t>：写锁（排斥锁）</a:t>
            </a:r>
          </a:p>
          <a:p>
            <a:pPr marL="0" indent="0">
              <a:lnSpc>
                <a:spcPct val="100000"/>
              </a:lnSpc>
              <a:buNone/>
            </a:pPr>
            <a:r>
              <a:rPr lang="en-US" altLang="zh-CN" sz="1800"/>
              <a:t>		F_UNLCK</a:t>
            </a:r>
            <a:r>
              <a:rPr lang="zh-CN" altLang="en-US" sz="1800"/>
              <a:t>：无锁</a:t>
            </a:r>
            <a:r>
              <a:rPr lang="en-US" altLang="zh-CN" sz="1800"/>
              <a:t>/</a:t>
            </a:r>
            <a:r>
              <a:rPr lang="zh-CN" altLang="en-US" sz="1800"/>
              <a:t>解锁</a:t>
            </a:r>
          </a:p>
          <a:p>
            <a:pPr marL="0" indent="0">
              <a:lnSpc>
                <a:spcPct val="100000"/>
              </a:lnSpc>
              <a:buNone/>
            </a:pPr>
            <a:r>
              <a:rPr lang="en-US" altLang="zh-CN" sz="1800"/>
              <a:t>	l_whence</a:t>
            </a:r>
            <a:r>
              <a:rPr lang="zh-CN" altLang="en-US" sz="1800"/>
              <a:t>：相对于偏移量的起点，参数等同于</a:t>
            </a:r>
            <a:r>
              <a:rPr lang="en-US" altLang="zh-CN" sz="1800"/>
              <a:t>lseek()</a:t>
            </a:r>
            <a:r>
              <a:rPr lang="zh-CN" altLang="en-US" sz="1800"/>
              <a:t>中的</a:t>
            </a:r>
            <a:r>
              <a:rPr lang="en-US" altLang="zh-CN" sz="1800"/>
              <a:t>whence</a:t>
            </a:r>
            <a:r>
              <a:rPr lang="zh-CN" altLang="en-US" sz="1800"/>
              <a:t>参数</a:t>
            </a:r>
          </a:p>
          <a:p>
            <a:pPr marL="0" indent="0">
              <a:lnSpc>
                <a:spcPct val="100000"/>
              </a:lnSpc>
              <a:buNone/>
            </a:pPr>
            <a:r>
              <a:rPr lang="en-US" altLang="zh-CN" sz="1800"/>
              <a:t>		SEEK_SET/SEEK_CUR/SEEK_END</a:t>
            </a:r>
          </a:p>
          <a:p>
            <a:pPr marL="0" indent="0">
              <a:lnSpc>
                <a:spcPct val="100000"/>
              </a:lnSpc>
              <a:buNone/>
            </a:pPr>
            <a:r>
              <a:rPr lang="en-US" altLang="zh-CN" sz="1800"/>
              <a:t>	l_start</a:t>
            </a:r>
            <a:r>
              <a:rPr lang="zh-CN" altLang="en-US" sz="1800"/>
              <a:t>：加锁区域在文件中的相对位移，与</a:t>
            </a:r>
            <a:r>
              <a:rPr lang="en-US" altLang="zh-CN" sz="1800"/>
              <a:t>l_whence</a:t>
            </a:r>
            <a:r>
              <a:rPr lang="zh-CN" altLang="en-US" sz="1800"/>
              <a:t>共同决定加锁区域的起始位置</a:t>
            </a:r>
          </a:p>
          <a:p>
            <a:pPr marL="0" indent="0">
              <a:lnSpc>
                <a:spcPct val="100000"/>
              </a:lnSpc>
              <a:buNone/>
            </a:pPr>
            <a:r>
              <a:rPr lang="en-US" altLang="zh-CN" sz="1800"/>
              <a:t>	l_len</a:t>
            </a:r>
            <a:r>
              <a:rPr lang="zh-CN" altLang="en-US" sz="1800"/>
              <a:t>：加锁区域的长度，若为</a:t>
            </a:r>
            <a:r>
              <a:rPr lang="en-US" altLang="zh-CN" sz="1800"/>
              <a:t>0</a:t>
            </a:r>
            <a:r>
              <a:rPr lang="zh-CN" altLang="en-US" sz="1800"/>
              <a:t>则表示直至文件结尾</a:t>
            </a:r>
            <a:r>
              <a:rPr lang="en-US" altLang="zh-CN" sz="1800"/>
              <a:t>EOF</a:t>
            </a:r>
          </a:p>
          <a:p>
            <a:pPr marL="0" indent="0">
              <a:lnSpc>
                <a:spcPct val="100000"/>
              </a:lnSpc>
              <a:buNone/>
            </a:pPr>
            <a:r>
              <a:rPr lang="en-US" altLang="zh-CN" sz="1800"/>
              <a:t>	l_pid</a:t>
            </a:r>
            <a:r>
              <a:rPr lang="zh-CN" altLang="en-US" sz="1800"/>
              <a:t>：具有阻塞当前进程的锁，其持有的进程号会存放在</a:t>
            </a:r>
            <a:r>
              <a:rPr lang="en-US" altLang="zh-CN" sz="1800"/>
              <a:t>l_pid</a:t>
            </a:r>
            <a:r>
              <a:rPr lang="zh-CN" altLang="en-US" sz="1800"/>
              <a:t>中，仅由</a:t>
            </a:r>
            <a:r>
              <a:rPr lang="en-US" altLang="zh-CN" sz="1800"/>
              <a:t>F_GETLK</a:t>
            </a:r>
            <a:r>
              <a:rPr lang="zh-CN" altLang="en-US" sz="1800"/>
              <a:t>返回</a:t>
            </a:r>
          </a:p>
        </p:txBody>
      </p:sp>
    </p:spTree>
    <p:extLst>
      <p:ext uri="{BB962C8B-B14F-4D97-AF65-F5344CB8AC3E}">
        <p14:creationId xmlns:p14="http://schemas.microsoft.com/office/powerpoint/2010/main" val="3114712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93D01-6C9D-4225-A089-5E19E30AA2F7}"/>
              </a:ext>
            </a:extLst>
          </p:cNvPr>
          <p:cNvSpPr>
            <a:spLocks noGrp="1"/>
          </p:cNvSpPr>
          <p:nvPr>
            <p:ph type="title"/>
          </p:nvPr>
        </p:nvSpPr>
        <p:spPr/>
        <p:txBody>
          <a:bodyPr/>
          <a:lstStyle/>
          <a:p>
            <a:r>
              <a:rPr lang="zh-CN" altLang="en-US"/>
              <a:t>虚拟文件系统</a:t>
            </a:r>
            <a:r>
              <a:rPr lang="en-US" altLang="zh-CN"/>
              <a:t>VFS</a:t>
            </a:r>
            <a:endParaRPr lang="zh-CN" altLang="en-US"/>
          </a:p>
        </p:txBody>
      </p:sp>
      <p:sp>
        <p:nvSpPr>
          <p:cNvPr id="3" name="内容占位符 2">
            <a:extLst>
              <a:ext uri="{FF2B5EF4-FFF2-40B4-BE49-F238E27FC236}">
                <a16:creationId xmlns:a16="http://schemas.microsoft.com/office/drawing/2014/main" id="{DEED4179-6A87-471D-8690-6A5B56FD2D11}"/>
              </a:ext>
            </a:extLst>
          </p:cNvPr>
          <p:cNvSpPr>
            <a:spLocks noGrp="1"/>
          </p:cNvSpPr>
          <p:nvPr>
            <p:ph idx="1"/>
          </p:nvPr>
        </p:nvSpPr>
        <p:spPr>
          <a:xfrm>
            <a:off x="838200" y="1833939"/>
            <a:ext cx="11096106" cy="4400606"/>
          </a:xfrm>
        </p:spPr>
        <p:txBody>
          <a:bodyPr>
            <a:normAutofit/>
          </a:bodyPr>
          <a:lstStyle/>
          <a:p>
            <a:pPr marL="0" indent="0">
              <a:lnSpc>
                <a:spcPct val="150000"/>
              </a:lnSpc>
              <a:buNone/>
            </a:pPr>
            <a:r>
              <a:rPr lang="en-US" altLang="zh-CN" sz="2000"/>
              <a:t>	Linux</a:t>
            </a:r>
            <a:r>
              <a:rPr lang="zh-CN" altLang="en-US" sz="2000"/>
              <a:t>系统的一个成功的关键因素是它具有与其他操作系统共存的能力。</a:t>
            </a:r>
            <a:r>
              <a:rPr lang="en-US" altLang="zh-CN" sz="2000"/>
              <a:t>Linux</a:t>
            </a:r>
            <a:r>
              <a:rPr lang="zh-CN" altLang="en-US" sz="2000"/>
              <a:t>的文件系统由两层结构搭建：上面的虚拟文件系统</a:t>
            </a:r>
            <a:r>
              <a:rPr lang="en-US" altLang="zh-CN" sz="2000"/>
              <a:t>VFS</a:t>
            </a:r>
            <a:r>
              <a:rPr lang="zh-CN" altLang="en-US" sz="2000"/>
              <a:t>（</a:t>
            </a:r>
            <a:r>
              <a:rPr lang="en-US" altLang="zh-CN" sz="2000"/>
              <a:t>Virtual File System</a:t>
            </a:r>
            <a:r>
              <a:rPr lang="zh-CN" altLang="en-US" sz="2000"/>
              <a:t>），和下面的各种不同的具体文件系统（例如</a:t>
            </a:r>
            <a:r>
              <a:rPr lang="en-US" altLang="zh-CN" sz="2000"/>
              <a:t>Ext</a:t>
            </a:r>
            <a:r>
              <a:rPr lang="zh-CN" altLang="en-US" sz="2000"/>
              <a:t>、</a:t>
            </a:r>
            <a:r>
              <a:rPr lang="en-US" altLang="zh-CN" sz="2000"/>
              <a:t>FAT32</a:t>
            </a:r>
            <a:r>
              <a:rPr lang="zh-CN" altLang="en-US" sz="2000"/>
              <a:t>、</a:t>
            </a:r>
            <a:r>
              <a:rPr lang="en-US" altLang="zh-CN" sz="2000"/>
              <a:t>NFS</a:t>
            </a:r>
            <a:r>
              <a:rPr lang="zh-CN" altLang="en-US" sz="2000"/>
              <a:t>等）。</a:t>
            </a:r>
            <a:endParaRPr lang="en-US" altLang="zh-CN" sz="2000"/>
          </a:p>
          <a:p>
            <a:pPr marL="0" indent="0">
              <a:lnSpc>
                <a:spcPct val="150000"/>
              </a:lnSpc>
              <a:buNone/>
            </a:pPr>
            <a:r>
              <a:rPr lang="en-US" altLang="zh-CN" sz="2000"/>
              <a:t>	VFS</a:t>
            </a:r>
            <a:r>
              <a:rPr lang="zh-CN" altLang="en-US" sz="2000"/>
              <a:t>将各种具体的文件系统的公共部分抽取出来形成一个抽象层，位于用户的程序与具体需要使用的系统中间，并提供系统调用接口。这样我们只需针对</a:t>
            </a:r>
            <a:r>
              <a:rPr lang="en-US" altLang="zh-CN" sz="2000"/>
              <a:t>VFS</a:t>
            </a:r>
            <a:r>
              <a:rPr lang="zh-CN" altLang="en-US" sz="2000"/>
              <a:t>提供的系统调用进行文件操作而无需具体考虑底层细节。</a:t>
            </a:r>
            <a:r>
              <a:rPr lang="en-US" altLang="zh-CN" sz="2000"/>
              <a:t>VFS</a:t>
            </a:r>
            <a:r>
              <a:rPr lang="zh-CN" altLang="en-US" sz="2000"/>
              <a:t>屏蔽了用户对底层细节的描述使得编程简化。</a:t>
            </a:r>
            <a:endParaRPr lang="en-US" altLang="zh-CN" sz="2000"/>
          </a:p>
          <a:p>
            <a:pPr marL="0" indent="0">
              <a:lnSpc>
                <a:spcPct val="150000"/>
              </a:lnSpc>
              <a:buNone/>
            </a:pPr>
            <a:r>
              <a:rPr lang="en-US" altLang="zh-CN" sz="2000"/>
              <a:t>	</a:t>
            </a:r>
            <a:r>
              <a:rPr lang="zh-CN" altLang="en-US" sz="2000"/>
              <a:t>可以使用指令</a:t>
            </a:r>
            <a:r>
              <a:rPr lang="en-US" altLang="zh-CN" sz="2000"/>
              <a:t>:</a:t>
            </a:r>
            <a:r>
              <a:rPr lang="en-US" altLang="zh-CN" sz="2000">
                <a:solidFill>
                  <a:srgbClr val="FF0000"/>
                </a:solidFill>
              </a:rPr>
              <a:t>cat /proc/filesystems</a:t>
            </a:r>
          </a:p>
          <a:p>
            <a:pPr marL="0" indent="0">
              <a:lnSpc>
                <a:spcPct val="150000"/>
              </a:lnSpc>
              <a:buNone/>
            </a:pPr>
            <a:r>
              <a:rPr lang="en-US" altLang="zh-CN" sz="2000"/>
              <a:t>	</a:t>
            </a:r>
            <a:r>
              <a:rPr lang="zh-CN" altLang="en-US" sz="2000"/>
              <a:t>查看当前操作系统支持哪些具体文件系统。</a:t>
            </a:r>
          </a:p>
        </p:txBody>
      </p:sp>
    </p:spTree>
    <p:extLst>
      <p:ext uri="{BB962C8B-B14F-4D97-AF65-F5344CB8AC3E}">
        <p14:creationId xmlns:p14="http://schemas.microsoft.com/office/powerpoint/2010/main" val="434517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BD95E-574D-48A6-B8FC-209FF35A6FDB}"/>
              </a:ext>
            </a:extLst>
          </p:cNvPr>
          <p:cNvSpPr>
            <a:spLocks noGrp="1"/>
          </p:cNvSpPr>
          <p:nvPr>
            <p:ph type="title"/>
          </p:nvPr>
        </p:nvSpPr>
        <p:spPr/>
        <p:txBody>
          <a:bodyPr/>
          <a:lstStyle/>
          <a:p>
            <a:r>
              <a:rPr lang="zh-CN" altLang="en-US"/>
              <a:t>文件与文件描述符</a:t>
            </a:r>
          </a:p>
        </p:txBody>
      </p:sp>
      <p:sp>
        <p:nvSpPr>
          <p:cNvPr id="3" name="内容占位符 2">
            <a:extLst>
              <a:ext uri="{FF2B5EF4-FFF2-40B4-BE49-F238E27FC236}">
                <a16:creationId xmlns:a16="http://schemas.microsoft.com/office/drawing/2014/main" id="{AA612083-2A87-4194-A977-45385B10EDB6}"/>
              </a:ext>
            </a:extLst>
          </p:cNvPr>
          <p:cNvSpPr>
            <a:spLocks noGrp="1"/>
          </p:cNvSpPr>
          <p:nvPr>
            <p:ph idx="1"/>
          </p:nvPr>
        </p:nvSpPr>
        <p:spPr>
          <a:xfrm>
            <a:off x="838200" y="1825624"/>
            <a:ext cx="10515600" cy="4292543"/>
          </a:xfrm>
        </p:spPr>
        <p:txBody>
          <a:bodyPr>
            <a:normAutofit/>
          </a:bodyPr>
          <a:lstStyle/>
          <a:p>
            <a:pPr marL="0" indent="0">
              <a:lnSpc>
                <a:spcPct val="150000"/>
              </a:lnSpc>
              <a:buNone/>
            </a:pPr>
            <a:r>
              <a:rPr lang="en-US" altLang="zh-CN" sz="1800"/>
              <a:t>	Linux</a:t>
            </a:r>
            <a:r>
              <a:rPr lang="zh-CN" altLang="en-US" sz="1800"/>
              <a:t>操作系统是基于文件概念搭建起来的操作系统（“</a:t>
            </a:r>
            <a:r>
              <a:rPr lang="zh-CN" altLang="en-US" sz="1800">
                <a:solidFill>
                  <a:srgbClr val="FF0000"/>
                </a:solidFill>
              </a:rPr>
              <a:t>万物皆文件</a:t>
            </a:r>
            <a:r>
              <a:rPr lang="zh-CN" altLang="en-US" sz="1800"/>
              <a:t>”），基于这一点，所有的</a:t>
            </a:r>
            <a:r>
              <a:rPr lang="en-US" altLang="zh-CN" sz="1800"/>
              <a:t>I/O</a:t>
            </a:r>
            <a:r>
              <a:rPr lang="zh-CN" altLang="en-US" sz="1800"/>
              <a:t>设备都可以直接当做文件来处理。因此操作普通文件的操作函数与操作设备文件的操作函数是相同的，这样大大简化了系统对不同设备、不同文件的处理，提高了效率。</a:t>
            </a:r>
            <a:endParaRPr lang="en-US" altLang="zh-CN" sz="1800"/>
          </a:p>
          <a:p>
            <a:pPr marL="0" indent="0">
              <a:lnSpc>
                <a:spcPct val="150000"/>
              </a:lnSpc>
              <a:buNone/>
            </a:pPr>
            <a:r>
              <a:rPr lang="en-US" altLang="zh-CN" sz="1800"/>
              <a:t>	</a:t>
            </a:r>
            <a:r>
              <a:rPr lang="zh-CN" altLang="en-US" sz="1800"/>
              <a:t>那么对于内核而言，内核是如何区分不同的文件呢？内核使用文件描述符来索引打开的文件。</a:t>
            </a:r>
            <a:r>
              <a:rPr lang="zh-CN" altLang="en-US" sz="1800">
                <a:solidFill>
                  <a:srgbClr val="FF0000"/>
                </a:solidFill>
              </a:rPr>
              <a:t>文件描述符是一个非负整数</a:t>
            </a:r>
            <a:r>
              <a:rPr lang="zh-CN" altLang="en-US" sz="1800"/>
              <a:t>，每当打开一个存在的文件或创建一个新文件的时候，内核会向进程返回一个文件描述符，当对文件进行相应操作的时候，使用文件描述符作为参数传递给相应的函数。</a:t>
            </a:r>
            <a:endParaRPr lang="en-US" altLang="zh-CN" sz="1800"/>
          </a:p>
          <a:p>
            <a:pPr marL="0" indent="0">
              <a:lnSpc>
                <a:spcPct val="150000"/>
              </a:lnSpc>
              <a:buNone/>
            </a:pPr>
            <a:r>
              <a:rPr lang="en-US" altLang="zh-CN" sz="1800"/>
              <a:t>	</a:t>
            </a:r>
            <a:r>
              <a:rPr lang="zh-CN" altLang="en-US" sz="1800"/>
              <a:t>通常一个进程启动时，都会打开三个流：标准输入、标准输出、标准错误输出，这三个流的文件描述符分别是</a:t>
            </a:r>
            <a:r>
              <a:rPr lang="en-US" altLang="zh-CN" sz="1800"/>
              <a:t>0</a:t>
            </a:r>
            <a:r>
              <a:rPr lang="zh-CN" altLang="en-US" sz="1800"/>
              <a:t>、</a:t>
            </a:r>
            <a:r>
              <a:rPr lang="en-US" altLang="zh-CN" sz="1800"/>
              <a:t>1</a:t>
            </a:r>
            <a:r>
              <a:rPr lang="zh-CN" altLang="en-US" sz="1800"/>
              <a:t>、</a:t>
            </a:r>
            <a:r>
              <a:rPr lang="en-US" altLang="zh-CN" sz="1800"/>
              <a:t>2</a:t>
            </a:r>
            <a:r>
              <a:rPr lang="zh-CN" altLang="en-US" sz="1800"/>
              <a:t>，对应的宏定义是</a:t>
            </a:r>
            <a:r>
              <a:rPr lang="en-US" altLang="zh-CN" sz="1800"/>
              <a:t>STDIN_FILENO</a:t>
            </a:r>
            <a:r>
              <a:rPr lang="zh-CN" altLang="en-US" sz="1800"/>
              <a:t>、</a:t>
            </a:r>
            <a:r>
              <a:rPr lang="en-US" altLang="zh-CN" sz="1800"/>
              <a:t>STDOUT_FILENO</a:t>
            </a:r>
            <a:r>
              <a:rPr lang="zh-CN" altLang="en-US" sz="1800"/>
              <a:t>、</a:t>
            </a:r>
            <a:r>
              <a:rPr lang="en-US" altLang="zh-CN" sz="1800"/>
              <a:t>STDERR_FILENO</a:t>
            </a:r>
            <a:r>
              <a:rPr lang="zh-CN" altLang="en-US" sz="1800"/>
              <a:t>。可以查看头文件</a:t>
            </a:r>
            <a:r>
              <a:rPr lang="en-US" altLang="zh-CN" sz="1800"/>
              <a:t>unistd.h</a:t>
            </a:r>
            <a:r>
              <a:rPr lang="zh-CN" altLang="en-US" sz="1800"/>
              <a:t>查看相关定义。</a:t>
            </a:r>
          </a:p>
        </p:txBody>
      </p:sp>
    </p:spTree>
    <p:extLst>
      <p:ext uri="{BB962C8B-B14F-4D97-AF65-F5344CB8AC3E}">
        <p14:creationId xmlns:p14="http://schemas.microsoft.com/office/powerpoint/2010/main" val="91524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8B161-9109-4D85-A09A-B92212C4539F}"/>
              </a:ext>
            </a:extLst>
          </p:cNvPr>
          <p:cNvSpPr>
            <a:spLocks noGrp="1"/>
          </p:cNvSpPr>
          <p:nvPr>
            <p:ph type="title"/>
          </p:nvPr>
        </p:nvSpPr>
        <p:spPr/>
        <p:txBody>
          <a:bodyPr/>
          <a:lstStyle/>
          <a:p>
            <a:r>
              <a:rPr lang="zh-CN" altLang="en-US"/>
              <a:t>文件与文件描述符</a:t>
            </a:r>
          </a:p>
        </p:txBody>
      </p:sp>
      <p:sp>
        <p:nvSpPr>
          <p:cNvPr id="3" name="内容占位符 2">
            <a:extLst>
              <a:ext uri="{FF2B5EF4-FFF2-40B4-BE49-F238E27FC236}">
                <a16:creationId xmlns:a16="http://schemas.microsoft.com/office/drawing/2014/main" id="{D5FF3C68-73FD-4F04-90FC-C9604383309C}"/>
              </a:ext>
            </a:extLst>
          </p:cNvPr>
          <p:cNvSpPr>
            <a:spLocks noGrp="1"/>
          </p:cNvSpPr>
          <p:nvPr>
            <p:ph idx="1"/>
          </p:nvPr>
        </p:nvSpPr>
        <p:spPr/>
        <p:txBody>
          <a:bodyPr/>
          <a:lstStyle/>
          <a:p>
            <a:pPr marL="0" indent="0">
              <a:lnSpc>
                <a:spcPct val="150000"/>
              </a:lnSpc>
              <a:buNone/>
            </a:pPr>
            <a:r>
              <a:rPr lang="en-US" altLang="zh-CN"/>
              <a:t>	</a:t>
            </a:r>
            <a:r>
              <a:rPr lang="zh-CN" altLang="en-US"/>
              <a:t>基于文件描述符的</a:t>
            </a:r>
            <a:r>
              <a:rPr lang="en-US" altLang="zh-CN"/>
              <a:t>I/O</a:t>
            </a:r>
            <a:r>
              <a:rPr lang="zh-CN" altLang="en-US"/>
              <a:t>操作虽然不能直接移植到诸如</a:t>
            </a:r>
            <a:r>
              <a:rPr lang="en-US" altLang="zh-CN"/>
              <a:t>Windows</a:t>
            </a:r>
            <a:r>
              <a:rPr lang="zh-CN" altLang="en-US"/>
              <a:t>系统等之外的操作系统上，但对于某些底层的</a:t>
            </a:r>
            <a:r>
              <a:rPr lang="en-US" altLang="zh-CN"/>
              <a:t>I/O</a:t>
            </a:r>
            <a:r>
              <a:rPr lang="zh-CN" altLang="en-US"/>
              <a:t>操作（例如</a:t>
            </a:r>
            <a:r>
              <a:rPr lang="zh-CN" altLang="en-US">
                <a:solidFill>
                  <a:srgbClr val="FF0000"/>
                </a:solidFill>
              </a:rPr>
              <a:t>驱动程序</a:t>
            </a:r>
            <a:r>
              <a:rPr lang="zh-CN" altLang="en-US"/>
              <a:t>、网络连接等）是唯一的操作途径。</a:t>
            </a:r>
          </a:p>
        </p:txBody>
      </p:sp>
      <p:graphicFrame>
        <p:nvGraphicFramePr>
          <p:cNvPr id="4" name="表格 3">
            <a:extLst>
              <a:ext uri="{FF2B5EF4-FFF2-40B4-BE49-F238E27FC236}">
                <a16:creationId xmlns:a16="http://schemas.microsoft.com/office/drawing/2014/main" id="{91D67E6F-6334-496F-B375-2963E09E4C90}"/>
              </a:ext>
            </a:extLst>
          </p:cNvPr>
          <p:cNvGraphicFramePr>
            <a:graphicFrameLocks noGrp="1"/>
          </p:cNvGraphicFramePr>
          <p:nvPr>
            <p:extLst>
              <p:ext uri="{D42A27DB-BD31-4B8C-83A1-F6EECF244321}">
                <p14:modId xmlns:p14="http://schemas.microsoft.com/office/powerpoint/2010/main" val="108486405"/>
              </p:ext>
            </p:extLst>
          </p:nvPr>
        </p:nvGraphicFramePr>
        <p:xfrm>
          <a:off x="838200" y="4300362"/>
          <a:ext cx="10515600" cy="1876601"/>
        </p:xfrm>
        <a:graphic>
          <a:graphicData uri="http://schemas.openxmlformats.org/drawingml/2006/table">
            <a:tbl>
              <a:tblPr/>
              <a:tblGrid>
                <a:gridCol w="3110064">
                  <a:extLst>
                    <a:ext uri="{9D8B030D-6E8A-4147-A177-3AD203B41FA5}">
                      <a16:colId xmlns:a16="http://schemas.microsoft.com/office/drawing/2014/main" val="668605350"/>
                    </a:ext>
                  </a:extLst>
                </a:gridCol>
                <a:gridCol w="2911410">
                  <a:extLst>
                    <a:ext uri="{9D8B030D-6E8A-4147-A177-3AD203B41FA5}">
                      <a16:colId xmlns:a16="http://schemas.microsoft.com/office/drawing/2014/main" val="1674991128"/>
                    </a:ext>
                  </a:extLst>
                </a:gridCol>
                <a:gridCol w="4494126">
                  <a:extLst>
                    <a:ext uri="{9D8B030D-6E8A-4147-A177-3AD203B41FA5}">
                      <a16:colId xmlns:a16="http://schemas.microsoft.com/office/drawing/2014/main" val="2278373914"/>
                    </a:ext>
                  </a:extLst>
                </a:gridCol>
              </a:tblGrid>
              <a:tr h="394286">
                <a:tc>
                  <a:txBody>
                    <a:bodyPr/>
                    <a:lstStyle/>
                    <a:p>
                      <a:pPr algn="l" fontAlgn="t"/>
                      <a:r>
                        <a:rPr lang="zh-CN" altLang="en-US" sz="1600">
                          <a:solidFill>
                            <a:srgbClr val="FFFFFF"/>
                          </a:solidFill>
                          <a:effectLst/>
                        </a:rPr>
                        <a:t>流的名称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rPr>
                        <a:t>文件描述符</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rPr>
                        <a:t>宏定义</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187700984"/>
                  </a:ext>
                </a:extLst>
              </a:tr>
              <a:tr h="494105">
                <a:tc>
                  <a:txBody>
                    <a:bodyPr/>
                    <a:lstStyle/>
                    <a:p>
                      <a:pPr fontAlgn="t"/>
                      <a:r>
                        <a:rPr lang="zh-CN" altLang="en-US" sz="1600">
                          <a:effectLst/>
                        </a:rPr>
                        <a:t>标准输入</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0</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STDIN_FILENO</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137039010"/>
                  </a:ext>
                </a:extLst>
              </a:tr>
              <a:tr h="494105">
                <a:tc>
                  <a:txBody>
                    <a:bodyPr/>
                    <a:lstStyle/>
                    <a:p>
                      <a:pPr fontAlgn="t"/>
                      <a:r>
                        <a:rPr lang="zh-CN" altLang="en-US" sz="1600">
                          <a:effectLst/>
                        </a:rPr>
                        <a:t>标准输出</a:t>
                      </a:r>
                      <a:endParaRPr 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600">
                          <a:effectLst/>
                        </a:rPr>
                        <a:t>1</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600">
                          <a:effectLst/>
                        </a:rPr>
                        <a:t>STDOUT_FILENO</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807297819"/>
                  </a:ext>
                </a:extLst>
              </a:tr>
              <a:tr h="494105">
                <a:tc>
                  <a:txBody>
                    <a:bodyPr/>
                    <a:lstStyle/>
                    <a:p>
                      <a:pPr fontAlgn="t"/>
                      <a:r>
                        <a:rPr lang="zh-CN" altLang="en-US" sz="1600">
                          <a:effectLst/>
                        </a:rPr>
                        <a:t>标准错误输出</a:t>
                      </a:r>
                      <a:endParaRPr 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2</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STDERR_FILENO</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813492609"/>
                  </a:ext>
                </a:extLst>
              </a:tr>
            </a:tbl>
          </a:graphicData>
        </a:graphic>
      </p:graphicFrame>
    </p:spTree>
    <p:extLst>
      <p:ext uri="{BB962C8B-B14F-4D97-AF65-F5344CB8AC3E}">
        <p14:creationId xmlns:p14="http://schemas.microsoft.com/office/powerpoint/2010/main" val="3463187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E690E2-16A9-4CD5-836A-470A6FFABF01}"/>
              </a:ext>
            </a:extLst>
          </p:cNvPr>
          <p:cNvSpPr>
            <a:spLocks noGrp="1"/>
          </p:cNvSpPr>
          <p:nvPr>
            <p:ph type="title"/>
          </p:nvPr>
        </p:nvSpPr>
        <p:spPr/>
        <p:txBody>
          <a:bodyPr/>
          <a:lstStyle/>
          <a:p>
            <a:r>
              <a:rPr lang="zh-CN" altLang="en-US">
                <a:solidFill>
                  <a:schemeClr val="accent2"/>
                </a:solidFill>
              </a:rPr>
              <a:t>标准</a:t>
            </a:r>
            <a:r>
              <a:rPr lang="en-US" altLang="zh-CN">
                <a:solidFill>
                  <a:schemeClr val="accent2"/>
                </a:solidFill>
              </a:rPr>
              <a:t>I/O</a:t>
            </a:r>
            <a:r>
              <a:rPr lang="zh-CN" altLang="en-US"/>
              <a:t>与</a:t>
            </a:r>
            <a:r>
              <a:rPr lang="zh-CN" altLang="en-US">
                <a:solidFill>
                  <a:schemeClr val="accent1"/>
                </a:solidFill>
              </a:rPr>
              <a:t>文件</a:t>
            </a:r>
            <a:r>
              <a:rPr lang="en-US" altLang="zh-CN">
                <a:solidFill>
                  <a:schemeClr val="accent1"/>
                </a:solidFill>
              </a:rPr>
              <a:t>I/O</a:t>
            </a:r>
            <a:r>
              <a:rPr lang="zh-CN" altLang="en-US"/>
              <a:t>的区别</a:t>
            </a:r>
          </a:p>
        </p:txBody>
      </p:sp>
      <p:sp>
        <p:nvSpPr>
          <p:cNvPr id="3" name="内容占位符 2">
            <a:extLst>
              <a:ext uri="{FF2B5EF4-FFF2-40B4-BE49-F238E27FC236}">
                <a16:creationId xmlns:a16="http://schemas.microsoft.com/office/drawing/2014/main" id="{8D8226BD-43AA-4412-8DA4-262D8F18E025}"/>
              </a:ext>
            </a:extLst>
          </p:cNvPr>
          <p:cNvSpPr>
            <a:spLocks noGrp="1"/>
          </p:cNvSpPr>
          <p:nvPr>
            <p:ph idx="1"/>
          </p:nvPr>
        </p:nvSpPr>
        <p:spPr/>
        <p:txBody>
          <a:bodyPr>
            <a:normAutofit fontScale="92500" lnSpcReduction="20000"/>
          </a:bodyPr>
          <a:lstStyle/>
          <a:p>
            <a:pPr marL="457200" indent="-457200">
              <a:lnSpc>
                <a:spcPct val="120000"/>
              </a:lnSpc>
              <a:buFont typeface="+mj-lt"/>
              <a:buAutoNum type="arabicPeriod"/>
            </a:pPr>
            <a:r>
              <a:rPr lang="zh-CN" altLang="en-US">
                <a:solidFill>
                  <a:schemeClr val="accent1"/>
                </a:solidFill>
              </a:rPr>
              <a:t>文件</a:t>
            </a:r>
            <a:r>
              <a:rPr lang="en-US" altLang="zh-CN">
                <a:solidFill>
                  <a:schemeClr val="accent1"/>
                </a:solidFill>
              </a:rPr>
              <a:t>I/O</a:t>
            </a:r>
            <a:r>
              <a:rPr lang="zh-CN" altLang="en-US">
                <a:solidFill>
                  <a:schemeClr val="accent1"/>
                </a:solidFill>
              </a:rPr>
              <a:t>又称为低级磁盘</a:t>
            </a:r>
            <a:r>
              <a:rPr lang="en-US" altLang="zh-CN">
                <a:solidFill>
                  <a:schemeClr val="accent1"/>
                </a:solidFill>
              </a:rPr>
              <a:t>I/O</a:t>
            </a:r>
            <a:r>
              <a:rPr lang="zh-CN" altLang="en-US">
                <a:solidFill>
                  <a:schemeClr val="accent1"/>
                </a:solidFill>
              </a:rPr>
              <a:t>，遵循</a:t>
            </a:r>
            <a:r>
              <a:rPr lang="en-US" altLang="zh-CN">
                <a:solidFill>
                  <a:schemeClr val="accent1"/>
                </a:solidFill>
              </a:rPr>
              <a:t>POSIX</a:t>
            </a:r>
            <a:r>
              <a:rPr lang="zh-CN" altLang="en-US">
                <a:solidFill>
                  <a:schemeClr val="accent1"/>
                </a:solidFill>
              </a:rPr>
              <a:t>标准。任何兼容</a:t>
            </a:r>
            <a:r>
              <a:rPr lang="en-US" altLang="zh-CN">
                <a:solidFill>
                  <a:schemeClr val="accent1"/>
                </a:solidFill>
              </a:rPr>
              <a:t>POSIX</a:t>
            </a:r>
            <a:r>
              <a:rPr lang="zh-CN" altLang="en-US">
                <a:solidFill>
                  <a:schemeClr val="accent1"/>
                </a:solidFill>
              </a:rPr>
              <a:t>标准的操作系统都支持文件</a:t>
            </a:r>
            <a:r>
              <a:rPr lang="en-US" altLang="zh-CN">
                <a:solidFill>
                  <a:schemeClr val="accent1"/>
                </a:solidFill>
              </a:rPr>
              <a:t>I/O</a:t>
            </a:r>
            <a:r>
              <a:rPr lang="zh-CN" altLang="en-US">
                <a:solidFill>
                  <a:schemeClr val="accent1"/>
                </a:solidFill>
              </a:rPr>
              <a:t>。</a:t>
            </a:r>
            <a:r>
              <a:rPr lang="zh-CN" altLang="en-US">
                <a:solidFill>
                  <a:schemeClr val="accent2"/>
                </a:solidFill>
              </a:rPr>
              <a:t>标准</a:t>
            </a:r>
            <a:r>
              <a:rPr lang="en-US" altLang="zh-CN">
                <a:solidFill>
                  <a:schemeClr val="accent2"/>
                </a:solidFill>
              </a:rPr>
              <a:t>I/O</a:t>
            </a:r>
            <a:r>
              <a:rPr lang="zh-CN" altLang="en-US">
                <a:solidFill>
                  <a:schemeClr val="accent2"/>
                </a:solidFill>
              </a:rPr>
              <a:t>又称为高级磁盘</a:t>
            </a:r>
            <a:r>
              <a:rPr lang="en-US" altLang="zh-CN">
                <a:solidFill>
                  <a:schemeClr val="accent2"/>
                </a:solidFill>
              </a:rPr>
              <a:t>I/O</a:t>
            </a:r>
            <a:r>
              <a:rPr lang="zh-CN" altLang="en-US">
                <a:solidFill>
                  <a:schemeClr val="accent2"/>
                </a:solidFill>
              </a:rPr>
              <a:t>，遵循</a:t>
            </a:r>
            <a:r>
              <a:rPr lang="en-US" altLang="zh-CN">
                <a:solidFill>
                  <a:schemeClr val="accent2"/>
                </a:solidFill>
              </a:rPr>
              <a:t>ANSI C</a:t>
            </a:r>
            <a:r>
              <a:rPr lang="zh-CN" altLang="en-US">
                <a:solidFill>
                  <a:schemeClr val="accent2"/>
                </a:solidFill>
              </a:rPr>
              <a:t>相关标准。只要开发环境有标准</a:t>
            </a:r>
            <a:r>
              <a:rPr lang="en-US" altLang="zh-CN">
                <a:solidFill>
                  <a:schemeClr val="accent2"/>
                </a:solidFill>
              </a:rPr>
              <a:t>C</a:t>
            </a:r>
            <a:r>
              <a:rPr lang="zh-CN" altLang="en-US">
                <a:solidFill>
                  <a:schemeClr val="accent2"/>
                </a:solidFill>
              </a:rPr>
              <a:t>库，标准</a:t>
            </a:r>
            <a:r>
              <a:rPr lang="en-US" altLang="zh-CN">
                <a:solidFill>
                  <a:schemeClr val="accent2"/>
                </a:solidFill>
              </a:rPr>
              <a:t>I/O</a:t>
            </a:r>
            <a:r>
              <a:rPr lang="zh-CN" altLang="en-US">
                <a:solidFill>
                  <a:schemeClr val="accent2"/>
                </a:solidFill>
              </a:rPr>
              <a:t>就可以使用。</a:t>
            </a:r>
            <a:r>
              <a:rPr lang="zh-CN" altLang="en-US"/>
              <a:t>在</a:t>
            </a:r>
            <a:r>
              <a:rPr lang="en-US" altLang="zh-CN"/>
              <a:t>Linux</a:t>
            </a:r>
            <a:r>
              <a:rPr lang="zh-CN" altLang="en-US"/>
              <a:t>系统中使用</a:t>
            </a:r>
            <a:r>
              <a:rPr lang="en-US" altLang="zh-CN"/>
              <a:t>GLIBC</a:t>
            </a:r>
            <a:r>
              <a:rPr lang="zh-CN" altLang="en-US"/>
              <a:t>标准，它是标准</a:t>
            </a:r>
            <a:r>
              <a:rPr lang="en-US" altLang="zh-CN"/>
              <a:t>C</a:t>
            </a:r>
            <a:r>
              <a:rPr lang="zh-CN" altLang="en-US"/>
              <a:t>库的超集，既支持</a:t>
            </a:r>
            <a:r>
              <a:rPr lang="en-US" altLang="zh-CN"/>
              <a:t>ANSI C</a:t>
            </a:r>
            <a:r>
              <a:rPr lang="zh-CN" altLang="en-US"/>
              <a:t>中定义的函数又支持</a:t>
            </a:r>
            <a:r>
              <a:rPr lang="en-US" altLang="zh-CN"/>
              <a:t>POSIX</a:t>
            </a:r>
            <a:r>
              <a:rPr lang="zh-CN" altLang="en-US"/>
              <a:t>中定义的函数。因此</a:t>
            </a:r>
            <a:r>
              <a:rPr lang="en-US" altLang="zh-CN"/>
              <a:t>Linux</a:t>
            </a:r>
            <a:r>
              <a:rPr lang="zh-CN" altLang="en-US"/>
              <a:t>下既可以使用标准</a:t>
            </a:r>
            <a:r>
              <a:rPr lang="en-US" altLang="zh-CN"/>
              <a:t>I/O</a:t>
            </a:r>
            <a:r>
              <a:rPr lang="zh-CN" altLang="en-US"/>
              <a:t>，也可以使用文件</a:t>
            </a:r>
            <a:r>
              <a:rPr lang="en-US" altLang="zh-CN"/>
              <a:t>I/O</a:t>
            </a:r>
            <a:r>
              <a:rPr lang="zh-CN" altLang="en-US"/>
              <a:t>。</a:t>
            </a:r>
            <a:endParaRPr lang="en-US" altLang="zh-CN"/>
          </a:p>
          <a:p>
            <a:pPr marL="457200" indent="-457200">
              <a:lnSpc>
                <a:spcPct val="110000"/>
              </a:lnSpc>
              <a:buFont typeface="+mj-lt"/>
              <a:buAutoNum type="arabicPeriod"/>
            </a:pPr>
            <a:r>
              <a:rPr lang="zh-CN" altLang="en-US">
                <a:solidFill>
                  <a:schemeClr val="accent1"/>
                </a:solidFill>
              </a:rPr>
              <a:t>通过文件</a:t>
            </a:r>
            <a:r>
              <a:rPr lang="en-US" altLang="zh-CN">
                <a:solidFill>
                  <a:schemeClr val="accent1"/>
                </a:solidFill>
              </a:rPr>
              <a:t>I/O</a:t>
            </a:r>
            <a:r>
              <a:rPr lang="zh-CN" altLang="en-US">
                <a:solidFill>
                  <a:schemeClr val="accent1"/>
                </a:solidFill>
              </a:rPr>
              <a:t>读写文件时，每次操作都会执行相关系统调用。这样的好处是直接读写实际文件，坏处是频繁的系统调用会增加系统开销。</a:t>
            </a:r>
            <a:r>
              <a:rPr lang="zh-CN" altLang="en-US">
                <a:solidFill>
                  <a:schemeClr val="accent2"/>
                </a:solidFill>
              </a:rPr>
              <a:t>标准</a:t>
            </a:r>
            <a:r>
              <a:rPr lang="en-US" altLang="zh-CN">
                <a:solidFill>
                  <a:schemeClr val="accent2"/>
                </a:solidFill>
              </a:rPr>
              <a:t>I/O</a:t>
            </a:r>
            <a:r>
              <a:rPr lang="zh-CN" altLang="en-US">
                <a:solidFill>
                  <a:schemeClr val="accent2"/>
                </a:solidFill>
              </a:rPr>
              <a:t>在文件</a:t>
            </a:r>
            <a:r>
              <a:rPr lang="en-US" altLang="zh-CN">
                <a:solidFill>
                  <a:schemeClr val="accent2"/>
                </a:solidFill>
              </a:rPr>
              <a:t>I/O</a:t>
            </a:r>
            <a:r>
              <a:rPr lang="zh-CN" altLang="en-US">
                <a:solidFill>
                  <a:schemeClr val="accent2"/>
                </a:solidFill>
              </a:rPr>
              <a:t>的基础上封装了缓冲机制，每次先操作缓冲区，必要时再访问文件，从而减少了系统调用的次数。</a:t>
            </a:r>
            <a:endParaRPr lang="en-US" altLang="zh-CN">
              <a:solidFill>
                <a:schemeClr val="accent2"/>
              </a:solidFill>
            </a:endParaRPr>
          </a:p>
          <a:p>
            <a:pPr marL="457200" indent="-457200">
              <a:lnSpc>
                <a:spcPct val="120000"/>
              </a:lnSpc>
              <a:buFont typeface="+mj-lt"/>
              <a:buAutoNum type="arabicPeriod"/>
            </a:pPr>
            <a:r>
              <a:rPr lang="zh-CN" altLang="en-US">
                <a:solidFill>
                  <a:schemeClr val="accent1"/>
                </a:solidFill>
              </a:rPr>
              <a:t>文件</a:t>
            </a:r>
            <a:r>
              <a:rPr lang="en-US" altLang="zh-CN">
                <a:solidFill>
                  <a:schemeClr val="accent1"/>
                </a:solidFill>
              </a:rPr>
              <a:t>I/O</a:t>
            </a:r>
            <a:r>
              <a:rPr lang="zh-CN" altLang="en-US">
                <a:solidFill>
                  <a:schemeClr val="accent1"/>
                </a:solidFill>
              </a:rPr>
              <a:t>使用文件描述符打开操作一个文件，可以访问不同类型的文件（例如普通文件、设备文件和管道文件等）。</a:t>
            </a:r>
            <a:r>
              <a:rPr lang="zh-CN" altLang="en-US">
                <a:solidFill>
                  <a:schemeClr val="accent2"/>
                </a:solidFill>
              </a:rPr>
              <a:t>而标准</a:t>
            </a:r>
            <a:r>
              <a:rPr lang="en-US" altLang="zh-CN">
                <a:solidFill>
                  <a:schemeClr val="accent2"/>
                </a:solidFill>
              </a:rPr>
              <a:t>I/O</a:t>
            </a:r>
            <a:r>
              <a:rPr lang="zh-CN" altLang="en-US">
                <a:solidFill>
                  <a:schemeClr val="accent2"/>
                </a:solidFill>
              </a:rPr>
              <a:t>使用</a:t>
            </a:r>
            <a:r>
              <a:rPr lang="en-US" altLang="zh-CN">
                <a:solidFill>
                  <a:schemeClr val="accent2"/>
                </a:solidFill>
              </a:rPr>
              <a:t>FILE</a:t>
            </a:r>
            <a:r>
              <a:rPr lang="zh-CN" altLang="en-US">
                <a:solidFill>
                  <a:schemeClr val="accent2"/>
                </a:solidFill>
              </a:rPr>
              <a:t>指针来表示一个打开的文件，通常只能访问普通文件。</a:t>
            </a:r>
          </a:p>
          <a:p>
            <a:pPr marL="0" indent="0">
              <a:buNone/>
            </a:pPr>
            <a:endParaRPr lang="zh-CN" altLang="en-US"/>
          </a:p>
        </p:txBody>
      </p:sp>
    </p:spTree>
    <p:extLst>
      <p:ext uri="{BB962C8B-B14F-4D97-AF65-F5344CB8AC3E}">
        <p14:creationId xmlns:p14="http://schemas.microsoft.com/office/powerpoint/2010/main" val="4217945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30479A-6936-4B8F-9221-19656F48C3C4}"/>
              </a:ext>
            </a:extLst>
          </p:cNvPr>
          <p:cNvSpPr>
            <a:spLocks noGrp="1"/>
          </p:cNvSpPr>
          <p:nvPr>
            <p:ph type="title"/>
          </p:nvPr>
        </p:nvSpPr>
        <p:spPr/>
        <p:txBody>
          <a:bodyPr>
            <a:normAutofit/>
          </a:bodyPr>
          <a:lstStyle/>
          <a:p>
            <a:r>
              <a:rPr lang="zh-CN" altLang="en-US" sz="3200"/>
              <a:t>打开文件</a:t>
            </a:r>
          </a:p>
        </p:txBody>
      </p:sp>
      <p:sp>
        <p:nvSpPr>
          <p:cNvPr id="5" name="内容占位符 4">
            <a:extLst>
              <a:ext uri="{FF2B5EF4-FFF2-40B4-BE49-F238E27FC236}">
                <a16:creationId xmlns:a16="http://schemas.microsoft.com/office/drawing/2014/main" id="{F3E035F9-5224-4882-BA29-471E00C99C1A}"/>
              </a:ext>
            </a:extLst>
          </p:cNvPr>
          <p:cNvSpPr>
            <a:spLocks noGrp="1"/>
          </p:cNvSpPr>
          <p:nvPr>
            <p:ph sz="half" idx="1"/>
          </p:nvPr>
        </p:nvSpPr>
        <p:spPr>
          <a:xfrm>
            <a:off x="838199" y="1825625"/>
            <a:ext cx="10515599" cy="4351338"/>
          </a:xfrm>
        </p:spPr>
        <p:txBody>
          <a:bodyPr>
            <a:noAutofit/>
          </a:bodyPr>
          <a:lstStyle/>
          <a:p>
            <a:pPr marL="0" indent="0">
              <a:buNone/>
            </a:pPr>
            <a:r>
              <a:rPr lang="zh-CN" altLang="en-US" sz="2400">
                <a:solidFill>
                  <a:schemeClr val="accent1">
                    <a:lumMod val="75000"/>
                  </a:schemeClr>
                </a:solidFill>
              </a:rPr>
              <a:t>打开文件</a:t>
            </a:r>
            <a:r>
              <a:rPr lang="en-US" altLang="zh-CN" sz="2400">
                <a:solidFill>
                  <a:schemeClr val="accent1">
                    <a:lumMod val="75000"/>
                  </a:schemeClr>
                </a:solidFill>
              </a:rPr>
              <a:t>API</a:t>
            </a:r>
            <a:r>
              <a:rPr lang="zh-CN" altLang="en-US" sz="2400">
                <a:solidFill>
                  <a:schemeClr val="accent1">
                    <a:lumMod val="75000"/>
                  </a:schemeClr>
                </a:solidFill>
              </a:rPr>
              <a:t>函数声明</a:t>
            </a:r>
            <a:r>
              <a:rPr lang="en-US" altLang="zh-CN" sz="2400">
                <a:solidFill>
                  <a:schemeClr val="accent1">
                    <a:lumMod val="75000"/>
                  </a:schemeClr>
                </a:solidFill>
              </a:rPr>
              <a:t>:</a:t>
            </a:r>
          </a:p>
          <a:p>
            <a:pPr marL="0" indent="0">
              <a:buNone/>
            </a:pPr>
            <a:r>
              <a:rPr lang="en-US" altLang="zh-CN" sz="2400">
                <a:solidFill>
                  <a:schemeClr val="accent1">
                    <a:lumMod val="75000"/>
                  </a:schemeClr>
                </a:solidFill>
              </a:rPr>
              <a:t>int open(const char *pathname,int flags,int perms);</a:t>
            </a:r>
          </a:p>
          <a:p>
            <a:pPr marL="0" indent="0">
              <a:buNone/>
            </a:pPr>
            <a:r>
              <a:rPr lang="zh-CN" altLang="en-US" sz="2400">
                <a:solidFill>
                  <a:schemeClr val="accent2">
                    <a:lumMod val="75000"/>
                  </a:schemeClr>
                </a:solidFill>
              </a:rPr>
              <a:t>参数</a:t>
            </a:r>
            <a:r>
              <a:rPr lang="en-US" altLang="zh-CN" sz="2400">
                <a:solidFill>
                  <a:schemeClr val="accent2">
                    <a:lumMod val="75000"/>
                  </a:schemeClr>
                </a:solidFill>
              </a:rPr>
              <a:t>:</a:t>
            </a:r>
          </a:p>
          <a:p>
            <a:pPr marL="0" indent="0">
              <a:buNone/>
            </a:pPr>
            <a:r>
              <a:rPr lang="en-US" altLang="zh-CN" sz="2400">
                <a:solidFill>
                  <a:schemeClr val="accent2">
                    <a:lumMod val="75000"/>
                  </a:schemeClr>
                </a:solidFill>
              </a:rPr>
              <a:t>pathname</a:t>
            </a:r>
            <a:r>
              <a:rPr lang="zh-CN" altLang="en-US" sz="2400">
                <a:solidFill>
                  <a:schemeClr val="accent2">
                    <a:lumMod val="75000"/>
                  </a:schemeClr>
                </a:solidFill>
              </a:rPr>
              <a:t>：打开文件名（可以包含具体路径名）</a:t>
            </a:r>
            <a:endParaRPr lang="en-US" altLang="zh-CN" sz="2400">
              <a:solidFill>
                <a:schemeClr val="accent2">
                  <a:lumMod val="75000"/>
                </a:schemeClr>
              </a:solidFill>
            </a:endParaRPr>
          </a:p>
          <a:p>
            <a:pPr marL="0" indent="0">
              <a:buNone/>
            </a:pPr>
            <a:r>
              <a:rPr lang="en-US" altLang="zh-CN" sz="2400">
                <a:solidFill>
                  <a:schemeClr val="accent2">
                    <a:lumMod val="75000"/>
                  </a:schemeClr>
                </a:solidFill>
              </a:rPr>
              <a:t>flags</a:t>
            </a:r>
            <a:r>
              <a:rPr lang="zh-CN" altLang="en-US" sz="2400">
                <a:solidFill>
                  <a:schemeClr val="accent2">
                    <a:lumMod val="75000"/>
                  </a:schemeClr>
                </a:solidFill>
              </a:rPr>
              <a:t>：打开文件的方式</a:t>
            </a:r>
            <a:endParaRPr lang="en-US" altLang="zh-CN" sz="2400">
              <a:solidFill>
                <a:schemeClr val="accent2">
                  <a:lumMod val="75000"/>
                </a:schemeClr>
              </a:solidFill>
            </a:endParaRPr>
          </a:p>
          <a:p>
            <a:pPr marL="0" indent="0">
              <a:buNone/>
            </a:pPr>
            <a:r>
              <a:rPr lang="en-US" altLang="zh-CN" sz="2400">
                <a:solidFill>
                  <a:schemeClr val="accent2">
                    <a:lumMod val="75000"/>
                  </a:schemeClr>
                </a:solidFill>
              </a:rPr>
              <a:t>perms</a:t>
            </a:r>
            <a:r>
              <a:rPr lang="zh-CN" altLang="en-US" sz="2400">
                <a:solidFill>
                  <a:schemeClr val="accent2">
                    <a:lumMod val="75000"/>
                  </a:schemeClr>
                </a:solidFill>
              </a:rPr>
              <a:t>：新建文件的权限，可以使用宏定义或者八进制文件权限码</a:t>
            </a:r>
            <a:endParaRPr lang="en-US" altLang="zh-CN" sz="2400">
              <a:solidFill>
                <a:schemeClr val="accent2">
                  <a:lumMod val="75000"/>
                </a:schemeClr>
              </a:solidFill>
            </a:endParaRPr>
          </a:p>
          <a:p>
            <a:pPr marL="0" indent="0">
              <a:buNone/>
            </a:pPr>
            <a:r>
              <a:rPr lang="zh-CN" altLang="en-US" sz="2400">
                <a:solidFill>
                  <a:schemeClr val="accent6">
                    <a:lumMod val="75000"/>
                  </a:schemeClr>
                </a:solidFill>
              </a:rPr>
              <a:t>返回值</a:t>
            </a:r>
            <a:r>
              <a:rPr lang="en-US" altLang="zh-CN" sz="2400">
                <a:solidFill>
                  <a:schemeClr val="accent6">
                    <a:lumMod val="75000"/>
                  </a:schemeClr>
                </a:solidFill>
              </a:rPr>
              <a:t>:</a:t>
            </a:r>
          </a:p>
          <a:p>
            <a:pPr marL="0" indent="0">
              <a:buNone/>
            </a:pPr>
            <a:r>
              <a:rPr lang="zh-CN" altLang="en-US" sz="2400">
                <a:solidFill>
                  <a:schemeClr val="accent6">
                    <a:lumMod val="75000"/>
                  </a:schemeClr>
                </a:solidFill>
              </a:rPr>
              <a:t>失败</a:t>
            </a:r>
            <a:r>
              <a:rPr lang="en-US" altLang="zh-CN" sz="2400">
                <a:solidFill>
                  <a:schemeClr val="accent6">
                    <a:lumMod val="75000"/>
                  </a:schemeClr>
                </a:solidFill>
              </a:rPr>
              <a:t>:-1/</a:t>
            </a:r>
            <a:r>
              <a:rPr lang="zh-CN" altLang="en-US" sz="2400">
                <a:solidFill>
                  <a:schemeClr val="accent6">
                    <a:lumMod val="75000"/>
                  </a:schemeClr>
                </a:solidFill>
              </a:rPr>
              <a:t>成功</a:t>
            </a:r>
            <a:r>
              <a:rPr lang="en-US" altLang="zh-CN" sz="2400">
                <a:solidFill>
                  <a:schemeClr val="accent6">
                    <a:lumMod val="75000"/>
                  </a:schemeClr>
                </a:solidFill>
              </a:rPr>
              <a:t>:</a:t>
            </a:r>
            <a:r>
              <a:rPr lang="zh-CN" altLang="en-US" sz="2400">
                <a:solidFill>
                  <a:schemeClr val="accent6">
                    <a:lumMod val="75000"/>
                  </a:schemeClr>
                </a:solidFill>
              </a:rPr>
              <a:t>文件描述符</a:t>
            </a:r>
            <a:endParaRPr lang="en-US" altLang="zh-CN" sz="2400">
              <a:solidFill>
                <a:schemeClr val="accent6">
                  <a:lumMod val="75000"/>
                </a:schemeClr>
              </a:solidFill>
            </a:endParaRPr>
          </a:p>
          <a:p>
            <a:pPr marL="0" indent="0">
              <a:buNone/>
            </a:pPr>
            <a:r>
              <a:rPr lang="zh-CN" altLang="en-US" sz="2400"/>
              <a:t>头文件</a:t>
            </a:r>
            <a:r>
              <a:rPr lang="en-US" altLang="zh-CN" sz="2400"/>
              <a:t>:&lt;sys/stat.h&gt;&lt;fcntl.h&gt;</a:t>
            </a:r>
            <a:endParaRPr lang="zh-CN" altLang="en-US" sz="2400"/>
          </a:p>
        </p:txBody>
      </p:sp>
    </p:spTree>
    <p:extLst>
      <p:ext uri="{BB962C8B-B14F-4D97-AF65-F5344CB8AC3E}">
        <p14:creationId xmlns:p14="http://schemas.microsoft.com/office/powerpoint/2010/main" val="1951755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4DF0DCA-E9E1-4D22-80E4-6CA5BDE81A0B}"/>
              </a:ext>
            </a:extLst>
          </p:cNvPr>
          <p:cNvSpPr>
            <a:spLocks noGrp="1"/>
          </p:cNvSpPr>
          <p:nvPr>
            <p:ph type="title"/>
          </p:nvPr>
        </p:nvSpPr>
        <p:spPr/>
        <p:txBody>
          <a:bodyPr>
            <a:normAutofit/>
          </a:bodyPr>
          <a:lstStyle/>
          <a:p>
            <a:r>
              <a:rPr lang="zh-CN" altLang="en-US"/>
              <a:t>打开文件</a:t>
            </a:r>
            <a:r>
              <a:rPr lang="en-US" altLang="zh-CN"/>
              <a:t>#</a:t>
            </a:r>
            <a:r>
              <a:rPr lang="zh-CN" altLang="en-US"/>
              <a:t>打开文件的方式</a:t>
            </a:r>
            <a:endParaRPr lang="zh-CN" altLang="en-US" sz="3200"/>
          </a:p>
        </p:txBody>
      </p:sp>
      <p:sp>
        <p:nvSpPr>
          <p:cNvPr id="6" name="内容占位符 5">
            <a:extLst>
              <a:ext uri="{FF2B5EF4-FFF2-40B4-BE49-F238E27FC236}">
                <a16:creationId xmlns:a16="http://schemas.microsoft.com/office/drawing/2014/main" id="{F94CEC96-E820-4BCB-9F76-901CAEC7BCB1}"/>
              </a:ext>
            </a:extLst>
          </p:cNvPr>
          <p:cNvSpPr>
            <a:spLocks noGrp="1"/>
          </p:cNvSpPr>
          <p:nvPr>
            <p:ph idx="1"/>
          </p:nvPr>
        </p:nvSpPr>
        <p:spPr>
          <a:xfrm>
            <a:off x="838200" y="1825624"/>
            <a:ext cx="10515600" cy="4835307"/>
          </a:xfrm>
        </p:spPr>
        <p:txBody>
          <a:bodyPr>
            <a:normAutofit/>
          </a:bodyPr>
          <a:lstStyle/>
          <a:p>
            <a:pPr marL="0" indent="0">
              <a:buNone/>
            </a:pPr>
            <a:r>
              <a:rPr lang="en-US" altLang="zh-CN"/>
              <a:t>flags</a:t>
            </a:r>
            <a:r>
              <a:rPr lang="zh-CN" altLang="en-US"/>
              <a:t>具体可用参数（若使用多个</a:t>
            </a:r>
            <a:r>
              <a:rPr lang="en-US" altLang="zh-CN"/>
              <a:t>flags</a:t>
            </a:r>
            <a:r>
              <a:rPr lang="zh-CN" altLang="en-US"/>
              <a:t>参数可以使用</a:t>
            </a:r>
            <a:r>
              <a:rPr lang="zh-CN" altLang="en-US">
                <a:solidFill>
                  <a:srgbClr val="FF0000"/>
                </a:solidFill>
              </a:rPr>
              <a:t>按位或（</a:t>
            </a:r>
            <a:r>
              <a:rPr lang="en-US" altLang="zh-CN">
                <a:solidFill>
                  <a:srgbClr val="FF0000"/>
                </a:solidFill>
              </a:rPr>
              <a:t>|</a:t>
            </a:r>
            <a:r>
              <a:rPr lang="zh-CN" altLang="en-US">
                <a:solidFill>
                  <a:srgbClr val="FF0000"/>
                </a:solidFill>
              </a:rPr>
              <a:t>）运算符</a:t>
            </a:r>
            <a:r>
              <a:rPr lang="zh-CN" altLang="en-US"/>
              <a:t>组合）</a:t>
            </a:r>
            <a:endParaRPr lang="en-US" altLang="zh-CN"/>
          </a:p>
          <a:p>
            <a:pPr marL="0" indent="0">
              <a:buNone/>
            </a:pPr>
            <a:r>
              <a:rPr lang="zh-CN" altLang="en-US"/>
              <a:t>注意：</a:t>
            </a:r>
            <a:r>
              <a:rPr lang="en-US" altLang="zh-CN"/>
              <a:t>O_RDONLY</a:t>
            </a:r>
            <a:r>
              <a:rPr lang="zh-CN" altLang="en-US"/>
              <a:t>与</a:t>
            </a:r>
            <a:r>
              <a:rPr lang="en-US" altLang="zh-CN"/>
              <a:t>O_WRONLY</a:t>
            </a:r>
            <a:r>
              <a:rPr lang="zh-CN" altLang="en-US"/>
              <a:t>与</a:t>
            </a:r>
            <a:r>
              <a:rPr lang="en-US" altLang="zh-CN"/>
              <a:t>O_RDWR</a:t>
            </a:r>
            <a:r>
              <a:rPr lang="zh-CN" altLang="en-US"/>
              <a:t>三个参数互斥，不可同时使用</a:t>
            </a:r>
            <a:endParaRPr lang="en-US" altLang="zh-CN"/>
          </a:p>
        </p:txBody>
      </p:sp>
      <p:graphicFrame>
        <p:nvGraphicFramePr>
          <p:cNvPr id="4" name="表格 3">
            <a:extLst>
              <a:ext uri="{FF2B5EF4-FFF2-40B4-BE49-F238E27FC236}">
                <a16:creationId xmlns:a16="http://schemas.microsoft.com/office/drawing/2014/main" id="{93043179-6452-41E4-B3F6-AB99A5CDF61A}"/>
              </a:ext>
            </a:extLst>
          </p:cNvPr>
          <p:cNvGraphicFramePr>
            <a:graphicFrameLocks noGrp="1"/>
          </p:cNvGraphicFramePr>
          <p:nvPr>
            <p:extLst>
              <p:ext uri="{D42A27DB-BD31-4B8C-83A1-F6EECF244321}">
                <p14:modId xmlns:p14="http://schemas.microsoft.com/office/powerpoint/2010/main" val="487804519"/>
              </p:ext>
            </p:extLst>
          </p:nvPr>
        </p:nvGraphicFramePr>
        <p:xfrm>
          <a:off x="838200" y="3603940"/>
          <a:ext cx="10515600" cy="3056991"/>
        </p:xfrm>
        <a:graphic>
          <a:graphicData uri="http://schemas.openxmlformats.org/drawingml/2006/table">
            <a:tbl>
              <a:tblPr/>
              <a:tblGrid>
                <a:gridCol w="1447800">
                  <a:extLst>
                    <a:ext uri="{9D8B030D-6E8A-4147-A177-3AD203B41FA5}">
                      <a16:colId xmlns:a16="http://schemas.microsoft.com/office/drawing/2014/main" val="2598255258"/>
                    </a:ext>
                  </a:extLst>
                </a:gridCol>
                <a:gridCol w="9067800">
                  <a:extLst>
                    <a:ext uri="{9D8B030D-6E8A-4147-A177-3AD203B41FA5}">
                      <a16:colId xmlns:a16="http://schemas.microsoft.com/office/drawing/2014/main" val="2168334581"/>
                    </a:ext>
                  </a:extLst>
                </a:gridCol>
              </a:tblGrid>
              <a:tr h="199210">
                <a:tc>
                  <a:txBody>
                    <a:bodyPr/>
                    <a:lstStyle/>
                    <a:p>
                      <a:pPr algn="l" fontAlgn="t"/>
                      <a:r>
                        <a:rPr lang="zh-CN" altLang="en-US" sz="1600">
                          <a:solidFill>
                            <a:srgbClr val="FFFFFF"/>
                          </a:solidFill>
                          <a:effectLst/>
                        </a:rPr>
                        <a:t>宏定义</a:t>
                      </a:r>
                    </a:p>
                  </a:txBody>
                  <a:tcPr marL="20046" marR="20046" marT="20046" marB="2004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rPr>
                        <a:t>含义</a:t>
                      </a:r>
                    </a:p>
                  </a:txBody>
                  <a:tcPr marL="20046" marR="20046" marT="20046" marB="2004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933473937"/>
                  </a:ext>
                </a:extLst>
              </a:tr>
              <a:tr h="340935">
                <a:tc>
                  <a:txBody>
                    <a:bodyPr/>
                    <a:lstStyle/>
                    <a:p>
                      <a:pPr fontAlgn="t"/>
                      <a:r>
                        <a:rPr lang="en-US" sz="1600">
                          <a:effectLst/>
                        </a:rPr>
                        <a:t>O_RDONLY</a:t>
                      </a: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rPr>
                        <a:t>以只读方式打开文件</a:t>
                      </a: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944093786"/>
                  </a:ext>
                </a:extLst>
              </a:tr>
              <a:tr h="236715">
                <a:tc>
                  <a:txBody>
                    <a:bodyPr/>
                    <a:lstStyle/>
                    <a:p>
                      <a:pPr fontAlgn="t"/>
                      <a:r>
                        <a:rPr lang="en-US" sz="1600">
                          <a:effectLst/>
                        </a:rPr>
                        <a:t>O_WRONLY</a:t>
                      </a: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c>
                  <a:txBody>
                    <a:bodyPr/>
                    <a:lstStyle/>
                    <a:p>
                      <a:pPr fontAlgn="t"/>
                      <a:r>
                        <a:rPr lang="zh-CN" altLang="en-US" sz="1600">
                          <a:effectLst/>
                        </a:rPr>
                        <a:t>以只写方式打开文件</a:t>
                      </a: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81874467"/>
                  </a:ext>
                </a:extLst>
              </a:tr>
              <a:tr h="335509">
                <a:tc>
                  <a:txBody>
                    <a:bodyPr/>
                    <a:lstStyle/>
                    <a:p>
                      <a:pPr fontAlgn="t"/>
                      <a:r>
                        <a:rPr lang="en-US" sz="1600">
                          <a:effectLst/>
                        </a:rPr>
                        <a:t>O_RDWR</a:t>
                      </a: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rPr>
                        <a:t>以可读可写方式打开文件</a:t>
                      </a:r>
                      <a:endParaRPr lang="en-US" altLang="zh-CN"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488491693"/>
                  </a:ext>
                </a:extLst>
              </a:tr>
              <a:tr h="236715">
                <a:tc>
                  <a:txBody>
                    <a:bodyPr/>
                    <a:lstStyle/>
                    <a:p>
                      <a:pPr fontAlgn="t"/>
                      <a:r>
                        <a:rPr lang="en-US" sz="1600">
                          <a:effectLst/>
                        </a:rPr>
                        <a:t>O_CREAT</a:t>
                      </a: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c>
                  <a:txBody>
                    <a:bodyPr/>
                    <a:lstStyle/>
                    <a:p>
                      <a:pPr fontAlgn="t"/>
                      <a:r>
                        <a:rPr lang="zh-CN" altLang="en-US" sz="1600">
                          <a:effectLst/>
                        </a:rPr>
                        <a:t>如果文件不存在，就创建这个文件，并使用参数</a:t>
                      </a:r>
                      <a:r>
                        <a:rPr lang="en-US" altLang="zh-CN" sz="1600">
                          <a:effectLst/>
                        </a:rPr>
                        <a:t>3</a:t>
                      </a:r>
                      <a:r>
                        <a:rPr lang="zh-CN" altLang="en-US" sz="1600">
                          <a:effectLst/>
                        </a:rPr>
                        <a:t>为其设置权限</a:t>
                      </a: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06339741"/>
                  </a:ext>
                </a:extLst>
              </a:tr>
              <a:tr h="407796">
                <a:tc>
                  <a:txBody>
                    <a:bodyPr/>
                    <a:lstStyle/>
                    <a:p>
                      <a:pPr fontAlgn="t"/>
                      <a:r>
                        <a:rPr lang="en-US" sz="1600">
                          <a:effectLst/>
                        </a:rPr>
                        <a:t>O_EXCL</a:t>
                      </a: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rPr>
                        <a:t>如果使用</a:t>
                      </a:r>
                      <a:r>
                        <a:rPr lang="en-US" altLang="zh-CN" sz="1600">
                          <a:effectLst/>
                        </a:rPr>
                        <a:t>O_CREAT</a:t>
                      </a:r>
                      <a:r>
                        <a:rPr lang="zh-CN" altLang="en-US" sz="1600">
                          <a:effectLst/>
                        </a:rPr>
                        <a:t>创建文件时文件已存在则返回错误信息。使用这个参数可以测试文件是否已存在</a:t>
                      </a: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229487396"/>
                  </a:ext>
                </a:extLst>
              </a:tr>
              <a:tr h="236715">
                <a:tc>
                  <a:txBody>
                    <a:bodyPr/>
                    <a:lstStyle/>
                    <a:p>
                      <a:pPr fontAlgn="t"/>
                      <a:r>
                        <a:rPr lang="en-US" sz="1600">
                          <a:effectLst/>
                        </a:rPr>
                        <a:t>O_NOCTTY</a:t>
                      </a: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c>
                  <a:txBody>
                    <a:bodyPr/>
                    <a:lstStyle/>
                    <a:p>
                      <a:pPr fontAlgn="t"/>
                      <a:r>
                        <a:rPr lang="zh-CN" altLang="en-US" sz="1600">
                          <a:effectLst/>
                        </a:rPr>
                        <a:t>若打开的是一个终端文件，则该终端不会成为当前进程的控制终端</a:t>
                      </a: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00347004"/>
                  </a:ext>
                </a:extLst>
              </a:tr>
              <a:tr h="236715">
                <a:tc>
                  <a:txBody>
                    <a:bodyPr/>
                    <a:lstStyle/>
                    <a:p>
                      <a:pPr fontAlgn="t"/>
                      <a:r>
                        <a:rPr lang="en-US" sz="1600">
                          <a:effectLst/>
                        </a:rPr>
                        <a:t>O_TRUNC</a:t>
                      </a: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rPr>
                        <a:t>若文件存在，则删除文件中全部原有数据并设置文件大小为</a:t>
                      </a:r>
                      <a:r>
                        <a:rPr lang="en-US" altLang="zh-CN" sz="1600">
                          <a:effectLst/>
                        </a:rPr>
                        <a:t>0</a:t>
                      </a:r>
                      <a:endParaRPr lang="zh-CN" alt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483667143"/>
                  </a:ext>
                </a:extLst>
              </a:tr>
              <a:tr h="236715">
                <a:tc>
                  <a:txBody>
                    <a:bodyPr/>
                    <a:lstStyle/>
                    <a:p>
                      <a:pPr marL="0" algn="l" defTabSz="914400" rtl="0" eaLnBrk="1" fontAlgn="t" latinLnBrk="0" hangingPunct="1"/>
                      <a:r>
                        <a:rPr lang="en-US" sz="1600" kern="1200">
                          <a:solidFill>
                            <a:schemeClr val="tx1"/>
                          </a:solidFill>
                          <a:effectLst/>
                          <a:latin typeface="+mn-lt"/>
                          <a:ea typeface="+mn-ea"/>
                          <a:cs typeface="+mn-cs"/>
                        </a:rPr>
                        <a:t>O_APPEND</a:t>
                      </a: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c>
                  <a:txBody>
                    <a:bodyPr/>
                    <a:lstStyle/>
                    <a:p>
                      <a:pPr marL="0" algn="l" defTabSz="914400" rtl="0" eaLnBrk="1" fontAlgn="t" latinLnBrk="0" hangingPunct="1"/>
                      <a:r>
                        <a:rPr lang="zh-CN" altLang="en-US" sz="1600" kern="1200">
                          <a:solidFill>
                            <a:schemeClr val="tx1"/>
                          </a:solidFill>
                          <a:effectLst/>
                          <a:latin typeface="+mn-lt"/>
                          <a:ea typeface="+mn-ea"/>
                          <a:cs typeface="+mn-cs"/>
                        </a:rPr>
                        <a:t>以添加形式打开文件，在对文件进行写数据操作时数据添加到文件末尾</a:t>
                      </a: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10163402"/>
                  </a:ext>
                </a:extLst>
              </a:tr>
            </a:tbl>
          </a:graphicData>
        </a:graphic>
      </p:graphicFrame>
    </p:spTree>
    <p:extLst>
      <p:ext uri="{BB962C8B-B14F-4D97-AF65-F5344CB8AC3E}">
        <p14:creationId xmlns:p14="http://schemas.microsoft.com/office/powerpoint/2010/main" val="259889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7C3AD-9EFB-4CE6-A73C-836F271CDBFA}"/>
              </a:ext>
            </a:extLst>
          </p:cNvPr>
          <p:cNvSpPr>
            <a:spLocks noGrp="1"/>
          </p:cNvSpPr>
          <p:nvPr>
            <p:ph type="title"/>
          </p:nvPr>
        </p:nvSpPr>
        <p:spPr/>
        <p:txBody>
          <a:bodyPr/>
          <a:lstStyle/>
          <a:p>
            <a:r>
              <a:rPr lang="zh-CN" altLang="en-US"/>
              <a:t>打开文件</a:t>
            </a:r>
            <a:r>
              <a:rPr lang="en-US" altLang="zh-CN"/>
              <a:t>#</a:t>
            </a:r>
            <a:r>
              <a:rPr lang="zh-CN" altLang="en-US"/>
              <a:t>新建文件的权限</a:t>
            </a:r>
          </a:p>
        </p:txBody>
      </p:sp>
      <p:sp>
        <p:nvSpPr>
          <p:cNvPr id="3" name="内容占位符 2">
            <a:extLst>
              <a:ext uri="{FF2B5EF4-FFF2-40B4-BE49-F238E27FC236}">
                <a16:creationId xmlns:a16="http://schemas.microsoft.com/office/drawing/2014/main" id="{DBCCC043-0DAB-4A3F-9BA5-68E659CDFF09}"/>
              </a:ext>
            </a:extLst>
          </p:cNvPr>
          <p:cNvSpPr>
            <a:spLocks noGrp="1"/>
          </p:cNvSpPr>
          <p:nvPr>
            <p:ph idx="1"/>
          </p:nvPr>
        </p:nvSpPr>
        <p:spPr>
          <a:xfrm>
            <a:off x="838200" y="1825625"/>
            <a:ext cx="10515600" cy="3419706"/>
          </a:xfrm>
        </p:spPr>
        <p:txBody>
          <a:bodyPr>
            <a:normAutofit/>
          </a:bodyPr>
          <a:lstStyle/>
          <a:p>
            <a:pPr marL="0" indent="0">
              <a:lnSpc>
                <a:spcPct val="150000"/>
              </a:lnSpc>
              <a:buNone/>
            </a:pPr>
            <a:r>
              <a:rPr lang="en-US" altLang="zh-CN"/>
              <a:t>	perms</a:t>
            </a:r>
            <a:r>
              <a:rPr lang="zh-CN" altLang="en-US"/>
              <a:t>表示新建文件的权限，可以使用宏定义或八进制文件权限码。</a:t>
            </a:r>
            <a:endParaRPr lang="en-US" altLang="zh-CN"/>
          </a:p>
          <a:p>
            <a:pPr marL="0" indent="0">
              <a:lnSpc>
                <a:spcPct val="150000"/>
              </a:lnSpc>
              <a:buNone/>
            </a:pPr>
            <a:r>
              <a:rPr lang="en-US" altLang="zh-CN"/>
              <a:t>	</a:t>
            </a:r>
            <a:r>
              <a:rPr lang="zh-CN" altLang="en-US"/>
              <a:t>其中宏定义的格式是：</a:t>
            </a:r>
            <a:r>
              <a:rPr lang="en-US" altLang="zh-CN"/>
              <a:t>S_I(R/W/X)(USR/GRP/OTH)</a:t>
            </a:r>
            <a:r>
              <a:rPr lang="zh-CN" altLang="en-US"/>
              <a:t>，其中</a:t>
            </a:r>
            <a:r>
              <a:rPr lang="en-US" altLang="zh-CN"/>
              <a:t>R/W/X</a:t>
            </a:r>
            <a:r>
              <a:rPr lang="zh-CN" altLang="en-US"/>
              <a:t>代表可读</a:t>
            </a:r>
            <a:r>
              <a:rPr lang="en-US" altLang="zh-CN"/>
              <a:t>/</a:t>
            </a:r>
            <a:r>
              <a:rPr lang="zh-CN" altLang="en-US"/>
              <a:t>可写</a:t>
            </a:r>
            <a:r>
              <a:rPr lang="en-US" altLang="zh-CN"/>
              <a:t>/</a:t>
            </a:r>
            <a:r>
              <a:rPr lang="zh-CN" altLang="en-US"/>
              <a:t>可执行，</a:t>
            </a:r>
            <a:r>
              <a:rPr lang="en-US" altLang="zh-CN"/>
              <a:t>USR/GRP/OTH</a:t>
            </a:r>
            <a:r>
              <a:rPr lang="zh-CN" altLang="en-US"/>
              <a:t>代表文件所有者</a:t>
            </a:r>
            <a:r>
              <a:rPr lang="en-US" altLang="zh-CN"/>
              <a:t>/</a:t>
            </a:r>
            <a:r>
              <a:rPr lang="zh-CN" altLang="en-US"/>
              <a:t>文件组</a:t>
            </a:r>
            <a:r>
              <a:rPr lang="en-US" altLang="zh-CN"/>
              <a:t>/</a:t>
            </a:r>
            <a:r>
              <a:rPr lang="zh-CN" altLang="en-US"/>
              <a:t>其他用户。</a:t>
            </a:r>
            <a:endParaRPr lang="en-US" altLang="zh-CN"/>
          </a:p>
          <a:p>
            <a:pPr marL="0" indent="0">
              <a:lnSpc>
                <a:spcPct val="150000"/>
              </a:lnSpc>
              <a:buNone/>
            </a:pPr>
            <a:r>
              <a:rPr lang="en-US" altLang="zh-CN"/>
              <a:t>	</a:t>
            </a:r>
            <a:r>
              <a:rPr lang="zh-CN" altLang="en-US"/>
              <a:t>例如：</a:t>
            </a:r>
            <a:r>
              <a:rPr lang="en-US" altLang="zh-CN"/>
              <a:t>S_IRUSR|S_IWUSR</a:t>
            </a:r>
            <a:r>
              <a:rPr lang="zh-CN" altLang="en-US"/>
              <a:t>表示设置文件所有者具有可读可写权限，即</a:t>
            </a:r>
            <a:r>
              <a:rPr lang="en-US" altLang="zh-CN"/>
              <a:t>0600</a:t>
            </a:r>
            <a:r>
              <a:rPr lang="zh-CN" altLang="en-US"/>
              <a:t>。</a:t>
            </a:r>
          </a:p>
        </p:txBody>
      </p:sp>
    </p:spTree>
    <p:extLst>
      <p:ext uri="{BB962C8B-B14F-4D97-AF65-F5344CB8AC3E}">
        <p14:creationId xmlns:p14="http://schemas.microsoft.com/office/powerpoint/2010/main" val="36109280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1176</Words>
  <Application>Microsoft Office PowerPoint</Application>
  <PresentationFormat>宽屏</PresentationFormat>
  <Paragraphs>176</Paragraphs>
  <Slides>21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vt:lpstr>
      <vt:lpstr>等线 Light</vt:lpstr>
      <vt:lpstr>微软雅黑</vt:lpstr>
      <vt:lpstr>Arial</vt:lpstr>
      <vt:lpstr>Office 主题​​</vt:lpstr>
      <vt:lpstr>Linux文件I/O概述</vt:lpstr>
      <vt:lpstr>POSIX规范</vt:lpstr>
      <vt:lpstr>虚拟文件系统VFS</vt:lpstr>
      <vt:lpstr>文件与文件描述符</vt:lpstr>
      <vt:lpstr>文件与文件描述符</vt:lpstr>
      <vt:lpstr>标准I/O与文件I/O的区别</vt:lpstr>
      <vt:lpstr>打开文件</vt:lpstr>
      <vt:lpstr>打开文件#打开文件的方式</vt:lpstr>
      <vt:lpstr>打开文件#新建文件的权限</vt:lpstr>
      <vt:lpstr>关闭文件</vt:lpstr>
      <vt:lpstr>读取文件</vt:lpstr>
      <vt:lpstr>写入文件</vt:lpstr>
      <vt:lpstr>文件定位</vt:lpstr>
      <vt:lpstr>文件定位#基准点所用常量</vt:lpstr>
      <vt:lpstr>文件锁</vt:lpstr>
      <vt:lpstr>文件锁</vt:lpstr>
      <vt:lpstr>文件锁</vt:lpstr>
      <vt:lpstr>文件锁</vt:lpstr>
      <vt:lpstr>文件锁#命令</vt:lpstr>
      <vt:lpstr>文件锁#结构体1</vt:lpstr>
      <vt:lpstr>文件锁#结构体2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陆 文辉</dc:creator>
  <cp:lastModifiedBy>陆 文辉</cp:lastModifiedBy>
  <cp:revision>429</cp:revision>
  <dcterms:created xsi:type="dcterms:W3CDTF">2019-07-28T05:07:29Z</dcterms:created>
  <dcterms:modified xsi:type="dcterms:W3CDTF">2019-07-28T13:35:31Z</dcterms:modified>
</cp:coreProperties>
</file>