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Baloo 2"/>
      <p:regular r:id="rId35"/>
      <p:bold r:id="rId36"/>
    </p:embeddedFont>
    <p:embeddedFont>
      <p:font typeface="Karl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Baloo2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Karla-regular.fntdata"/><Relationship Id="rId14" Type="http://schemas.openxmlformats.org/officeDocument/2006/relationships/slide" Target="slides/slide9.xml"/><Relationship Id="rId36" Type="http://schemas.openxmlformats.org/officeDocument/2006/relationships/font" Target="fonts/Baloo2-bold.fntdata"/><Relationship Id="rId17" Type="http://schemas.openxmlformats.org/officeDocument/2006/relationships/slide" Target="slides/slide12.xml"/><Relationship Id="rId39" Type="http://schemas.openxmlformats.org/officeDocument/2006/relationships/font" Target="fonts/Karla-italic.fntdata"/><Relationship Id="rId16" Type="http://schemas.openxmlformats.org/officeDocument/2006/relationships/slide" Target="slides/slide11.xml"/><Relationship Id="rId38" Type="http://schemas.openxmlformats.org/officeDocument/2006/relationships/font" Target="fonts/Karl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c48dbc617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c48dbc617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dbc6172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dbc6172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c73edcb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c73edcb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c73edcb4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c73edcb4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cc73edcb4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cc73edcb4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c49b47ac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c49b47ac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c49b47ac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c49b47ac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Artificial Lighting處，paper裡好像有寫錯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c49b47ac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c49b47ac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c48dbc61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c48dbc61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cc73edcb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cc73edcb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e65845f0e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e65845f0e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cc73edcb4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cc73edcb4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cc73edcb4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cc73edcb4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c481106ab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c481106a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cc73edcb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cc73edcb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481106a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c481106a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8a91df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8a91df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c49b47ac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c49b47ac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48dbc617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c48dbc617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dbc617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dbc617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257825"/>
            <a:ext cx="5935200" cy="215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3409900"/>
            <a:ext cx="3858900" cy="475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691850" y="46277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1325422" y="39652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47750" y="44612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2450050" y="-10569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161475" y="-63845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355300" y="-402850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2277750" y="1693550"/>
            <a:ext cx="4588500" cy="13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2277750" y="3004437"/>
            <a:ext cx="4588500" cy="44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1"/>
          <p:cNvSpPr/>
          <p:nvPr/>
        </p:nvSpPr>
        <p:spPr>
          <a:xfrm rot="5400000">
            <a:off x="-1644912" y="3312055"/>
            <a:ext cx="2803800" cy="242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rot="5400000">
            <a:off x="6529777" y="4403550"/>
            <a:ext cx="2350200" cy="2036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rot="5400000">
            <a:off x="1366905" y="-1168925"/>
            <a:ext cx="2198100" cy="1905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5400000">
            <a:off x="322648" y="-550498"/>
            <a:ext cx="2003100" cy="1736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rot="5400000">
            <a:off x="7384500" y="-412675"/>
            <a:ext cx="2681400" cy="232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rot="5400000">
            <a:off x="7980600" y="3282650"/>
            <a:ext cx="2871600" cy="248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 rot="5400000">
            <a:off x="6201600" y="-1131275"/>
            <a:ext cx="2111400" cy="182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>
            <a:off x="60000" y="4468041"/>
            <a:ext cx="2201400" cy="1907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rot="5400000">
            <a:off x="100200" y="1658625"/>
            <a:ext cx="1225800" cy="1062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 rot="5400000">
            <a:off x="4303738" y="4168355"/>
            <a:ext cx="1437300" cy="124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912188" y="1691152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2" type="subTitle"/>
          </p:nvPr>
        </p:nvSpPr>
        <p:spPr>
          <a:xfrm>
            <a:off x="5816863" y="1691152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3" type="subTitle"/>
          </p:nvPr>
        </p:nvSpPr>
        <p:spPr>
          <a:xfrm>
            <a:off x="1912188" y="286127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4" type="subTitle"/>
          </p:nvPr>
        </p:nvSpPr>
        <p:spPr>
          <a:xfrm>
            <a:off x="5816863" y="286127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5" type="title"/>
          </p:nvPr>
        </p:nvSpPr>
        <p:spPr>
          <a:xfrm>
            <a:off x="1000038" y="153980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hasCustomPrompt="1" idx="6" type="title"/>
          </p:nvPr>
        </p:nvSpPr>
        <p:spPr>
          <a:xfrm>
            <a:off x="1000038" y="2709925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7" type="title"/>
          </p:nvPr>
        </p:nvSpPr>
        <p:spPr>
          <a:xfrm>
            <a:off x="4910263" y="153980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8" type="title"/>
          </p:nvPr>
        </p:nvSpPr>
        <p:spPr>
          <a:xfrm>
            <a:off x="4910263" y="2709925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9" type="subTitle"/>
          </p:nvPr>
        </p:nvSpPr>
        <p:spPr>
          <a:xfrm>
            <a:off x="1912188" y="136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3" type="subTitle"/>
          </p:nvPr>
        </p:nvSpPr>
        <p:spPr>
          <a:xfrm>
            <a:off x="5816863" y="136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4" type="subTitle"/>
          </p:nvPr>
        </p:nvSpPr>
        <p:spPr>
          <a:xfrm>
            <a:off x="1912188" y="253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5" type="subTitle"/>
          </p:nvPr>
        </p:nvSpPr>
        <p:spPr>
          <a:xfrm>
            <a:off x="5816863" y="253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6" type="subTitle"/>
          </p:nvPr>
        </p:nvSpPr>
        <p:spPr>
          <a:xfrm>
            <a:off x="1912188" y="4031400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7" type="subTitle"/>
          </p:nvPr>
        </p:nvSpPr>
        <p:spPr>
          <a:xfrm>
            <a:off x="5816863" y="4031400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hasCustomPrompt="1" idx="18" type="title"/>
          </p:nvPr>
        </p:nvSpPr>
        <p:spPr>
          <a:xfrm>
            <a:off x="1000038" y="388005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9" type="title"/>
          </p:nvPr>
        </p:nvSpPr>
        <p:spPr>
          <a:xfrm>
            <a:off x="4910263" y="388005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20" type="subTitle"/>
          </p:nvPr>
        </p:nvSpPr>
        <p:spPr>
          <a:xfrm>
            <a:off x="1912188" y="37014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21" type="subTitle"/>
          </p:nvPr>
        </p:nvSpPr>
        <p:spPr>
          <a:xfrm>
            <a:off x="5816863" y="37014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rot="5400000">
            <a:off x="-886675" y="33241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5400000">
            <a:off x="3692101" y="4877804"/>
            <a:ext cx="1677900" cy="1454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 rot="5400000">
            <a:off x="8268300" y="1510525"/>
            <a:ext cx="1677000" cy="1453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rot="5400000">
            <a:off x="8528503" y="2326272"/>
            <a:ext cx="1531800" cy="132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rot="5400000">
            <a:off x="-786198" y="2303273"/>
            <a:ext cx="1419900" cy="1230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2075838" y="4072200"/>
            <a:ext cx="4992300" cy="53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2075850" y="3014100"/>
            <a:ext cx="49923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rot="5400000">
            <a:off x="1998450" y="166051"/>
            <a:ext cx="1347600" cy="1167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rot="5400000">
            <a:off x="909193" y="4326931"/>
            <a:ext cx="1535100" cy="1330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 rot="5400000">
            <a:off x="-362441" y="3217963"/>
            <a:ext cx="1955100" cy="1694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5400000">
            <a:off x="7341600" y="3067755"/>
            <a:ext cx="2178600" cy="1888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6770904" y="4380405"/>
            <a:ext cx="1538400" cy="1333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13100" y="1116088"/>
            <a:ext cx="3042600" cy="19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713100" y="3047613"/>
            <a:ext cx="3042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/>
          <p:nvPr>
            <p:ph idx="2" type="pic"/>
          </p:nvPr>
        </p:nvSpPr>
        <p:spPr>
          <a:xfrm rot="5400000">
            <a:off x="4638450" y="802625"/>
            <a:ext cx="4046700" cy="35382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47" name="Google Shape;147;p15"/>
          <p:cNvSpPr/>
          <p:nvPr/>
        </p:nvSpPr>
        <p:spPr>
          <a:xfrm rot="5400000">
            <a:off x="-1901697" y="26268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5400000">
            <a:off x="7010950" y="42976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5400000">
            <a:off x="1436700" y="-11401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5400000">
            <a:off x="8723950" y="150445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5400000">
            <a:off x="4572100" y="48296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5400000">
            <a:off x="5159800" y="-9802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5400000">
            <a:off x="-130050" y="47251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185650" y="-10865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0" y="1881025"/>
            <a:ext cx="352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4572000" y="2453725"/>
            <a:ext cx="3528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/>
          <p:nvPr/>
        </p:nvSpPr>
        <p:spPr>
          <a:xfrm rot="5400000">
            <a:off x="-1711197" y="33507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5400000">
            <a:off x="6802750" y="46214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5400000">
            <a:off x="8376225" y="5038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5400000">
            <a:off x="3280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rot="5400000">
            <a:off x="6623800" y="-4967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5400000">
            <a:off x="4705450" y="425767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5400000">
            <a:off x="55979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5400000">
            <a:off x="-261600" y="45280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029350" y="1794450"/>
            <a:ext cx="321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subTitle"/>
          </p:nvPr>
        </p:nvSpPr>
        <p:spPr>
          <a:xfrm>
            <a:off x="1029350" y="2367150"/>
            <a:ext cx="3216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/>
          <p:nvPr/>
        </p:nvSpPr>
        <p:spPr>
          <a:xfrm rot="5400000">
            <a:off x="-12878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 rot="5400000">
            <a:off x="6596700" y="3989400"/>
            <a:ext cx="3668400" cy="3178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 rot="5400000">
            <a:off x="7004800" y="-1122450"/>
            <a:ext cx="2046000" cy="1773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 rot="5400000">
            <a:off x="5247744" y="-873730"/>
            <a:ext cx="1864500" cy="1615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5400000">
            <a:off x="699250" y="-710750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5400000">
            <a:off x="5289250" y="486630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5400000">
            <a:off x="-386475" y="-10258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rot="5400000">
            <a:off x="427525" y="45055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4815738" y="1794450"/>
            <a:ext cx="341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" type="subTitle"/>
          </p:nvPr>
        </p:nvSpPr>
        <p:spPr>
          <a:xfrm>
            <a:off x="4815750" y="2367150"/>
            <a:ext cx="34104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/>
          <p:nvPr/>
        </p:nvSpPr>
        <p:spPr>
          <a:xfrm rot="5400000">
            <a:off x="8493631" y="2292928"/>
            <a:ext cx="1934700" cy="1676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rot="5400000">
            <a:off x="427235" y="4385964"/>
            <a:ext cx="2433900" cy="210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rot="5400000">
            <a:off x="-678813" y="3730800"/>
            <a:ext cx="1938300" cy="167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5400000">
            <a:off x="8301599" y="4041213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5400000">
            <a:off x="-713082" y="-937208"/>
            <a:ext cx="2451900" cy="2124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5400000">
            <a:off x="1059299" y="-967046"/>
            <a:ext cx="2008200" cy="1740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rot="5400000">
            <a:off x="6416549" y="-1270212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720000" y="1215751"/>
            <a:ext cx="77040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9"/>
          <p:cNvSpPr/>
          <p:nvPr/>
        </p:nvSpPr>
        <p:spPr>
          <a:xfrm rot="5400000">
            <a:off x="8446854" y="3360390"/>
            <a:ext cx="1494000" cy="1294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 rot="5400000">
            <a:off x="586200" y="4881700"/>
            <a:ext cx="1902900" cy="1649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5400000">
            <a:off x="-694200" y="45981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5400000">
            <a:off x="7682261" y="4704012"/>
            <a:ext cx="1497300" cy="12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rot="5400000">
            <a:off x="4911000" y="-11169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899275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2" type="subTitle"/>
          </p:nvPr>
        </p:nvSpPr>
        <p:spPr>
          <a:xfrm>
            <a:off x="3446025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3" type="subTitle"/>
          </p:nvPr>
        </p:nvSpPr>
        <p:spPr>
          <a:xfrm>
            <a:off x="5992750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4" type="subTitle"/>
          </p:nvPr>
        </p:nvSpPr>
        <p:spPr>
          <a:xfrm>
            <a:off x="899275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5" type="subTitle"/>
          </p:nvPr>
        </p:nvSpPr>
        <p:spPr>
          <a:xfrm>
            <a:off x="3446029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6" type="subTitle"/>
          </p:nvPr>
        </p:nvSpPr>
        <p:spPr>
          <a:xfrm>
            <a:off x="5992751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03" name="Google Shape;203;p20"/>
          <p:cNvSpPr/>
          <p:nvPr/>
        </p:nvSpPr>
        <p:spPr>
          <a:xfrm rot="5400000">
            <a:off x="430450" y="46277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rot="5400000">
            <a:off x="-1325422" y="37556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5400000">
            <a:off x="6597025" y="45230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rot="5400000">
            <a:off x="2637450" y="-132425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941900" y="-835500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735500" y="395270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rot="5400000">
            <a:off x="4070550" y="49037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100" y="2343250"/>
            <a:ext cx="4330200" cy="15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273975" y="1163900"/>
            <a:ext cx="1208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3100" y="3904750"/>
            <a:ext cx="4330200" cy="434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rot="5400000">
            <a:off x="-951703" y="393747"/>
            <a:ext cx="1818300" cy="157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645051" y="4508906"/>
            <a:ext cx="2026200" cy="175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3741819" y="4766900"/>
            <a:ext cx="1430700" cy="1239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>
            <a:off x="35097" y="-375340"/>
            <a:ext cx="1427700" cy="1237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4890047" y="-699328"/>
            <a:ext cx="1818300" cy="157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" type="subTitle"/>
          </p:nvPr>
        </p:nvSpPr>
        <p:spPr>
          <a:xfrm>
            <a:off x="1700700" y="3943800"/>
            <a:ext cx="21753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2" type="subTitle"/>
          </p:nvPr>
        </p:nvSpPr>
        <p:spPr>
          <a:xfrm>
            <a:off x="5267972" y="3943800"/>
            <a:ext cx="21753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3" type="subTitle"/>
          </p:nvPr>
        </p:nvSpPr>
        <p:spPr>
          <a:xfrm>
            <a:off x="1700700" y="1415775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4" type="subTitle"/>
          </p:nvPr>
        </p:nvSpPr>
        <p:spPr>
          <a:xfrm>
            <a:off x="5267975" y="1415775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17" name="Google Shape;217;p21"/>
          <p:cNvSpPr/>
          <p:nvPr/>
        </p:nvSpPr>
        <p:spPr>
          <a:xfrm rot="5400000">
            <a:off x="-1322825" y="33987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5400000">
            <a:off x="8502603" y="28102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400000">
            <a:off x="-12450" y="4487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5400000">
            <a:off x="-1081600" y="-8917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rot="5400000">
            <a:off x="8433550" y="-4777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 rot="5400000">
            <a:off x="71248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rot="5400000">
            <a:off x="7813800" y="42726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1732125" y="2239000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2" type="subTitle"/>
          </p:nvPr>
        </p:nvSpPr>
        <p:spPr>
          <a:xfrm>
            <a:off x="4795475" y="2239000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3" type="subTitle"/>
          </p:nvPr>
        </p:nvSpPr>
        <p:spPr>
          <a:xfrm>
            <a:off x="1732125" y="3672951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4" type="subTitle"/>
          </p:nvPr>
        </p:nvSpPr>
        <p:spPr>
          <a:xfrm>
            <a:off x="4795475" y="3672951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5" type="subTitle"/>
          </p:nvPr>
        </p:nvSpPr>
        <p:spPr>
          <a:xfrm>
            <a:off x="1732126" y="1920400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6" type="subTitle"/>
          </p:nvPr>
        </p:nvSpPr>
        <p:spPr>
          <a:xfrm>
            <a:off x="4795475" y="1920400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7" type="subTitle"/>
          </p:nvPr>
        </p:nvSpPr>
        <p:spPr>
          <a:xfrm>
            <a:off x="1732126" y="3354348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8" type="subTitle"/>
          </p:nvPr>
        </p:nvSpPr>
        <p:spPr>
          <a:xfrm>
            <a:off x="4795475" y="3354348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5" name="Google Shape;235;p22"/>
          <p:cNvSpPr/>
          <p:nvPr/>
        </p:nvSpPr>
        <p:spPr>
          <a:xfrm rot="5400000">
            <a:off x="-18796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 rot="5400000">
            <a:off x="6711750" y="47821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5400000">
            <a:off x="-973650" y="-11401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5400000">
            <a:off x="7258950" y="-12288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 rot="5400000">
            <a:off x="8375850" y="399590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 rot="5400000">
            <a:off x="7952475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 rot="5400000">
            <a:off x="-765175" y="45603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1" type="subTitle"/>
          </p:nvPr>
        </p:nvSpPr>
        <p:spPr>
          <a:xfrm>
            <a:off x="875688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2" type="subTitle"/>
          </p:nvPr>
        </p:nvSpPr>
        <p:spPr>
          <a:xfrm>
            <a:off x="3505952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3" type="subTitle"/>
          </p:nvPr>
        </p:nvSpPr>
        <p:spPr>
          <a:xfrm>
            <a:off x="875688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4" type="subTitle"/>
          </p:nvPr>
        </p:nvSpPr>
        <p:spPr>
          <a:xfrm>
            <a:off x="3505952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5" type="subTitle"/>
          </p:nvPr>
        </p:nvSpPr>
        <p:spPr>
          <a:xfrm>
            <a:off x="6136212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6" type="subTitle"/>
          </p:nvPr>
        </p:nvSpPr>
        <p:spPr>
          <a:xfrm>
            <a:off x="6136212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7" type="subTitle"/>
          </p:nvPr>
        </p:nvSpPr>
        <p:spPr>
          <a:xfrm>
            <a:off x="3505952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8" type="subTitle"/>
          </p:nvPr>
        </p:nvSpPr>
        <p:spPr>
          <a:xfrm>
            <a:off x="3505952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9" type="subTitle"/>
          </p:nvPr>
        </p:nvSpPr>
        <p:spPr>
          <a:xfrm>
            <a:off x="6136212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3" type="subTitle"/>
          </p:nvPr>
        </p:nvSpPr>
        <p:spPr>
          <a:xfrm>
            <a:off x="6136212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14" type="subTitle"/>
          </p:nvPr>
        </p:nvSpPr>
        <p:spPr>
          <a:xfrm>
            <a:off x="875688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15" type="subTitle"/>
          </p:nvPr>
        </p:nvSpPr>
        <p:spPr>
          <a:xfrm>
            <a:off x="875688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 rot="5400000">
            <a:off x="-17653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5400000">
            <a:off x="7227000" y="4773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 rot="5400000">
            <a:off x="7042900" y="-992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 rot="5400000">
            <a:off x="8433000" y="38420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 rot="5400000">
            <a:off x="5957175" y="-13071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rot="5400000">
            <a:off x="-677375" y="47756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hasCustomPrompt="1" idx="2" type="title"/>
          </p:nvPr>
        </p:nvSpPr>
        <p:spPr>
          <a:xfrm>
            <a:off x="1271750" y="4108475"/>
            <a:ext cx="1507200" cy="4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8" name="Google Shape;268;p24"/>
          <p:cNvSpPr txBox="1"/>
          <p:nvPr>
            <p:ph hasCustomPrompt="1" idx="3" type="title"/>
          </p:nvPr>
        </p:nvSpPr>
        <p:spPr>
          <a:xfrm>
            <a:off x="3816775" y="4108550"/>
            <a:ext cx="1507200" cy="4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9" name="Google Shape;269;p24"/>
          <p:cNvSpPr txBox="1"/>
          <p:nvPr>
            <p:ph hasCustomPrompt="1" idx="4" type="title"/>
          </p:nvPr>
        </p:nvSpPr>
        <p:spPr>
          <a:xfrm>
            <a:off x="6361700" y="4108550"/>
            <a:ext cx="1507200" cy="4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899275" y="258885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5" type="subTitle"/>
          </p:nvPr>
        </p:nvSpPr>
        <p:spPr>
          <a:xfrm>
            <a:off x="3446025" y="258885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idx="6" type="subTitle"/>
          </p:nvPr>
        </p:nvSpPr>
        <p:spPr>
          <a:xfrm>
            <a:off x="5992750" y="258885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7" type="subTitle"/>
          </p:nvPr>
        </p:nvSpPr>
        <p:spPr>
          <a:xfrm>
            <a:off x="899275" y="227022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8" type="subTitle"/>
          </p:nvPr>
        </p:nvSpPr>
        <p:spPr>
          <a:xfrm>
            <a:off x="3446029" y="227022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9" type="subTitle"/>
          </p:nvPr>
        </p:nvSpPr>
        <p:spPr>
          <a:xfrm>
            <a:off x="5992751" y="227022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 rot="5400000">
            <a:off x="-1901697" y="26268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rot="5400000">
            <a:off x="7738550" y="46804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rot="5400000">
            <a:off x="7808000" y="-12970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 rot="5400000">
            <a:off x="8723950" y="14848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 rot="5400000">
            <a:off x="4572100" y="48296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 rot="5400000">
            <a:off x="3613825" y="-12671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rot="5400000">
            <a:off x="-130050" y="47251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 rot="5400000">
            <a:off x="1205075" y="-10865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5"/>
          <p:cNvSpPr/>
          <p:nvPr/>
        </p:nvSpPr>
        <p:spPr>
          <a:xfrm rot="5400000">
            <a:off x="-17653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227000" y="4773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rot="5400000">
            <a:off x="7042900" y="-992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 rot="5400000">
            <a:off x="8433000" y="38420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 rot="5400000">
            <a:off x="5957175" y="-13071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 rot="5400000">
            <a:off x="-677375" y="47756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6" name="Google Shape;296;p26"/>
          <p:cNvSpPr/>
          <p:nvPr/>
        </p:nvSpPr>
        <p:spPr>
          <a:xfrm rot="5400000">
            <a:off x="5489316" y="49311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 rot="5400000">
            <a:off x="-130350" y="50001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 rot="5400000">
            <a:off x="314300" y="-13204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rot="5400000">
            <a:off x="-1218400" y="-5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rot="5400000">
            <a:off x="8325550" y="-677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rot="5400000">
            <a:off x="-1345900" y="4369350"/>
            <a:ext cx="1908600" cy="1653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rot="5400000">
            <a:off x="6461700" y="-12506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rot="5400000">
            <a:off x="7676475" y="47341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5430900" y="678375"/>
            <a:ext cx="3000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6" name="Google Shape;306;p27"/>
          <p:cNvSpPr txBox="1"/>
          <p:nvPr>
            <p:ph idx="1" type="subTitle"/>
          </p:nvPr>
        </p:nvSpPr>
        <p:spPr>
          <a:xfrm>
            <a:off x="5430900" y="1551375"/>
            <a:ext cx="30000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7"/>
          <p:cNvSpPr txBox="1"/>
          <p:nvPr/>
        </p:nvSpPr>
        <p:spPr>
          <a:xfrm>
            <a:off x="5430900" y="3357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8" name="Google Shape;308;p27"/>
          <p:cNvSpPr/>
          <p:nvPr/>
        </p:nvSpPr>
        <p:spPr>
          <a:xfrm rot="5400000">
            <a:off x="553950" y="44541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 rot="5400000">
            <a:off x="8721203" y="25435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 rot="5400000">
            <a:off x="-526800" y="37576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 rot="5400000">
            <a:off x="-1081600" y="-8917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 rot="5400000">
            <a:off x="388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 rot="5400000">
            <a:off x="8401900" y="41604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5335375" y="3006075"/>
            <a:ext cx="3152700" cy="124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/>
          <p:nvPr/>
        </p:nvSpPr>
        <p:spPr>
          <a:xfrm rot="5400000">
            <a:off x="-1711197" y="33507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5400000">
            <a:off x="6802750" y="46214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 rot="5400000">
            <a:off x="8376225" y="5038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 rot="5400000">
            <a:off x="3280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rot="5400000">
            <a:off x="6623800" y="-4967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 rot="5400000">
            <a:off x="4705450" y="425767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 rot="5400000">
            <a:off x="55979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rot="5400000">
            <a:off x="-261600" y="45280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 rot="5400000">
            <a:off x="8493631" y="2292928"/>
            <a:ext cx="1934700" cy="1676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 rot="5400000">
            <a:off x="427235" y="4385964"/>
            <a:ext cx="2433900" cy="210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 rot="5400000">
            <a:off x="-678813" y="3730800"/>
            <a:ext cx="1938300" cy="167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 rot="5400000">
            <a:off x="8301599" y="4041213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 rot="5400000">
            <a:off x="-713082" y="-937208"/>
            <a:ext cx="2451900" cy="2124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 rot="5400000">
            <a:off x="1059299" y="-967046"/>
            <a:ext cx="2008200" cy="1740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rot="5400000">
            <a:off x="6416549" y="-1270212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 rot="5400000">
            <a:off x="-17653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rot="5400000">
            <a:off x="7227000" y="4773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 rot="5400000">
            <a:off x="7042900" y="-992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 rot="5400000">
            <a:off x="8433000" y="38420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 rot="5400000">
            <a:off x="5957175" y="-13071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 rot="5400000">
            <a:off x="-677375" y="47756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 rot="5400000">
            <a:off x="-1751850" y="35698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5400000">
            <a:off x="7189503" y="36865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5400000">
            <a:off x="-130350" y="47965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5400000">
            <a:off x="-1217850" y="-5119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196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5400000">
            <a:off x="8433550" y="-4777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5400000">
            <a:off x="71248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5946900" y="45393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 rot="5400000">
            <a:off x="5489316" y="49311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5400000">
            <a:off x="-130350" y="50001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5400000">
            <a:off x="314300" y="-13204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 rot="5400000">
            <a:off x="-1218400" y="-5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 rot="5400000">
            <a:off x="8325550" y="-677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 rot="5400000">
            <a:off x="-1345900" y="4369350"/>
            <a:ext cx="1908600" cy="1653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 rot="5400000">
            <a:off x="6461700" y="-12506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 rot="5400000">
            <a:off x="7676475" y="47341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2554647" y="2161086"/>
            <a:ext cx="4997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592025" y="3482429"/>
            <a:ext cx="4997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2554647" y="1842475"/>
            <a:ext cx="4997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592038" y="3163818"/>
            <a:ext cx="4997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5400000">
            <a:off x="-1322825" y="33987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5400000">
            <a:off x="8502603" y="28102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5400000">
            <a:off x="-12450" y="4487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1081600" y="-8917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5400000">
            <a:off x="8433550" y="-4777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rot="5400000">
            <a:off x="71248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rot="5400000">
            <a:off x="7813800" y="42726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 rot="5400000">
            <a:off x="8446854" y="2777865"/>
            <a:ext cx="1494000" cy="1294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5400000">
            <a:off x="214025" y="4881700"/>
            <a:ext cx="1902900" cy="1649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5400000">
            <a:off x="-650525" y="43695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5400000">
            <a:off x="8640286" y="3701412"/>
            <a:ext cx="1497300" cy="12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5400000">
            <a:off x="-433839" y="-753288"/>
            <a:ext cx="1497300" cy="12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rot="5400000">
            <a:off x="7673250" y="-10788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661800" y="1723563"/>
            <a:ext cx="37689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661800" y="1134838"/>
            <a:ext cx="3768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rot="5400000">
            <a:off x="-1711197" y="33507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6802750" y="46214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rot="5400000">
            <a:off x="-980550" y="-6448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5400000">
            <a:off x="4957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rot="5400000">
            <a:off x="3250900" y="-607625"/>
            <a:ext cx="1729200" cy="1498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5400000">
            <a:off x="4705450" y="425767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5400000">
            <a:off x="8320650" y="-5750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5400000">
            <a:off x="-261600" y="45280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2114550" y="2571750"/>
            <a:ext cx="4914900" cy="203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 rot="5400000">
            <a:off x="-1604097" y="25697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5400000">
            <a:off x="7454100" y="42613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5400000">
            <a:off x="7331750" y="-9265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5400000">
            <a:off x="8514400" y="17324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5400000">
            <a:off x="4412850" y="47092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rot="5400000">
            <a:off x="193800" y="44965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rot="5400000">
            <a:off x="614700" y="-5308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rot="5400000">
            <a:off x="669375" y="41074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5400000">
            <a:off x="-831297" y="27373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rot="5400000">
            <a:off x="7423800" y="2821300"/>
            <a:ext cx="2766600" cy="2397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rot="5400000">
            <a:off x="6265100" y="387380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5400000">
            <a:off x="4195150" y="-907825"/>
            <a:ext cx="2189700" cy="18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5400000">
            <a:off x="2775400" y="-106601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384225" y="539400"/>
            <a:ext cx="4039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0"/>
          <p:cNvSpPr/>
          <p:nvPr/>
        </p:nvSpPr>
        <p:spPr>
          <a:xfrm rot="5400000">
            <a:off x="547503" y="37994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 rot="5400000">
            <a:off x="1750575" y="-11542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 rot="5400000">
            <a:off x="709050" y="-7084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rot="5400000">
            <a:off x="7237500" y="37930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rot="5400000">
            <a:off x="-1000050" y="34711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 rot="5400000">
            <a:off x="5975200" y="4440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6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slide" Target="/ppt/slides/slide2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slide" Target="/ppt/slides/slide20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slide" Target="/ppt/slides/slide16.xml"/><Relationship Id="rId5" Type="http://schemas.openxmlformats.org/officeDocument/2006/relationships/slide" Target="/ppt/slides/slide18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ctrTitle"/>
          </p:nvPr>
        </p:nvSpPr>
        <p:spPr>
          <a:xfrm>
            <a:off x="211775" y="1644550"/>
            <a:ext cx="6241800" cy="16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Fuzzy Logic Controller Controls a Smart Lighting System for Energy Savings</a:t>
            </a:r>
            <a:r>
              <a:rPr lang="en" sz="4000">
                <a:solidFill>
                  <a:schemeClr val="dk1"/>
                </a:solidFill>
              </a:rPr>
              <a:t> </a:t>
            </a:r>
            <a:endParaRPr b="0" sz="4000">
              <a:solidFill>
                <a:schemeClr val="accent1"/>
              </a:solidFill>
            </a:endParaRPr>
          </a:p>
        </p:txBody>
      </p:sp>
      <p:sp>
        <p:nvSpPr>
          <p:cNvPr id="356" name="Google Shape;356;p32"/>
          <p:cNvSpPr/>
          <p:nvPr/>
        </p:nvSpPr>
        <p:spPr>
          <a:xfrm rot="5400000">
            <a:off x="6173050" y="820050"/>
            <a:ext cx="4211100" cy="3649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6453700" y="1245250"/>
            <a:ext cx="2506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電機3A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109206532 王昱達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電機4A 108303517 張家豪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電機3A 109302025 盧欣靖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電機3A 109501510 林采玟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電機4A 108303526 劉亦修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電機3A 108601205 王佑恩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</a:t>
            </a:r>
            <a:r>
              <a:rPr lang="en" sz="2500">
                <a:solidFill>
                  <a:srgbClr val="000000"/>
                </a:solidFill>
              </a:rPr>
              <a:t>. </a:t>
            </a:r>
            <a:r>
              <a:rPr lang="en" sz="2500">
                <a:solidFill>
                  <a:srgbClr val="000000"/>
                </a:solidFill>
              </a:rPr>
              <a:t>Lighting comfort constraint</a:t>
            </a:r>
            <a:endParaRPr/>
          </a:p>
        </p:txBody>
      </p:sp>
      <p:sp>
        <p:nvSpPr>
          <p:cNvPr id="483" name="Google Shape;483;p41"/>
          <p:cNvSpPr txBox="1"/>
          <p:nvPr>
            <p:ph idx="4294967295" type="body"/>
          </p:nvPr>
        </p:nvSpPr>
        <p:spPr>
          <a:xfrm>
            <a:off x="720000" y="1215751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Comfort diagram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75" y="1739551"/>
            <a:ext cx="2992566" cy="30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>
            <p:ph idx="4294967295" type="body"/>
          </p:nvPr>
        </p:nvSpPr>
        <p:spPr>
          <a:xfrm>
            <a:off x="3971775" y="1215750"/>
            <a:ext cx="38520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Lighting comfort parameter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Color temperature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Illumination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1"/>
          <p:cNvSpPr txBox="1"/>
          <p:nvPr>
            <p:ph idx="4294967295" type="body"/>
          </p:nvPr>
        </p:nvSpPr>
        <p:spPr>
          <a:xfrm>
            <a:off x="3971775" y="4019800"/>
            <a:ext cx="4362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Low level of illumination, low color temperature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87" name="Google Shape;487;p41"/>
          <p:cNvCxnSpPr/>
          <p:nvPr/>
        </p:nvCxnSpPr>
        <p:spPr>
          <a:xfrm>
            <a:off x="2923500" y="3521825"/>
            <a:ext cx="95190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8" name="Google Shape;488;p41"/>
          <p:cNvSpPr txBox="1"/>
          <p:nvPr>
            <p:ph idx="4294967295" type="body"/>
          </p:nvPr>
        </p:nvSpPr>
        <p:spPr>
          <a:xfrm>
            <a:off x="3971775" y="2617775"/>
            <a:ext cx="38520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*electric lamps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Daylight white: 6000k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Neutral white: 4000k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Warm white: 3000k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B. Lighting comfort constraint</a:t>
            </a:r>
            <a:endParaRPr/>
          </a:p>
        </p:txBody>
      </p:sp>
      <p:sp>
        <p:nvSpPr>
          <p:cNvPr id="494" name="Google Shape;494;p42"/>
          <p:cNvSpPr txBox="1"/>
          <p:nvPr>
            <p:ph idx="4294967295" type="body"/>
          </p:nvPr>
        </p:nvSpPr>
        <p:spPr>
          <a:xfrm>
            <a:off x="720000" y="1215751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loo 2"/>
                <a:ea typeface="Baloo 2"/>
                <a:cs typeface="Baloo 2"/>
                <a:sym typeface="Baloo 2"/>
              </a:rPr>
              <a:t>Lighting comfort constraints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495" name="Google Shape;4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75" y="1739550"/>
            <a:ext cx="3213572" cy="8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2"/>
          <p:cNvSpPr txBox="1"/>
          <p:nvPr>
            <p:ph idx="4294967295" type="body"/>
          </p:nvPr>
        </p:nvSpPr>
        <p:spPr>
          <a:xfrm>
            <a:off x="802975" y="2655025"/>
            <a:ext cx="50763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loo 2"/>
                <a:ea typeface="Baloo 2"/>
                <a:cs typeface="Baloo 2"/>
                <a:sym typeface="Baloo 2"/>
              </a:rPr>
              <a:t>*Consider lighting comfort</a:t>
            </a:r>
            <a:endParaRPr b="1"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2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min </a:t>
            </a: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: lower limit of illumination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2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max </a:t>
            </a: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: upper limit of illumination</a:t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2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: total illumination value in room i</a:t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th: least intensity of light visible to the eyes</a:t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Ci: level of lighting comfort for user</a:t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4144325" y="1975775"/>
            <a:ext cx="14817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8" name="Google Shape;498;p42"/>
          <p:cNvCxnSpPr/>
          <p:nvPr/>
        </p:nvCxnSpPr>
        <p:spPr>
          <a:xfrm>
            <a:off x="3525675" y="2393225"/>
            <a:ext cx="20763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9" name="Google Shape;499;p42"/>
          <p:cNvSpPr txBox="1"/>
          <p:nvPr/>
        </p:nvSpPr>
        <p:spPr>
          <a:xfrm>
            <a:off x="5698425" y="1739550"/>
            <a:ext cx="31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room(1), room(2), ⋯⋯, room(n)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5698425" y="2103575"/>
            <a:ext cx="26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lamp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candle, ⋯⋯, light bulb (total m luminaries)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3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B. Lighting comfort constraint</a:t>
            </a:r>
            <a:endParaRPr/>
          </a:p>
        </p:txBody>
      </p:sp>
      <p:sp>
        <p:nvSpPr>
          <p:cNvPr id="506" name="Google Shape;506;p43"/>
          <p:cNvSpPr txBox="1"/>
          <p:nvPr>
            <p:ph idx="4294967295" type="body"/>
          </p:nvPr>
        </p:nvSpPr>
        <p:spPr>
          <a:xfrm>
            <a:off x="720075" y="1317900"/>
            <a:ext cx="50763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loo 2"/>
                <a:ea typeface="Baloo 2"/>
                <a:cs typeface="Baloo 2"/>
                <a:sym typeface="Baloo 2"/>
              </a:rPr>
              <a:t>Main objectives</a:t>
            </a:r>
            <a:endParaRPr b="1"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To decrease energy usage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To meet the lighting needs of the users</a:t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7" name="Google Shape;507;p43"/>
          <p:cNvSpPr txBox="1"/>
          <p:nvPr>
            <p:ph idx="4294967295" type="body"/>
          </p:nvPr>
        </p:nvSpPr>
        <p:spPr>
          <a:xfrm>
            <a:off x="776075" y="2345700"/>
            <a:ext cx="64884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loo 2"/>
                <a:ea typeface="Baloo 2"/>
                <a:cs typeface="Baloo 2"/>
                <a:sym typeface="Baloo 2"/>
              </a:rPr>
              <a:t>Objective functions(Take daylight into consideration)</a:t>
            </a:r>
            <a:endParaRPr b="1"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50" y="2816100"/>
            <a:ext cx="2329375" cy="11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43"/>
          <p:cNvCxnSpPr/>
          <p:nvPr/>
        </p:nvCxnSpPr>
        <p:spPr>
          <a:xfrm>
            <a:off x="3279425" y="3048000"/>
            <a:ext cx="14817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" name="Google Shape;510;p43"/>
          <p:cNvSpPr txBox="1"/>
          <p:nvPr/>
        </p:nvSpPr>
        <p:spPr>
          <a:xfrm>
            <a:off x="5164125" y="2816100"/>
            <a:ext cx="3377400" cy="104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E: overall energy consumption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rooms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DCi: duty cycle of all LEDs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P: luminary power consumption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1" name="Google Shape;511;p43"/>
          <p:cNvCxnSpPr/>
          <p:nvPr/>
        </p:nvCxnSpPr>
        <p:spPr>
          <a:xfrm>
            <a:off x="2793300" y="3706375"/>
            <a:ext cx="1242600" cy="40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2" name="Google Shape;512;p43"/>
          <p:cNvSpPr txBox="1"/>
          <p:nvPr/>
        </p:nvSpPr>
        <p:spPr>
          <a:xfrm>
            <a:off x="4099775" y="3997500"/>
            <a:ext cx="3791400" cy="83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Cf: lighting comfort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Ci: level of lighting comfort for the 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M: luminaries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B. Lighting comfort constraint</a:t>
            </a:r>
            <a:endParaRPr/>
          </a:p>
        </p:txBody>
      </p:sp>
      <p:sp>
        <p:nvSpPr>
          <p:cNvPr id="518" name="Google Shape;518;p44"/>
          <p:cNvSpPr txBox="1"/>
          <p:nvPr>
            <p:ph idx="4294967295" type="body"/>
          </p:nvPr>
        </p:nvSpPr>
        <p:spPr>
          <a:xfrm>
            <a:off x="660650" y="1745850"/>
            <a:ext cx="64884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Objective functions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9" name="Google Shape;5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25" y="2216250"/>
            <a:ext cx="2329375" cy="11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44"/>
          <p:cNvCxnSpPr/>
          <p:nvPr/>
        </p:nvCxnSpPr>
        <p:spPr>
          <a:xfrm>
            <a:off x="3164000" y="2800950"/>
            <a:ext cx="14817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21" name="Google Shape;5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00" y="2319763"/>
            <a:ext cx="3738900" cy="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4"/>
          <p:cNvSpPr txBox="1"/>
          <p:nvPr/>
        </p:nvSpPr>
        <p:spPr>
          <a:xfrm>
            <a:off x="2700050" y="2924825"/>
            <a:ext cx="24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Minimize energy consumption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B. Lighting comfort constraint</a:t>
            </a:r>
            <a:endParaRPr/>
          </a:p>
        </p:txBody>
      </p:sp>
      <p:pic>
        <p:nvPicPr>
          <p:cNvPr id="528" name="Google Shape;5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75" y="1781825"/>
            <a:ext cx="52387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5"/>
          <p:cNvSpPr txBox="1"/>
          <p:nvPr>
            <p:ph idx="4294967295" type="body"/>
          </p:nvPr>
        </p:nvSpPr>
        <p:spPr>
          <a:xfrm>
            <a:off x="720075" y="1251900"/>
            <a:ext cx="64884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Fuzzy Logic controller for the lighting system 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45"/>
          <p:cNvSpPr txBox="1"/>
          <p:nvPr>
            <p:ph idx="4294967295" type="body"/>
          </p:nvPr>
        </p:nvSpPr>
        <p:spPr>
          <a:xfrm>
            <a:off x="768275" y="3547150"/>
            <a:ext cx="66663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loo 2"/>
                <a:ea typeface="Baloo 2"/>
                <a:cs typeface="Baloo 2"/>
                <a:sym typeface="Baloo 2"/>
              </a:rPr>
              <a:t>Lighting comfort</a:t>
            </a:r>
            <a:endParaRPr b="1"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 subjective measure of user’s contentment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Difficult to categorize accurately with boundaries</a:t>
            </a:r>
            <a:endParaRPr sz="1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6096000" y="1781825"/>
            <a:ext cx="266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Resilient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Easy to construct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/>
          <p:nvPr/>
        </p:nvSpPr>
        <p:spPr>
          <a:xfrm rot="5400000">
            <a:off x="5070749" y="907795"/>
            <a:ext cx="3840300" cy="3327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 rot="5400000">
            <a:off x="2097575" y="908150"/>
            <a:ext cx="1561500" cy="1353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 txBox="1"/>
          <p:nvPr>
            <p:ph type="title"/>
          </p:nvPr>
        </p:nvSpPr>
        <p:spPr>
          <a:xfrm>
            <a:off x="713100" y="2343250"/>
            <a:ext cx="4330200" cy="15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DESIGNED FUZZY LOGIC CONTROLLER</a:t>
            </a:r>
            <a:endParaRPr sz="3500"/>
          </a:p>
        </p:txBody>
      </p:sp>
      <p:sp>
        <p:nvSpPr>
          <p:cNvPr id="539" name="Google Shape;539;p46"/>
          <p:cNvSpPr txBox="1"/>
          <p:nvPr>
            <p:ph idx="2" type="title"/>
          </p:nvPr>
        </p:nvSpPr>
        <p:spPr>
          <a:xfrm>
            <a:off x="2273975" y="1163900"/>
            <a:ext cx="12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 rot="5400000">
            <a:off x="8189803" y="2847550"/>
            <a:ext cx="2094600" cy="1815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 txBox="1"/>
          <p:nvPr/>
        </p:nvSpPr>
        <p:spPr>
          <a:xfrm>
            <a:off x="5518500" y="1791925"/>
            <a:ext cx="294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Baloo 2"/>
                <a:ea typeface="Baloo 2"/>
                <a:cs typeface="Baloo 2"/>
                <a:sym typeface="Baloo 2"/>
              </a:rPr>
              <a:t>A. Fuzzification</a:t>
            </a:r>
            <a:endParaRPr b="1" sz="25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Baloo 2"/>
                <a:ea typeface="Baloo 2"/>
                <a:cs typeface="Baloo 2"/>
                <a:sym typeface="Baloo 2"/>
              </a:rPr>
              <a:t>B. Inference</a:t>
            </a:r>
            <a:endParaRPr b="1" sz="25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Baloo 2"/>
                <a:ea typeface="Baloo 2"/>
                <a:cs typeface="Baloo 2"/>
                <a:sym typeface="Baloo 2"/>
              </a:rPr>
              <a:t>C. Defuzzification</a:t>
            </a:r>
            <a:endParaRPr b="1" sz="2500"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542" name="Google Shape;542;p46"/>
          <p:cNvGrpSpPr/>
          <p:nvPr/>
        </p:nvGrpSpPr>
        <p:grpSpPr>
          <a:xfrm>
            <a:off x="2625390" y="3986011"/>
            <a:ext cx="505880" cy="505880"/>
            <a:chOff x="5412977" y="2639161"/>
            <a:chExt cx="505880" cy="505880"/>
          </a:xfrm>
        </p:grpSpPr>
        <p:sp>
          <p:nvSpPr>
            <p:cNvPr id="543" name="Google Shape;543;p46"/>
            <p:cNvSpPr/>
            <p:nvPr/>
          </p:nvSpPr>
          <p:spPr>
            <a:xfrm>
              <a:off x="5607673" y="2822774"/>
              <a:ext cx="116501" cy="138802"/>
            </a:xfrm>
            <a:custGeom>
              <a:rect b="b" l="l" r="r" t="t"/>
              <a:pathLst>
                <a:path extrusionOk="0" h="4083" w="3427">
                  <a:moveTo>
                    <a:pt x="2468" y="1"/>
                  </a:moveTo>
                  <a:cubicBezTo>
                    <a:pt x="2374" y="1"/>
                    <a:pt x="2278" y="31"/>
                    <a:pt x="2195" y="95"/>
                  </a:cubicBezTo>
                  <a:lnTo>
                    <a:pt x="224" y="1638"/>
                  </a:lnTo>
                  <a:cubicBezTo>
                    <a:pt x="45" y="1781"/>
                    <a:pt x="1" y="2031"/>
                    <a:pt x="126" y="2227"/>
                  </a:cubicBezTo>
                  <a:cubicBezTo>
                    <a:pt x="206" y="2352"/>
                    <a:pt x="349" y="2423"/>
                    <a:pt x="500" y="2423"/>
                  </a:cubicBezTo>
                  <a:lnTo>
                    <a:pt x="1776" y="2423"/>
                  </a:lnTo>
                  <a:lnTo>
                    <a:pt x="750" y="3316"/>
                  </a:lnTo>
                  <a:cubicBezTo>
                    <a:pt x="572" y="3476"/>
                    <a:pt x="554" y="3753"/>
                    <a:pt x="706" y="3931"/>
                  </a:cubicBezTo>
                  <a:cubicBezTo>
                    <a:pt x="795" y="4029"/>
                    <a:pt x="920" y="4083"/>
                    <a:pt x="1036" y="4083"/>
                  </a:cubicBezTo>
                  <a:cubicBezTo>
                    <a:pt x="1143" y="4083"/>
                    <a:pt x="1241" y="4047"/>
                    <a:pt x="1321" y="3976"/>
                  </a:cubicBezTo>
                  <a:lnTo>
                    <a:pt x="3230" y="2316"/>
                  </a:lnTo>
                  <a:cubicBezTo>
                    <a:pt x="3391" y="2174"/>
                    <a:pt x="3427" y="1924"/>
                    <a:pt x="3302" y="1737"/>
                  </a:cubicBezTo>
                  <a:cubicBezTo>
                    <a:pt x="3212" y="1612"/>
                    <a:pt x="3079" y="1549"/>
                    <a:pt x="2927" y="1549"/>
                  </a:cubicBezTo>
                  <a:lnTo>
                    <a:pt x="1758" y="1549"/>
                  </a:lnTo>
                  <a:lnTo>
                    <a:pt x="2740" y="782"/>
                  </a:lnTo>
                  <a:cubicBezTo>
                    <a:pt x="2927" y="630"/>
                    <a:pt x="2963" y="354"/>
                    <a:pt x="2811" y="166"/>
                  </a:cubicBezTo>
                  <a:cubicBezTo>
                    <a:pt x="2723" y="58"/>
                    <a:pt x="2597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5412977" y="2639161"/>
              <a:ext cx="505880" cy="505880"/>
            </a:xfrm>
            <a:custGeom>
              <a:rect b="b" l="l" r="r" t="t"/>
              <a:pathLst>
                <a:path extrusionOk="0" h="14881" w="14881">
                  <a:moveTo>
                    <a:pt x="7443" y="3220"/>
                  </a:moveTo>
                  <a:cubicBezTo>
                    <a:pt x="7475" y="3220"/>
                    <a:pt x="7507" y="3221"/>
                    <a:pt x="7539" y="3221"/>
                  </a:cubicBezTo>
                  <a:cubicBezTo>
                    <a:pt x="9796" y="3266"/>
                    <a:pt x="11625" y="5104"/>
                    <a:pt x="11678" y="7352"/>
                  </a:cubicBezTo>
                  <a:cubicBezTo>
                    <a:pt x="11731" y="9728"/>
                    <a:pt x="9812" y="11679"/>
                    <a:pt x="7447" y="11679"/>
                  </a:cubicBezTo>
                  <a:cubicBezTo>
                    <a:pt x="7415" y="11679"/>
                    <a:pt x="7383" y="11679"/>
                    <a:pt x="7351" y="11678"/>
                  </a:cubicBezTo>
                  <a:cubicBezTo>
                    <a:pt x="5094" y="11634"/>
                    <a:pt x="3266" y="9796"/>
                    <a:pt x="3212" y="7548"/>
                  </a:cubicBezTo>
                  <a:cubicBezTo>
                    <a:pt x="3159" y="5171"/>
                    <a:pt x="5078" y="3220"/>
                    <a:pt x="7443" y="3220"/>
                  </a:cubicBezTo>
                  <a:close/>
                  <a:moveTo>
                    <a:pt x="6745" y="1"/>
                  </a:moveTo>
                  <a:cubicBezTo>
                    <a:pt x="6620" y="1"/>
                    <a:pt x="6513" y="108"/>
                    <a:pt x="6513" y="233"/>
                  </a:cubicBezTo>
                  <a:lnTo>
                    <a:pt x="6513" y="1428"/>
                  </a:lnTo>
                  <a:cubicBezTo>
                    <a:pt x="5523" y="1580"/>
                    <a:pt x="4613" y="1972"/>
                    <a:pt x="3837" y="2534"/>
                  </a:cubicBezTo>
                  <a:lnTo>
                    <a:pt x="2998" y="1696"/>
                  </a:lnTo>
                  <a:cubicBezTo>
                    <a:pt x="2953" y="1651"/>
                    <a:pt x="2893" y="1629"/>
                    <a:pt x="2833" y="1629"/>
                  </a:cubicBezTo>
                  <a:cubicBezTo>
                    <a:pt x="2773" y="1629"/>
                    <a:pt x="2713" y="1651"/>
                    <a:pt x="2668" y="1696"/>
                  </a:cubicBezTo>
                  <a:lnTo>
                    <a:pt x="1696" y="2668"/>
                  </a:lnTo>
                  <a:cubicBezTo>
                    <a:pt x="1597" y="2757"/>
                    <a:pt x="1597" y="2909"/>
                    <a:pt x="1696" y="2998"/>
                  </a:cubicBezTo>
                  <a:lnTo>
                    <a:pt x="2534" y="3837"/>
                  </a:lnTo>
                  <a:cubicBezTo>
                    <a:pt x="1972" y="4613"/>
                    <a:pt x="1580" y="5523"/>
                    <a:pt x="1428" y="6513"/>
                  </a:cubicBezTo>
                  <a:lnTo>
                    <a:pt x="232" y="6513"/>
                  </a:lnTo>
                  <a:cubicBezTo>
                    <a:pt x="108" y="6513"/>
                    <a:pt x="1" y="6620"/>
                    <a:pt x="1" y="6745"/>
                  </a:cubicBezTo>
                  <a:lnTo>
                    <a:pt x="1" y="8146"/>
                  </a:lnTo>
                  <a:cubicBezTo>
                    <a:pt x="1" y="8271"/>
                    <a:pt x="108" y="8378"/>
                    <a:pt x="232" y="8378"/>
                  </a:cubicBezTo>
                  <a:lnTo>
                    <a:pt x="1428" y="8378"/>
                  </a:lnTo>
                  <a:cubicBezTo>
                    <a:pt x="1580" y="9359"/>
                    <a:pt x="1972" y="10278"/>
                    <a:pt x="2534" y="11045"/>
                  </a:cubicBezTo>
                  <a:lnTo>
                    <a:pt x="1696" y="11892"/>
                  </a:lnTo>
                  <a:cubicBezTo>
                    <a:pt x="1597" y="11982"/>
                    <a:pt x="1597" y="12133"/>
                    <a:pt x="1696" y="12223"/>
                  </a:cubicBezTo>
                  <a:lnTo>
                    <a:pt x="2668" y="13195"/>
                  </a:lnTo>
                  <a:cubicBezTo>
                    <a:pt x="2713" y="13240"/>
                    <a:pt x="2773" y="13262"/>
                    <a:pt x="2833" y="13262"/>
                  </a:cubicBezTo>
                  <a:cubicBezTo>
                    <a:pt x="2893" y="13262"/>
                    <a:pt x="2953" y="13240"/>
                    <a:pt x="2998" y="13195"/>
                  </a:cubicBezTo>
                  <a:lnTo>
                    <a:pt x="3837" y="12347"/>
                  </a:lnTo>
                  <a:cubicBezTo>
                    <a:pt x="4613" y="12918"/>
                    <a:pt x="5523" y="13311"/>
                    <a:pt x="6513" y="13463"/>
                  </a:cubicBezTo>
                  <a:lnTo>
                    <a:pt x="6513" y="14649"/>
                  </a:lnTo>
                  <a:cubicBezTo>
                    <a:pt x="6513" y="14783"/>
                    <a:pt x="6620" y="14881"/>
                    <a:pt x="6745" y="14881"/>
                  </a:cubicBezTo>
                  <a:lnTo>
                    <a:pt x="8137" y="14881"/>
                  </a:lnTo>
                  <a:cubicBezTo>
                    <a:pt x="8270" y="14881"/>
                    <a:pt x="8377" y="14783"/>
                    <a:pt x="8377" y="14649"/>
                  </a:cubicBezTo>
                  <a:lnTo>
                    <a:pt x="8377" y="13463"/>
                  </a:lnTo>
                  <a:cubicBezTo>
                    <a:pt x="9359" y="13311"/>
                    <a:pt x="10278" y="12918"/>
                    <a:pt x="11045" y="12347"/>
                  </a:cubicBezTo>
                  <a:lnTo>
                    <a:pt x="11892" y="13195"/>
                  </a:lnTo>
                  <a:cubicBezTo>
                    <a:pt x="11937" y="13240"/>
                    <a:pt x="11997" y="13262"/>
                    <a:pt x="12057" y="13262"/>
                  </a:cubicBezTo>
                  <a:cubicBezTo>
                    <a:pt x="12118" y="13262"/>
                    <a:pt x="12178" y="13240"/>
                    <a:pt x="12222" y="13195"/>
                  </a:cubicBezTo>
                  <a:lnTo>
                    <a:pt x="13195" y="12223"/>
                  </a:lnTo>
                  <a:cubicBezTo>
                    <a:pt x="13284" y="12133"/>
                    <a:pt x="13284" y="11982"/>
                    <a:pt x="13195" y="11892"/>
                  </a:cubicBezTo>
                  <a:lnTo>
                    <a:pt x="12347" y="11045"/>
                  </a:lnTo>
                  <a:cubicBezTo>
                    <a:pt x="12918" y="10278"/>
                    <a:pt x="13311" y="9359"/>
                    <a:pt x="13462" y="8378"/>
                  </a:cubicBezTo>
                  <a:lnTo>
                    <a:pt x="14649" y="8378"/>
                  </a:lnTo>
                  <a:cubicBezTo>
                    <a:pt x="14783" y="8378"/>
                    <a:pt x="14881" y="8271"/>
                    <a:pt x="14881" y="8146"/>
                  </a:cubicBezTo>
                  <a:lnTo>
                    <a:pt x="14881" y="6745"/>
                  </a:lnTo>
                  <a:cubicBezTo>
                    <a:pt x="14881" y="6620"/>
                    <a:pt x="14783" y="6513"/>
                    <a:pt x="14649" y="6513"/>
                  </a:cubicBezTo>
                  <a:lnTo>
                    <a:pt x="13462" y="6513"/>
                  </a:lnTo>
                  <a:cubicBezTo>
                    <a:pt x="13311" y="5523"/>
                    <a:pt x="12918" y="4613"/>
                    <a:pt x="12347" y="3837"/>
                  </a:cubicBezTo>
                  <a:lnTo>
                    <a:pt x="13195" y="2998"/>
                  </a:lnTo>
                  <a:cubicBezTo>
                    <a:pt x="13284" y="2909"/>
                    <a:pt x="13284" y="2757"/>
                    <a:pt x="13195" y="2668"/>
                  </a:cubicBezTo>
                  <a:lnTo>
                    <a:pt x="12222" y="1696"/>
                  </a:lnTo>
                  <a:cubicBezTo>
                    <a:pt x="12178" y="1651"/>
                    <a:pt x="12118" y="1629"/>
                    <a:pt x="12057" y="1629"/>
                  </a:cubicBezTo>
                  <a:cubicBezTo>
                    <a:pt x="11997" y="1629"/>
                    <a:pt x="11937" y="1651"/>
                    <a:pt x="11892" y="1696"/>
                  </a:cubicBezTo>
                  <a:lnTo>
                    <a:pt x="11045" y="2534"/>
                  </a:lnTo>
                  <a:cubicBezTo>
                    <a:pt x="10278" y="1972"/>
                    <a:pt x="9359" y="1580"/>
                    <a:pt x="8377" y="1428"/>
                  </a:cubicBezTo>
                  <a:lnTo>
                    <a:pt x="8377" y="233"/>
                  </a:lnTo>
                  <a:cubicBezTo>
                    <a:pt x="8377" y="108"/>
                    <a:pt x="8270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6"/>
          <p:cNvGrpSpPr/>
          <p:nvPr/>
        </p:nvGrpSpPr>
        <p:grpSpPr>
          <a:xfrm>
            <a:off x="6737956" y="1011426"/>
            <a:ext cx="505892" cy="505891"/>
            <a:chOff x="3954819" y="1348126"/>
            <a:chExt cx="505892" cy="505891"/>
          </a:xfrm>
        </p:grpSpPr>
        <p:sp>
          <p:nvSpPr>
            <p:cNvPr id="546" name="Google Shape;546;p46"/>
            <p:cNvSpPr/>
            <p:nvPr/>
          </p:nvSpPr>
          <p:spPr>
            <a:xfrm>
              <a:off x="3954819" y="1717493"/>
              <a:ext cx="505880" cy="136524"/>
            </a:xfrm>
            <a:custGeom>
              <a:rect b="b" l="l" r="r" t="t"/>
              <a:pathLst>
                <a:path extrusionOk="0" h="4016" w="14881">
                  <a:moveTo>
                    <a:pt x="0" y="1"/>
                  </a:moveTo>
                  <a:lnTo>
                    <a:pt x="0" y="1544"/>
                  </a:lnTo>
                  <a:cubicBezTo>
                    <a:pt x="0" y="1785"/>
                    <a:pt x="188" y="1981"/>
                    <a:pt x="428" y="1981"/>
                  </a:cubicBezTo>
                  <a:lnTo>
                    <a:pt x="7003" y="1981"/>
                  </a:lnTo>
                  <a:lnTo>
                    <a:pt x="7003" y="3141"/>
                  </a:lnTo>
                  <a:lnTo>
                    <a:pt x="5085" y="3141"/>
                  </a:lnTo>
                  <a:cubicBezTo>
                    <a:pt x="4862" y="3141"/>
                    <a:pt x="4666" y="3311"/>
                    <a:pt x="4639" y="3525"/>
                  </a:cubicBezTo>
                  <a:cubicBezTo>
                    <a:pt x="4612" y="3792"/>
                    <a:pt x="4818" y="4015"/>
                    <a:pt x="5076" y="4015"/>
                  </a:cubicBezTo>
                  <a:lnTo>
                    <a:pt x="9787" y="4015"/>
                  </a:lnTo>
                  <a:cubicBezTo>
                    <a:pt x="10010" y="4015"/>
                    <a:pt x="10206" y="3855"/>
                    <a:pt x="10233" y="3632"/>
                  </a:cubicBezTo>
                  <a:cubicBezTo>
                    <a:pt x="10259" y="3364"/>
                    <a:pt x="10054" y="3141"/>
                    <a:pt x="9804" y="3141"/>
                  </a:cubicBezTo>
                  <a:lnTo>
                    <a:pt x="7869" y="3141"/>
                  </a:lnTo>
                  <a:lnTo>
                    <a:pt x="7869" y="1981"/>
                  </a:lnTo>
                  <a:lnTo>
                    <a:pt x="14443" y="1981"/>
                  </a:lnTo>
                  <a:cubicBezTo>
                    <a:pt x="14684" y="1981"/>
                    <a:pt x="14880" y="1785"/>
                    <a:pt x="14880" y="1544"/>
                  </a:cubicBezTo>
                  <a:lnTo>
                    <a:pt x="148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4086112" y="1594088"/>
              <a:ext cx="106812" cy="94030"/>
            </a:xfrm>
            <a:custGeom>
              <a:rect b="b" l="l" r="r" t="t"/>
              <a:pathLst>
                <a:path extrusionOk="0" h="2766" w="3142">
                  <a:moveTo>
                    <a:pt x="1" y="0"/>
                  </a:moveTo>
                  <a:lnTo>
                    <a:pt x="1" y="2766"/>
                  </a:lnTo>
                  <a:lnTo>
                    <a:pt x="3141" y="2766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4222300" y="1348126"/>
              <a:ext cx="106778" cy="93724"/>
            </a:xfrm>
            <a:custGeom>
              <a:rect b="b" l="l" r="r" t="t"/>
              <a:pathLst>
                <a:path extrusionOk="0" h="2757" w="3141">
                  <a:moveTo>
                    <a:pt x="1" y="0"/>
                  </a:moveTo>
                  <a:lnTo>
                    <a:pt x="1" y="2757"/>
                  </a:lnTo>
                  <a:lnTo>
                    <a:pt x="3141" y="2757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4086112" y="1471532"/>
              <a:ext cx="106812" cy="94064"/>
            </a:xfrm>
            <a:custGeom>
              <a:rect b="b" l="l" r="r" t="t"/>
              <a:pathLst>
                <a:path extrusionOk="0" h="2767" w="3142">
                  <a:moveTo>
                    <a:pt x="1" y="1"/>
                  </a:moveTo>
                  <a:lnTo>
                    <a:pt x="1" y="2766"/>
                  </a:lnTo>
                  <a:lnTo>
                    <a:pt x="3141" y="2766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4222300" y="1471532"/>
              <a:ext cx="106778" cy="94064"/>
            </a:xfrm>
            <a:custGeom>
              <a:rect b="b" l="l" r="r" t="t"/>
              <a:pathLst>
                <a:path extrusionOk="0" h="2767" w="3141">
                  <a:moveTo>
                    <a:pt x="1" y="1"/>
                  </a:moveTo>
                  <a:lnTo>
                    <a:pt x="1" y="2766"/>
                  </a:lnTo>
                  <a:lnTo>
                    <a:pt x="3141" y="2766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4222300" y="1594088"/>
              <a:ext cx="106778" cy="94030"/>
            </a:xfrm>
            <a:custGeom>
              <a:rect b="b" l="l" r="r" t="t"/>
              <a:pathLst>
                <a:path extrusionOk="0" h="2766" w="3141">
                  <a:moveTo>
                    <a:pt x="1" y="0"/>
                  </a:moveTo>
                  <a:lnTo>
                    <a:pt x="1" y="2766"/>
                  </a:lnTo>
                  <a:lnTo>
                    <a:pt x="3141" y="2766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4086112" y="1348126"/>
              <a:ext cx="106812" cy="93724"/>
            </a:xfrm>
            <a:custGeom>
              <a:rect b="b" l="l" r="r" t="t"/>
              <a:pathLst>
                <a:path extrusionOk="0" h="2757" w="3142">
                  <a:moveTo>
                    <a:pt x="1" y="0"/>
                  </a:moveTo>
                  <a:lnTo>
                    <a:pt x="1" y="2757"/>
                  </a:lnTo>
                  <a:lnTo>
                    <a:pt x="3141" y="2757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4358760" y="1594088"/>
              <a:ext cx="101951" cy="94030"/>
            </a:xfrm>
            <a:custGeom>
              <a:rect b="b" l="l" r="r" t="t"/>
              <a:pathLst>
                <a:path extrusionOk="0" h="2766" w="2999">
                  <a:moveTo>
                    <a:pt x="1" y="0"/>
                  </a:moveTo>
                  <a:lnTo>
                    <a:pt x="1" y="2766"/>
                  </a:lnTo>
                  <a:lnTo>
                    <a:pt x="2998" y="2766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4358760" y="1348126"/>
              <a:ext cx="101951" cy="93724"/>
            </a:xfrm>
            <a:custGeom>
              <a:rect b="b" l="l" r="r" t="t"/>
              <a:pathLst>
                <a:path extrusionOk="0" h="2757" w="2999">
                  <a:moveTo>
                    <a:pt x="1" y="0"/>
                  </a:moveTo>
                  <a:lnTo>
                    <a:pt x="1" y="2757"/>
                  </a:lnTo>
                  <a:lnTo>
                    <a:pt x="2998" y="2757"/>
                  </a:lnTo>
                  <a:lnTo>
                    <a:pt x="2998" y="437"/>
                  </a:lnTo>
                  <a:cubicBezTo>
                    <a:pt x="2998" y="196"/>
                    <a:pt x="2802" y="0"/>
                    <a:pt x="2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4358760" y="1471532"/>
              <a:ext cx="101951" cy="94064"/>
            </a:xfrm>
            <a:custGeom>
              <a:rect b="b" l="l" r="r" t="t"/>
              <a:pathLst>
                <a:path extrusionOk="0" h="2767" w="2999">
                  <a:moveTo>
                    <a:pt x="1" y="1"/>
                  </a:moveTo>
                  <a:lnTo>
                    <a:pt x="1" y="2766"/>
                  </a:lnTo>
                  <a:lnTo>
                    <a:pt x="2998" y="2766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3954819" y="1471532"/>
              <a:ext cx="101611" cy="94064"/>
            </a:xfrm>
            <a:custGeom>
              <a:rect b="b" l="l" r="r" t="t"/>
              <a:pathLst>
                <a:path extrusionOk="0" h="2767" w="2989">
                  <a:moveTo>
                    <a:pt x="0" y="1"/>
                  </a:moveTo>
                  <a:lnTo>
                    <a:pt x="0" y="2766"/>
                  </a:lnTo>
                  <a:lnTo>
                    <a:pt x="2989" y="2766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3954819" y="1594088"/>
              <a:ext cx="101611" cy="94030"/>
            </a:xfrm>
            <a:custGeom>
              <a:rect b="b" l="l" r="r" t="t"/>
              <a:pathLst>
                <a:path extrusionOk="0" h="2766" w="2989">
                  <a:moveTo>
                    <a:pt x="0" y="0"/>
                  </a:moveTo>
                  <a:lnTo>
                    <a:pt x="0" y="2766"/>
                  </a:lnTo>
                  <a:lnTo>
                    <a:pt x="2989" y="2766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954819" y="1348126"/>
              <a:ext cx="101611" cy="93724"/>
            </a:xfrm>
            <a:custGeom>
              <a:rect b="b" l="l" r="r" t="t"/>
              <a:pathLst>
                <a:path extrusionOk="0" h="2757" w="2989">
                  <a:moveTo>
                    <a:pt x="428" y="0"/>
                  </a:moveTo>
                  <a:cubicBezTo>
                    <a:pt x="188" y="0"/>
                    <a:pt x="0" y="196"/>
                    <a:pt x="0" y="437"/>
                  </a:cubicBezTo>
                  <a:lnTo>
                    <a:pt x="0" y="2757"/>
                  </a:lnTo>
                  <a:lnTo>
                    <a:pt x="2989" y="2757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A. Fuzzification</a:t>
            </a:r>
            <a:endParaRPr/>
          </a:p>
        </p:txBody>
      </p:sp>
      <p:sp>
        <p:nvSpPr>
          <p:cNvPr id="564" name="Google Shape;564;p47"/>
          <p:cNvSpPr txBox="1"/>
          <p:nvPr/>
        </p:nvSpPr>
        <p:spPr>
          <a:xfrm>
            <a:off x="720075" y="1146925"/>
            <a:ext cx="3296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2 Inputs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: 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DI and 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(DI:Daylight i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llumination ranks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AL:Artificial lighting ranks)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: CI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(CI: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comfort illumination ranks)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The definition(ranks) of figures are based on the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EN 12464-1 standard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Each Variable defines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five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fuzzy subsets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5" name="Google Shape;5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13" y="2806750"/>
            <a:ext cx="2668270" cy="12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323" y="1146925"/>
            <a:ext cx="2272552" cy="10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200" y="1146925"/>
            <a:ext cx="2238525" cy="10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7"/>
          <p:cNvSpPr txBox="1"/>
          <p:nvPr/>
        </p:nvSpPr>
        <p:spPr>
          <a:xfrm>
            <a:off x="4016325" y="2314150"/>
            <a:ext cx="23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Very Dark (VD), Dark (D), Average (A), Good (G), and Very Good (VG)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47"/>
          <p:cNvSpPr txBox="1"/>
          <p:nvPr/>
        </p:nvSpPr>
        <p:spPr>
          <a:xfrm>
            <a:off x="6566150" y="2314150"/>
            <a:ext cx="22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Very Low (VL), Low (L), Average (A), High(H), and Very High (VH)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47"/>
          <p:cNvSpPr txBox="1"/>
          <p:nvPr/>
        </p:nvSpPr>
        <p:spPr>
          <a:xfrm>
            <a:off x="5083150" y="4057700"/>
            <a:ext cx="258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Very Uncomfortable Left (VUL), Uncomfortable Left (UL), Comfortable (C), Uncomfortable Right (UR), and Very Uncomfortable Right (VUR)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47">
            <a:hlinkClick action="ppaction://hlinksldjump" r:id="rId6"/>
          </p:cNvPr>
          <p:cNvSpPr txBox="1"/>
          <p:nvPr/>
        </p:nvSpPr>
        <p:spPr>
          <a:xfrm>
            <a:off x="8229575" y="4257800"/>
            <a:ext cx="8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page.20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A. Fuzzification</a:t>
            </a:r>
            <a:endParaRPr/>
          </a:p>
        </p:txBody>
      </p:sp>
      <p:pic>
        <p:nvPicPr>
          <p:cNvPr id="577" name="Google Shape;577;p48"/>
          <p:cNvPicPr preferRelativeResize="0"/>
          <p:nvPr/>
        </p:nvPicPr>
        <p:blipFill rotWithShape="1">
          <a:blip r:embed="rId3">
            <a:alphaModFix/>
          </a:blip>
          <a:srcRect b="0" l="0" r="0" t="7766"/>
          <a:stretch/>
        </p:blipFill>
        <p:spPr>
          <a:xfrm>
            <a:off x="5113675" y="1347650"/>
            <a:ext cx="3310399" cy="13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8"/>
          <p:cNvSpPr txBox="1"/>
          <p:nvPr/>
        </p:nvSpPr>
        <p:spPr>
          <a:xfrm>
            <a:off x="720075" y="1063200"/>
            <a:ext cx="4333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SFS-EN 12461-1:2011 standard</a:t>
            </a:r>
            <a:endParaRPr b="1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．</a:t>
            </a: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 minimum required illuminance levels for the task area and its surroundings</a:t>
            </a:r>
            <a:endParaRPr b="1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．</a:t>
            </a: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Illuminance in the surrounding areas must be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no less than a third</a:t>
            </a: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illuminance in the immediate vicinity of the task area</a:t>
            </a:r>
            <a:endParaRPr b="1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．</a:t>
            </a: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illuminance uniformity value must be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 less than 0.4</a:t>
            </a: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the immediate vicinity and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 less than 0.1 in the background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48"/>
          <p:cNvSpPr txBox="1"/>
          <p:nvPr/>
        </p:nvSpPr>
        <p:spPr>
          <a:xfrm>
            <a:off x="861550" y="4462200"/>
            <a:ext cx="764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Reference[1] : https://www.ensto.com/downloads/tools/lighting-guide/the-indoor-lighting-standard-sfs-en-12464-12011/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462" y="2953325"/>
            <a:ext cx="2536825" cy="8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9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</a:t>
            </a:r>
            <a:r>
              <a:rPr lang="en" sz="2500">
                <a:solidFill>
                  <a:srgbClr val="000000"/>
                </a:solidFill>
              </a:rPr>
              <a:t>. </a:t>
            </a:r>
            <a:r>
              <a:rPr lang="en" sz="2500">
                <a:solidFill>
                  <a:srgbClr val="000000"/>
                </a:solidFill>
              </a:rPr>
              <a:t>Inference</a:t>
            </a:r>
            <a:endParaRPr/>
          </a:p>
        </p:txBody>
      </p:sp>
      <p:pic>
        <p:nvPicPr>
          <p:cNvPr id="586" name="Google Shape;586;p49"/>
          <p:cNvPicPr preferRelativeResize="0"/>
          <p:nvPr/>
        </p:nvPicPr>
        <p:blipFill rotWithShape="1">
          <a:blip r:embed="rId3">
            <a:alphaModFix/>
          </a:blip>
          <a:srcRect b="73719" l="0" r="0" t="0"/>
          <a:stretch/>
        </p:blipFill>
        <p:spPr>
          <a:xfrm>
            <a:off x="4975050" y="1354925"/>
            <a:ext cx="2968350" cy="88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9"/>
          <p:cNvPicPr preferRelativeResize="0"/>
          <p:nvPr/>
        </p:nvPicPr>
        <p:blipFill rotWithShape="1">
          <a:blip r:embed="rId3">
            <a:alphaModFix/>
          </a:blip>
          <a:srcRect b="4440" l="1209" r="1267" t="40744"/>
          <a:stretch/>
        </p:blipFill>
        <p:spPr>
          <a:xfrm>
            <a:off x="4975038" y="2531825"/>
            <a:ext cx="2968350" cy="189324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9"/>
          <p:cNvSpPr txBox="1"/>
          <p:nvPr/>
        </p:nvSpPr>
        <p:spPr>
          <a:xfrm>
            <a:off x="720075" y="1063200"/>
            <a:ext cx="40266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Mamdani technique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．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method to create a control system by synthesizing a set of linguistic control rules obtained from experienced human operators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．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Output of each rule is a fuzzy set.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．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Well-suited to expert system applications (where the rules are created from human expert knowledge, ex : medical diagnostics)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49">
            <a:hlinkClick action="ppaction://hlinksldjump" r:id="rId4"/>
          </p:cNvPr>
          <p:cNvSpPr txBox="1"/>
          <p:nvPr/>
        </p:nvSpPr>
        <p:spPr>
          <a:xfrm>
            <a:off x="8229575" y="4257800"/>
            <a:ext cx="8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page.20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</a:t>
            </a:r>
            <a:r>
              <a:rPr lang="en" sz="2500">
                <a:solidFill>
                  <a:srgbClr val="000000"/>
                </a:solidFill>
              </a:rPr>
              <a:t>. Defuzzification</a:t>
            </a:r>
            <a:endParaRPr/>
          </a:p>
        </p:txBody>
      </p:sp>
      <p:sp>
        <p:nvSpPr>
          <p:cNvPr id="595" name="Google Shape;595;p50"/>
          <p:cNvSpPr txBox="1"/>
          <p:nvPr>
            <p:ph idx="1" type="subTitle"/>
          </p:nvPr>
        </p:nvSpPr>
        <p:spPr>
          <a:xfrm>
            <a:off x="720075" y="1181700"/>
            <a:ext cx="77040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Lato"/>
              <a:buChar char="➢"/>
            </a:pP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Defuzzification is the process of obtaining a single number from the output of the aggregated fuzzy set. It is used to </a:t>
            </a: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transfer fuzzy inference results into a crisp output</a:t>
            </a: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Lato"/>
              <a:buChar char="➢"/>
            </a:pP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In our case, we use the most popular technique, which is the centroid method (COG: center of gravity). The defuzzified output COG can be written as: </a:t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Lato"/>
              <a:buChar char="➢"/>
            </a:pP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CI</a:t>
            </a: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 is the comfortable illumination value,                   is the ith term's activation degree, and </a:t>
            </a: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b="1" lang="en" sz="1800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 is the centroid position.</a:t>
            </a:r>
            <a:endParaRPr b="1" sz="1800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6" name="Google Shape;5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940" y="2814400"/>
            <a:ext cx="2396124" cy="12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150" y="4134775"/>
            <a:ext cx="784625" cy="3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475" y="4450275"/>
            <a:ext cx="300525" cy="25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/>
          <p:nvPr/>
        </p:nvSpPr>
        <p:spPr>
          <a:xfrm rot="5400000">
            <a:off x="4958575" y="379297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 rot="5400000">
            <a:off x="4958575" y="2622800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rot="5400000">
            <a:off x="4958575" y="145262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>
            <a:off x="1048350" y="379297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 rot="5400000">
            <a:off x="1048350" y="2622800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 rot="5400000">
            <a:off x="1048350" y="145262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9" name="Google Shape;369;p33"/>
          <p:cNvSpPr txBox="1"/>
          <p:nvPr>
            <p:ph idx="5" type="title"/>
          </p:nvPr>
        </p:nvSpPr>
        <p:spPr>
          <a:xfrm>
            <a:off x="1000038" y="153980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3"/>
          <p:cNvSpPr txBox="1"/>
          <p:nvPr>
            <p:ph idx="6" type="title"/>
          </p:nvPr>
        </p:nvSpPr>
        <p:spPr>
          <a:xfrm>
            <a:off x="1000038" y="2709925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3"/>
          <p:cNvSpPr txBox="1"/>
          <p:nvPr>
            <p:ph idx="7" type="title"/>
          </p:nvPr>
        </p:nvSpPr>
        <p:spPr>
          <a:xfrm>
            <a:off x="4910263" y="153980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33"/>
          <p:cNvSpPr txBox="1"/>
          <p:nvPr>
            <p:ph idx="8" type="title"/>
          </p:nvPr>
        </p:nvSpPr>
        <p:spPr>
          <a:xfrm>
            <a:off x="4910263" y="2709925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3"/>
          <p:cNvSpPr txBox="1"/>
          <p:nvPr>
            <p:ph idx="9" type="subTitle"/>
          </p:nvPr>
        </p:nvSpPr>
        <p:spPr>
          <a:xfrm>
            <a:off x="1912200" y="1600525"/>
            <a:ext cx="1890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Introduction</a:t>
            </a:r>
            <a:endParaRPr sz="2200"/>
          </a:p>
        </p:txBody>
      </p:sp>
      <p:sp>
        <p:nvSpPr>
          <p:cNvPr id="374" name="Google Shape;374;p33"/>
          <p:cNvSpPr txBox="1"/>
          <p:nvPr>
            <p:ph idx="13" type="subTitle"/>
          </p:nvPr>
        </p:nvSpPr>
        <p:spPr>
          <a:xfrm>
            <a:off x="5816875" y="1600525"/>
            <a:ext cx="2607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System Structure</a:t>
            </a:r>
            <a:endParaRPr sz="2200"/>
          </a:p>
        </p:txBody>
      </p:sp>
      <p:sp>
        <p:nvSpPr>
          <p:cNvPr id="375" name="Google Shape;375;p33"/>
          <p:cNvSpPr txBox="1"/>
          <p:nvPr>
            <p:ph idx="14" type="subTitle"/>
          </p:nvPr>
        </p:nvSpPr>
        <p:spPr>
          <a:xfrm>
            <a:off x="1912188" y="27706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Goal Functions</a:t>
            </a:r>
            <a:endParaRPr sz="2200"/>
          </a:p>
        </p:txBody>
      </p:sp>
      <p:sp>
        <p:nvSpPr>
          <p:cNvPr id="376" name="Google Shape;376;p33"/>
          <p:cNvSpPr txBox="1"/>
          <p:nvPr>
            <p:ph idx="15" type="subTitle"/>
          </p:nvPr>
        </p:nvSpPr>
        <p:spPr>
          <a:xfrm>
            <a:off x="5816872" y="2770675"/>
            <a:ext cx="1696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Constraints</a:t>
            </a:r>
            <a:endParaRPr sz="2200"/>
          </a:p>
        </p:txBody>
      </p:sp>
      <p:sp>
        <p:nvSpPr>
          <p:cNvPr id="377" name="Google Shape;377;p33"/>
          <p:cNvSpPr txBox="1"/>
          <p:nvPr>
            <p:ph idx="18" type="title"/>
          </p:nvPr>
        </p:nvSpPr>
        <p:spPr>
          <a:xfrm>
            <a:off x="1000038" y="38800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33"/>
          <p:cNvSpPr txBox="1"/>
          <p:nvPr>
            <p:ph idx="19" type="title"/>
          </p:nvPr>
        </p:nvSpPr>
        <p:spPr>
          <a:xfrm>
            <a:off x="4910263" y="38800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33"/>
          <p:cNvSpPr txBox="1"/>
          <p:nvPr>
            <p:ph idx="20" type="subTitle"/>
          </p:nvPr>
        </p:nvSpPr>
        <p:spPr>
          <a:xfrm>
            <a:off x="1922726" y="3796275"/>
            <a:ext cx="3090000" cy="6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Designed Fuzzy Logic Controller</a:t>
            </a:r>
            <a:endParaRPr sz="2200"/>
          </a:p>
        </p:txBody>
      </p:sp>
      <p:sp>
        <p:nvSpPr>
          <p:cNvPr id="380" name="Google Shape;380;p33"/>
          <p:cNvSpPr txBox="1"/>
          <p:nvPr>
            <p:ph idx="21" type="subTitle"/>
          </p:nvPr>
        </p:nvSpPr>
        <p:spPr>
          <a:xfrm>
            <a:off x="5816863" y="394082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1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C. Defuzzification</a:t>
            </a:r>
            <a:endParaRPr/>
          </a:p>
        </p:txBody>
      </p:sp>
      <p:sp>
        <p:nvSpPr>
          <p:cNvPr id="604" name="Google Shape;604;p51"/>
          <p:cNvSpPr txBox="1"/>
          <p:nvPr>
            <p:ph idx="1" type="subTitle"/>
          </p:nvPr>
        </p:nvSpPr>
        <p:spPr>
          <a:xfrm>
            <a:off x="720075" y="1181700"/>
            <a:ext cx="42489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 this work, the Fuzzy controller for controlling the lighting comfort of a room (building area) was built using the Mamdani inference system, as discussed earlier.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5" name="Google Shape;6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74" y="193160"/>
            <a:ext cx="3575300" cy="46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1">
            <a:hlinkClick action="ppaction://hlinksldjump" r:id="rId4"/>
          </p:cNvPr>
          <p:cNvSpPr txBox="1"/>
          <p:nvPr/>
        </p:nvSpPr>
        <p:spPr>
          <a:xfrm>
            <a:off x="720075" y="3501600"/>
            <a:ext cx="4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Figure 5. Fuzzy relation for the first input DI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51">
            <a:hlinkClick action="ppaction://hlinksldjump" r:id="rId5"/>
          </p:cNvPr>
          <p:cNvSpPr txBox="1"/>
          <p:nvPr/>
        </p:nvSpPr>
        <p:spPr>
          <a:xfrm>
            <a:off x="720075" y="3901800"/>
            <a:ext cx="40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The fuzzy control rules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C. Defuzzification</a:t>
            </a:r>
            <a:endParaRPr/>
          </a:p>
        </p:txBody>
      </p:sp>
      <p:sp>
        <p:nvSpPr>
          <p:cNvPr id="613" name="Google Shape;613;p52"/>
          <p:cNvSpPr txBox="1"/>
          <p:nvPr>
            <p:ph idx="1" type="subTitle"/>
          </p:nvPr>
        </p:nvSpPr>
        <p:spPr>
          <a:xfrm>
            <a:off x="720075" y="1181700"/>
            <a:ext cx="26868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According to figure 9, the comfort illumination is at 614 Lux, which is a value that is beyond the user's comfort, so in this case, the PID controller (fig 10) controls the artificial lighting in a way to decrease the comfort illumination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until it reaches the maximum limit value set by the user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" name="Google Shape;6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75" y="1181700"/>
            <a:ext cx="5017301" cy="32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/>
          <p:nvPr/>
        </p:nvSpPr>
        <p:spPr>
          <a:xfrm rot="5400000">
            <a:off x="5070749" y="907795"/>
            <a:ext cx="3840300" cy="3327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3"/>
          <p:cNvSpPr/>
          <p:nvPr/>
        </p:nvSpPr>
        <p:spPr>
          <a:xfrm rot="5400000">
            <a:off x="2097575" y="908150"/>
            <a:ext cx="1561500" cy="1353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3"/>
          <p:cNvSpPr txBox="1"/>
          <p:nvPr>
            <p:ph type="title"/>
          </p:nvPr>
        </p:nvSpPr>
        <p:spPr>
          <a:xfrm>
            <a:off x="632425" y="2365550"/>
            <a:ext cx="4614000" cy="15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2" name="Google Shape;622;p53"/>
          <p:cNvSpPr txBox="1"/>
          <p:nvPr>
            <p:ph idx="2" type="title"/>
          </p:nvPr>
        </p:nvSpPr>
        <p:spPr>
          <a:xfrm>
            <a:off x="2273975" y="1163900"/>
            <a:ext cx="12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23" name="Google Shape;623;p53"/>
          <p:cNvSpPr/>
          <p:nvPr/>
        </p:nvSpPr>
        <p:spPr>
          <a:xfrm rot="5400000">
            <a:off x="8189803" y="2847550"/>
            <a:ext cx="2094600" cy="1815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4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9" name="Google Shape;629;p54"/>
          <p:cNvSpPr txBox="1"/>
          <p:nvPr/>
        </p:nvSpPr>
        <p:spPr>
          <a:xfrm>
            <a:off x="720000" y="1321825"/>
            <a:ext cx="770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The two key factors in creating a lighting system are saving lighting energy and fulfilling the user's lighting comfort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Significant energy savings can be realized based on varied lighting choices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The perspective of this work is to integrate this application into an intelligent smart home system with IoT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Expensive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0" name="Google Shape;630;p54"/>
          <p:cNvGrpSpPr/>
          <p:nvPr/>
        </p:nvGrpSpPr>
        <p:grpSpPr>
          <a:xfrm>
            <a:off x="7821345" y="607436"/>
            <a:ext cx="505618" cy="506230"/>
            <a:chOff x="2496320" y="1993474"/>
            <a:chExt cx="505618" cy="506230"/>
          </a:xfrm>
        </p:grpSpPr>
        <p:sp>
          <p:nvSpPr>
            <p:cNvPr id="631" name="Google Shape;631;p54"/>
            <p:cNvSpPr/>
            <p:nvPr/>
          </p:nvSpPr>
          <p:spPr>
            <a:xfrm>
              <a:off x="2650696" y="1993474"/>
              <a:ext cx="29440" cy="39162"/>
            </a:xfrm>
            <a:custGeom>
              <a:rect b="b" l="l" r="r" t="t"/>
              <a:pathLst>
                <a:path extrusionOk="0" h="1152" w="866">
                  <a:moveTo>
                    <a:pt x="429" y="1"/>
                  </a:moveTo>
                  <a:cubicBezTo>
                    <a:pt x="188" y="1"/>
                    <a:pt x="1" y="197"/>
                    <a:pt x="1" y="438"/>
                  </a:cubicBezTo>
                  <a:lnTo>
                    <a:pt x="1" y="1152"/>
                  </a:lnTo>
                  <a:cubicBezTo>
                    <a:pt x="143" y="1134"/>
                    <a:pt x="286" y="1125"/>
                    <a:pt x="429" y="1125"/>
                  </a:cubicBezTo>
                  <a:cubicBezTo>
                    <a:pt x="581" y="1125"/>
                    <a:pt x="723" y="1134"/>
                    <a:pt x="866" y="1152"/>
                  </a:cubicBezTo>
                  <a:lnTo>
                    <a:pt x="866" y="438"/>
                  </a:lnTo>
                  <a:cubicBezTo>
                    <a:pt x="866" y="197"/>
                    <a:pt x="67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2540311" y="2038586"/>
              <a:ext cx="43990" cy="42596"/>
            </a:xfrm>
            <a:custGeom>
              <a:rect b="b" l="l" r="r" t="t"/>
              <a:pathLst>
                <a:path extrusionOk="0" h="1253" w="1294">
                  <a:moveTo>
                    <a:pt x="478" y="1"/>
                  </a:moveTo>
                  <a:cubicBezTo>
                    <a:pt x="366" y="1"/>
                    <a:pt x="255" y="43"/>
                    <a:pt x="170" y="128"/>
                  </a:cubicBezTo>
                  <a:cubicBezTo>
                    <a:pt x="0" y="298"/>
                    <a:pt x="0" y="574"/>
                    <a:pt x="170" y="744"/>
                  </a:cubicBezTo>
                  <a:lnTo>
                    <a:pt x="678" y="1252"/>
                  </a:lnTo>
                  <a:cubicBezTo>
                    <a:pt x="857" y="1020"/>
                    <a:pt x="1071" y="815"/>
                    <a:pt x="1294" y="637"/>
                  </a:cubicBezTo>
                  <a:lnTo>
                    <a:pt x="785" y="128"/>
                  </a:lnTo>
                  <a:cubicBezTo>
                    <a:pt x="701" y="43"/>
                    <a:pt x="589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2496320" y="2146932"/>
              <a:ext cx="39468" cy="29780"/>
            </a:xfrm>
            <a:custGeom>
              <a:rect b="b" l="l" r="r" t="t"/>
              <a:pathLst>
                <a:path extrusionOk="0" h="876" w="1161">
                  <a:moveTo>
                    <a:pt x="438" y="1"/>
                  </a:moveTo>
                  <a:cubicBezTo>
                    <a:pt x="197" y="1"/>
                    <a:pt x="1" y="197"/>
                    <a:pt x="1" y="438"/>
                  </a:cubicBezTo>
                  <a:cubicBezTo>
                    <a:pt x="1" y="679"/>
                    <a:pt x="197" y="875"/>
                    <a:pt x="438" y="875"/>
                  </a:cubicBezTo>
                  <a:lnTo>
                    <a:pt x="1161" y="875"/>
                  </a:lnTo>
                  <a:cubicBezTo>
                    <a:pt x="1143" y="733"/>
                    <a:pt x="1134" y="590"/>
                    <a:pt x="1134" y="438"/>
                  </a:cubicBezTo>
                  <a:cubicBezTo>
                    <a:pt x="1134" y="295"/>
                    <a:pt x="1143" y="144"/>
                    <a:pt x="1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2540311" y="2243379"/>
              <a:ext cx="43990" cy="42800"/>
            </a:xfrm>
            <a:custGeom>
              <a:rect b="b" l="l" r="r" t="t"/>
              <a:pathLst>
                <a:path extrusionOk="0" h="1259" w="1294">
                  <a:moveTo>
                    <a:pt x="678" y="1"/>
                  </a:moveTo>
                  <a:lnTo>
                    <a:pt x="170" y="509"/>
                  </a:lnTo>
                  <a:cubicBezTo>
                    <a:pt x="0" y="679"/>
                    <a:pt x="0" y="955"/>
                    <a:pt x="170" y="1125"/>
                  </a:cubicBezTo>
                  <a:cubicBezTo>
                    <a:pt x="259" y="1214"/>
                    <a:pt x="366" y="1259"/>
                    <a:pt x="482" y="1259"/>
                  </a:cubicBezTo>
                  <a:cubicBezTo>
                    <a:pt x="589" y="1259"/>
                    <a:pt x="705" y="1214"/>
                    <a:pt x="785" y="1125"/>
                  </a:cubicBezTo>
                  <a:lnTo>
                    <a:pt x="1294" y="616"/>
                  </a:lnTo>
                  <a:cubicBezTo>
                    <a:pt x="1071" y="438"/>
                    <a:pt x="857" y="233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2650696" y="2292231"/>
              <a:ext cx="29440" cy="38856"/>
            </a:xfrm>
            <a:custGeom>
              <a:rect b="b" l="l" r="r" t="t"/>
              <a:pathLst>
                <a:path extrusionOk="0" h="1143" w="866">
                  <a:moveTo>
                    <a:pt x="1" y="0"/>
                  </a:moveTo>
                  <a:lnTo>
                    <a:pt x="1" y="705"/>
                  </a:lnTo>
                  <a:cubicBezTo>
                    <a:pt x="1" y="946"/>
                    <a:pt x="188" y="1142"/>
                    <a:pt x="429" y="1142"/>
                  </a:cubicBezTo>
                  <a:cubicBezTo>
                    <a:pt x="670" y="1142"/>
                    <a:pt x="866" y="946"/>
                    <a:pt x="866" y="705"/>
                  </a:cubicBezTo>
                  <a:lnTo>
                    <a:pt x="866" y="0"/>
                  </a:lnTo>
                  <a:cubicBezTo>
                    <a:pt x="723" y="9"/>
                    <a:pt x="581" y="18"/>
                    <a:pt x="429" y="18"/>
                  </a:cubicBezTo>
                  <a:cubicBezTo>
                    <a:pt x="286" y="18"/>
                    <a:pt x="143" y="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2747449" y="2243379"/>
              <a:ext cx="44024" cy="42800"/>
            </a:xfrm>
            <a:custGeom>
              <a:rect b="b" l="l" r="r" t="t"/>
              <a:pathLst>
                <a:path extrusionOk="0" h="1259" w="1295">
                  <a:moveTo>
                    <a:pt x="616" y="1"/>
                  </a:moveTo>
                  <a:cubicBezTo>
                    <a:pt x="429" y="233"/>
                    <a:pt x="224" y="438"/>
                    <a:pt x="0" y="616"/>
                  </a:cubicBezTo>
                  <a:lnTo>
                    <a:pt x="500" y="1125"/>
                  </a:lnTo>
                  <a:cubicBezTo>
                    <a:pt x="589" y="1214"/>
                    <a:pt x="705" y="1259"/>
                    <a:pt x="812" y="1259"/>
                  </a:cubicBezTo>
                  <a:cubicBezTo>
                    <a:pt x="928" y="1259"/>
                    <a:pt x="1035" y="1214"/>
                    <a:pt x="1125" y="1125"/>
                  </a:cubicBezTo>
                  <a:cubicBezTo>
                    <a:pt x="1294" y="955"/>
                    <a:pt x="1294" y="679"/>
                    <a:pt x="1125" y="509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2795962" y="2146932"/>
              <a:ext cx="39162" cy="29780"/>
            </a:xfrm>
            <a:custGeom>
              <a:rect b="b" l="l" r="r" t="t"/>
              <a:pathLst>
                <a:path extrusionOk="0" h="876" w="1152">
                  <a:moveTo>
                    <a:pt x="1" y="1"/>
                  </a:moveTo>
                  <a:cubicBezTo>
                    <a:pt x="19" y="144"/>
                    <a:pt x="28" y="295"/>
                    <a:pt x="28" y="438"/>
                  </a:cubicBezTo>
                  <a:cubicBezTo>
                    <a:pt x="28" y="590"/>
                    <a:pt x="19" y="733"/>
                    <a:pt x="1" y="875"/>
                  </a:cubicBezTo>
                  <a:lnTo>
                    <a:pt x="715" y="875"/>
                  </a:lnTo>
                  <a:cubicBezTo>
                    <a:pt x="955" y="875"/>
                    <a:pt x="1152" y="679"/>
                    <a:pt x="1152" y="438"/>
                  </a:cubicBezTo>
                  <a:cubicBezTo>
                    <a:pt x="1152" y="197"/>
                    <a:pt x="95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2747449" y="2038586"/>
              <a:ext cx="44024" cy="42596"/>
            </a:xfrm>
            <a:custGeom>
              <a:rect b="b" l="l" r="r" t="t"/>
              <a:pathLst>
                <a:path extrusionOk="0" h="1253" w="1295">
                  <a:moveTo>
                    <a:pt x="816" y="1"/>
                  </a:moveTo>
                  <a:cubicBezTo>
                    <a:pt x="703" y="1"/>
                    <a:pt x="589" y="43"/>
                    <a:pt x="500" y="128"/>
                  </a:cubicBezTo>
                  <a:lnTo>
                    <a:pt x="0" y="637"/>
                  </a:lnTo>
                  <a:cubicBezTo>
                    <a:pt x="224" y="815"/>
                    <a:pt x="429" y="1020"/>
                    <a:pt x="616" y="1252"/>
                  </a:cubicBezTo>
                  <a:lnTo>
                    <a:pt x="1125" y="744"/>
                  </a:lnTo>
                  <a:cubicBezTo>
                    <a:pt x="1294" y="574"/>
                    <a:pt x="1294" y="298"/>
                    <a:pt x="1125" y="128"/>
                  </a:cubicBezTo>
                  <a:cubicBezTo>
                    <a:pt x="1040" y="43"/>
                    <a:pt x="928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2650696" y="2324969"/>
              <a:ext cx="330907" cy="174734"/>
            </a:xfrm>
            <a:custGeom>
              <a:rect b="b" l="l" r="r" t="t"/>
              <a:pathLst>
                <a:path extrusionOk="0" h="5140" w="9734">
                  <a:moveTo>
                    <a:pt x="5782" y="1"/>
                  </a:moveTo>
                  <a:lnTo>
                    <a:pt x="5978" y="1713"/>
                  </a:lnTo>
                  <a:cubicBezTo>
                    <a:pt x="6040" y="2240"/>
                    <a:pt x="6486" y="2641"/>
                    <a:pt x="7022" y="2641"/>
                  </a:cubicBezTo>
                  <a:lnTo>
                    <a:pt x="7352" y="2641"/>
                  </a:lnTo>
                  <a:lnTo>
                    <a:pt x="7352" y="3560"/>
                  </a:lnTo>
                  <a:cubicBezTo>
                    <a:pt x="7352" y="3935"/>
                    <a:pt x="7057" y="4238"/>
                    <a:pt x="6700" y="4238"/>
                  </a:cubicBezTo>
                  <a:lnTo>
                    <a:pt x="1829" y="4238"/>
                  </a:lnTo>
                  <a:cubicBezTo>
                    <a:pt x="1303" y="4238"/>
                    <a:pt x="866" y="3765"/>
                    <a:pt x="866" y="3212"/>
                  </a:cubicBezTo>
                  <a:lnTo>
                    <a:pt x="866" y="964"/>
                  </a:lnTo>
                  <a:cubicBezTo>
                    <a:pt x="732" y="1009"/>
                    <a:pt x="589" y="1035"/>
                    <a:pt x="429" y="1035"/>
                  </a:cubicBezTo>
                  <a:cubicBezTo>
                    <a:pt x="277" y="1035"/>
                    <a:pt x="134" y="1009"/>
                    <a:pt x="1" y="964"/>
                  </a:cubicBezTo>
                  <a:lnTo>
                    <a:pt x="1" y="3248"/>
                  </a:lnTo>
                  <a:cubicBezTo>
                    <a:pt x="1" y="4274"/>
                    <a:pt x="821" y="5139"/>
                    <a:pt x="1838" y="5139"/>
                  </a:cubicBezTo>
                  <a:lnTo>
                    <a:pt x="6683" y="5139"/>
                  </a:lnTo>
                  <a:cubicBezTo>
                    <a:pt x="7530" y="5139"/>
                    <a:pt x="8226" y="4443"/>
                    <a:pt x="8226" y="3578"/>
                  </a:cubicBezTo>
                  <a:lnTo>
                    <a:pt x="8226" y="2641"/>
                  </a:lnTo>
                  <a:lnTo>
                    <a:pt x="8502" y="2641"/>
                  </a:lnTo>
                  <a:cubicBezTo>
                    <a:pt x="9038" y="2641"/>
                    <a:pt x="9484" y="2240"/>
                    <a:pt x="9546" y="1713"/>
                  </a:cubicBezTo>
                  <a:lnTo>
                    <a:pt x="9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4"/>
            <p:cNvSpPr/>
            <p:nvPr/>
          </p:nvSpPr>
          <p:spPr>
            <a:xfrm>
              <a:off x="2826592" y="2208499"/>
              <a:ext cx="175346" cy="86789"/>
            </a:xfrm>
            <a:custGeom>
              <a:rect b="b" l="l" r="r" t="t"/>
              <a:pathLst>
                <a:path extrusionOk="0" h="2553" w="5158">
                  <a:moveTo>
                    <a:pt x="1625" y="1"/>
                  </a:moveTo>
                  <a:cubicBezTo>
                    <a:pt x="1384" y="1"/>
                    <a:pt x="1187" y="197"/>
                    <a:pt x="1187" y="438"/>
                  </a:cubicBezTo>
                  <a:lnTo>
                    <a:pt x="1187" y="1678"/>
                  </a:lnTo>
                  <a:lnTo>
                    <a:pt x="438" y="1678"/>
                  </a:lnTo>
                  <a:cubicBezTo>
                    <a:pt x="197" y="1678"/>
                    <a:pt x="1" y="1874"/>
                    <a:pt x="1" y="2115"/>
                  </a:cubicBezTo>
                  <a:cubicBezTo>
                    <a:pt x="1" y="2356"/>
                    <a:pt x="197" y="2552"/>
                    <a:pt x="438" y="2552"/>
                  </a:cubicBezTo>
                  <a:lnTo>
                    <a:pt x="4720" y="2552"/>
                  </a:lnTo>
                  <a:cubicBezTo>
                    <a:pt x="4961" y="2552"/>
                    <a:pt x="5157" y="2356"/>
                    <a:pt x="5157" y="2115"/>
                  </a:cubicBezTo>
                  <a:cubicBezTo>
                    <a:pt x="5157" y="1874"/>
                    <a:pt x="4961" y="1678"/>
                    <a:pt x="4720" y="1678"/>
                  </a:cubicBezTo>
                  <a:lnTo>
                    <a:pt x="3980" y="1678"/>
                  </a:lnTo>
                  <a:lnTo>
                    <a:pt x="3980" y="438"/>
                  </a:lnTo>
                  <a:cubicBezTo>
                    <a:pt x="3980" y="197"/>
                    <a:pt x="3783" y="1"/>
                    <a:pt x="3543" y="1"/>
                  </a:cubicBezTo>
                  <a:cubicBezTo>
                    <a:pt x="3302" y="1"/>
                    <a:pt x="3105" y="197"/>
                    <a:pt x="3105" y="438"/>
                  </a:cubicBezTo>
                  <a:lnTo>
                    <a:pt x="3105" y="1678"/>
                  </a:lnTo>
                  <a:lnTo>
                    <a:pt x="2062" y="1678"/>
                  </a:lnTo>
                  <a:lnTo>
                    <a:pt x="2062" y="438"/>
                  </a:lnTo>
                  <a:cubicBezTo>
                    <a:pt x="2062" y="197"/>
                    <a:pt x="1865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4"/>
            <p:cNvSpPr/>
            <p:nvPr/>
          </p:nvSpPr>
          <p:spPr>
            <a:xfrm>
              <a:off x="2564584" y="2061432"/>
              <a:ext cx="202610" cy="201692"/>
            </a:xfrm>
            <a:custGeom>
              <a:rect b="b" l="l" r="r" t="t"/>
              <a:pathLst>
                <a:path extrusionOk="0" h="5933" w="5960">
                  <a:moveTo>
                    <a:pt x="3570" y="1422"/>
                  </a:moveTo>
                  <a:cubicBezTo>
                    <a:pt x="3806" y="1422"/>
                    <a:pt x="4040" y="1615"/>
                    <a:pt x="4015" y="1972"/>
                  </a:cubicBezTo>
                  <a:cubicBezTo>
                    <a:pt x="4006" y="2034"/>
                    <a:pt x="3979" y="2088"/>
                    <a:pt x="3934" y="2123"/>
                  </a:cubicBezTo>
                  <a:lnTo>
                    <a:pt x="3354" y="2578"/>
                  </a:lnTo>
                  <a:lnTo>
                    <a:pt x="3997" y="2578"/>
                  </a:lnTo>
                  <a:cubicBezTo>
                    <a:pt x="4032" y="2578"/>
                    <a:pt x="4068" y="2587"/>
                    <a:pt x="4095" y="2605"/>
                  </a:cubicBezTo>
                  <a:cubicBezTo>
                    <a:pt x="4416" y="2784"/>
                    <a:pt x="4425" y="3149"/>
                    <a:pt x="4211" y="3337"/>
                  </a:cubicBezTo>
                  <a:lnTo>
                    <a:pt x="2783" y="4577"/>
                  </a:lnTo>
                  <a:cubicBezTo>
                    <a:pt x="2703" y="4648"/>
                    <a:pt x="2605" y="4684"/>
                    <a:pt x="2498" y="4684"/>
                  </a:cubicBezTo>
                  <a:cubicBezTo>
                    <a:pt x="2266" y="4684"/>
                    <a:pt x="2043" y="4505"/>
                    <a:pt x="2052" y="4157"/>
                  </a:cubicBezTo>
                  <a:cubicBezTo>
                    <a:pt x="2052" y="4095"/>
                    <a:pt x="2079" y="4041"/>
                    <a:pt x="2123" y="4006"/>
                  </a:cubicBezTo>
                  <a:lnTo>
                    <a:pt x="2757" y="3453"/>
                  </a:lnTo>
                  <a:lnTo>
                    <a:pt x="2016" y="3453"/>
                  </a:lnTo>
                  <a:cubicBezTo>
                    <a:pt x="1981" y="3453"/>
                    <a:pt x="1945" y="3435"/>
                    <a:pt x="1909" y="3417"/>
                  </a:cubicBezTo>
                  <a:cubicBezTo>
                    <a:pt x="1588" y="3230"/>
                    <a:pt x="1597" y="2846"/>
                    <a:pt x="1829" y="2668"/>
                  </a:cubicBezTo>
                  <a:lnTo>
                    <a:pt x="3301" y="1517"/>
                  </a:lnTo>
                  <a:cubicBezTo>
                    <a:pt x="3380" y="1453"/>
                    <a:pt x="3475" y="1422"/>
                    <a:pt x="3570" y="1422"/>
                  </a:cubicBezTo>
                  <a:close/>
                  <a:moveTo>
                    <a:pt x="2980" y="0"/>
                  </a:moveTo>
                  <a:cubicBezTo>
                    <a:pt x="1338" y="0"/>
                    <a:pt x="0" y="1330"/>
                    <a:pt x="0" y="2971"/>
                  </a:cubicBezTo>
                  <a:cubicBezTo>
                    <a:pt x="0" y="4604"/>
                    <a:pt x="1338" y="5933"/>
                    <a:pt x="2980" y="5933"/>
                  </a:cubicBezTo>
                  <a:cubicBezTo>
                    <a:pt x="4621" y="5933"/>
                    <a:pt x="5959" y="4604"/>
                    <a:pt x="5959" y="2971"/>
                  </a:cubicBezTo>
                  <a:cubicBezTo>
                    <a:pt x="5959" y="1330"/>
                    <a:pt x="4621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/>
          <p:nvPr>
            <p:ph type="title"/>
          </p:nvPr>
        </p:nvSpPr>
        <p:spPr>
          <a:xfrm>
            <a:off x="5481325" y="1989450"/>
            <a:ext cx="3000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47" name="Google Shape;647;p55"/>
          <p:cNvSpPr/>
          <p:nvPr/>
        </p:nvSpPr>
        <p:spPr>
          <a:xfrm rot="5400000">
            <a:off x="567000" y="995375"/>
            <a:ext cx="3638100" cy="3152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5"/>
          <p:cNvSpPr/>
          <p:nvPr/>
        </p:nvSpPr>
        <p:spPr>
          <a:xfrm rot="5400000">
            <a:off x="3600100" y="24263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/>
          <p:nvPr/>
        </p:nvSpPr>
        <p:spPr>
          <a:xfrm rot="5400000">
            <a:off x="5070749" y="907795"/>
            <a:ext cx="3840300" cy="3327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 rot="5400000">
            <a:off x="2097575" y="908150"/>
            <a:ext cx="1561500" cy="1353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 txBox="1"/>
          <p:nvPr>
            <p:ph type="title"/>
          </p:nvPr>
        </p:nvSpPr>
        <p:spPr>
          <a:xfrm>
            <a:off x="632425" y="2365550"/>
            <a:ext cx="4614000" cy="15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8" name="Google Shape;388;p34"/>
          <p:cNvSpPr txBox="1"/>
          <p:nvPr>
            <p:ph idx="2" type="title"/>
          </p:nvPr>
        </p:nvSpPr>
        <p:spPr>
          <a:xfrm>
            <a:off x="2273975" y="1163900"/>
            <a:ext cx="12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 rot="5400000">
            <a:off x="8189803" y="2847550"/>
            <a:ext cx="2094600" cy="1815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725" y="1524450"/>
            <a:ext cx="3140342" cy="20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35"/>
          <p:cNvSpPr txBox="1"/>
          <p:nvPr/>
        </p:nvSpPr>
        <p:spPr>
          <a:xfrm>
            <a:off x="720000" y="1321825"/>
            <a:ext cx="770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From 2021 9th International Renewable and Sustainable Energy Conference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Electric lighting consumes 20-40% of all electricity consumed in buildings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Use fuzzy logic lighting control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Reducing lighting energy consumption, and maintaining lighting comfort (Output)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Taking into account the Daylight and the areas' real-time status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7" name="Google Shape;397;p35"/>
          <p:cNvGrpSpPr/>
          <p:nvPr/>
        </p:nvGrpSpPr>
        <p:grpSpPr>
          <a:xfrm>
            <a:off x="7821345" y="607436"/>
            <a:ext cx="505618" cy="506230"/>
            <a:chOff x="2496320" y="1993474"/>
            <a:chExt cx="505618" cy="506230"/>
          </a:xfrm>
        </p:grpSpPr>
        <p:sp>
          <p:nvSpPr>
            <p:cNvPr id="398" name="Google Shape;398;p35"/>
            <p:cNvSpPr/>
            <p:nvPr/>
          </p:nvSpPr>
          <p:spPr>
            <a:xfrm>
              <a:off x="2650696" y="1993474"/>
              <a:ext cx="29440" cy="39162"/>
            </a:xfrm>
            <a:custGeom>
              <a:rect b="b" l="l" r="r" t="t"/>
              <a:pathLst>
                <a:path extrusionOk="0" h="1152" w="866">
                  <a:moveTo>
                    <a:pt x="429" y="1"/>
                  </a:moveTo>
                  <a:cubicBezTo>
                    <a:pt x="188" y="1"/>
                    <a:pt x="1" y="197"/>
                    <a:pt x="1" y="438"/>
                  </a:cubicBezTo>
                  <a:lnTo>
                    <a:pt x="1" y="1152"/>
                  </a:lnTo>
                  <a:cubicBezTo>
                    <a:pt x="143" y="1134"/>
                    <a:pt x="286" y="1125"/>
                    <a:pt x="429" y="1125"/>
                  </a:cubicBezTo>
                  <a:cubicBezTo>
                    <a:pt x="581" y="1125"/>
                    <a:pt x="723" y="1134"/>
                    <a:pt x="866" y="1152"/>
                  </a:cubicBezTo>
                  <a:lnTo>
                    <a:pt x="866" y="438"/>
                  </a:lnTo>
                  <a:cubicBezTo>
                    <a:pt x="866" y="197"/>
                    <a:pt x="67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540311" y="2038586"/>
              <a:ext cx="43990" cy="42596"/>
            </a:xfrm>
            <a:custGeom>
              <a:rect b="b" l="l" r="r" t="t"/>
              <a:pathLst>
                <a:path extrusionOk="0" h="1253" w="1294">
                  <a:moveTo>
                    <a:pt x="478" y="1"/>
                  </a:moveTo>
                  <a:cubicBezTo>
                    <a:pt x="366" y="1"/>
                    <a:pt x="255" y="43"/>
                    <a:pt x="170" y="128"/>
                  </a:cubicBezTo>
                  <a:cubicBezTo>
                    <a:pt x="0" y="298"/>
                    <a:pt x="0" y="574"/>
                    <a:pt x="170" y="744"/>
                  </a:cubicBezTo>
                  <a:lnTo>
                    <a:pt x="678" y="1252"/>
                  </a:lnTo>
                  <a:cubicBezTo>
                    <a:pt x="857" y="1020"/>
                    <a:pt x="1071" y="815"/>
                    <a:pt x="1294" y="637"/>
                  </a:cubicBezTo>
                  <a:lnTo>
                    <a:pt x="785" y="128"/>
                  </a:lnTo>
                  <a:cubicBezTo>
                    <a:pt x="701" y="43"/>
                    <a:pt x="589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496320" y="2146932"/>
              <a:ext cx="39468" cy="29780"/>
            </a:xfrm>
            <a:custGeom>
              <a:rect b="b" l="l" r="r" t="t"/>
              <a:pathLst>
                <a:path extrusionOk="0" h="876" w="1161">
                  <a:moveTo>
                    <a:pt x="438" y="1"/>
                  </a:moveTo>
                  <a:cubicBezTo>
                    <a:pt x="197" y="1"/>
                    <a:pt x="1" y="197"/>
                    <a:pt x="1" y="438"/>
                  </a:cubicBezTo>
                  <a:cubicBezTo>
                    <a:pt x="1" y="679"/>
                    <a:pt x="197" y="875"/>
                    <a:pt x="438" y="875"/>
                  </a:cubicBezTo>
                  <a:lnTo>
                    <a:pt x="1161" y="875"/>
                  </a:lnTo>
                  <a:cubicBezTo>
                    <a:pt x="1143" y="733"/>
                    <a:pt x="1134" y="590"/>
                    <a:pt x="1134" y="438"/>
                  </a:cubicBezTo>
                  <a:cubicBezTo>
                    <a:pt x="1134" y="295"/>
                    <a:pt x="1143" y="144"/>
                    <a:pt x="1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540311" y="2243379"/>
              <a:ext cx="43990" cy="42800"/>
            </a:xfrm>
            <a:custGeom>
              <a:rect b="b" l="l" r="r" t="t"/>
              <a:pathLst>
                <a:path extrusionOk="0" h="1259" w="1294">
                  <a:moveTo>
                    <a:pt x="678" y="1"/>
                  </a:moveTo>
                  <a:lnTo>
                    <a:pt x="170" y="509"/>
                  </a:lnTo>
                  <a:cubicBezTo>
                    <a:pt x="0" y="679"/>
                    <a:pt x="0" y="955"/>
                    <a:pt x="170" y="1125"/>
                  </a:cubicBezTo>
                  <a:cubicBezTo>
                    <a:pt x="259" y="1214"/>
                    <a:pt x="366" y="1259"/>
                    <a:pt x="482" y="1259"/>
                  </a:cubicBezTo>
                  <a:cubicBezTo>
                    <a:pt x="589" y="1259"/>
                    <a:pt x="705" y="1214"/>
                    <a:pt x="785" y="1125"/>
                  </a:cubicBezTo>
                  <a:lnTo>
                    <a:pt x="1294" y="616"/>
                  </a:lnTo>
                  <a:cubicBezTo>
                    <a:pt x="1071" y="438"/>
                    <a:pt x="857" y="233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650696" y="2292231"/>
              <a:ext cx="29440" cy="38856"/>
            </a:xfrm>
            <a:custGeom>
              <a:rect b="b" l="l" r="r" t="t"/>
              <a:pathLst>
                <a:path extrusionOk="0" h="1143" w="866">
                  <a:moveTo>
                    <a:pt x="1" y="0"/>
                  </a:moveTo>
                  <a:lnTo>
                    <a:pt x="1" y="705"/>
                  </a:lnTo>
                  <a:cubicBezTo>
                    <a:pt x="1" y="946"/>
                    <a:pt x="188" y="1142"/>
                    <a:pt x="429" y="1142"/>
                  </a:cubicBezTo>
                  <a:cubicBezTo>
                    <a:pt x="670" y="1142"/>
                    <a:pt x="866" y="946"/>
                    <a:pt x="866" y="705"/>
                  </a:cubicBezTo>
                  <a:lnTo>
                    <a:pt x="866" y="0"/>
                  </a:lnTo>
                  <a:cubicBezTo>
                    <a:pt x="723" y="9"/>
                    <a:pt x="581" y="18"/>
                    <a:pt x="429" y="18"/>
                  </a:cubicBezTo>
                  <a:cubicBezTo>
                    <a:pt x="286" y="18"/>
                    <a:pt x="143" y="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747449" y="2243379"/>
              <a:ext cx="44024" cy="42800"/>
            </a:xfrm>
            <a:custGeom>
              <a:rect b="b" l="l" r="r" t="t"/>
              <a:pathLst>
                <a:path extrusionOk="0" h="1259" w="1295">
                  <a:moveTo>
                    <a:pt x="616" y="1"/>
                  </a:moveTo>
                  <a:cubicBezTo>
                    <a:pt x="429" y="233"/>
                    <a:pt x="224" y="438"/>
                    <a:pt x="0" y="616"/>
                  </a:cubicBezTo>
                  <a:lnTo>
                    <a:pt x="500" y="1125"/>
                  </a:lnTo>
                  <a:cubicBezTo>
                    <a:pt x="589" y="1214"/>
                    <a:pt x="705" y="1259"/>
                    <a:pt x="812" y="1259"/>
                  </a:cubicBezTo>
                  <a:cubicBezTo>
                    <a:pt x="928" y="1259"/>
                    <a:pt x="1035" y="1214"/>
                    <a:pt x="1125" y="1125"/>
                  </a:cubicBezTo>
                  <a:cubicBezTo>
                    <a:pt x="1294" y="955"/>
                    <a:pt x="1294" y="679"/>
                    <a:pt x="1125" y="509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795962" y="2146932"/>
              <a:ext cx="39162" cy="29780"/>
            </a:xfrm>
            <a:custGeom>
              <a:rect b="b" l="l" r="r" t="t"/>
              <a:pathLst>
                <a:path extrusionOk="0" h="876" w="1152">
                  <a:moveTo>
                    <a:pt x="1" y="1"/>
                  </a:moveTo>
                  <a:cubicBezTo>
                    <a:pt x="19" y="144"/>
                    <a:pt x="28" y="295"/>
                    <a:pt x="28" y="438"/>
                  </a:cubicBezTo>
                  <a:cubicBezTo>
                    <a:pt x="28" y="590"/>
                    <a:pt x="19" y="733"/>
                    <a:pt x="1" y="875"/>
                  </a:cubicBezTo>
                  <a:lnTo>
                    <a:pt x="715" y="875"/>
                  </a:lnTo>
                  <a:cubicBezTo>
                    <a:pt x="955" y="875"/>
                    <a:pt x="1152" y="679"/>
                    <a:pt x="1152" y="438"/>
                  </a:cubicBezTo>
                  <a:cubicBezTo>
                    <a:pt x="1152" y="197"/>
                    <a:pt x="95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747449" y="2038586"/>
              <a:ext cx="44024" cy="42596"/>
            </a:xfrm>
            <a:custGeom>
              <a:rect b="b" l="l" r="r" t="t"/>
              <a:pathLst>
                <a:path extrusionOk="0" h="1253" w="1295">
                  <a:moveTo>
                    <a:pt x="816" y="1"/>
                  </a:moveTo>
                  <a:cubicBezTo>
                    <a:pt x="703" y="1"/>
                    <a:pt x="589" y="43"/>
                    <a:pt x="500" y="128"/>
                  </a:cubicBezTo>
                  <a:lnTo>
                    <a:pt x="0" y="637"/>
                  </a:lnTo>
                  <a:cubicBezTo>
                    <a:pt x="224" y="815"/>
                    <a:pt x="429" y="1020"/>
                    <a:pt x="616" y="1252"/>
                  </a:cubicBezTo>
                  <a:lnTo>
                    <a:pt x="1125" y="744"/>
                  </a:lnTo>
                  <a:cubicBezTo>
                    <a:pt x="1294" y="574"/>
                    <a:pt x="1294" y="298"/>
                    <a:pt x="1125" y="128"/>
                  </a:cubicBezTo>
                  <a:cubicBezTo>
                    <a:pt x="1040" y="43"/>
                    <a:pt x="928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50696" y="2324969"/>
              <a:ext cx="330907" cy="174734"/>
            </a:xfrm>
            <a:custGeom>
              <a:rect b="b" l="l" r="r" t="t"/>
              <a:pathLst>
                <a:path extrusionOk="0" h="5140" w="9734">
                  <a:moveTo>
                    <a:pt x="5782" y="1"/>
                  </a:moveTo>
                  <a:lnTo>
                    <a:pt x="5978" y="1713"/>
                  </a:lnTo>
                  <a:cubicBezTo>
                    <a:pt x="6040" y="2240"/>
                    <a:pt x="6486" y="2641"/>
                    <a:pt x="7022" y="2641"/>
                  </a:cubicBezTo>
                  <a:lnTo>
                    <a:pt x="7352" y="2641"/>
                  </a:lnTo>
                  <a:lnTo>
                    <a:pt x="7352" y="3560"/>
                  </a:lnTo>
                  <a:cubicBezTo>
                    <a:pt x="7352" y="3935"/>
                    <a:pt x="7057" y="4238"/>
                    <a:pt x="6700" y="4238"/>
                  </a:cubicBezTo>
                  <a:lnTo>
                    <a:pt x="1829" y="4238"/>
                  </a:lnTo>
                  <a:cubicBezTo>
                    <a:pt x="1303" y="4238"/>
                    <a:pt x="866" y="3765"/>
                    <a:pt x="866" y="3212"/>
                  </a:cubicBezTo>
                  <a:lnTo>
                    <a:pt x="866" y="964"/>
                  </a:lnTo>
                  <a:cubicBezTo>
                    <a:pt x="732" y="1009"/>
                    <a:pt x="589" y="1035"/>
                    <a:pt x="429" y="1035"/>
                  </a:cubicBezTo>
                  <a:cubicBezTo>
                    <a:pt x="277" y="1035"/>
                    <a:pt x="134" y="1009"/>
                    <a:pt x="1" y="964"/>
                  </a:cubicBezTo>
                  <a:lnTo>
                    <a:pt x="1" y="3248"/>
                  </a:lnTo>
                  <a:cubicBezTo>
                    <a:pt x="1" y="4274"/>
                    <a:pt x="821" y="5139"/>
                    <a:pt x="1838" y="5139"/>
                  </a:cubicBezTo>
                  <a:lnTo>
                    <a:pt x="6683" y="5139"/>
                  </a:lnTo>
                  <a:cubicBezTo>
                    <a:pt x="7530" y="5139"/>
                    <a:pt x="8226" y="4443"/>
                    <a:pt x="8226" y="3578"/>
                  </a:cubicBezTo>
                  <a:lnTo>
                    <a:pt x="8226" y="2641"/>
                  </a:lnTo>
                  <a:lnTo>
                    <a:pt x="8502" y="2641"/>
                  </a:lnTo>
                  <a:cubicBezTo>
                    <a:pt x="9038" y="2641"/>
                    <a:pt x="9484" y="2240"/>
                    <a:pt x="9546" y="1713"/>
                  </a:cubicBezTo>
                  <a:lnTo>
                    <a:pt x="9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26592" y="2208499"/>
              <a:ext cx="175346" cy="86789"/>
            </a:xfrm>
            <a:custGeom>
              <a:rect b="b" l="l" r="r" t="t"/>
              <a:pathLst>
                <a:path extrusionOk="0" h="2553" w="5158">
                  <a:moveTo>
                    <a:pt x="1625" y="1"/>
                  </a:moveTo>
                  <a:cubicBezTo>
                    <a:pt x="1384" y="1"/>
                    <a:pt x="1187" y="197"/>
                    <a:pt x="1187" y="438"/>
                  </a:cubicBezTo>
                  <a:lnTo>
                    <a:pt x="1187" y="1678"/>
                  </a:lnTo>
                  <a:lnTo>
                    <a:pt x="438" y="1678"/>
                  </a:lnTo>
                  <a:cubicBezTo>
                    <a:pt x="197" y="1678"/>
                    <a:pt x="1" y="1874"/>
                    <a:pt x="1" y="2115"/>
                  </a:cubicBezTo>
                  <a:cubicBezTo>
                    <a:pt x="1" y="2356"/>
                    <a:pt x="197" y="2552"/>
                    <a:pt x="438" y="2552"/>
                  </a:cubicBezTo>
                  <a:lnTo>
                    <a:pt x="4720" y="2552"/>
                  </a:lnTo>
                  <a:cubicBezTo>
                    <a:pt x="4961" y="2552"/>
                    <a:pt x="5157" y="2356"/>
                    <a:pt x="5157" y="2115"/>
                  </a:cubicBezTo>
                  <a:cubicBezTo>
                    <a:pt x="5157" y="1874"/>
                    <a:pt x="4961" y="1678"/>
                    <a:pt x="4720" y="1678"/>
                  </a:cubicBezTo>
                  <a:lnTo>
                    <a:pt x="3980" y="1678"/>
                  </a:lnTo>
                  <a:lnTo>
                    <a:pt x="3980" y="438"/>
                  </a:lnTo>
                  <a:cubicBezTo>
                    <a:pt x="3980" y="197"/>
                    <a:pt x="3783" y="1"/>
                    <a:pt x="3543" y="1"/>
                  </a:cubicBezTo>
                  <a:cubicBezTo>
                    <a:pt x="3302" y="1"/>
                    <a:pt x="3105" y="197"/>
                    <a:pt x="3105" y="438"/>
                  </a:cubicBezTo>
                  <a:lnTo>
                    <a:pt x="3105" y="1678"/>
                  </a:lnTo>
                  <a:lnTo>
                    <a:pt x="2062" y="1678"/>
                  </a:lnTo>
                  <a:lnTo>
                    <a:pt x="2062" y="438"/>
                  </a:lnTo>
                  <a:cubicBezTo>
                    <a:pt x="2062" y="197"/>
                    <a:pt x="1865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564584" y="2061432"/>
              <a:ext cx="202610" cy="201692"/>
            </a:xfrm>
            <a:custGeom>
              <a:rect b="b" l="l" r="r" t="t"/>
              <a:pathLst>
                <a:path extrusionOk="0" h="5933" w="5960">
                  <a:moveTo>
                    <a:pt x="3570" y="1422"/>
                  </a:moveTo>
                  <a:cubicBezTo>
                    <a:pt x="3806" y="1422"/>
                    <a:pt x="4040" y="1615"/>
                    <a:pt x="4015" y="1972"/>
                  </a:cubicBezTo>
                  <a:cubicBezTo>
                    <a:pt x="4006" y="2034"/>
                    <a:pt x="3979" y="2088"/>
                    <a:pt x="3934" y="2123"/>
                  </a:cubicBezTo>
                  <a:lnTo>
                    <a:pt x="3354" y="2578"/>
                  </a:lnTo>
                  <a:lnTo>
                    <a:pt x="3997" y="2578"/>
                  </a:lnTo>
                  <a:cubicBezTo>
                    <a:pt x="4032" y="2578"/>
                    <a:pt x="4068" y="2587"/>
                    <a:pt x="4095" y="2605"/>
                  </a:cubicBezTo>
                  <a:cubicBezTo>
                    <a:pt x="4416" y="2784"/>
                    <a:pt x="4425" y="3149"/>
                    <a:pt x="4211" y="3337"/>
                  </a:cubicBezTo>
                  <a:lnTo>
                    <a:pt x="2783" y="4577"/>
                  </a:lnTo>
                  <a:cubicBezTo>
                    <a:pt x="2703" y="4648"/>
                    <a:pt x="2605" y="4684"/>
                    <a:pt x="2498" y="4684"/>
                  </a:cubicBezTo>
                  <a:cubicBezTo>
                    <a:pt x="2266" y="4684"/>
                    <a:pt x="2043" y="4505"/>
                    <a:pt x="2052" y="4157"/>
                  </a:cubicBezTo>
                  <a:cubicBezTo>
                    <a:pt x="2052" y="4095"/>
                    <a:pt x="2079" y="4041"/>
                    <a:pt x="2123" y="4006"/>
                  </a:cubicBezTo>
                  <a:lnTo>
                    <a:pt x="2757" y="3453"/>
                  </a:lnTo>
                  <a:lnTo>
                    <a:pt x="2016" y="3453"/>
                  </a:lnTo>
                  <a:cubicBezTo>
                    <a:pt x="1981" y="3453"/>
                    <a:pt x="1945" y="3435"/>
                    <a:pt x="1909" y="3417"/>
                  </a:cubicBezTo>
                  <a:cubicBezTo>
                    <a:pt x="1588" y="3230"/>
                    <a:pt x="1597" y="2846"/>
                    <a:pt x="1829" y="2668"/>
                  </a:cubicBezTo>
                  <a:lnTo>
                    <a:pt x="3301" y="1517"/>
                  </a:lnTo>
                  <a:cubicBezTo>
                    <a:pt x="3380" y="1453"/>
                    <a:pt x="3475" y="1422"/>
                    <a:pt x="3570" y="1422"/>
                  </a:cubicBezTo>
                  <a:close/>
                  <a:moveTo>
                    <a:pt x="2980" y="0"/>
                  </a:moveTo>
                  <a:cubicBezTo>
                    <a:pt x="1338" y="0"/>
                    <a:pt x="0" y="1330"/>
                    <a:pt x="0" y="2971"/>
                  </a:cubicBezTo>
                  <a:cubicBezTo>
                    <a:pt x="0" y="4604"/>
                    <a:pt x="1338" y="5933"/>
                    <a:pt x="2980" y="5933"/>
                  </a:cubicBezTo>
                  <a:cubicBezTo>
                    <a:pt x="4621" y="5933"/>
                    <a:pt x="5959" y="4604"/>
                    <a:pt x="5959" y="2971"/>
                  </a:cubicBezTo>
                  <a:cubicBezTo>
                    <a:pt x="5959" y="1330"/>
                    <a:pt x="4621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 rot="5400000">
            <a:off x="458100" y="1118999"/>
            <a:ext cx="3352800" cy="2905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 txBox="1"/>
          <p:nvPr/>
        </p:nvSpPr>
        <p:spPr>
          <a:xfrm>
            <a:off x="205050" y="2043075"/>
            <a:ext cx="38589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3A4A01"/>
                </a:solidFill>
                <a:latin typeface="Baloo 2"/>
                <a:ea typeface="Baloo 2"/>
                <a:cs typeface="Baloo 2"/>
                <a:sym typeface="Baloo 2"/>
              </a:rPr>
              <a:t>System </a:t>
            </a:r>
            <a:endParaRPr b="1" sz="5000">
              <a:solidFill>
                <a:srgbClr val="3A4A0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3A4A01"/>
                </a:solidFill>
                <a:latin typeface="Baloo 2"/>
                <a:ea typeface="Baloo 2"/>
                <a:cs typeface="Baloo 2"/>
                <a:sym typeface="Baloo 2"/>
              </a:rPr>
              <a:t>Structure</a:t>
            </a:r>
            <a:endParaRPr b="1" sz="5000">
              <a:solidFill>
                <a:srgbClr val="3A4A0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1530150" y="1201275"/>
            <a:ext cx="120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02</a:t>
            </a:r>
            <a:endParaRPr b="1" sz="6000"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4299900" y="3825375"/>
            <a:ext cx="4575600" cy="131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175" y="1147425"/>
            <a:ext cx="5261149" cy="33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/>
        </p:nvSpPr>
        <p:spPr>
          <a:xfrm>
            <a:off x="1205625" y="682075"/>
            <a:ext cx="120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03</a:t>
            </a:r>
            <a:endParaRPr b="1" sz="6000"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4299900" y="3825375"/>
            <a:ext cx="4575600" cy="131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 rot="5400000">
            <a:off x="1450350" y="257700"/>
            <a:ext cx="1561500" cy="1353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 txBox="1"/>
          <p:nvPr/>
        </p:nvSpPr>
        <p:spPr>
          <a:xfrm>
            <a:off x="0" y="1750750"/>
            <a:ext cx="4462200" cy="598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Goal Functions</a:t>
            </a:r>
            <a:endParaRPr b="1" sz="5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1626750" y="513450"/>
            <a:ext cx="120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03</a:t>
            </a:r>
            <a:endParaRPr b="1" sz="6000"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27" name="Google Shape;427;p37"/>
          <p:cNvSpPr/>
          <p:nvPr/>
        </p:nvSpPr>
        <p:spPr>
          <a:xfrm rot="5400000">
            <a:off x="4720363" y="3195400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417075" y="3035350"/>
            <a:ext cx="120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2</a:t>
            </a:r>
            <a:r>
              <a:rPr b="1" lang="en" sz="2600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b="1" sz="2600"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276" y="3757294"/>
            <a:ext cx="2740625" cy="1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7"/>
          <p:cNvSpPr txBox="1"/>
          <p:nvPr/>
        </p:nvSpPr>
        <p:spPr>
          <a:xfrm>
            <a:off x="5282275" y="3197188"/>
            <a:ext cx="36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Maximize Comfort Value</a:t>
            </a:r>
            <a:endParaRPr b="1"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0" y="3374550"/>
            <a:ext cx="4575600" cy="176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24" y="2637175"/>
            <a:ext cx="3002274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7"/>
          <p:cNvSpPr/>
          <p:nvPr/>
        </p:nvSpPr>
        <p:spPr>
          <a:xfrm rot="5400000">
            <a:off x="4720363" y="1319250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 txBox="1"/>
          <p:nvPr/>
        </p:nvSpPr>
        <p:spPr>
          <a:xfrm>
            <a:off x="4417075" y="1159200"/>
            <a:ext cx="120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1.</a:t>
            </a:r>
            <a:endParaRPr b="1" sz="2600"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925" y="1885350"/>
            <a:ext cx="3766575" cy="9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/>
        </p:nvSpPr>
        <p:spPr>
          <a:xfrm>
            <a:off x="5282275" y="1333800"/>
            <a:ext cx="36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Minimize Energy Consumption</a:t>
            </a:r>
            <a:endParaRPr b="1"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/>
          <p:nvPr/>
        </p:nvSpPr>
        <p:spPr>
          <a:xfrm rot="5400000">
            <a:off x="4895700" y="732750"/>
            <a:ext cx="3906300" cy="361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/>
          <p:nvPr/>
        </p:nvSpPr>
        <p:spPr>
          <a:xfrm rot="5400000">
            <a:off x="2097575" y="908150"/>
            <a:ext cx="1561500" cy="1353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 txBox="1"/>
          <p:nvPr>
            <p:ph type="title"/>
          </p:nvPr>
        </p:nvSpPr>
        <p:spPr>
          <a:xfrm>
            <a:off x="138225" y="2365550"/>
            <a:ext cx="5035800" cy="15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444" name="Google Shape;444;p38"/>
          <p:cNvSpPr txBox="1"/>
          <p:nvPr>
            <p:ph idx="2" type="title"/>
          </p:nvPr>
        </p:nvSpPr>
        <p:spPr>
          <a:xfrm>
            <a:off x="2273975" y="1163900"/>
            <a:ext cx="12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8"/>
          <p:cNvSpPr/>
          <p:nvPr/>
        </p:nvSpPr>
        <p:spPr>
          <a:xfrm rot="5400000">
            <a:off x="8189803" y="2847550"/>
            <a:ext cx="2094600" cy="1815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5123600" y="1523550"/>
            <a:ext cx="38325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Baloo 2"/>
              <a:buAutoNum type="alphaUcPeriod"/>
            </a:pPr>
            <a:r>
              <a:rPr b="1" lang="en" sz="2500">
                <a:latin typeface="Baloo 2"/>
                <a:ea typeface="Baloo 2"/>
                <a:cs typeface="Baloo 2"/>
                <a:sym typeface="Baloo 2"/>
              </a:rPr>
              <a:t>Constraints on Control</a:t>
            </a:r>
            <a:endParaRPr b="1" sz="2500"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Font typeface="Baloo 2"/>
              <a:buAutoNum type="alphaUcPeriod"/>
            </a:pPr>
            <a:r>
              <a:rPr b="1" lang="en" sz="2500">
                <a:latin typeface="Baloo 2"/>
                <a:ea typeface="Baloo 2"/>
                <a:cs typeface="Baloo 2"/>
                <a:sym typeface="Baloo 2"/>
              </a:rPr>
              <a:t>Lighting Comfort constraint</a:t>
            </a:r>
            <a:endParaRPr b="1" sz="25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A. Constraints on Control</a:t>
            </a:r>
            <a:endParaRPr/>
          </a:p>
        </p:txBody>
      </p:sp>
      <p:sp>
        <p:nvSpPr>
          <p:cNvPr id="452" name="Google Shape;452;p39"/>
          <p:cNvSpPr txBox="1"/>
          <p:nvPr>
            <p:ph idx="4294967295" type="body"/>
          </p:nvPr>
        </p:nvSpPr>
        <p:spPr>
          <a:xfrm>
            <a:off x="427600" y="1175250"/>
            <a:ext cx="3435300" cy="26478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Daylight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Can not be controlled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but can be measured.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Can not provide adequate lighting values in the room.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➢"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lighting value is below the comfortable value.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(based on Emax)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 rotWithShape="1">
          <a:blip r:embed="rId3">
            <a:alphaModFix/>
          </a:blip>
          <a:srcRect b="9940" l="140470" r="-140470" t="-9940"/>
          <a:stretch/>
        </p:blipFill>
        <p:spPr>
          <a:xfrm>
            <a:off x="85150" y="1639200"/>
            <a:ext cx="3345775" cy="273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025" y="1639200"/>
            <a:ext cx="353907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400" y="2290025"/>
            <a:ext cx="4752826" cy="1768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 txBox="1"/>
          <p:nvPr/>
        </p:nvSpPr>
        <p:spPr>
          <a:xfrm>
            <a:off x="4185650" y="1175250"/>
            <a:ext cx="4467900" cy="277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Illumination value：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720075" y="539400"/>
            <a:ext cx="7704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A. Constraints on Control</a:t>
            </a:r>
            <a:endParaRPr/>
          </a:p>
        </p:txBody>
      </p:sp>
      <p:pic>
        <p:nvPicPr>
          <p:cNvPr id="462" name="Google Shape;462;p40"/>
          <p:cNvPicPr preferRelativeResize="0"/>
          <p:nvPr/>
        </p:nvPicPr>
        <p:blipFill rotWithShape="1">
          <a:blip r:embed="rId3">
            <a:alphaModFix/>
          </a:blip>
          <a:srcRect b="9940" l="140470" r="-140470" t="-9940"/>
          <a:stretch/>
        </p:blipFill>
        <p:spPr>
          <a:xfrm>
            <a:off x="85150" y="1639200"/>
            <a:ext cx="3345775" cy="273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40"/>
          <p:cNvGrpSpPr/>
          <p:nvPr/>
        </p:nvGrpSpPr>
        <p:grpSpPr>
          <a:xfrm>
            <a:off x="306556" y="1167800"/>
            <a:ext cx="3568412" cy="1430100"/>
            <a:chOff x="256125" y="1167800"/>
            <a:chExt cx="4127240" cy="1430100"/>
          </a:xfrm>
        </p:grpSpPr>
        <p:sp>
          <p:nvSpPr>
            <p:cNvPr id="464" name="Google Shape;464;p40"/>
            <p:cNvSpPr txBox="1"/>
            <p:nvPr/>
          </p:nvSpPr>
          <p:spPr>
            <a:xfrm>
              <a:off x="256125" y="1167800"/>
              <a:ext cx="3858900" cy="1430100"/>
            </a:xfrm>
            <a:prstGeom prst="rect">
              <a:avLst/>
            </a:prstGeom>
            <a:noFill/>
            <a:ln cap="flat" cmpd="sng" w="1905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Illumination value </a:t>
              </a:r>
              <a:endParaRPr b="1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considering</a:t>
              </a:r>
              <a:r>
                <a:rPr b="1" lang="en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1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5" name="Google Shape;465;p40"/>
            <p:cNvSpPr txBox="1"/>
            <p:nvPr/>
          </p:nvSpPr>
          <p:spPr>
            <a:xfrm>
              <a:off x="1606865" y="1497350"/>
              <a:ext cx="2776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ato"/>
                <a:buChar char="➢"/>
              </a:pPr>
              <a:r>
                <a:rPr b="1" lang="en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</a:t>
              </a:r>
              <a:r>
                <a:rPr b="1" lang="en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(LED luminaries)</a:t>
              </a:r>
              <a:endParaRPr b="1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ato"/>
                <a:buChar char="➢"/>
              </a:pPr>
              <a:r>
                <a:rPr b="1" lang="en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</a:t>
              </a:r>
              <a:r>
                <a:rPr b="1" lang="en" sz="15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(room area)</a:t>
              </a:r>
              <a:endParaRPr b="1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66" name="Google Shape;46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061" y="2130550"/>
              <a:ext cx="2529580" cy="4096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467" name="Google Shape;467;p40"/>
          <p:cNvPicPr preferRelativeResize="0"/>
          <p:nvPr/>
        </p:nvPicPr>
        <p:blipFill rotWithShape="1">
          <a:blip r:embed="rId5">
            <a:alphaModFix/>
          </a:blip>
          <a:srcRect b="0" l="12396" r="37291" t="51321"/>
          <a:stretch/>
        </p:blipFill>
        <p:spPr>
          <a:xfrm>
            <a:off x="4417625" y="3076725"/>
            <a:ext cx="1855701" cy="15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0"/>
          <p:cNvPicPr preferRelativeResize="0"/>
          <p:nvPr/>
        </p:nvPicPr>
        <p:blipFill rotWithShape="1">
          <a:blip r:embed="rId5">
            <a:alphaModFix/>
          </a:blip>
          <a:srcRect b="51321" l="0" r="0" t="0"/>
          <a:stretch/>
        </p:blipFill>
        <p:spPr>
          <a:xfrm>
            <a:off x="564475" y="3076725"/>
            <a:ext cx="3688425" cy="15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 txBox="1"/>
          <p:nvPr/>
        </p:nvSpPr>
        <p:spPr>
          <a:xfrm>
            <a:off x="564475" y="3031250"/>
            <a:ext cx="5709000" cy="1596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70" name="Google Shape;470;p40"/>
          <p:cNvCxnSpPr>
            <a:stCxn id="466" idx="2"/>
            <a:endCxn id="469" idx="0"/>
          </p:cNvCxnSpPr>
          <p:nvPr/>
        </p:nvCxnSpPr>
        <p:spPr>
          <a:xfrm>
            <a:off x="1801212" y="2540200"/>
            <a:ext cx="1617900" cy="49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40"/>
          <p:cNvSpPr txBox="1"/>
          <p:nvPr/>
        </p:nvSpPr>
        <p:spPr>
          <a:xfrm>
            <a:off x="1423963" y="2578000"/>
            <a:ext cx="12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extending</a:t>
            </a:r>
            <a:endParaRPr b="1"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2" name="Google Shape;472;p40"/>
          <p:cNvGrpSpPr/>
          <p:nvPr/>
        </p:nvGrpSpPr>
        <p:grpSpPr>
          <a:xfrm>
            <a:off x="4333600" y="1403450"/>
            <a:ext cx="4343150" cy="958800"/>
            <a:chOff x="4333600" y="1403450"/>
            <a:chExt cx="4343150" cy="958800"/>
          </a:xfrm>
        </p:grpSpPr>
        <p:sp>
          <p:nvSpPr>
            <p:cNvPr id="473" name="Google Shape;473;p40"/>
            <p:cNvSpPr/>
            <p:nvPr/>
          </p:nvSpPr>
          <p:spPr>
            <a:xfrm>
              <a:off x="4333600" y="1403450"/>
              <a:ext cx="1936500" cy="958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Total contribution of every luminaries in each room area n</a:t>
              </a:r>
              <a:endParaRPr b="1" sz="15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424625" y="1639200"/>
              <a:ext cx="403500" cy="331500"/>
            </a:xfrm>
            <a:prstGeom prst="mathPlus">
              <a:avLst>
                <a:gd fmla="val 23520" name="adj1"/>
              </a:avLst>
            </a:prstGeom>
            <a:solidFill>
              <a:srgbClr val="B7B7B7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982650" y="1429250"/>
              <a:ext cx="1694100" cy="907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r>
                <a:rPr b="1" lang="en" sz="15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ontribution of daylight in each room area n</a:t>
              </a:r>
              <a:endParaRPr b="1" sz="15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476" name="Google Shape;476;p40"/>
          <p:cNvCxnSpPr>
            <a:endCxn id="473" idx="2"/>
          </p:cNvCxnSpPr>
          <p:nvPr/>
        </p:nvCxnSpPr>
        <p:spPr>
          <a:xfrm flipH="1" rot="10800000">
            <a:off x="4992550" y="2362250"/>
            <a:ext cx="309300" cy="663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40"/>
          <p:cNvCxnSpPr>
            <a:endCxn id="475" idx="2"/>
          </p:cNvCxnSpPr>
          <p:nvPr/>
        </p:nvCxnSpPr>
        <p:spPr>
          <a:xfrm flipH="1" rot="10800000">
            <a:off x="6071700" y="2336450"/>
            <a:ext cx="1758000" cy="710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r Panels Implementation Project Proposal by Slidesgo">
  <a:themeElements>
    <a:clrScheme name="Simple Light">
      <a:dk1>
        <a:srgbClr val="3A4A01"/>
      </a:dk1>
      <a:lt1>
        <a:srgbClr val="FFFFFF"/>
      </a:lt1>
      <a:dk2>
        <a:srgbClr val="FEB128"/>
      </a:dk2>
      <a:lt2>
        <a:srgbClr val="F68A14"/>
      </a:lt2>
      <a:accent1>
        <a:srgbClr val="2D3A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4A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