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84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5338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630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0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8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272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05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937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52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6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29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34B13-8881-40D0-8917-FCB3ACA3FEF7}" type="datetimeFigureOut">
              <a:rPr lang="ko-KR" altLang="en-US" smtClean="0"/>
              <a:t>2023-03-27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53238-6243-4E76-9C7C-B7192A870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96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35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영역구분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MES </a:t>
            </a:r>
            <a:r>
              <a:rPr lang="ko-KR" altLang="en-US" smtClean="0"/>
              <a:t>시스템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모니터링 시스템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관제 시스템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수집 시스템 구축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 베이스 구축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4200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MES </a:t>
            </a:r>
            <a:r>
              <a:rPr lang="ko-KR" altLang="en-US" smtClean="0"/>
              <a:t>시스템 구축안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기존 </a:t>
            </a:r>
            <a:r>
              <a:rPr lang="en-US" altLang="ko-KR" dirty="0" smtClean="0"/>
              <a:t>C/S </a:t>
            </a:r>
            <a:r>
              <a:rPr lang="ko-KR" altLang="en-US" smtClean="0"/>
              <a:t>시스템 </a:t>
            </a:r>
            <a:r>
              <a:rPr lang="ko-KR" altLang="en-US" dirty="0" smtClean="0"/>
              <a:t>선적용 후 </a:t>
            </a:r>
            <a:r>
              <a:rPr lang="ko-KR" altLang="en-US" dirty="0" err="1" smtClean="0"/>
              <a:t>컨버젼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지성솔루션 </a:t>
            </a:r>
            <a:r>
              <a:rPr lang="en-US" altLang="ko-KR" dirty="0" smtClean="0"/>
              <a:t>C/S </a:t>
            </a:r>
            <a:r>
              <a:rPr lang="ko-KR" altLang="en-US" smtClean="0"/>
              <a:t>모듈을 선 적용하여 운영 후 컨버젼 작업진행 방식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smtClean="0"/>
              <a:t>시스템 운영 빠른 적용 </a:t>
            </a:r>
            <a:r>
              <a:rPr lang="en-US" altLang="ko-KR" dirty="0" smtClean="0"/>
              <a:t>, </a:t>
            </a:r>
            <a:r>
              <a:rPr lang="ko-KR" altLang="en-US" smtClean="0"/>
              <a:t>현업 프로세스 즉시 반영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smtClean="0"/>
              <a:t>지성솔루션 에서 운영할 인력 사전 확보 및 안배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r>
              <a:rPr lang="ko-KR" altLang="en-US" dirty="0" err="1" smtClean="0"/>
              <a:t>웹버젼으로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컨버젼</a:t>
            </a:r>
            <a:r>
              <a:rPr lang="ko-KR" altLang="en-US" dirty="0" smtClean="0"/>
              <a:t> 작업을 </a:t>
            </a:r>
            <a:r>
              <a:rPr lang="ko-KR" altLang="en-US" dirty="0" smtClean="0"/>
              <a:t>프로젝트 </a:t>
            </a:r>
            <a:r>
              <a:rPr lang="ko-KR" altLang="en-US" dirty="0" err="1" smtClean="0"/>
              <a:t>기간동안</a:t>
            </a:r>
            <a:r>
              <a:rPr lang="ko-KR" altLang="en-US" dirty="0" smtClean="0"/>
              <a:t> 진행 하여 적용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웹프레임워크로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컨버젼</a:t>
            </a:r>
            <a:r>
              <a:rPr lang="ko-KR" altLang="en-US" dirty="0" smtClean="0"/>
              <a:t> 작업 진행 후 현업에 적용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장점 </a:t>
            </a:r>
            <a:r>
              <a:rPr lang="en-US" altLang="ko-KR" dirty="0" smtClean="0"/>
              <a:t>: </a:t>
            </a:r>
            <a:r>
              <a:rPr lang="ko-KR" altLang="en-US" smtClean="0"/>
              <a:t>프로젝트 결과 물 나오기 전까지 운영 인력 투입 불필요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smtClean="0"/>
              <a:t>디비벨리 컨버젼 대응 인력 사전 확보 및 인력 안배 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7173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모니터링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TV </a:t>
            </a:r>
            <a:r>
              <a:rPr lang="ko-KR" altLang="en-US" smtClean="0"/>
              <a:t>또는 대형 모니터에 표시되는 데이터 시작화 영역</a:t>
            </a:r>
            <a:endParaRPr lang="en-US" altLang="ko-KR" dirty="0"/>
          </a:p>
          <a:p>
            <a:pPr lvl="1"/>
            <a:r>
              <a:rPr lang="ko-KR" altLang="en-US" dirty="0" smtClean="0"/>
              <a:t>준 실시간 운영</a:t>
            </a:r>
            <a:r>
              <a:rPr lang="en-US" altLang="ko-KR" dirty="0" smtClean="0"/>
              <a:t>( </a:t>
            </a:r>
            <a:r>
              <a:rPr lang="ko-KR" altLang="en-US" smtClean="0"/>
              <a:t>분단위 화면 리프레쉬 되는 영역 데이터 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별도의 조작을 필요치 않는 자동 실행 형태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모니터링 시스템 구축을 위한 툴 선정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차트 </a:t>
            </a:r>
            <a:r>
              <a:rPr lang="en-US" altLang="ko-KR" dirty="0" smtClean="0"/>
              <a:t>, </a:t>
            </a:r>
            <a:r>
              <a:rPr lang="ko-KR" altLang="en-US" smtClean="0"/>
              <a:t>이미지 </a:t>
            </a:r>
            <a:r>
              <a:rPr lang="en-US" altLang="ko-KR" dirty="0"/>
              <a:t> </a:t>
            </a:r>
            <a:r>
              <a:rPr lang="ko-KR" altLang="en-US" smtClean="0"/>
              <a:t>등 구현 가능한 툴 선정 하여 개발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현업의 요구사항 사전 입수하여 화면 디자인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현업의 화면 요구 사항을 사전 입수하여 디자인 후 적용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3529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관제 시스템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정의 </a:t>
            </a:r>
            <a:r>
              <a:rPr lang="en-US" altLang="ko-KR" dirty="0" smtClean="0"/>
              <a:t>: </a:t>
            </a:r>
            <a:r>
              <a:rPr lang="ko-KR" altLang="en-US" smtClean="0"/>
              <a:t>스카다 </a:t>
            </a:r>
            <a:r>
              <a:rPr lang="ko-KR" altLang="en-US" dirty="0" err="1" smtClean="0"/>
              <a:t>를</a:t>
            </a:r>
            <a:r>
              <a:rPr lang="ko-KR" altLang="en-US" dirty="0" smtClean="0"/>
              <a:t> 이용하여 </a:t>
            </a:r>
            <a:r>
              <a:rPr lang="ko-KR" altLang="en-US" dirty="0" err="1" smtClean="0"/>
              <a:t>작화된</a:t>
            </a:r>
            <a:r>
              <a:rPr lang="ko-KR" altLang="en-US" dirty="0" smtClean="0"/>
              <a:t> 화면을 </a:t>
            </a:r>
            <a:r>
              <a:rPr lang="ko-KR" altLang="en-US" smtClean="0"/>
              <a:t>실시간 디스플레이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실시간 데이터 표시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사용자의 개입을 통해 제어 명령 전송 이 가능하도록 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관제에 사용된 데이터는 상위 데이터베이스에 전송하여 이력저장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관제 시스템은 스카다 툴 에서 제공되는 </a:t>
            </a:r>
            <a:r>
              <a:rPr lang="ko-KR" altLang="en-US" dirty="0" err="1" smtClean="0"/>
              <a:t>작화</a:t>
            </a:r>
            <a:r>
              <a:rPr lang="ko-KR" altLang="en-US" dirty="0" smtClean="0"/>
              <a:t> 기능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관제 시스템에 표현할 영역은 실시간 데이터 수집이 되어야 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0991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수집 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05661" cy="4363140"/>
          </a:xfrm>
        </p:spPr>
        <p:txBody>
          <a:bodyPr>
            <a:normAutofit/>
          </a:bodyPr>
          <a:lstStyle/>
          <a:p>
            <a:r>
              <a:rPr lang="ko-KR" altLang="en-US" sz="2000" dirty="0" smtClean="0"/>
              <a:t>스카다를 통한 현장 설비</a:t>
            </a:r>
            <a:r>
              <a:rPr lang="en-US" altLang="ko-KR" sz="2000" dirty="0" smtClean="0"/>
              <a:t>/</a:t>
            </a:r>
            <a:r>
              <a:rPr lang="ko-KR" altLang="en-US" sz="2000" smtClean="0"/>
              <a:t>디바이스에 연결하여 실시간 데이터 수집</a:t>
            </a:r>
            <a:endParaRPr lang="en-US" altLang="ko-KR" sz="2000" dirty="0" smtClean="0"/>
          </a:p>
          <a:p>
            <a:pPr lvl="1"/>
            <a:r>
              <a:rPr lang="ko-KR" altLang="en-US" sz="1800" dirty="0" smtClean="0"/>
              <a:t>오토닉스 스카다 또는 </a:t>
            </a:r>
            <a:r>
              <a:rPr lang="en-US" altLang="ko-KR" sz="1800" dirty="0" smtClean="0"/>
              <a:t>X-SCADA </a:t>
            </a:r>
            <a:r>
              <a:rPr lang="ko-KR" altLang="en-US" sz="1800" smtClean="0"/>
              <a:t>를 통한 데이터 수집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스카다 선정기준</a:t>
            </a:r>
            <a:r>
              <a:rPr lang="en-US" altLang="ko-KR" sz="1800" dirty="0" smtClean="0"/>
              <a:t> </a:t>
            </a:r>
          </a:p>
          <a:p>
            <a:pPr lvl="2"/>
            <a:r>
              <a:rPr lang="ko-KR" altLang="en-US" sz="1600" dirty="0" err="1" smtClean="0"/>
              <a:t>최하단</a:t>
            </a:r>
            <a:r>
              <a:rPr lang="ko-KR" altLang="en-US" sz="1600" dirty="0" smtClean="0"/>
              <a:t> 디바이스 연결을 위한 통신 드라이버 제공여부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실시간 수집 가능한 </a:t>
            </a:r>
            <a:r>
              <a:rPr lang="ko-KR" altLang="en-US" sz="1600" dirty="0" err="1" smtClean="0"/>
              <a:t>테그</a:t>
            </a:r>
            <a:r>
              <a:rPr lang="ko-KR" altLang="en-US" sz="1600" dirty="0" smtClean="0"/>
              <a:t> 수 물리적 한계 파악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수집된 데이터의 상위 시스템으로의 연동 가능 여부 파악</a:t>
            </a:r>
            <a:r>
              <a:rPr lang="en-US" altLang="ko-KR" sz="1600" dirty="0" smtClean="0"/>
              <a:t>( RDBMS )</a:t>
            </a:r>
            <a:r>
              <a:rPr lang="ko-KR" altLang="en-US" sz="1600" smtClean="0"/>
              <a:t> </a:t>
            </a:r>
            <a:endParaRPr lang="en-US" altLang="ko-KR" sz="1600" dirty="0" smtClean="0"/>
          </a:p>
          <a:p>
            <a:pPr lvl="1"/>
            <a:r>
              <a:rPr lang="ko-KR" altLang="en-US" sz="1800" dirty="0" smtClean="0"/>
              <a:t>디바이스 종류 파악</a:t>
            </a:r>
            <a:endParaRPr lang="en-US" altLang="ko-KR" sz="1800" dirty="0" smtClean="0"/>
          </a:p>
          <a:p>
            <a:pPr lvl="2"/>
            <a:r>
              <a:rPr lang="en-US" altLang="ko-KR" sz="1600" dirty="0" smtClean="0"/>
              <a:t>PLC (</a:t>
            </a:r>
            <a:r>
              <a:rPr lang="ko-KR" altLang="en-US" sz="1600" smtClean="0"/>
              <a:t>제작사</a:t>
            </a:r>
            <a:r>
              <a:rPr lang="en-US" altLang="ko-KR" sz="1600" dirty="0" smtClean="0"/>
              <a:t>) , </a:t>
            </a:r>
            <a:r>
              <a:rPr lang="ko-KR" altLang="en-US" sz="1600" smtClean="0"/>
              <a:t>센서 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카운터 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계측기 등</a:t>
            </a:r>
            <a:r>
              <a:rPr lang="en-US" altLang="ko-KR" sz="1600" dirty="0" smtClean="0"/>
              <a:t>.</a:t>
            </a:r>
          </a:p>
          <a:p>
            <a:r>
              <a:rPr lang="ko-KR" altLang="en-US" sz="2000" dirty="0" smtClean="0"/>
              <a:t>설비의 로그 파일을 실시간 감지하여 데이터 수집</a:t>
            </a:r>
            <a:endParaRPr lang="en-US" altLang="ko-KR" sz="2000" dirty="0" smtClean="0"/>
          </a:p>
          <a:p>
            <a:pPr lvl="1"/>
            <a:r>
              <a:rPr lang="en-US" altLang="ko-KR" sz="1800" dirty="0" smtClean="0"/>
              <a:t>MES </a:t>
            </a:r>
            <a:r>
              <a:rPr lang="ko-KR" altLang="en-US" sz="1800" smtClean="0"/>
              <a:t>운영에 필요한 현장 설비의 동작결과 데이터 를 실시간 수집</a:t>
            </a:r>
            <a:endParaRPr lang="en-US" altLang="ko-KR" sz="1800" dirty="0" smtClean="0"/>
          </a:p>
          <a:p>
            <a:pPr lvl="1"/>
            <a:r>
              <a:rPr lang="ko-KR" altLang="en-US" sz="1800" dirty="0" smtClean="0"/>
              <a:t>로그가 남는 모든 설비에 대해 적용가능 </a:t>
            </a:r>
            <a:r>
              <a:rPr lang="en-US" altLang="ko-KR" sz="1800" dirty="0" smtClean="0"/>
              <a:t>(</a:t>
            </a:r>
            <a:r>
              <a:rPr lang="ko-KR" altLang="en-US" sz="1800" smtClean="0"/>
              <a:t>기구현된 데이터 수집 모듈 보유</a:t>
            </a:r>
            <a:r>
              <a:rPr lang="en-US" altLang="ko-KR" sz="1800" dirty="0"/>
              <a:t>)</a:t>
            </a:r>
            <a:endParaRPr lang="en-US" altLang="ko-KR" sz="1800" dirty="0" smtClean="0"/>
          </a:p>
          <a:p>
            <a:pPr lvl="2"/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69017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58499"/>
            <a:ext cx="10515600" cy="1325563"/>
          </a:xfrm>
        </p:spPr>
        <p:txBody>
          <a:bodyPr/>
          <a:lstStyle/>
          <a:p>
            <a:r>
              <a:rPr lang="ko-KR" altLang="en-US" dirty="0" smtClean="0"/>
              <a:t>데이터 베이스 구축</a:t>
            </a:r>
            <a:r>
              <a:rPr lang="en-US" altLang="ko-KR" dirty="0" smtClean="0"/>
              <a:t>	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45503"/>
            <a:ext cx="10515600" cy="4351338"/>
          </a:xfrm>
        </p:spPr>
        <p:txBody>
          <a:bodyPr/>
          <a:lstStyle/>
          <a:p>
            <a:r>
              <a:rPr lang="ko-KR" altLang="en-US" dirty="0" err="1" smtClean="0"/>
              <a:t>오라클</a:t>
            </a:r>
            <a:r>
              <a:rPr lang="ko-KR" altLang="en-US" dirty="0" smtClean="0"/>
              <a:t> </a:t>
            </a:r>
            <a:r>
              <a:rPr lang="en-US" altLang="ko-KR" dirty="0" smtClean="0"/>
              <a:t>RDBMS </a:t>
            </a:r>
            <a:r>
              <a:rPr lang="ko-KR" altLang="en-US" smtClean="0"/>
              <a:t>를 기준으로 구축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기존 패키지 및 개별경험 </a:t>
            </a:r>
            <a:r>
              <a:rPr lang="ko-KR" altLang="en-US" dirty="0" err="1" smtClean="0"/>
              <a:t>오라클에</a:t>
            </a:r>
            <a:r>
              <a:rPr lang="ko-KR" altLang="en-US" dirty="0" smtClean="0"/>
              <a:t> 익숙함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시행착오 최소화 </a:t>
            </a:r>
            <a:r>
              <a:rPr lang="en-US" altLang="ko-KR" dirty="0" smtClean="0"/>
              <a:t>, </a:t>
            </a:r>
            <a:r>
              <a:rPr lang="ko-KR" altLang="en-US" smtClean="0"/>
              <a:t>개발기간 단축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smtClean="0"/>
              <a:t>RDBMS </a:t>
            </a:r>
            <a:r>
              <a:rPr lang="ko-KR" altLang="en-US" smtClean="0"/>
              <a:t>는 한 개의 </a:t>
            </a:r>
            <a:r>
              <a:rPr lang="en-US" altLang="ko-KR" dirty="0" smtClean="0"/>
              <a:t>INSTANCE </a:t>
            </a:r>
            <a:r>
              <a:rPr lang="ko-KR" altLang="en-US" smtClean="0"/>
              <a:t>로 구성하여 운영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단일 </a:t>
            </a:r>
            <a:r>
              <a:rPr lang="ko-KR" altLang="en-US" dirty="0" smtClean="0"/>
              <a:t>사용자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기능 </a:t>
            </a:r>
            <a:r>
              <a:rPr lang="ko-KR" altLang="en-US" dirty="0" err="1" smtClean="0"/>
              <a:t>단위별로</a:t>
            </a:r>
            <a:r>
              <a:rPr lang="ko-KR" altLang="en-US" dirty="0" smtClean="0"/>
              <a:t> 테이블 구성하여 제공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예</a:t>
            </a:r>
            <a:r>
              <a:rPr lang="en-US" altLang="ko-KR" dirty="0" smtClean="0"/>
              <a:t>) MES </a:t>
            </a:r>
            <a:r>
              <a:rPr lang="ko-KR" altLang="en-US" smtClean="0"/>
              <a:t>과련 테이블 </a:t>
            </a:r>
            <a:r>
              <a:rPr lang="en-US" altLang="ko-KR" dirty="0" smtClean="0"/>
              <a:t>, </a:t>
            </a:r>
            <a:r>
              <a:rPr lang="ko-KR" altLang="en-US" smtClean="0"/>
              <a:t>모니터링 관련 테이블 </a:t>
            </a:r>
            <a:r>
              <a:rPr lang="en-US" altLang="ko-KR" dirty="0" smtClean="0"/>
              <a:t>, </a:t>
            </a:r>
            <a:r>
              <a:rPr lang="ko-KR" altLang="en-US" smtClean="0"/>
              <a:t>스카다 관련 테이블 </a:t>
            </a:r>
            <a:r>
              <a:rPr lang="en-US" altLang="ko-KR" dirty="0" smtClean="0"/>
              <a:t>….</a:t>
            </a:r>
            <a:r>
              <a:rPr lang="ko-KR" altLang="en-US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2173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348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프로젝트 영역구분</vt:lpstr>
      <vt:lpstr>MES 시스템 구축안</vt:lpstr>
      <vt:lpstr>모니터링 시스템</vt:lpstr>
      <vt:lpstr>관제 시스템 </vt:lpstr>
      <vt:lpstr>데이터 수집 시스템</vt:lpstr>
      <vt:lpstr>데이터 베이스 구축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8</cp:revision>
  <dcterms:created xsi:type="dcterms:W3CDTF">2023-03-27T01:08:10Z</dcterms:created>
  <dcterms:modified xsi:type="dcterms:W3CDTF">2023-03-27T01:51:53Z</dcterms:modified>
</cp:coreProperties>
</file>