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94" r:id="rId2"/>
    <p:sldId id="2066" r:id="rId3"/>
    <p:sldId id="2067" r:id="rId4"/>
    <p:sldId id="2069" r:id="rId5"/>
    <p:sldId id="2070" r:id="rId6"/>
    <p:sldId id="2071" r:id="rId7"/>
    <p:sldId id="2072" r:id="rId8"/>
    <p:sldId id="2074" r:id="rId9"/>
    <p:sldId id="2075" r:id="rId10"/>
    <p:sldId id="2073" r:id="rId11"/>
    <p:sldId id="2076" r:id="rId12"/>
    <p:sldId id="2078" r:id="rId13"/>
    <p:sldId id="2077" r:id="rId14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pos="59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3108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8D0F4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31" autoAdjust="0"/>
    <p:restoredTop sz="45111" autoAdjust="0"/>
  </p:normalViewPr>
  <p:slideViewPr>
    <p:cSldViewPr>
      <p:cViewPr varScale="1">
        <p:scale>
          <a:sx n="121" d="100"/>
          <a:sy n="121" d="100"/>
        </p:scale>
        <p:origin x="1458" y="96"/>
      </p:cViewPr>
      <p:guideLst>
        <p:guide orient="horz" pos="3974"/>
        <p:guide pos="59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-3804" y="-114"/>
      </p:cViewPr>
      <p:guideLst>
        <p:guide orient="horz" pos="3127"/>
        <p:guide pos="2141"/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B7163983-40AC-420C-BF6A-E5939B160A53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80F88CEE-637F-45BE-B763-B6C49B46EE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470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5" y="0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C50DBCBC-AE01-4F98-B4E5-BE5BF8A4C28E}" type="datetimeFigureOut">
              <a:rPr lang="ko-KR" altLang="en-US" smtClean="0"/>
              <a:pPr/>
              <a:t>2019-09-05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763" tIns="45382" rIns="90763" bIns="4538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5"/>
            <a:ext cx="2918830" cy="493316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B8C71C19-8FE1-41F5-B9CE-DAECECD387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573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5325" y="739775"/>
            <a:ext cx="5345113" cy="3700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0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548680"/>
            <a:ext cx="990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133727" y="6644106"/>
            <a:ext cx="9633000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D:\박경은\작업\세로형\0026. 세로_기본제안서 001\이미지\목차상단.png">
            <a:extLst>
              <a:ext uri="{FF2B5EF4-FFF2-40B4-BE49-F238E27FC236}">
                <a16:creationId xmlns="" xmlns:a16="http://schemas.microsoft.com/office/drawing/2014/main" id="{62C5E6F2-161D-4B23-87AA-D4CC0AEA76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14"/>
          <a:stretch>
            <a:fillRect/>
          </a:stretch>
        </p:blipFill>
        <p:spPr bwMode="auto">
          <a:xfrm>
            <a:off x="10012" y="9236"/>
            <a:ext cx="3626853" cy="5634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ChangeArrowheads="1"/>
          </p:cNvSpPr>
          <p:nvPr userDrawn="1"/>
        </p:nvSpPr>
        <p:spPr bwMode="auto">
          <a:xfrm>
            <a:off x="4774169" y="6597701"/>
            <a:ext cx="754989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360" tIns="50181" rIns="100360" bIns="50181"/>
          <a:lstStyle/>
          <a:p>
            <a:pPr defTabSz="1004888" fontAlgn="base">
              <a:spcBef>
                <a:spcPct val="0"/>
              </a:spcBef>
              <a:spcAft>
                <a:spcPct val="0"/>
              </a:spcAft>
              <a:defRPr/>
            </a:pPr>
            <a:fld id="{915D2D14-C860-47CA-8E4B-DD12410B3C54}" type="slidenum">
              <a:rPr lang="en-US" altLang="ko-KR" sz="1100" b="1">
                <a:solidFill>
                  <a:srgbClr val="000000"/>
                </a:solidFill>
                <a:latin typeface="Century Gothic" pitchFamily="34" charset="0"/>
                <a:ea typeface="굴림" pitchFamily="50" charset="-127"/>
              </a:rPr>
              <a:pPr defTabSz="100488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100">
              <a:solidFill>
                <a:srgbClr val="000000"/>
              </a:solidFill>
              <a:latin typeface="Century Gothic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19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9820778-69C5-49E0-80C0-E3BD053DD5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4193" y="68"/>
            <a:ext cx="9906000" cy="1381801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4774169" y="6597701"/>
            <a:ext cx="754989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360" tIns="50181" rIns="100360" bIns="50181"/>
          <a:lstStyle/>
          <a:p>
            <a:pPr defTabSz="1004888" fontAlgn="base">
              <a:spcBef>
                <a:spcPct val="0"/>
              </a:spcBef>
              <a:spcAft>
                <a:spcPct val="0"/>
              </a:spcAft>
              <a:defRPr/>
            </a:pPr>
            <a:fld id="{915D2D14-C860-47CA-8E4B-DD12410B3C54}" type="slidenum">
              <a:rPr lang="en-US" altLang="ko-KR" sz="1100" b="1">
                <a:solidFill>
                  <a:srgbClr val="000000"/>
                </a:solidFill>
                <a:latin typeface="Century Gothic" pitchFamily="34" charset="0"/>
                <a:ea typeface="굴림" pitchFamily="50" charset="-127"/>
              </a:rPr>
              <a:pPr defTabSz="1004888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100">
              <a:solidFill>
                <a:srgbClr val="000000"/>
              </a:solidFill>
              <a:latin typeface="Century Gothic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14246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21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>
            <a:cxnSpLocks/>
          </p:cNvCxnSpPr>
          <p:nvPr/>
        </p:nvCxnSpPr>
        <p:spPr>
          <a:xfrm>
            <a:off x="272480" y="1700808"/>
            <a:ext cx="842493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81999B6-DE9E-4F05-B604-982BC6311E52}"/>
              </a:ext>
            </a:extLst>
          </p:cNvPr>
          <p:cNvSpPr txBox="1"/>
          <p:nvPr/>
        </p:nvSpPr>
        <p:spPr>
          <a:xfrm>
            <a:off x="445599" y="1079159"/>
            <a:ext cx="7819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0070C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2019</a:t>
            </a:r>
            <a:r>
              <a:rPr lang="ko-KR" altLang="en-US" sz="3200" b="1" dirty="0">
                <a:solidFill>
                  <a:srgbClr val="0070C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년 ㈜지성솔루션컨설팅 상반기 워크샵</a:t>
            </a:r>
          </a:p>
        </p:txBody>
      </p:sp>
      <p:grpSp>
        <p:nvGrpSpPr>
          <p:cNvPr id="37" name="그룹 4">
            <a:extLst>
              <a:ext uri="{FF2B5EF4-FFF2-40B4-BE49-F238E27FC236}">
                <a16:creationId xmlns="" xmlns:a16="http://schemas.microsoft.com/office/drawing/2014/main" id="{9E7BD7E8-52D6-4CF3-A4ED-06071E014FC4}"/>
              </a:ext>
            </a:extLst>
          </p:cNvPr>
          <p:cNvGrpSpPr/>
          <p:nvPr/>
        </p:nvGrpSpPr>
        <p:grpSpPr>
          <a:xfrm>
            <a:off x="2720752" y="2996952"/>
            <a:ext cx="4360320" cy="441629"/>
            <a:chOff x="3823925" y="1289718"/>
            <a:chExt cx="4820041" cy="653495"/>
          </a:xfrm>
        </p:grpSpPr>
        <p:sp>
          <p:nvSpPr>
            <p:cNvPr id="38" name="모서리가 둥근 직사각형 21">
              <a:extLst>
                <a:ext uri="{FF2B5EF4-FFF2-40B4-BE49-F238E27FC236}">
                  <a16:creationId xmlns="" xmlns:a16="http://schemas.microsoft.com/office/drawing/2014/main" id="{4D8EB13A-1FCD-491A-B12F-BB7712A301D1}"/>
                </a:ext>
              </a:extLst>
            </p:cNvPr>
            <p:cNvSpPr/>
            <p:nvPr/>
          </p:nvSpPr>
          <p:spPr>
            <a:xfrm>
              <a:off x="3893504" y="1315152"/>
              <a:ext cx="4750462" cy="62806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spcBef>
                  <a:spcPct val="0"/>
                </a:spcBef>
                <a:spcAft>
                  <a:spcPct val="0"/>
                </a:spcAft>
              </a:pPr>
              <a:endParaRPr lang="ko-KR" altLang="en-US" sz="180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+mj-cs"/>
              </a:endParaRPr>
            </a:p>
          </p:txBody>
        </p:sp>
        <p:sp>
          <p:nvSpPr>
            <p:cNvPr id="39" name="갈매기형 수장 22">
              <a:extLst>
                <a:ext uri="{FF2B5EF4-FFF2-40B4-BE49-F238E27FC236}">
                  <a16:creationId xmlns="" xmlns:a16="http://schemas.microsoft.com/office/drawing/2014/main" id="{00B61114-8D0F-4E34-A397-7D5337B420F3}"/>
                </a:ext>
              </a:extLst>
            </p:cNvPr>
            <p:cNvSpPr/>
            <p:nvPr/>
          </p:nvSpPr>
          <p:spPr>
            <a:xfrm>
              <a:off x="8154875" y="1494598"/>
              <a:ext cx="187430" cy="274777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2D6AA1"/>
                </a:gs>
                <a:gs pos="50000">
                  <a:srgbClr val="63ABDD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spcBef>
                  <a:spcPct val="0"/>
                </a:spcBef>
                <a:spcAft>
                  <a:spcPct val="0"/>
                </a:spcAft>
              </a:pPr>
              <a:endParaRPr lang="ko-KR" altLang="en-US" sz="180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+mj-cs"/>
              </a:endParaRPr>
            </a:p>
          </p:txBody>
        </p:sp>
        <p:sp>
          <p:nvSpPr>
            <p:cNvPr id="40" name="달 39">
              <a:extLst>
                <a:ext uri="{FF2B5EF4-FFF2-40B4-BE49-F238E27FC236}">
                  <a16:creationId xmlns="" xmlns:a16="http://schemas.microsoft.com/office/drawing/2014/main" id="{47B25169-8AD1-45D5-AFFF-52FB59F9630D}"/>
                </a:ext>
              </a:extLst>
            </p:cNvPr>
            <p:cNvSpPr/>
            <p:nvPr/>
          </p:nvSpPr>
          <p:spPr>
            <a:xfrm rot="4135760">
              <a:off x="3971129" y="1142514"/>
              <a:ext cx="116556" cy="410964"/>
            </a:xfrm>
            <a:prstGeom prst="moon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alpha val="90000"/>
                  </a:schemeClr>
                </a:gs>
                <a:gs pos="50000">
                  <a:schemeClr val="bg1">
                    <a:alpha val="1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spcBef>
                  <a:spcPct val="0"/>
                </a:spcBef>
                <a:spcAft>
                  <a:spcPct val="0"/>
                </a:spcAft>
              </a:pPr>
              <a:endParaRPr lang="ko-KR" altLang="en-US" sz="1800">
                <a:solidFill>
                  <a:srgbClr val="488211"/>
                </a:solidFill>
                <a:latin typeface="맑은 고딕" pitchFamily="50" charset="-127"/>
                <a:ea typeface="맑은 고딕" pitchFamily="50" charset="-127"/>
                <a:cs typeface="+mj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5C53DA31-BEBE-4FCF-9485-58A570692AE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19962" y="1358129"/>
              <a:ext cx="2755900" cy="546514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 algn="l" latinLnBrk="0" hangingPunct="1">
                <a:spcBef>
                  <a:spcPct val="50000"/>
                </a:spcBef>
              </a:pPr>
              <a:r>
                <a:rPr lang="ko-KR" altLang="en-US" b="1" dirty="0">
                  <a:solidFill>
                    <a:srgbClr val="404040"/>
                  </a:solidFill>
                  <a:latin typeface="맑은 고딕" pitchFamily="50" charset="-127"/>
                  <a:ea typeface="맑은 고딕" pitchFamily="50" charset="-127"/>
                  <a:cs typeface="Arial"/>
                </a:rPr>
                <a:t>하반기 매출 예상</a:t>
              </a:r>
              <a:endParaRPr lang="ko-KR" altLang="en-US" sz="18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  <a:cs typeface="Arial"/>
              </a:endParaRPr>
            </a:p>
          </p:txBody>
        </p:sp>
      </p:grpSp>
      <p:grpSp>
        <p:nvGrpSpPr>
          <p:cNvPr id="46" name="그룹 47">
            <a:extLst>
              <a:ext uri="{FF2B5EF4-FFF2-40B4-BE49-F238E27FC236}">
                <a16:creationId xmlns="" xmlns:a16="http://schemas.microsoft.com/office/drawing/2014/main" id="{CEB974CA-6E38-45AE-A934-A7A669BD904F}"/>
              </a:ext>
            </a:extLst>
          </p:cNvPr>
          <p:cNvGrpSpPr/>
          <p:nvPr/>
        </p:nvGrpSpPr>
        <p:grpSpPr>
          <a:xfrm>
            <a:off x="2784481" y="3597875"/>
            <a:ext cx="4297378" cy="424441"/>
            <a:chOff x="3893504" y="1315152"/>
            <a:chExt cx="4750462" cy="628061"/>
          </a:xfrm>
        </p:grpSpPr>
        <p:sp>
          <p:nvSpPr>
            <p:cNvPr id="47" name="모서리가 둥근 직사각형 31">
              <a:extLst>
                <a:ext uri="{FF2B5EF4-FFF2-40B4-BE49-F238E27FC236}">
                  <a16:creationId xmlns="" xmlns:a16="http://schemas.microsoft.com/office/drawing/2014/main" id="{8580141A-9777-42E9-AAC1-3B9FCF9B944B}"/>
                </a:ext>
              </a:extLst>
            </p:cNvPr>
            <p:cNvSpPr/>
            <p:nvPr/>
          </p:nvSpPr>
          <p:spPr>
            <a:xfrm>
              <a:off x="3893504" y="1315152"/>
              <a:ext cx="4750462" cy="62806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spcBef>
                  <a:spcPct val="0"/>
                </a:spcBef>
                <a:spcAft>
                  <a:spcPct val="0"/>
                </a:spcAft>
              </a:pPr>
              <a:endParaRPr lang="ko-KR" altLang="en-US" sz="180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+mj-cs"/>
              </a:endParaRPr>
            </a:p>
          </p:txBody>
        </p:sp>
        <p:sp>
          <p:nvSpPr>
            <p:cNvPr id="48" name="갈매기형 수장 32">
              <a:hlinkClick r:id="" action="ppaction://noaction"/>
              <a:extLst>
                <a:ext uri="{FF2B5EF4-FFF2-40B4-BE49-F238E27FC236}">
                  <a16:creationId xmlns="" xmlns:a16="http://schemas.microsoft.com/office/drawing/2014/main" id="{1884B0B3-C41C-4279-BDA2-97D30C8309E4}"/>
                </a:ext>
              </a:extLst>
            </p:cNvPr>
            <p:cNvSpPr/>
            <p:nvPr/>
          </p:nvSpPr>
          <p:spPr>
            <a:xfrm>
              <a:off x="8154875" y="1494598"/>
              <a:ext cx="187430" cy="274777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2D6AA1"/>
                </a:gs>
                <a:gs pos="50000">
                  <a:srgbClr val="63ABDD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spcBef>
                  <a:spcPct val="0"/>
                </a:spcBef>
                <a:spcAft>
                  <a:spcPct val="0"/>
                </a:spcAft>
              </a:pPr>
              <a:endParaRPr lang="ko-KR" altLang="en-US" sz="180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+mj-cs"/>
              </a:endParaRPr>
            </a:p>
          </p:txBody>
        </p:sp>
        <p:sp>
          <p:nvSpPr>
            <p:cNvPr id="49" name="TextBox 48">
              <a:hlinkClick r:id="" action="ppaction://noaction"/>
              <a:extLst>
                <a:ext uri="{FF2B5EF4-FFF2-40B4-BE49-F238E27FC236}">
                  <a16:creationId xmlns="" xmlns:a16="http://schemas.microsoft.com/office/drawing/2014/main" id="{69A1AFE4-A84D-4E5D-AC23-4077FAC7448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40758" y="1358129"/>
              <a:ext cx="3520503" cy="5465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 algn="l" latinLnBrk="0" hangingPunct="1">
                <a:spcBef>
                  <a:spcPct val="50000"/>
                </a:spcBef>
              </a:pPr>
              <a:r>
                <a:rPr lang="ko-KR" altLang="en-US" sz="1800" b="1" dirty="0">
                  <a:solidFill>
                    <a:srgbClr val="404040"/>
                  </a:solidFill>
                  <a:latin typeface="맑은 고딕" pitchFamily="50" charset="-127"/>
                  <a:ea typeface="맑은 고딕" pitchFamily="50" charset="-127"/>
                  <a:cs typeface="Arial"/>
                </a:rPr>
                <a:t>상반기 회계 결산</a:t>
              </a:r>
            </a:p>
          </p:txBody>
        </p:sp>
      </p:grpSp>
      <p:grpSp>
        <p:nvGrpSpPr>
          <p:cNvPr id="54" name="그룹 59">
            <a:extLst>
              <a:ext uri="{FF2B5EF4-FFF2-40B4-BE49-F238E27FC236}">
                <a16:creationId xmlns="" xmlns:a16="http://schemas.microsoft.com/office/drawing/2014/main" id="{B42615CF-D87B-4AEE-BB49-33503DAF26BC}"/>
              </a:ext>
            </a:extLst>
          </p:cNvPr>
          <p:cNvGrpSpPr/>
          <p:nvPr/>
        </p:nvGrpSpPr>
        <p:grpSpPr>
          <a:xfrm>
            <a:off x="2758111" y="5456762"/>
            <a:ext cx="4317413" cy="457119"/>
            <a:chOff x="3823922" y="1289719"/>
            <a:chExt cx="4772609" cy="676415"/>
          </a:xfrm>
        </p:grpSpPr>
        <p:sp>
          <p:nvSpPr>
            <p:cNvPr id="56" name="모서리가 둥근 직사각형 41">
              <a:extLst>
                <a:ext uri="{FF2B5EF4-FFF2-40B4-BE49-F238E27FC236}">
                  <a16:creationId xmlns="" xmlns:a16="http://schemas.microsoft.com/office/drawing/2014/main" id="{F8C5E910-6AF1-4D61-A23D-4EF41FE0AB3D}"/>
                </a:ext>
              </a:extLst>
            </p:cNvPr>
            <p:cNvSpPr/>
            <p:nvPr/>
          </p:nvSpPr>
          <p:spPr>
            <a:xfrm>
              <a:off x="3846068" y="1338074"/>
              <a:ext cx="4750463" cy="6280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spcBef>
                  <a:spcPct val="0"/>
                </a:spcBef>
                <a:spcAft>
                  <a:spcPct val="0"/>
                </a:spcAft>
              </a:pPr>
              <a:endParaRPr lang="ko-KR" altLang="en-US" sz="180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+mj-cs"/>
              </a:endParaRPr>
            </a:p>
          </p:txBody>
        </p:sp>
        <p:sp>
          <p:nvSpPr>
            <p:cNvPr id="57" name="갈매기형 수장 42">
              <a:hlinkClick r:id="" action="ppaction://noaction"/>
              <a:extLst>
                <a:ext uri="{FF2B5EF4-FFF2-40B4-BE49-F238E27FC236}">
                  <a16:creationId xmlns="" xmlns:a16="http://schemas.microsoft.com/office/drawing/2014/main" id="{E9CBCE5B-9219-45BA-BAF3-387339354533}"/>
                </a:ext>
              </a:extLst>
            </p:cNvPr>
            <p:cNvSpPr/>
            <p:nvPr/>
          </p:nvSpPr>
          <p:spPr>
            <a:xfrm>
              <a:off x="8154875" y="1494598"/>
              <a:ext cx="187430" cy="274777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2D6AA1"/>
                </a:gs>
                <a:gs pos="50000">
                  <a:srgbClr val="63ABDD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spcBef>
                  <a:spcPct val="0"/>
                </a:spcBef>
                <a:spcAft>
                  <a:spcPct val="0"/>
                </a:spcAft>
              </a:pPr>
              <a:endParaRPr lang="ko-KR" altLang="en-US" sz="180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+mj-cs"/>
              </a:endParaRPr>
            </a:p>
          </p:txBody>
        </p:sp>
        <p:sp>
          <p:nvSpPr>
            <p:cNvPr id="58" name="달 57">
              <a:extLst>
                <a:ext uri="{FF2B5EF4-FFF2-40B4-BE49-F238E27FC236}">
                  <a16:creationId xmlns="" xmlns:a16="http://schemas.microsoft.com/office/drawing/2014/main" id="{BCCAC4E9-5D13-40F9-8BF1-516E64718D35}"/>
                </a:ext>
              </a:extLst>
            </p:cNvPr>
            <p:cNvSpPr/>
            <p:nvPr/>
          </p:nvSpPr>
          <p:spPr>
            <a:xfrm rot="4135760">
              <a:off x="3971126" y="1142515"/>
              <a:ext cx="116556" cy="410964"/>
            </a:xfrm>
            <a:prstGeom prst="moon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alpha val="90000"/>
                  </a:schemeClr>
                </a:gs>
                <a:gs pos="50000">
                  <a:schemeClr val="bg1">
                    <a:alpha val="1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spcBef>
                  <a:spcPct val="0"/>
                </a:spcBef>
                <a:spcAft>
                  <a:spcPct val="0"/>
                </a:spcAft>
              </a:pPr>
              <a:endParaRPr lang="ko-KR" altLang="en-US" sz="1800">
                <a:solidFill>
                  <a:srgbClr val="488211"/>
                </a:solidFill>
                <a:latin typeface="맑은 고딕" pitchFamily="50" charset="-127"/>
                <a:ea typeface="맑은 고딕" pitchFamily="50" charset="-127"/>
                <a:cs typeface="+mj-cs"/>
              </a:endParaRPr>
            </a:p>
          </p:txBody>
        </p:sp>
        <p:sp>
          <p:nvSpPr>
            <p:cNvPr id="59" name="TextBox 58">
              <a:hlinkClick r:id="" action="ppaction://noaction"/>
              <a:extLst>
                <a:ext uri="{FF2B5EF4-FFF2-40B4-BE49-F238E27FC236}">
                  <a16:creationId xmlns="" xmlns:a16="http://schemas.microsoft.com/office/drawing/2014/main" id="{3EC5522E-81AA-42E8-B4F6-21979FCA2AA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09142" y="1378848"/>
              <a:ext cx="3557223" cy="5465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 algn="l" latinLnBrk="0" hangingPunct="1">
                <a:spcBef>
                  <a:spcPct val="50000"/>
                </a:spcBef>
              </a:pPr>
              <a:r>
                <a:rPr lang="en-US" altLang="ko-KR" sz="1800" b="1" dirty="0">
                  <a:solidFill>
                    <a:srgbClr val="404040"/>
                  </a:solidFill>
                  <a:latin typeface="맑은 고딕" pitchFamily="50" charset="-127"/>
                  <a:ea typeface="맑은 고딕" pitchFamily="50" charset="-127"/>
                  <a:cs typeface="Arial"/>
                </a:rPr>
                <a:t>Issue </a:t>
              </a:r>
              <a:r>
                <a:rPr lang="ko-KR" altLang="en-US" sz="1800" b="1" dirty="0">
                  <a:solidFill>
                    <a:srgbClr val="404040"/>
                  </a:solidFill>
                  <a:latin typeface="맑은 고딕" pitchFamily="50" charset="-127"/>
                  <a:ea typeface="맑은 고딕" pitchFamily="50" charset="-127"/>
                  <a:cs typeface="Arial"/>
                </a:rPr>
                <a:t>및 협의 내용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062BD31B-3FE4-4428-BA65-0C6BA0878256}"/>
              </a:ext>
            </a:extLst>
          </p:cNvPr>
          <p:cNvGrpSpPr/>
          <p:nvPr/>
        </p:nvGrpSpPr>
        <p:grpSpPr>
          <a:xfrm>
            <a:off x="2758280" y="4201066"/>
            <a:ext cx="4297378" cy="424441"/>
            <a:chOff x="3893504" y="1315152"/>
            <a:chExt cx="4750462" cy="628061"/>
          </a:xfrm>
        </p:grpSpPr>
        <p:sp>
          <p:nvSpPr>
            <p:cNvPr id="64" name="모서리가 둥근 직사각형 51">
              <a:extLst>
                <a:ext uri="{FF2B5EF4-FFF2-40B4-BE49-F238E27FC236}">
                  <a16:creationId xmlns="" xmlns:a16="http://schemas.microsoft.com/office/drawing/2014/main" id="{FB2E416F-2F70-481F-8CF0-27C57D5A1726}"/>
                </a:ext>
              </a:extLst>
            </p:cNvPr>
            <p:cNvSpPr/>
            <p:nvPr/>
          </p:nvSpPr>
          <p:spPr>
            <a:xfrm>
              <a:off x="3893504" y="1315152"/>
              <a:ext cx="4750462" cy="62806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spcBef>
                  <a:spcPct val="0"/>
                </a:spcBef>
                <a:spcAft>
                  <a:spcPct val="0"/>
                </a:spcAft>
              </a:pPr>
              <a:endParaRPr lang="ko-KR" altLang="en-US" sz="180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+mj-cs"/>
              </a:endParaRPr>
            </a:p>
          </p:txBody>
        </p:sp>
        <p:sp>
          <p:nvSpPr>
            <p:cNvPr id="67" name="갈매기형 수장 52">
              <a:hlinkClick r:id="" action="ppaction://noaction"/>
              <a:extLst>
                <a:ext uri="{FF2B5EF4-FFF2-40B4-BE49-F238E27FC236}">
                  <a16:creationId xmlns="" xmlns:a16="http://schemas.microsoft.com/office/drawing/2014/main" id="{BAF94287-B6FF-4F4D-8900-41998A741A5D}"/>
                </a:ext>
              </a:extLst>
            </p:cNvPr>
            <p:cNvSpPr/>
            <p:nvPr/>
          </p:nvSpPr>
          <p:spPr>
            <a:xfrm>
              <a:off x="8154875" y="1494598"/>
              <a:ext cx="187430" cy="274777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2D6AA1"/>
                </a:gs>
                <a:gs pos="50000">
                  <a:srgbClr val="63ABDD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spcBef>
                  <a:spcPct val="0"/>
                </a:spcBef>
                <a:spcAft>
                  <a:spcPct val="0"/>
                </a:spcAft>
              </a:pPr>
              <a:endParaRPr lang="ko-KR" altLang="en-US" sz="180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+mj-cs"/>
              </a:endParaRPr>
            </a:p>
          </p:txBody>
        </p:sp>
        <p:sp>
          <p:nvSpPr>
            <p:cNvPr id="68" name="TextBox 67">
              <a:hlinkClick r:id="" action="ppaction://noaction"/>
              <a:extLst>
                <a:ext uri="{FF2B5EF4-FFF2-40B4-BE49-F238E27FC236}">
                  <a16:creationId xmlns="" xmlns:a16="http://schemas.microsoft.com/office/drawing/2014/main" id="{E4193A24-612B-4270-AC15-9B5AC90E584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1212" y="1342693"/>
              <a:ext cx="3557223" cy="5465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 algn="l" latinLnBrk="0" hangingPunct="1">
                <a:spcBef>
                  <a:spcPct val="50000"/>
                </a:spcBef>
              </a:pPr>
              <a:r>
                <a:rPr lang="ko-KR" altLang="en-US" b="1" dirty="0">
                  <a:solidFill>
                    <a:srgbClr val="404040"/>
                  </a:solidFill>
                  <a:latin typeface="맑은 고딕" pitchFamily="50" charset="-127"/>
                  <a:ea typeface="맑은 고딕" pitchFamily="50" charset="-127"/>
                  <a:cs typeface="Arial"/>
                </a:rPr>
                <a:t>스마트공장 관련 공유</a:t>
              </a:r>
              <a:endParaRPr lang="ko-KR" altLang="en-US" sz="18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  <a:cs typeface="Arial"/>
              </a:endParaRPr>
            </a:p>
          </p:txBody>
        </p:sp>
      </p:grpSp>
      <p:grpSp>
        <p:nvGrpSpPr>
          <p:cNvPr id="69" name="그룹 4">
            <a:extLst>
              <a:ext uri="{FF2B5EF4-FFF2-40B4-BE49-F238E27FC236}">
                <a16:creationId xmlns="" xmlns:a16="http://schemas.microsoft.com/office/drawing/2014/main" id="{2BE47190-AC1C-4AE6-A45A-3E539AE5A05E}"/>
              </a:ext>
            </a:extLst>
          </p:cNvPr>
          <p:cNvGrpSpPr/>
          <p:nvPr/>
        </p:nvGrpSpPr>
        <p:grpSpPr>
          <a:xfrm>
            <a:off x="2727210" y="2428490"/>
            <a:ext cx="4360320" cy="441632"/>
            <a:chOff x="3823925" y="1289714"/>
            <a:chExt cx="4820041" cy="653499"/>
          </a:xfrm>
        </p:grpSpPr>
        <p:sp>
          <p:nvSpPr>
            <p:cNvPr id="70" name="모서리가 둥근 직사각형 61">
              <a:extLst>
                <a:ext uri="{FF2B5EF4-FFF2-40B4-BE49-F238E27FC236}">
                  <a16:creationId xmlns="" xmlns:a16="http://schemas.microsoft.com/office/drawing/2014/main" id="{F282DF43-6C35-4A79-A14E-DC0A897DCEC9}"/>
                </a:ext>
              </a:extLst>
            </p:cNvPr>
            <p:cNvSpPr/>
            <p:nvPr/>
          </p:nvSpPr>
          <p:spPr>
            <a:xfrm>
              <a:off x="3893504" y="1315152"/>
              <a:ext cx="4750462" cy="62806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spcBef>
                  <a:spcPct val="0"/>
                </a:spcBef>
                <a:spcAft>
                  <a:spcPct val="0"/>
                </a:spcAft>
              </a:pPr>
              <a:endParaRPr lang="ko-KR" altLang="en-US" sz="180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+mj-cs"/>
              </a:endParaRPr>
            </a:p>
          </p:txBody>
        </p:sp>
        <p:sp>
          <p:nvSpPr>
            <p:cNvPr id="75" name="갈매기형 수장 62">
              <a:extLst>
                <a:ext uri="{FF2B5EF4-FFF2-40B4-BE49-F238E27FC236}">
                  <a16:creationId xmlns="" xmlns:a16="http://schemas.microsoft.com/office/drawing/2014/main" id="{B94022AC-CECE-4AFC-8DC0-5868755BD1FD}"/>
                </a:ext>
              </a:extLst>
            </p:cNvPr>
            <p:cNvSpPr/>
            <p:nvPr/>
          </p:nvSpPr>
          <p:spPr>
            <a:xfrm>
              <a:off x="8154875" y="1494598"/>
              <a:ext cx="187430" cy="274777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2D6AA1"/>
                </a:gs>
                <a:gs pos="50000">
                  <a:srgbClr val="63ABDD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spcBef>
                  <a:spcPct val="0"/>
                </a:spcBef>
                <a:spcAft>
                  <a:spcPct val="0"/>
                </a:spcAft>
              </a:pPr>
              <a:endParaRPr lang="ko-KR" altLang="en-US" sz="180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+mj-cs"/>
              </a:endParaRPr>
            </a:p>
          </p:txBody>
        </p:sp>
        <p:sp>
          <p:nvSpPr>
            <p:cNvPr id="76" name="달 75">
              <a:extLst>
                <a:ext uri="{FF2B5EF4-FFF2-40B4-BE49-F238E27FC236}">
                  <a16:creationId xmlns="" xmlns:a16="http://schemas.microsoft.com/office/drawing/2014/main" id="{1A544F8A-7690-464B-964A-47E026782971}"/>
                </a:ext>
              </a:extLst>
            </p:cNvPr>
            <p:cNvSpPr/>
            <p:nvPr/>
          </p:nvSpPr>
          <p:spPr>
            <a:xfrm rot="4135760">
              <a:off x="3971129" y="1142510"/>
              <a:ext cx="116556" cy="410964"/>
            </a:xfrm>
            <a:prstGeom prst="moon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alpha val="90000"/>
                  </a:schemeClr>
                </a:gs>
                <a:gs pos="50000">
                  <a:schemeClr val="bg1">
                    <a:alpha val="1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spcBef>
                  <a:spcPct val="0"/>
                </a:spcBef>
                <a:spcAft>
                  <a:spcPct val="0"/>
                </a:spcAft>
              </a:pPr>
              <a:endParaRPr lang="ko-KR" altLang="en-US" sz="1800">
                <a:solidFill>
                  <a:srgbClr val="488211"/>
                </a:solidFill>
                <a:latin typeface="맑은 고딕" pitchFamily="50" charset="-127"/>
                <a:ea typeface="맑은 고딕" pitchFamily="50" charset="-127"/>
                <a:cs typeface="+mj-cs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F5A7857C-17EF-45EB-B170-6CBC7B0EA19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19962" y="1358130"/>
              <a:ext cx="2755900" cy="546514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 algn="l" latinLnBrk="0" hangingPunct="1">
                <a:spcBef>
                  <a:spcPct val="50000"/>
                </a:spcBef>
              </a:pPr>
              <a:r>
                <a:rPr lang="ko-KR" altLang="en-US" b="1" dirty="0">
                  <a:solidFill>
                    <a:srgbClr val="404040"/>
                  </a:solidFill>
                  <a:latin typeface="맑은 고딕" pitchFamily="50" charset="-127"/>
                  <a:ea typeface="맑은 고딕" pitchFamily="50" charset="-127"/>
                  <a:cs typeface="Arial"/>
                </a:rPr>
                <a:t>상반기 매출 실적</a:t>
              </a:r>
              <a:endParaRPr lang="ko-KR" altLang="en-US" sz="18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  <a:cs typeface="Arial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062BD31B-3FE4-4428-BA65-0C6BA0878256}"/>
              </a:ext>
            </a:extLst>
          </p:cNvPr>
          <p:cNvGrpSpPr/>
          <p:nvPr/>
        </p:nvGrpSpPr>
        <p:grpSpPr>
          <a:xfrm>
            <a:off x="2778146" y="4829559"/>
            <a:ext cx="4297378" cy="424441"/>
            <a:chOff x="3893504" y="1315152"/>
            <a:chExt cx="4750462" cy="628061"/>
          </a:xfrm>
        </p:grpSpPr>
        <p:sp>
          <p:nvSpPr>
            <p:cNvPr id="28" name="모서리가 둥근 직사각형 51">
              <a:extLst>
                <a:ext uri="{FF2B5EF4-FFF2-40B4-BE49-F238E27FC236}">
                  <a16:creationId xmlns="" xmlns:a16="http://schemas.microsoft.com/office/drawing/2014/main" id="{FB2E416F-2F70-481F-8CF0-27C57D5A1726}"/>
                </a:ext>
              </a:extLst>
            </p:cNvPr>
            <p:cNvSpPr/>
            <p:nvPr/>
          </p:nvSpPr>
          <p:spPr>
            <a:xfrm>
              <a:off x="3893504" y="1315152"/>
              <a:ext cx="4750462" cy="62806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spcBef>
                  <a:spcPct val="0"/>
                </a:spcBef>
                <a:spcAft>
                  <a:spcPct val="0"/>
                </a:spcAft>
              </a:pPr>
              <a:endParaRPr lang="ko-KR" altLang="en-US" sz="180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+mj-cs"/>
              </a:endParaRPr>
            </a:p>
          </p:txBody>
        </p:sp>
        <p:sp>
          <p:nvSpPr>
            <p:cNvPr id="29" name="갈매기형 수장 52">
              <a:hlinkClick r:id="" action="ppaction://noaction"/>
              <a:extLst>
                <a:ext uri="{FF2B5EF4-FFF2-40B4-BE49-F238E27FC236}">
                  <a16:creationId xmlns="" xmlns:a16="http://schemas.microsoft.com/office/drawing/2014/main" id="{BAF94287-B6FF-4F4D-8900-41998A741A5D}"/>
                </a:ext>
              </a:extLst>
            </p:cNvPr>
            <p:cNvSpPr/>
            <p:nvPr/>
          </p:nvSpPr>
          <p:spPr>
            <a:xfrm>
              <a:off x="8154875" y="1494598"/>
              <a:ext cx="187430" cy="274777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rgbClr val="2D6AA1"/>
                </a:gs>
                <a:gs pos="50000">
                  <a:srgbClr val="63ABDD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spcBef>
                  <a:spcPct val="0"/>
                </a:spcBef>
                <a:spcAft>
                  <a:spcPct val="0"/>
                </a:spcAft>
              </a:pPr>
              <a:endParaRPr lang="ko-KR" altLang="en-US" sz="180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+mj-cs"/>
              </a:endParaRPr>
            </a:p>
          </p:txBody>
        </p:sp>
        <p:sp>
          <p:nvSpPr>
            <p:cNvPr id="30" name="TextBox 29">
              <a:hlinkClick r:id="" action="ppaction://noaction"/>
              <a:extLst>
                <a:ext uri="{FF2B5EF4-FFF2-40B4-BE49-F238E27FC236}">
                  <a16:creationId xmlns="" xmlns:a16="http://schemas.microsoft.com/office/drawing/2014/main" id="{E4193A24-612B-4270-AC15-9B5AC90E584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1212" y="1342693"/>
              <a:ext cx="3557223" cy="5465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/>
                  <a:ea typeface="굴림"/>
                </a:defRPr>
              </a:lvl9pPr>
            </a:lstStyle>
            <a:p>
              <a:pPr algn="l" latinLnBrk="0" hangingPunct="1">
                <a:spcBef>
                  <a:spcPct val="50000"/>
                </a:spcBef>
              </a:pPr>
              <a:r>
                <a:rPr lang="ko-KR" altLang="en-US" b="1" dirty="0" smtClean="0">
                  <a:solidFill>
                    <a:srgbClr val="404040"/>
                  </a:solidFill>
                  <a:latin typeface="맑은 고딕" pitchFamily="50" charset="-127"/>
                  <a:ea typeface="맑은 고딕" pitchFamily="50" charset="-127"/>
                  <a:cs typeface="Arial"/>
                </a:rPr>
                <a:t>하반기 법인 이벤트</a:t>
              </a:r>
              <a:r>
                <a:rPr lang="en-US" altLang="ko-KR" b="1" dirty="0" smtClean="0">
                  <a:solidFill>
                    <a:srgbClr val="404040"/>
                  </a:solidFill>
                  <a:latin typeface="맑은 고딕" pitchFamily="50" charset="-127"/>
                  <a:ea typeface="맑은 고딕" pitchFamily="50" charset="-127"/>
                  <a:cs typeface="Arial"/>
                </a:rPr>
                <a:t>(</a:t>
              </a:r>
              <a:r>
                <a:rPr lang="ko-KR" altLang="en-US" b="1" smtClean="0">
                  <a:solidFill>
                    <a:srgbClr val="404040"/>
                  </a:solidFill>
                  <a:latin typeface="맑은 고딕" pitchFamily="50" charset="-127"/>
                  <a:ea typeface="맑은 고딕" pitchFamily="50" charset="-127"/>
                  <a:cs typeface="Arial"/>
                </a:rPr>
                <a:t>안</a:t>
              </a:r>
              <a:r>
                <a:rPr lang="en-US" altLang="ko-KR" b="1" dirty="0" smtClean="0">
                  <a:solidFill>
                    <a:srgbClr val="404040"/>
                  </a:solidFill>
                  <a:latin typeface="맑은 고딕" pitchFamily="50" charset="-127"/>
                  <a:ea typeface="맑은 고딕" pitchFamily="50" charset="-127"/>
                  <a:cs typeface="Arial"/>
                </a:rPr>
                <a:t>)</a:t>
              </a:r>
              <a:r>
                <a:rPr lang="ko-KR" altLang="en-US" b="1" smtClean="0">
                  <a:solidFill>
                    <a:srgbClr val="404040"/>
                  </a:solidFill>
                  <a:latin typeface="맑은 고딕" pitchFamily="50" charset="-127"/>
                  <a:ea typeface="맑은 고딕" pitchFamily="50" charset="-127"/>
                  <a:cs typeface="Arial"/>
                </a:rPr>
                <a:t> </a:t>
              </a:r>
              <a:r>
                <a:rPr lang="ko-KR" altLang="en-US" b="1" dirty="0" smtClean="0">
                  <a:solidFill>
                    <a:srgbClr val="404040"/>
                  </a:solidFill>
                  <a:latin typeface="맑은 고딕" pitchFamily="50" charset="-127"/>
                  <a:ea typeface="맑은 고딕" pitchFamily="50" charset="-127"/>
                  <a:cs typeface="Arial"/>
                </a:rPr>
                <a:t>공유</a:t>
              </a:r>
              <a:endParaRPr lang="ko-KR" altLang="en-US" sz="1800" b="1" dirty="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  <a:cs typeface="Arial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38">
            <a:extLst>
              <a:ext uri="{FF2B5EF4-FFF2-40B4-BE49-F238E27FC236}">
                <a16:creationId xmlns="" xmlns:a16="http://schemas.microsoft.com/office/drawing/2014/main" id="{3848AF5E-2AEA-4152-A95C-E2C63490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29" y="94029"/>
            <a:ext cx="65073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625"/>
              </a:spcBef>
            </a:pP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정부 </a:t>
            </a:r>
            <a:r>
              <a:rPr kumimoji="0" lang="ko-KR" altLang="en-US" sz="2000" b="1">
                <a:latin typeface="맑은 고딕" pitchFamily="50" charset="-127"/>
                <a:ea typeface="맑은 고딕" pitchFamily="50" charset="-127"/>
              </a:rPr>
              <a:t>스마트공장 </a:t>
            </a:r>
            <a:r>
              <a:rPr kumimoji="0" lang="ko-KR" altLang="en-US" sz="2000" b="1" smtClean="0">
                <a:latin typeface="맑은 고딕" pitchFamily="50" charset="-127"/>
                <a:ea typeface="맑은 고딕" pitchFamily="50" charset="-127"/>
              </a:rPr>
              <a:t>지원사업 운영 체계</a:t>
            </a:r>
            <a:endParaRPr kumimoji="0" lang="ko-KR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7CEBC0D-0631-40FE-9925-AAB4E438E4A0}"/>
              </a:ext>
            </a:extLst>
          </p:cNvPr>
          <p:cNvSpPr/>
          <p:nvPr/>
        </p:nvSpPr>
        <p:spPr>
          <a:xfrm>
            <a:off x="532894" y="622169"/>
            <a:ext cx="834559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□ 주요 </a:t>
            </a:r>
            <a:r>
              <a:rPr lang="ko-KR" altLang="en-US" sz="14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절차 </a:t>
            </a:r>
            <a:r>
              <a:rPr lang="en-US" altLang="ko-KR" sz="14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 </a:t>
            </a:r>
            <a:r>
              <a:rPr lang="ko-KR" altLang="en-US" sz="14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괄호안은 절차외 일어나는 일</a:t>
            </a:r>
            <a:r>
              <a:rPr lang="en-US" altLang="ko-KR" sz="14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/>
            <a:r>
              <a:rPr lang="en-US" altLang="ko-KR" sz="14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endParaRPr lang="en-US" altLang="ko-KR" sz="1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/>
            <a:r>
              <a:rPr lang="en-US" altLang="ko-KR" sz="11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(</a:t>
            </a:r>
            <a:r>
              <a:rPr lang="ko-KR" altLang="en-US" sz="1100" b="1" i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업체방문</a:t>
            </a:r>
            <a:r>
              <a:rPr lang="en-US" altLang="ko-KR" sz="1100" b="1" i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1100" b="1" i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데모설명</a:t>
            </a:r>
            <a:r>
              <a:rPr lang="en-US" altLang="ko-KR" sz="1100" b="1" i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)-(</a:t>
            </a:r>
            <a:r>
              <a:rPr lang="ko-KR" altLang="en-US" sz="1100" b="1" i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업무협의</a:t>
            </a:r>
            <a:r>
              <a:rPr lang="en-US" altLang="ko-KR" sz="1100" b="1" i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)-(</a:t>
            </a:r>
            <a:r>
              <a:rPr lang="ko-KR" altLang="en-US" sz="1100" b="1" i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제안서작성 </a:t>
            </a:r>
            <a:r>
              <a:rPr lang="en-US" altLang="ko-KR" sz="11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)-</a:t>
            </a:r>
            <a:r>
              <a:rPr lang="en-US" altLang="ko-KR" sz="1100" b="1" i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100" b="1" i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협의완료</a:t>
            </a:r>
            <a:r>
              <a:rPr lang="en-US" altLang="ko-KR" sz="1100" b="1" i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en-US" altLang="ko-KR" sz="11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1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→ 사업신청 </a:t>
            </a:r>
            <a:r>
              <a:rPr lang="ko-KR" altLang="en-US" sz="11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→ 현장진단 →  사업승인 </a:t>
            </a:r>
            <a:r>
              <a:rPr lang="ko-KR" altLang="en-US" sz="11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→  </a:t>
            </a:r>
            <a:r>
              <a:rPr lang="ko-KR" altLang="en-US" sz="11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착수계제출 </a:t>
            </a:r>
            <a:r>
              <a:rPr lang="ko-KR" altLang="en-US" sz="11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→ </a:t>
            </a:r>
            <a:r>
              <a:rPr lang="en-US" altLang="ko-KR" sz="11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1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프로젝트진행</a:t>
            </a:r>
            <a:r>
              <a:rPr lang="en-US" altLang="ko-KR" sz="11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sz="11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→ </a:t>
            </a:r>
            <a:r>
              <a:rPr lang="ko-KR" altLang="en-US" sz="11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en-US" altLang="ko-KR" sz="11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1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인프라구축</a:t>
            </a:r>
            <a:r>
              <a:rPr lang="en-US" altLang="ko-KR" sz="11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110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→ 중간보고 </a:t>
            </a:r>
            <a:r>
              <a:rPr lang="ko-KR" altLang="en-US" sz="11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→  최종완료보고 → 감리</a:t>
            </a:r>
            <a:r>
              <a:rPr lang="en-US" altLang="ko-KR" sz="11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(1</a:t>
            </a:r>
            <a:r>
              <a:rPr lang="ko-KR" altLang="en-US" sz="11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 </a:t>
            </a:r>
            <a:r>
              <a:rPr lang="en-US" altLang="ko-KR" sz="11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</a:t>
            </a:r>
            <a:r>
              <a:rPr lang="ko-KR" altLang="en-US" sz="11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</a:t>
            </a:r>
            <a:r>
              <a:rPr lang="en-US" altLang="ko-KR" sz="11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sz="110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→ </a:t>
            </a:r>
            <a:r>
              <a:rPr lang="en-US" altLang="ko-KR" sz="1100" b="1" i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100" b="1" i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후속지원</a:t>
            </a:r>
            <a:r>
              <a:rPr lang="en-US" altLang="ko-KR" sz="1100" b="1" i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 </a:t>
            </a:r>
            <a:endParaRPr lang="ko-KR" altLang="en-US" sz="1100" b="1" i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2894" y="1484784"/>
            <a:ext cx="596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□ </a:t>
            </a:r>
            <a:r>
              <a:rPr lang="ko-KR" altLang="en-US" sz="14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절차별 담당자 </a:t>
            </a:r>
            <a:r>
              <a:rPr lang="en-US" altLang="ko-KR" sz="14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sz="14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역할 명확하게 구분해서 운영 </a:t>
            </a:r>
            <a:r>
              <a:rPr lang="en-US" altLang="ko-KR" sz="14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 </a:t>
            </a:r>
            <a:r>
              <a:rPr lang="ko-KR" altLang="en-US" sz="14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담당 </a:t>
            </a:r>
            <a:r>
              <a:rPr lang="en-US" altLang="ko-KR" sz="14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4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정</a:t>
            </a:r>
            <a:r>
              <a:rPr lang="en-US" altLang="ko-KR" sz="14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), </a:t>
            </a:r>
            <a:r>
              <a:rPr lang="ko-KR" altLang="en-US" sz="14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담장</a:t>
            </a:r>
            <a:r>
              <a:rPr lang="en-US" altLang="ko-KR" sz="14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4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부</a:t>
            </a:r>
            <a:r>
              <a:rPr lang="en-US" altLang="ko-KR" sz="14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), </a:t>
            </a:r>
            <a:r>
              <a:rPr lang="ko-KR" altLang="en-US" sz="14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지원</a:t>
            </a:r>
            <a:r>
              <a:rPr lang="en-US" altLang="ko-KR" sz="14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en-US" altLang="ko-KR" sz="1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00407"/>
              </p:ext>
            </p:extLst>
          </p:nvPr>
        </p:nvGraphicFramePr>
        <p:xfrm>
          <a:off x="532894" y="1928926"/>
          <a:ext cx="8812594" cy="3956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31"/>
                <a:gridCol w="1293051"/>
                <a:gridCol w="2016224"/>
                <a:gridCol w="4392488"/>
              </a:tblGrid>
              <a:tr h="153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절차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담당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정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담당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부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내용</a:t>
                      </a:r>
                      <a:endParaRPr lang="ko-KR" altLang="en-US" sz="800" dirty="0"/>
                    </a:p>
                  </a:txBody>
                  <a:tcPr/>
                </a:tc>
              </a:tr>
              <a:tr h="153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업체방문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허민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smtClean="0"/>
                        <a:t>유혁수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개발자 각자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영업적인 차원이 방문 또는 협의</a:t>
                      </a:r>
                      <a:endParaRPr lang="ko-KR" altLang="en-US" sz="800" dirty="0"/>
                    </a:p>
                  </a:txBody>
                  <a:tcPr/>
                </a:tc>
              </a:tr>
              <a:tr h="153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데모설명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유혁수 </a:t>
                      </a:r>
                      <a:r>
                        <a:rPr lang="en-US" altLang="ko-KR" sz="800" dirty="0" smtClean="0"/>
                        <a:t>, PM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대상자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개발자 각자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시스템을 소개하고 설명하는 단계</a:t>
                      </a:r>
                      <a:endParaRPr lang="ko-KR" altLang="en-US" sz="800" dirty="0"/>
                    </a:p>
                  </a:txBody>
                  <a:tcPr/>
                </a:tc>
              </a:tr>
              <a:tr h="2489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업무협의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유혁수 </a:t>
                      </a:r>
                      <a:r>
                        <a:rPr lang="en-US" altLang="ko-KR" sz="800" dirty="0" smtClean="0"/>
                        <a:t>, PM </a:t>
                      </a:r>
                      <a:r>
                        <a:rPr lang="ko-KR" altLang="en-US" sz="800" smtClean="0"/>
                        <a:t>대상자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개발자 각자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구체적인 시스템 개발 요구사항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을 협의 하고 확정</a:t>
                      </a:r>
                      <a:endParaRPr lang="ko-KR" altLang="en-US" sz="800"/>
                    </a:p>
                  </a:txBody>
                  <a:tcPr/>
                </a:tc>
              </a:tr>
              <a:tr h="1532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제안서 작성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허민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smtClean="0"/>
                        <a:t>유혁수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이상민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제안서를 작성하여 업체에 발송</a:t>
                      </a:r>
                      <a:endParaRPr lang="ko-KR" altLang="en-US" sz="800" dirty="0"/>
                    </a:p>
                  </a:txBody>
                  <a:tcPr/>
                </a:tc>
              </a:tr>
              <a:tr h="2489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협의완료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허민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유혁수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이상민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계약을 체결하고 구제적인 진행내용을 확정 협의</a:t>
                      </a:r>
                      <a:endParaRPr lang="ko-KR" altLang="en-US" sz="800" dirty="0"/>
                    </a:p>
                  </a:txBody>
                  <a:tcPr/>
                </a:tc>
              </a:tr>
              <a:tr h="3447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사업신청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PM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선정된자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허민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행정담당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800" dirty="0" smtClean="0"/>
                        <a:t>이상민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사업관리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제출및관리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사업신청내용을 시스템적인 내용과 행정적인 내용으로 구분하여 </a:t>
                      </a:r>
                      <a:r>
                        <a:rPr lang="ko-KR" altLang="en-US" sz="800" dirty="0" err="1" smtClean="0"/>
                        <a:t>작서</a:t>
                      </a:r>
                      <a:r>
                        <a:rPr lang="ko-KR" altLang="en-US" sz="800" dirty="0" smtClean="0"/>
                        <a:t> 및 제출</a:t>
                      </a:r>
                      <a:endParaRPr lang="ko-KR" altLang="en-US" sz="800" dirty="0"/>
                    </a:p>
                  </a:txBody>
                  <a:tcPr/>
                </a:tc>
              </a:tr>
              <a:tr h="3447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현장진단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PM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선정된자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허민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인프라구축 을 위한 판단</a:t>
                      </a:r>
                      <a:r>
                        <a:rPr lang="en-US" altLang="ko-KR" sz="800" baseline="0" dirty="0" smtClean="0"/>
                        <a:t>)</a:t>
                      </a:r>
                      <a:endParaRPr lang="en-US" altLang="ko-K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현장을 방문하여 </a:t>
                      </a:r>
                      <a:r>
                        <a:rPr lang="en-US" altLang="ko-KR" sz="800" dirty="0" smtClean="0"/>
                        <a:t>PM</a:t>
                      </a:r>
                      <a:r>
                        <a:rPr lang="ko-KR" altLang="en-US" sz="800" smtClean="0"/>
                        <a:t>은 업무적인 판단 및 인프라 구축을 위한 사전진단 및 판단</a:t>
                      </a:r>
                      <a:endParaRPr lang="ko-KR" altLang="en-US" sz="800" dirty="0"/>
                    </a:p>
                  </a:txBody>
                  <a:tcPr/>
                </a:tc>
              </a:tr>
              <a:tr h="2489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사업승인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PM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선정된자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이상민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사업관리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제출및관리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사업승인을 위한 전반적인 상황 관리 통제 협의 등</a:t>
                      </a:r>
                      <a:endParaRPr lang="ko-KR" altLang="en-US" sz="800" dirty="0"/>
                    </a:p>
                  </a:txBody>
                  <a:tcPr/>
                </a:tc>
              </a:tr>
              <a:tr h="2489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착수계제출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PM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선정된자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이상민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사업관리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제출및관리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착수계 문서를 작성하고 검증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검토하여 제출</a:t>
                      </a:r>
                      <a:endParaRPr lang="ko-KR" altLang="en-US" sz="800" dirty="0"/>
                    </a:p>
                  </a:txBody>
                  <a:tcPr/>
                </a:tc>
              </a:tr>
              <a:tr h="2489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프로젝트 진행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PM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선정된자</a:t>
                      </a:r>
                      <a:endParaRPr lang="ko-KR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팀원으로 선정된 자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smtClean="0"/>
                        <a:t>허민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용역진행</a:t>
                      </a:r>
                      <a:r>
                        <a:rPr lang="en-US" altLang="ko-KR" sz="800" dirty="0" smtClean="0"/>
                        <a:t>),</a:t>
                      </a:r>
                    </a:p>
                    <a:p>
                      <a:pPr latinLnBrk="1"/>
                      <a:r>
                        <a:rPr lang="ko-KR" altLang="en-US" sz="800" dirty="0" smtClean="0"/>
                        <a:t>이상민</a:t>
                      </a:r>
                      <a:r>
                        <a:rPr lang="ko-KR" altLang="en-US" sz="800" baseline="0" dirty="0" smtClean="0"/>
                        <a:t> 물품</a:t>
                      </a:r>
                      <a:r>
                        <a:rPr lang="ko-KR" altLang="en-US" sz="800" dirty="0" smtClean="0"/>
                        <a:t>구매발주 진행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프로젝트진행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smtClean="0"/>
                        <a:t>개발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smtClean="0"/>
                        <a:t>업무협의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smtClean="0"/>
                        <a:t>주간보고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smtClean="0"/>
                        <a:t>산출물 작성하드웨어 </a:t>
                      </a:r>
                      <a:r>
                        <a:rPr lang="ko-KR" altLang="en-US" sz="800" dirty="0" smtClean="0"/>
                        <a:t>발주 및 설치 용역 운영 진행</a:t>
                      </a:r>
                      <a:endParaRPr lang="ko-KR" altLang="en-US" sz="800" dirty="0"/>
                    </a:p>
                  </a:txBody>
                  <a:tcPr/>
                </a:tc>
              </a:tr>
              <a:tr h="2489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인프라 구축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허민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이상민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smtClean="0"/>
                        <a:t>외주용역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네트워크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smtClean="0"/>
                        <a:t>하드웨어발주구매 및 현장 설치 </a:t>
                      </a:r>
                      <a:r>
                        <a:rPr lang="en-US" altLang="ko-KR" sz="800" dirty="0" smtClean="0"/>
                        <a:t>PM</a:t>
                      </a:r>
                      <a:r>
                        <a:rPr lang="ko-KR" altLang="en-US" sz="800" smtClean="0"/>
                        <a:t>의 책임하에구축</a:t>
                      </a:r>
                      <a:endParaRPr lang="ko-KR" altLang="en-US" sz="800" dirty="0"/>
                    </a:p>
                  </a:txBody>
                  <a:tcPr/>
                </a:tc>
              </a:tr>
              <a:tr h="2489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중간보고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PM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선정된자 및 팀원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이상민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사업관리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제출및관리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스마트와 일정협의 및 관련 업무 </a:t>
                      </a:r>
                      <a:r>
                        <a:rPr lang="en-US" altLang="ko-KR" sz="800" dirty="0" smtClean="0"/>
                        <a:t>PM</a:t>
                      </a:r>
                      <a:r>
                        <a:rPr lang="ko-KR" altLang="en-US" sz="800" smtClean="0"/>
                        <a:t>이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진행 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ko-KR" altLang="en-US" sz="800" dirty="0" smtClean="0"/>
                        <a:t>중간보고 </a:t>
                      </a:r>
                      <a:r>
                        <a:rPr lang="ko-KR" altLang="en-US" sz="800" dirty="0" err="1" smtClean="0"/>
                        <a:t>문저작성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baseline="0" smtClean="0"/>
                        <a:t> 중간보고 대응</a:t>
                      </a:r>
                      <a:endParaRPr lang="ko-KR" altLang="en-US" sz="800" dirty="0"/>
                    </a:p>
                  </a:txBody>
                  <a:tcPr/>
                </a:tc>
              </a:tr>
              <a:tr h="2489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최종완료보고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PM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선정된자 및 팀원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이상민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사업관리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제출및관리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스마트와 일정협의 및 관련 업무 </a:t>
                      </a:r>
                      <a:r>
                        <a:rPr lang="en-US" altLang="ko-KR" sz="800" dirty="0" smtClean="0"/>
                        <a:t>PM</a:t>
                      </a:r>
                      <a:r>
                        <a:rPr lang="ko-KR" altLang="en-US" sz="800" smtClean="0"/>
                        <a:t>이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smtClean="0"/>
                        <a:t>진행 완료보고 </a:t>
                      </a:r>
                      <a:r>
                        <a:rPr lang="ko-KR" altLang="en-US" sz="800" dirty="0" err="1" smtClean="0"/>
                        <a:t>문저작성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baseline="0" smtClean="0"/>
                        <a:t> 완료보고 대응</a:t>
                      </a:r>
                      <a:endParaRPr lang="ko-KR" altLang="en-US" sz="800" dirty="0"/>
                    </a:p>
                  </a:txBody>
                  <a:tcPr/>
                </a:tc>
              </a:tr>
              <a:tr h="2489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감리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PM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smtClean="0"/>
                        <a:t>선정된자 및 팀원</a:t>
                      </a:r>
                      <a:endParaRPr lang="ko-KR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이상민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사업관리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smtClean="0"/>
                        <a:t>제출및관리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감리 대응 및 최종 완료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32894" y="6021288"/>
            <a:ext cx="781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□ </a:t>
            </a:r>
            <a:r>
              <a:rPr lang="ko-KR" altLang="en-US" sz="14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프로젝트 정상 종료 후 </a:t>
            </a:r>
            <a:r>
              <a:rPr lang="en-US" altLang="ko-KR" sz="14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4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완료기준월 </a:t>
            </a:r>
            <a:r>
              <a:rPr lang="en-US" altLang="ko-KR" sz="14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PM </a:t>
            </a:r>
            <a:r>
              <a:rPr lang="ko-KR" altLang="en-US" sz="14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수당 지급</a:t>
            </a:r>
            <a:r>
              <a:rPr lang="en-US" altLang="ko-KR" sz="14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400" b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현재 진행중인 프로젝트 소급적용 협의후 공지</a:t>
            </a:r>
            <a:r>
              <a:rPr lang="en-US" altLang="ko-KR" sz="1400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45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38">
            <a:extLst>
              <a:ext uri="{FF2B5EF4-FFF2-40B4-BE49-F238E27FC236}">
                <a16:creationId xmlns="" xmlns:a16="http://schemas.microsoft.com/office/drawing/2014/main" id="{3848AF5E-2AEA-4152-A95C-E2C63490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29" y="94029"/>
            <a:ext cx="65073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625"/>
              </a:spcBef>
            </a:pPr>
            <a:r>
              <a:rPr kumimoji="0" lang="ko-KR" altLang="en-US" sz="2000" b="1" dirty="0" smtClean="0">
                <a:latin typeface="맑은 고딕" pitchFamily="50" charset="-127"/>
                <a:ea typeface="맑은 고딕" pitchFamily="50" charset="-127"/>
              </a:rPr>
              <a:t>업무진행 개선</a:t>
            </a:r>
            <a:endParaRPr kumimoji="0" lang="ko-KR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9F1FA598-49C9-41C7-AAB3-5BB0B68FDCF4}"/>
              </a:ext>
            </a:extLst>
          </p:cNvPr>
          <p:cNvSpPr/>
          <p:nvPr/>
        </p:nvSpPr>
        <p:spPr>
          <a:xfrm>
            <a:off x="524016" y="692696"/>
            <a:ext cx="9037496" cy="525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200"/>
              </a:spcAft>
            </a:pPr>
            <a:r>
              <a:rPr lang="ko-KR" altLang="en-US" sz="1050" b="1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□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주간스케줄 공유</a:t>
            </a:r>
            <a:endParaRPr lang="en-US" altLang="ko-KR" sz="1100" b="1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1257300" lvl="2" indent="-3429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개인별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10</a:t>
            </a:r>
            <a:r>
              <a:rPr lang="ko-KR" altLang="en-US" sz="11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월 부터 매주 주간실적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sz="11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차주스케즐  작성 및 공유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( </a:t>
            </a:r>
            <a:r>
              <a:rPr lang="ko-KR" altLang="en-US" sz="11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양식 배포 공유 예정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11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endParaRPr lang="en-US" altLang="ko-KR" sz="1100" b="1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1257300" lvl="2" indent="-3429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b="1" kern="0" dirty="0" err="1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구글</a:t>
            </a:r>
            <a:r>
              <a:rPr lang="ko-KR" altLang="en-US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드라이브를 통해  개인별  업무 스케줄 공유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1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프젝트 진행중인 경우 프로젝트 주간 보고 를 공유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100" b="1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1257300" lvl="2" indent="-3429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b="1" kern="0" dirty="0" err="1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구글</a:t>
            </a:r>
            <a:r>
              <a:rPr lang="ko-KR" altLang="en-US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드라이브에 공유 폴더 생성 후 공유 예정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algn="just" fontAlgn="base">
              <a:spcAft>
                <a:spcPts val="200"/>
              </a:spcAft>
            </a:pPr>
            <a:endParaRPr lang="en-US" altLang="ko-KR" sz="1050" b="1" kern="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 fontAlgn="base">
              <a:spcAft>
                <a:spcPts val="200"/>
              </a:spcAft>
            </a:pPr>
            <a:r>
              <a:rPr lang="ko-KR" altLang="en-US" sz="105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□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회사소계서 표준화</a:t>
            </a:r>
            <a:endParaRPr lang="en-US" altLang="ko-KR" sz="1400" b="1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1257300" lvl="2" indent="-3429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회사 소계서 표준화 작업진행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 </a:t>
            </a:r>
            <a:r>
              <a:rPr lang="ko-KR" altLang="en-US" sz="11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외부의뢰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1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이상민 과장 디자인 업체 컨텍 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1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비용견적확인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marL="1257300" lvl="2" indent="-3429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소계자료 관련 자료 수집 및 제공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 </a:t>
            </a:r>
            <a:r>
              <a:rPr lang="ko-KR" altLang="en-US" sz="11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제공 방법 공유 예정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,</a:t>
            </a:r>
            <a:r>
              <a:rPr lang="ko-KR" altLang="en-US" sz="11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각자 자료 제공 할 내역 할당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marL="1714500" lvl="3" indent="-342900" algn="just" fontAlgn="base">
              <a:spcAft>
                <a:spcPts val="200"/>
              </a:spcAft>
              <a:buFont typeface="+mj-lt"/>
              <a:buAutoNum type="arabicPeriod"/>
            </a:pPr>
            <a:endParaRPr lang="en-US" altLang="ko-KR" sz="1400" b="1" kern="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 fontAlgn="base">
              <a:spcAft>
                <a:spcPts val="200"/>
              </a:spcAft>
            </a:pPr>
            <a:r>
              <a:rPr lang="ko-KR" altLang="en-US" sz="1050" b="1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□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제품 소계자료 표준화</a:t>
            </a:r>
            <a:endParaRPr lang="en-US" altLang="ko-KR" sz="1400" b="1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1143000" lvl="2" indent="-2286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회사소계 자료의 일부로  보유중인 시스템 소계자료 제작 진행 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 </a:t>
            </a:r>
            <a:r>
              <a:rPr lang="ko-KR" altLang="en-US" sz="11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외부으뢰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sz="11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유혁수</a:t>
            </a:r>
            <a:endParaRPr lang="en-US" altLang="ko-KR" sz="1100" b="1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1143000" lvl="2" indent="-2286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제품 소계자료 </a:t>
            </a:r>
            <a:r>
              <a:rPr lang="ko-KR" altLang="en-US" sz="1100" b="1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관련 자료 수집 및 제공 </a:t>
            </a:r>
            <a:r>
              <a:rPr lang="en-US" altLang="ko-KR" sz="1100" b="1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 </a:t>
            </a:r>
            <a:r>
              <a:rPr lang="ko-KR" altLang="en-US" sz="1100" b="1" ker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제공 방법 공유 예정 </a:t>
            </a:r>
            <a:r>
              <a:rPr lang="en-US" altLang="ko-KR" sz="1100" b="1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,</a:t>
            </a:r>
            <a:r>
              <a:rPr lang="ko-KR" altLang="en-US" sz="1100" b="1" ker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각자 자료 제공 할 내역 </a:t>
            </a:r>
            <a:r>
              <a:rPr lang="ko-KR" altLang="en-US" sz="1100" b="1" ker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할당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sz="11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각 개인별 </a:t>
            </a:r>
            <a:endParaRPr lang="en-US" altLang="ko-KR" sz="1100" b="1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 fontAlgn="base">
              <a:spcAft>
                <a:spcPts val="200"/>
              </a:spcAft>
            </a:pPr>
            <a:endParaRPr lang="en-US" altLang="ko-KR" sz="900" b="1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 fontAlgn="base">
              <a:spcAft>
                <a:spcPts val="200"/>
              </a:spcAft>
            </a:pPr>
            <a:r>
              <a:rPr lang="ko-KR" altLang="en-US" sz="9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□ </a:t>
            </a:r>
            <a:r>
              <a:rPr lang="ko-KR" altLang="en-US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웹 사이트 개정 및 도메인 변경 </a:t>
            </a:r>
            <a:endParaRPr lang="en-US" altLang="ko-KR" sz="1100" b="1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1143000" lvl="2" indent="-2286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웹 사이트 개정 및 신규 도메인 할당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 </a:t>
            </a:r>
            <a:r>
              <a:rPr lang="ko-KR" altLang="en-US" sz="11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기존 지성솔루션 도메인에서 분리 웹싸이드 도메인 추가개설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sz="11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유혁수 </a:t>
            </a:r>
            <a:endParaRPr lang="en-US" altLang="ko-KR" sz="1100" b="1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1143000" lvl="2" indent="-2286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웹 사이트 구축 비용 확인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 </a:t>
            </a:r>
            <a:r>
              <a:rPr lang="ko-KR" altLang="en-US" sz="11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이상민 과장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100" b="1" kern="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 fontAlgn="base">
              <a:spcAft>
                <a:spcPts val="200"/>
              </a:spcAft>
            </a:pPr>
            <a:endParaRPr lang="en-US" altLang="ko-KR" sz="900" b="1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 fontAlgn="base">
              <a:spcAft>
                <a:spcPts val="200"/>
              </a:spcAft>
            </a:pPr>
            <a:r>
              <a:rPr lang="ko-KR" altLang="en-US" sz="9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□ </a:t>
            </a:r>
            <a:r>
              <a:rPr lang="ko-KR" altLang="en-US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 보유중인 패키지 또는 개발된 제품 에 대한 표준 매뉴얼 제작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 </a:t>
            </a:r>
            <a:r>
              <a:rPr lang="ko-KR" altLang="en-US" sz="11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논의필요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marL="1143000" lvl="2" indent="-2286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매번 커스터 마이징이 생기기 때문에 표준 매뉴얼을  보유하기 가 쉽지는 않지만 표준화 할 수 </a:t>
            </a:r>
            <a:r>
              <a:rPr lang="ko-KR" altLang="en-US" sz="1100" b="1" kern="0" dirty="0" err="1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있는방법</a:t>
            </a:r>
            <a:r>
              <a:rPr lang="ko-KR" altLang="en-US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찾아서 최대한 구성</a:t>
            </a:r>
            <a:endParaRPr lang="en-US" altLang="ko-KR" sz="1100" b="1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1143000" lvl="2" indent="-2286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지성 자체 매뉴얼 사이트를 만들어서 사용자는 접속해서 보거나 다운로드 할 수 있도록 문서는 배포하지 않음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.(</a:t>
            </a:r>
            <a:r>
              <a:rPr lang="ko-KR" altLang="en-US" sz="11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버젼중앙관리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marL="1143000" lvl="2" indent="-2286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매뉴얼 문서 표준 작성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 </a:t>
            </a:r>
            <a:r>
              <a:rPr lang="ko-KR" altLang="en-US" sz="11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유혁수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marL="1600200" lvl="3" indent="-2286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사용자 매뉴얼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1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운영 매뉴얼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 </a:t>
            </a:r>
            <a:r>
              <a:rPr lang="ko-KR" altLang="en-US" sz="11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현장 업무메뉴얼 </a:t>
            </a: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100" b="1" kern="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228600" indent="-228600" algn="just" fontAlgn="base">
              <a:spcAft>
                <a:spcPts val="200"/>
              </a:spcAft>
              <a:buFont typeface="+mj-lt"/>
              <a:buAutoNum type="arabicPeriod"/>
            </a:pPr>
            <a:endParaRPr lang="en-US" altLang="ko-KR" sz="1100" b="1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2" algn="just" fontAlgn="base">
              <a:spcAft>
                <a:spcPts val="200"/>
              </a:spcAft>
            </a:pPr>
            <a:r>
              <a:rPr lang="en-US" altLang="ko-KR" sz="11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	</a:t>
            </a:r>
            <a:endParaRPr lang="en-US" altLang="ko-KR" sz="1100" b="1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0" algn="just" fontAlgn="base">
              <a:spcAft>
                <a:spcPts val="200"/>
              </a:spcAft>
            </a:pPr>
            <a:endParaRPr lang="en-US" altLang="ko-KR" sz="1200" b="1" kern="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 fontAlgn="base">
              <a:spcAft>
                <a:spcPts val="200"/>
              </a:spcAft>
            </a:pPr>
            <a:endParaRPr lang="en-US" altLang="ko-KR" sz="1050" b="1" kern="100" spc="-2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21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38">
            <a:extLst>
              <a:ext uri="{FF2B5EF4-FFF2-40B4-BE49-F238E27FC236}">
                <a16:creationId xmlns="" xmlns:a16="http://schemas.microsoft.com/office/drawing/2014/main" id="{3848AF5E-2AEA-4152-A95C-E2C63490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29" y="94029"/>
            <a:ext cx="65073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625"/>
              </a:spcBef>
            </a:pPr>
            <a:r>
              <a:rPr kumimoji="0" lang="ko-KR" altLang="en-US" sz="2000" b="1" dirty="0" smtClean="0">
                <a:latin typeface="맑은 고딕" pitchFamily="50" charset="-127"/>
                <a:ea typeface="맑은 고딕" pitchFamily="50" charset="-127"/>
              </a:rPr>
              <a:t>하반기 법인 이벤트</a:t>
            </a:r>
            <a:r>
              <a:rPr kumimoji="0"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2000" b="1" smtClean="0">
                <a:latin typeface="맑은 고딕" pitchFamily="50" charset="-127"/>
                <a:ea typeface="맑은 고딕" pitchFamily="50" charset="-127"/>
              </a:rPr>
              <a:t>안</a:t>
            </a:r>
            <a:r>
              <a:rPr kumimoji="0"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9F1FA598-49C9-41C7-AAB3-5BB0B68FDCF4}"/>
              </a:ext>
            </a:extLst>
          </p:cNvPr>
          <p:cNvSpPr/>
          <p:nvPr/>
        </p:nvSpPr>
        <p:spPr>
          <a:xfrm>
            <a:off x="524016" y="692696"/>
            <a:ext cx="9037496" cy="6019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200"/>
              </a:spcAft>
            </a:pPr>
            <a:r>
              <a:rPr lang="ko-KR" altLang="en-US" sz="1050" b="1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□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법인 사무실 이사</a:t>
            </a:r>
            <a:endParaRPr lang="en-US" altLang="ko-KR" sz="1100" b="1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800100" lvl="1" indent="-3429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현재 동탄 오피스텔을 계약해지 하고  창원 팔용동 창조경제지원 센터로 입주 및 변경 주소지 변경</a:t>
            </a:r>
            <a:endParaRPr lang="en-US" altLang="ko-KR" sz="1100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1257300" lvl="2" indent="-3429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r>
              <a:rPr lang="ko-KR" altLang="en-US" sz="1100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년 입주후 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</a:t>
            </a:r>
            <a:r>
              <a:rPr lang="ko-KR" altLang="en-US" sz="1100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년 년장 후 에는 독입 해서 나가야 됨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1257300" lvl="2" indent="-3429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이사비용 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sz="1100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입주비용 관련 이상민 과장님 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100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계획에 반영바람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marL="1257300" lvl="2" indent="-3429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법인 주소지 변경에 대한 업무사전 준비</a:t>
            </a:r>
            <a:endParaRPr lang="en-US" altLang="ko-KR" sz="1100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1257300" lvl="2" indent="-342900" algn="just" fontAlgn="base">
              <a:spcAft>
                <a:spcPts val="200"/>
              </a:spcAft>
              <a:buFont typeface="+mj-lt"/>
              <a:buAutoNum type="arabicPeriod"/>
            </a:pPr>
            <a:endParaRPr lang="en-US" altLang="ko-KR" sz="1100" b="1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lvl="0" algn="just" fontAlgn="base">
              <a:spcAft>
                <a:spcPts val="200"/>
              </a:spcAft>
            </a:pPr>
            <a:r>
              <a:rPr lang="ko-KR" altLang="en-US" sz="1100" b="1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□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동탄 숙소 이사</a:t>
            </a:r>
            <a:endParaRPr lang="en-US" altLang="ko-KR" sz="1100" b="1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800100" lvl="1" indent="-3429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현재 동탄 오피스텔을 계약해지 </a:t>
            </a:r>
            <a:r>
              <a:rPr lang="ko-KR" altLang="en-US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천안지역으로 이주 예정</a:t>
            </a:r>
            <a:endParaRPr lang="en-US" altLang="ko-KR" sz="1100" kern="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1257300" lvl="2" indent="-3429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동탄 계약관 이사비용 </a:t>
            </a:r>
            <a:r>
              <a:rPr lang="en-US" altLang="ko-KR" sz="11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sz="1100" ker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입주비용 관련 이상민 </a:t>
            </a:r>
            <a:r>
              <a:rPr lang="ko-KR" altLang="en-US" sz="1100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과장 </a:t>
            </a:r>
            <a:r>
              <a:rPr lang="en-US" altLang="ko-KR" sz="11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100" ker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계획에 반영바람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marL="1257300" lvl="2" indent="-3429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동탄 근거로 움직일 이유가  크게 없으므로 현재 프로젝트가  걸려있는 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 </a:t>
            </a:r>
            <a:r>
              <a:rPr lang="ko-KR" altLang="en-US" sz="1100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천안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100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평택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sz="1100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쪽으로 이전</a:t>
            </a:r>
            <a:r>
              <a:rPr lang="en-US" altLang="ko-KR" sz="11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( 9</a:t>
            </a:r>
            <a:r>
              <a:rPr lang="ko-KR" altLang="en-US" sz="1100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월중순 예정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marL="1257300" lvl="2" indent="-3429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일시적으로 동탄과 천안 </a:t>
            </a:r>
            <a:r>
              <a:rPr lang="ko-KR" altLang="en-US" sz="11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병</a:t>
            </a:r>
            <a:r>
              <a:rPr lang="ko-KR" altLang="en-US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행 계약 불가피 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 </a:t>
            </a:r>
            <a:r>
              <a:rPr lang="ko-KR" altLang="en-US" sz="1100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천안 숙속비용 어차피 발생 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marL="1257300" lvl="2" indent="-342900" algn="just" fontAlgn="base">
              <a:spcAft>
                <a:spcPts val="200"/>
              </a:spcAft>
              <a:buFont typeface="+mj-lt"/>
              <a:buAutoNum type="arabicPeriod"/>
            </a:pPr>
            <a:endParaRPr lang="en-US" altLang="ko-KR" sz="1100" b="1" kern="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 fontAlgn="base">
              <a:spcAft>
                <a:spcPts val="200"/>
              </a:spcAft>
            </a:pPr>
            <a:r>
              <a:rPr lang="ko-KR" altLang="en-US" sz="1100" b="1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□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인력 추가 보충 안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4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경력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14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</a:t>
            </a:r>
            <a:r>
              <a:rPr lang="en-US" altLang="ko-KR" sz="1400" b="1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초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14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중급 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14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marL="800100" lvl="1" indent="-3429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향후에도 스마트 관련 사업을 유지 하려면 현재 인원 구조로는 수익 창출 불가</a:t>
            </a:r>
            <a:endParaRPr lang="en-US" altLang="ko-KR" sz="1100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800100" lvl="1" indent="-3429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인력 보충 후 추가 고정비 부담 있으나 사업참여를 위해서는 자체인력 확보 필요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 </a:t>
            </a:r>
            <a:r>
              <a:rPr lang="ko-KR" altLang="en-US" sz="1100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논의필요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marL="800100" lvl="1" indent="-3429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예산 및 추가발생 비용 분석 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100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이상민과장 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200" kern="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 fontAlgn="base">
              <a:spcAft>
                <a:spcPts val="200"/>
              </a:spcAft>
            </a:pPr>
            <a:endParaRPr lang="en-US" altLang="ko-KR" sz="1200" b="1" kern="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 fontAlgn="base">
              <a:spcAft>
                <a:spcPts val="200"/>
              </a:spcAft>
            </a:pPr>
            <a:r>
              <a:rPr lang="ko-KR" altLang="en-US" sz="105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□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포스코 관련 사업 외주화 진행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4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marL="800100" lvl="1" indent="-3429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향후에도 스마트 관련 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</a:t>
            </a:r>
            <a:r>
              <a:rPr lang="ko-KR" altLang="en-US" sz="1100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형사업을 통해 수주한 프로젝트 자체해소 불가시 외주처리</a:t>
            </a:r>
            <a:endParaRPr lang="en-US" altLang="ko-KR" sz="1100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800100" lvl="1" indent="-3429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외주처리 시 사업비 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 </a:t>
            </a:r>
            <a:r>
              <a:rPr lang="ko-KR" altLang="en-US" sz="1100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업체당 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600 </a:t>
            </a:r>
            <a:r>
              <a:rPr lang="ko-KR" altLang="en-US" sz="1100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만원 으로 진행 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100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자부담 진행건에 대해선 관계하지 않음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800100" lvl="1" indent="-3429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창원지역 업체  협의 진행 중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…</a:t>
            </a:r>
            <a:endParaRPr lang="en-US" altLang="ko-KR" sz="1400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800100" lvl="1" indent="-342900" algn="just" fontAlgn="base">
              <a:spcAft>
                <a:spcPts val="200"/>
              </a:spcAft>
              <a:buFont typeface="+mj-lt"/>
              <a:buAutoNum type="arabicPeriod"/>
            </a:pPr>
            <a:endParaRPr lang="en-US" altLang="ko-KR" sz="1400" b="1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 fontAlgn="base">
              <a:spcAft>
                <a:spcPts val="200"/>
              </a:spcAft>
            </a:pPr>
            <a:r>
              <a:rPr lang="ko-KR" altLang="en-US" sz="14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□ 기타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400" b="1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구체적인 안은 없음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marL="800100" lvl="1" indent="-3429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기흥 에 사무실 추가 개설 </a:t>
            </a:r>
            <a:endParaRPr lang="en-US" altLang="ko-KR" sz="1100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800100" lvl="1" indent="-3429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PASS-TA </a:t>
            </a:r>
            <a:r>
              <a:rPr lang="ko-KR" altLang="en-US" sz="1100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활용한 신사업 구상 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100" ker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설비보전관리 모듈 상품화 </a:t>
            </a:r>
            <a:r>
              <a:rPr lang="ko-KR" altLang="en-US" sz="1100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진행 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100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파이썬 활용</a:t>
            </a:r>
            <a:endParaRPr lang="en-US" altLang="ko-KR" sz="1100" kern="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800100" lvl="1" indent="-3429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현재 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PB </a:t>
            </a:r>
            <a:r>
              <a:rPr lang="ko-KR" altLang="en-US" sz="1100" kern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프레임 워크 다른 언어로 전환 </a:t>
            </a:r>
            <a:r>
              <a:rPr lang="en-US" altLang="ko-KR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</a:p>
          <a:p>
            <a:pPr marL="800100" lvl="1" indent="-342900" algn="just" fontAlgn="base">
              <a:spcAft>
                <a:spcPts val="200"/>
              </a:spcAft>
              <a:buFont typeface="+mj-lt"/>
              <a:buAutoNum type="arabicPeriod"/>
            </a:pPr>
            <a:r>
              <a:rPr lang="ko-KR" altLang="en-US" sz="1100" kern="0" dirty="0" err="1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오라클</a:t>
            </a:r>
            <a:r>
              <a:rPr lang="ko-KR" altLang="en-US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ko-KR" altLang="en-US" sz="1100" kern="0" dirty="0" err="1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엠베이디드</a:t>
            </a:r>
            <a:r>
              <a:rPr lang="ko-KR" altLang="en-US" sz="1100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라이선스 판매 업체 등록 추진</a:t>
            </a:r>
            <a:endParaRPr lang="en-US" altLang="ko-KR" sz="1100" kern="0" dirty="0" smtClean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800100" lvl="1" indent="-342900" algn="just" fontAlgn="base">
              <a:spcAft>
                <a:spcPts val="200"/>
              </a:spcAft>
              <a:buFont typeface="+mj-lt"/>
              <a:buAutoNum type="arabicPeriod"/>
            </a:pPr>
            <a:endParaRPr lang="en-US" altLang="ko-KR" sz="1200" b="1" kern="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 fontAlgn="base">
              <a:spcAft>
                <a:spcPts val="200"/>
              </a:spcAft>
            </a:pPr>
            <a:endParaRPr lang="en-US" altLang="ko-KR" sz="1050" b="1" kern="100" spc="-2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68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38">
            <a:extLst>
              <a:ext uri="{FF2B5EF4-FFF2-40B4-BE49-F238E27FC236}">
                <a16:creationId xmlns="" xmlns:a16="http://schemas.microsoft.com/office/drawing/2014/main" id="{3848AF5E-2AEA-4152-A95C-E2C63490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29" y="94029"/>
            <a:ext cx="65073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625"/>
              </a:spcBef>
            </a:pP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Issue </a:t>
            </a: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및 협의사항</a:t>
            </a:r>
            <a:endParaRPr kumimoji="0" lang="ko-KR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9F1FA598-49C9-41C7-AAB3-5BB0B68FDCF4}"/>
              </a:ext>
            </a:extLst>
          </p:cNvPr>
          <p:cNvSpPr/>
          <p:nvPr/>
        </p:nvSpPr>
        <p:spPr>
          <a:xfrm>
            <a:off x="524016" y="962972"/>
            <a:ext cx="8424936" cy="3029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spcAft>
                <a:spcPts val="200"/>
              </a:spcAft>
            </a:pPr>
            <a:r>
              <a:rPr lang="ko-KR" altLang="en-US" sz="1400" b="1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□ 하반기 프로젝트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운용 방안 협의 토론 및 담당자 업무 분장 </a:t>
            </a:r>
            <a:endParaRPr lang="ko-KR" altLang="en-US" sz="1400" b="1" kern="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 fontAlgn="base">
              <a:lnSpc>
                <a:spcPct val="160000"/>
              </a:lnSpc>
              <a:spcAft>
                <a:spcPts val="200"/>
              </a:spcAft>
            </a:pP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400" kern="100" spc="-2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미래코리아</a:t>
            </a: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400" kern="100" spc="-2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 </a:t>
            </a:r>
            <a:r>
              <a:rPr lang="ko-KR" altLang="en-US" sz="1400" kern="100" spc="-2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일정 </a:t>
            </a:r>
            <a:r>
              <a:rPr lang="en-US" altLang="ko-KR" sz="1400" kern="100" spc="-2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kern="100" spc="-2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인원</a:t>
            </a:r>
            <a:r>
              <a:rPr lang="en-US" altLang="ko-KR" sz="1400" kern="100" spc="-2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400" kern="100" spc="-2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 fontAlgn="base">
              <a:lnSpc>
                <a:spcPct val="160000"/>
              </a:lnSpc>
              <a:spcAft>
                <a:spcPts val="200"/>
              </a:spcAft>
            </a:pP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400" kern="100" spc="-2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오성사</a:t>
            </a: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( </a:t>
            </a:r>
            <a:r>
              <a:rPr lang="ko-KR" altLang="en-US" sz="1400" kern="100" spc="-2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일정 </a:t>
            </a: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kern="100" spc="-2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인원</a:t>
            </a: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algn="just" fontAlgn="base">
              <a:lnSpc>
                <a:spcPct val="160000"/>
              </a:lnSpc>
              <a:spcAft>
                <a:spcPts val="200"/>
              </a:spcAft>
            </a:pP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KREMS ( </a:t>
            </a:r>
            <a:r>
              <a:rPr lang="ko-KR" altLang="en-US" sz="1400" kern="100" spc="-2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일정 </a:t>
            </a: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kern="100" spc="-2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인원</a:t>
            </a: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algn="just" fontAlgn="base">
              <a:lnSpc>
                <a:spcPct val="160000"/>
              </a:lnSpc>
              <a:spcAft>
                <a:spcPts val="200"/>
              </a:spcAft>
            </a:pP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400" kern="100" spc="-2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범진 </a:t>
            </a:r>
            <a:r>
              <a:rPr lang="ko-KR" altLang="en-US" sz="1400" kern="100" spc="-2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베트남 </a:t>
            </a:r>
            <a:r>
              <a:rPr lang="en-US" altLang="ko-KR" sz="1400" kern="100" spc="-2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 </a:t>
            </a:r>
            <a:r>
              <a:rPr lang="ko-KR" altLang="en-US" sz="1400" kern="100" spc="-2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일정 </a:t>
            </a:r>
            <a:r>
              <a:rPr lang="en-US" altLang="ko-KR" sz="1400" kern="100" spc="-2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kern="100" spc="-2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인원</a:t>
            </a:r>
            <a:r>
              <a:rPr lang="en-US" altLang="ko-KR" sz="1400" kern="100" spc="-20" dirty="0" smtClean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en-US" altLang="ko-KR" sz="1400" kern="100" spc="-2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 fontAlgn="base">
              <a:lnSpc>
                <a:spcPct val="160000"/>
              </a:lnSpc>
              <a:spcAft>
                <a:spcPts val="200"/>
              </a:spcAft>
            </a:pP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400" kern="100" spc="-2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포스코</a:t>
            </a:r>
            <a:r>
              <a:rPr lang="ko-KR" altLang="en-US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스마트공장 </a:t>
            </a: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 </a:t>
            </a:r>
            <a:r>
              <a:rPr lang="ko-KR" altLang="en-US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고려엔지니어링</a:t>
            </a: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금성전설</a:t>
            </a: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kern="100" spc="-20" dirty="0" err="1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합동메탈</a:t>
            </a: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kern="100" spc="-20" dirty="0" err="1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아이체</a:t>
            </a: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기타 </a:t>
            </a: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marL="285750" indent="-285750" algn="just" fontAlgn="base">
              <a:lnSpc>
                <a:spcPct val="160000"/>
              </a:lnSpc>
              <a:spcAft>
                <a:spcPts val="200"/>
              </a:spcAft>
              <a:buFontTx/>
              <a:buChar char="-"/>
            </a:pPr>
            <a:endParaRPr lang="ko-KR" altLang="en-US" sz="1400" kern="100" spc="-8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 fontAlgn="base">
              <a:lnSpc>
                <a:spcPct val="160000"/>
              </a:lnSpc>
              <a:spcAft>
                <a:spcPts val="200"/>
              </a:spcAft>
            </a:pPr>
            <a:r>
              <a:rPr lang="ko-KR" altLang="en-US" sz="1400" b="1" kern="10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□ 삼천산업 마무리 </a:t>
            </a:r>
            <a:r>
              <a:rPr lang="en-US" altLang="ko-KR" sz="1400" b="1" kern="10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; </a:t>
            </a:r>
            <a:r>
              <a:rPr lang="ko-KR" altLang="en-US" sz="1400" b="1" kern="10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감리</a:t>
            </a:r>
            <a:endParaRPr lang="en-US" altLang="ko-KR" sz="1400" b="1" kern="100" spc="-2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41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38">
            <a:extLst>
              <a:ext uri="{FF2B5EF4-FFF2-40B4-BE49-F238E27FC236}">
                <a16:creationId xmlns="" xmlns:a16="http://schemas.microsoft.com/office/drawing/2014/main" id="{3848AF5E-2AEA-4152-A95C-E2C63490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29" y="94029"/>
            <a:ext cx="65073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625"/>
              </a:spcBef>
            </a:pP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 ‘19</a:t>
            </a: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년 상반기 매출 실적</a:t>
            </a:r>
            <a:endParaRPr kumimoji="0" lang="ko-KR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166AF778-9445-400B-B9A5-6A677E77D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7895"/>
              </p:ext>
            </p:extLst>
          </p:nvPr>
        </p:nvGraphicFramePr>
        <p:xfrm>
          <a:off x="441827" y="764704"/>
          <a:ext cx="9048249" cy="58326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9843">
                  <a:extLst>
                    <a:ext uri="{9D8B030D-6E8A-4147-A177-3AD203B41FA5}">
                      <a16:colId xmlns="" xmlns:a16="http://schemas.microsoft.com/office/drawing/2014/main" val="1824209498"/>
                    </a:ext>
                  </a:extLst>
                </a:gridCol>
                <a:gridCol w="2717669">
                  <a:extLst>
                    <a:ext uri="{9D8B030D-6E8A-4147-A177-3AD203B41FA5}">
                      <a16:colId xmlns="" xmlns:a16="http://schemas.microsoft.com/office/drawing/2014/main" val="1258791867"/>
                    </a:ext>
                  </a:extLst>
                </a:gridCol>
                <a:gridCol w="1493579">
                  <a:extLst>
                    <a:ext uri="{9D8B030D-6E8A-4147-A177-3AD203B41FA5}">
                      <a16:colId xmlns="" xmlns:a16="http://schemas.microsoft.com/office/drawing/2014/main" val="2536258009"/>
                    </a:ext>
                  </a:extLst>
                </a:gridCol>
                <a:gridCol w="1493579">
                  <a:extLst>
                    <a:ext uri="{9D8B030D-6E8A-4147-A177-3AD203B41FA5}">
                      <a16:colId xmlns="" xmlns:a16="http://schemas.microsoft.com/office/drawing/2014/main" val="2111426747"/>
                    </a:ext>
                  </a:extLst>
                </a:gridCol>
                <a:gridCol w="1493579">
                  <a:extLst>
                    <a:ext uri="{9D8B030D-6E8A-4147-A177-3AD203B41FA5}">
                      <a16:colId xmlns="" xmlns:a16="http://schemas.microsoft.com/office/drawing/2014/main" val="3987022318"/>
                    </a:ext>
                  </a:extLst>
                </a:gridCol>
              </a:tblGrid>
              <a:tr h="2215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구    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프로젝트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매     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9264001"/>
                  </a:ext>
                </a:extLst>
              </a:tr>
              <a:tr h="2215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S/W </a:t>
                      </a:r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개발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H/W </a:t>
                      </a:r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및 기타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2132966"/>
                  </a:ext>
                </a:extLst>
              </a:tr>
              <a:tr h="221563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자사 개발</a:t>
                      </a:r>
                      <a:b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</a:br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프로젝트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㈜삼천산업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163,958,000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53,204,000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110,754,000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4613929"/>
                  </a:ext>
                </a:extLst>
              </a:tr>
              <a:tr h="2215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범진 </a:t>
                      </a:r>
                      <a:r>
                        <a:rPr lang="ko-KR" altLang="en-US" sz="1400" u="none" strike="noStrike" dirty="0" err="1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씨앤엘</a:t>
                      </a:r>
                      <a:r>
                        <a:rPr lang="en-US" altLang="ko-KR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중국 혜주</a:t>
                      </a:r>
                      <a:r>
                        <a:rPr lang="en-US" altLang="ko-KR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90,000,000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90,000,000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8753738"/>
                  </a:ext>
                </a:extLst>
              </a:tr>
              <a:tr h="2215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KR EMS_</a:t>
                      </a:r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지성솔루션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32,909,091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32,909,091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52142099"/>
                  </a:ext>
                </a:extLst>
              </a:tr>
              <a:tr h="2215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㈜</a:t>
                      </a:r>
                      <a:r>
                        <a:rPr lang="ko-KR" altLang="en-US" sz="1400" u="none" strike="noStrike" dirty="0" err="1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에이치엔엘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6,000,000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6,000,000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30489115"/>
                  </a:ext>
                </a:extLst>
              </a:tr>
              <a:tr h="2215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 err="1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에스텍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19,372,000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13,972,000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5,400,000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7063187"/>
                  </a:ext>
                </a:extLst>
              </a:tr>
              <a:tr h="2215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성광기업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20,066,000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16,766,000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3,300,000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3123328"/>
                  </a:ext>
                </a:extLst>
              </a:tr>
              <a:tr h="2215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덕일산업㈜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116,965,800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37,049,800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79,916,000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1998855"/>
                  </a:ext>
                </a:extLst>
              </a:tr>
              <a:tr h="22156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소  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449,270,891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249,900,891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199,370,000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8918101"/>
                  </a:ext>
                </a:extLst>
              </a:tr>
              <a:tr h="22156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유지보수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㈜유성전자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12,000,000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12,000,000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3839983"/>
                  </a:ext>
                </a:extLst>
              </a:tr>
              <a:tr h="2215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삼천산업㈜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7,200,000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7,200,000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0453051"/>
                  </a:ext>
                </a:extLst>
              </a:tr>
              <a:tr h="2215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㈜</a:t>
                      </a:r>
                      <a:r>
                        <a:rPr lang="ko-KR" altLang="en-US" sz="1400" u="none" strike="noStrike" dirty="0" err="1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오성사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800,000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800,000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1159699"/>
                  </a:ext>
                </a:extLst>
              </a:tr>
              <a:tr h="22156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소  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20,000,000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20,000,000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49155682"/>
                  </a:ext>
                </a:extLst>
              </a:tr>
              <a:tr h="2215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장비 및 기타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㈜</a:t>
                      </a:r>
                      <a:r>
                        <a:rPr lang="ko-KR" altLang="en-US" sz="1400" u="none" strike="noStrike" dirty="0" err="1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원텍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2,322,000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2,322,000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1135539"/>
                  </a:ext>
                </a:extLst>
              </a:tr>
              <a:tr h="2215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KR EMS </a:t>
                      </a:r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베트남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2,683,200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2,683,200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68910"/>
                  </a:ext>
                </a:extLst>
              </a:tr>
              <a:tr h="2215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㈜동서정보기술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15,350,000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15,350,000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5175633"/>
                  </a:ext>
                </a:extLst>
              </a:tr>
              <a:tr h="2215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서울엔지니어링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820,000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820,000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1271993"/>
                  </a:ext>
                </a:extLst>
              </a:tr>
              <a:tr h="22156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소  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21,175,200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21,175,200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4645986"/>
                  </a:ext>
                </a:extLst>
              </a:tr>
              <a:tr h="22156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자사 합계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490,446,091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269,900,891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220,545,200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8485552"/>
                  </a:ext>
                </a:extLst>
              </a:tr>
              <a:tr h="2215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외주 개발</a:t>
                      </a:r>
                      <a:b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</a:br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프로젝트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r>
                        <a:rPr lang="en-US" altLang="ko-KR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  <a:r>
                        <a:rPr lang="ko-KR" altLang="en-US" sz="1400" u="none" strike="noStrike" dirty="0" err="1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민콘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24,256,000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16,766,000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7,490,000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3610790"/>
                  </a:ext>
                </a:extLst>
              </a:tr>
              <a:tr h="2215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altLang="ko-KR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주</a:t>
                      </a:r>
                      <a:r>
                        <a:rPr lang="en-US" altLang="ko-KR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</a:t>
                      </a:r>
                      <a:r>
                        <a:rPr lang="ko-KR" altLang="en-US" sz="1400" u="none" strike="noStrike" dirty="0" err="1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이호테크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21,262,000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13,972,000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7,290,000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24062939"/>
                  </a:ext>
                </a:extLst>
              </a:tr>
              <a:tr h="2215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 err="1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엠에코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19,262,000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13,972,000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5,290,000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0517476"/>
                  </a:ext>
                </a:extLst>
              </a:tr>
              <a:tr h="2215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㈜만보중공업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21,607,000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11,177,000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10,430,000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4953817"/>
                  </a:ext>
                </a:extLst>
              </a:tr>
              <a:tr h="22156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외주 합계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86,387,000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55,887,000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30,500,000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67547031"/>
                  </a:ext>
                </a:extLst>
              </a:tr>
              <a:tr h="29357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합   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576,833,091 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325,787,891 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251,045,200 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9503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51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38">
            <a:extLst>
              <a:ext uri="{FF2B5EF4-FFF2-40B4-BE49-F238E27FC236}">
                <a16:creationId xmlns="" xmlns:a16="http://schemas.microsoft.com/office/drawing/2014/main" id="{3848AF5E-2AEA-4152-A95C-E2C63490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29" y="94029"/>
            <a:ext cx="65073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625"/>
              </a:spcBef>
            </a:pP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 ‘19</a:t>
            </a: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년 하반기 매출 예상</a:t>
            </a:r>
            <a:endParaRPr kumimoji="0" lang="ko-KR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015DAB78-7B98-4D97-9068-7E3B65BD9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78735"/>
              </p:ext>
            </p:extLst>
          </p:nvPr>
        </p:nvGraphicFramePr>
        <p:xfrm>
          <a:off x="423829" y="764704"/>
          <a:ext cx="9066247" cy="5976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6605">
                  <a:extLst>
                    <a:ext uri="{9D8B030D-6E8A-4147-A177-3AD203B41FA5}">
                      <a16:colId xmlns="" xmlns:a16="http://schemas.microsoft.com/office/drawing/2014/main" val="2502770002"/>
                    </a:ext>
                  </a:extLst>
                </a:gridCol>
                <a:gridCol w="2575637">
                  <a:extLst>
                    <a:ext uri="{9D8B030D-6E8A-4147-A177-3AD203B41FA5}">
                      <a16:colId xmlns="" xmlns:a16="http://schemas.microsoft.com/office/drawing/2014/main" val="3927106208"/>
                    </a:ext>
                  </a:extLst>
                </a:gridCol>
                <a:gridCol w="1531335">
                  <a:extLst>
                    <a:ext uri="{9D8B030D-6E8A-4147-A177-3AD203B41FA5}">
                      <a16:colId xmlns="" xmlns:a16="http://schemas.microsoft.com/office/drawing/2014/main" val="870694092"/>
                    </a:ext>
                  </a:extLst>
                </a:gridCol>
                <a:gridCol w="1531335">
                  <a:extLst>
                    <a:ext uri="{9D8B030D-6E8A-4147-A177-3AD203B41FA5}">
                      <a16:colId xmlns="" xmlns:a16="http://schemas.microsoft.com/office/drawing/2014/main" val="105089299"/>
                    </a:ext>
                  </a:extLst>
                </a:gridCol>
                <a:gridCol w="1531335">
                  <a:extLst>
                    <a:ext uri="{9D8B030D-6E8A-4147-A177-3AD203B41FA5}">
                      <a16:colId xmlns="" xmlns:a16="http://schemas.microsoft.com/office/drawing/2014/main" val="2888097365"/>
                    </a:ext>
                  </a:extLst>
                </a:gridCol>
              </a:tblGrid>
              <a:tr h="21869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구분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프로젝트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매     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6888811"/>
                  </a:ext>
                </a:extLst>
              </a:tr>
              <a:tr h="218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S/W </a:t>
                      </a:r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개발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H/W </a:t>
                      </a:r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및 기타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786162"/>
                  </a:ext>
                </a:extLst>
              </a:tr>
              <a:tr h="218691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자사 개발</a:t>
                      </a:r>
                      <a:b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</a:br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/>
                      </a:r>
                      <a:b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</a:br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프로젝트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덕일산업㈜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20,641,200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20,641,200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14845938"/>
                  </a:ext>
                </a:extLst>
              </a:tr>
              <a:tr h="218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㈜</a:t>
                      </a:r>
                      <a:r>
                        <a:rPr lang="ko-KR" altLang="en-US" sz="1400" u="none" strike="noStrike" dirty="0" err="1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미래코리아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178,882,000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87,977,000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90,905,000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75202641"/>
                  </a:ext>
                </a:extLst>
              </a:tr>
              <a:tr h="218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㈜</a:t>
                      </a:r>
                      <a:r>
                        <a:rPr 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KREMS </a:t>
                      </a:r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구미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100,200,000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48,200,000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52,000,000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8719079"/>
                  </a:ext>
                </a:extLst>
              </a:tr>
              <a:tr h="218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㈜</a:t>
                      </a:r>
                      <a:r>
                        <a:rPr lang="ko-KR" altLang="en-US" sz="1400" u="none" strike="noStrike" dirty="0" err="1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오성사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180,000,000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80,000,000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100,000,000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96822270"/>
                  </a:ext>
                </a:extLst>
              </a:tr>
              <a:tr h="218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범진 베트남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80,000,000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80,000,000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85172974"/>
                  </a:ext>
                </a:extLst>
              </a:tr>
              <a:tr h="218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㈜고려엔지니어링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17,633,000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15,833,000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1,800,000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63955"/>
                  </a:ext>
                </a:extLst>
              </a:tr>
              <a:tr h="218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㈜</a:t>
                      </a:r>
                      <a:r>
                        <a:rPr lang="ko-KR" altLang="en-US" sz="1400" u="none" strike="noStrike" dirty="0" err="1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합동메탈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21,679,000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15,833,000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5,846,000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01281941"/>
                  </a:ext>
                </a:extLst>
              </a:tr>
              <a:tr h="218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㈜</a:t>
                      </a:r>
                      <a:r>
                        <a:rPr lang="ko-KR" altLang="en-US" sz="1400" u="none" strike="noStrike" dirty="0" err="1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아이체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50,400,000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18,400,000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32,000,000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28464617"/>
                  </a:ext>
                </a:extLst>
              </a:tr>
              <a:tr h="218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㈜금성전설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31,153,000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27,953,000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3,200,000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2821236"/>
                  </a:ext>
                </a:extLst>
              </a:tr>
              <a:tr h="21869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소  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680,588,200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394,837,200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285,751,000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20819838"/>
                  </a:ext>
                </a:extLst>
              </a:tr>
              <a:tr h="21869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유지보수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㈜유성전자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6,000,000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6,000,000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724904"/>
                  </a:ext>
                </a:extLst>
              </a:tr>
              <a:tr h="218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삼천산업㈜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7,200,000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7,200,000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80484477"/>
                  </a:ext>
                </a:extLst>
              </a:tr>
              <a:tr h="218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KREMS </a:t>
                      </a:r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베트남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8,968,000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8,968,000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20875146"/>
                  </a:ext>
                </a:extLst>
              </a:tr>
              <a:tr h="21869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소  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22,168,000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22,168,000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1247733"/>
                  </a:ext>
                </a:extLst>
              </a:tr>
              <a:tr h="21869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장비 및 기타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 err="1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이노비젼</a:t>
                      </a:r>
                      <a:r>
                        <a:rPr lang="en-US" altLang="ko-KR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덕일</a:t>
                      </a:r>
                      <a:r>
                        <a:rPr lang="en-US" altLang="ko-KR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)_H/W </a:t>
                      </a:r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추가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4,595,000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4,595,000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4715968"/>
                  </a:ext>
                </a:extLst>
              </a:tr>
              <a:tr h="218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㈜</a:t>
                      </a:r>
                      <a:r>
                        <a:rPr lang="ko-KR" altLang="en-US" sz="1400" u="none" strike="noStrike" dirty="0" err="1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미래코리아</a:t>
                      </a:r>
                      <a:r>
                        <a:rPr lang="en-US" altLang="ko-KR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_</a:t>
                      </a:r>
                      <a:r>
                        <a:rPr 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NSNP*2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2,400,000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2,400,000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987043"/>
                  </a:ext>
                </a:extLst>
              </a:tr>
              <a:tr h="218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ko-KR" altLang="en-US" sz="1400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㈜</a:t>
                      </a:r>
                      <a:r>
                        <a:rPr lang="ko-KR" altLang="en-US" sz="1400" u="none" strike="noStrike" dirty="0" err="1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원텍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2,970,000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2,970,000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04806347"/>
                  </a:ext>
                </a:extLst>
              </a:tr>
              <a:tr h="21869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소  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9,965,000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9,965,000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98517836"/>
                  </a:ext>
                </a:extLst>
              </a:tr>
              <a:tr h="21869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자사 합계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712,721,200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417,005,200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295,716,000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0165428"/>
                  </a:ext>
                </a:extLst>
              </a:tr>
              <a:tr h="21869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외주 개발</a:t>
                      </a:r>
                      <a:b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</a:br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프로젝트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84163762"/>
                  </a:ext>
                </a:extLst>
              </a:tr>
              <a:tr h="218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47969493"/>
                  </a:ext>
                </a:extLst>
              </a:tr>
              <a:tr h="218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88263397"/>
                  </a:ext>
                </a:extLst>
              </a:tr>
              <a:tr h="2186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u="none" strike="noStrike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19544649"/>
                  </a:ext>
                </a:extLst>
              </a:tr>
              <a:tr h="21869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외주 합계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21677312"/>
                  </a:ext>
                </a:extLst>
              </a:tr>
              <a:tr h="29069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합   계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712,721,200 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417,005,200 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295,716,000 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906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39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38">
            <a:extLst>
              <a:ext uri="{FF2B5EF4-FFF2-40B4-BE49-F238E27FC236}">
                <a16:creationId xmlns="" xmlns:a16="http://schemas.microsoft.com/office/drawing/2014/main" id="{3848AF5E-2AEA-4152-A95C-E2C63490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29" y="94029"/>
            <a:ext cx="65073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625"/>
              </a:spcBef>
            </a:pP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 ‘19</a:t>
            </a: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년 년간 예상</a:t>
            </a:r>
            <a:endParaRPr kumimoji="0" lang="ko-KR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EF10686A-C9F4-493D-BE51-BE4BC98D4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122230"/>
              </p:ext>
            </p:extLst>
          </p:nvPr>
        </p:nvGraphicFramePr>
        <p:xfrm>
          <a:off x="415923" y="1124744"/>
          <a:ext cx="9074151" cy="4382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746">
                  <a:extLst>
                    <a:ext uri="{9D8B030D-6E8A-4147-A177-3AD203B41FA5}">
                      <a16:colId xmlns="" xmlns:a16="http://schemas.microsoft.com/office/drawing/2014/main" val="3852527389"/>
                    </a:ext>
                  </a:extLst>
                </a:gridCol>
                <a:gridCol w="1200579">
                  <a:extLst>
                    <a:ext uri="{9D8B030D-6E8A-4147-A177-3AD203B41FA5}">
                      <a16:colId xmlns="" xmlns:a16="http://schemas.microsoft.com/office/drawing/2014/main" val="4111419045"/>
                    </a:ext>
                  </a:extLst>
                </a:gridCol>
                <a:gridCol w="1436196">
                  <a:extLst>
                    <a:ext uri="{9D8B030D-6E8A-4147-A177-3AD203B41FA5}">
                      <a16:colId xmlns="" xmlns:a16="http://schemas.microsoft.com/office/drawing/2014/main" val="1294145690"/>
                    </a:ext>
                  </a:extLst>
                </a:gridCol>
                <a:gridCol w="1436196">
                  <a:extLst>
                    <a:ext uri="{9D8B030D-6E8A-4147-A177-3AD203B41FA5}">
                      <a16:colId xmlns="" xmlns:a16="http://schemas.microsoft.com/office/drawing/2014/main" val="866456552"/>
                    </a:ext>
                  </a:extLst>
                </a:gridCol>
                <a:gridCol w="1501478">
                  <a:extLst>
                    <a:ext uri="{9D8B030D-6E8A-4147-A177-3AD203B41FA5}">
                      <a16:colId xmlns="" xmlns:a16="http://schemas.microsoft.com/office/drawing/2014/main" val="1052707834"/>
                    </a:ext>
                  </a:extLst>
                </a:gridCol>
                <a:gridCol w="1566760">
                  <a:extLst>
                    <a:ext uri="{9D8B030D-6E8A-4147-A177-3AD203B41FA5}">
                      <a16:colId xmlns="" xmlns:a16="http://schemas.microsoft.com/office/drawing/2014/main" val="2925720172"/>
                    </a:ext>
                  </a:extLst>
                </a:gridCol>
                <a:gridCol w="1436196">
                  <a:extLst>
                    <a:ext uri="{9D8B030D-6E8A-4147-A177-3AD203B41FA5}">
                      <a16:colId xmlns="" xmlns:a16="http://schemas.microsoft.com/office/drawing/2014/main" val="89386027"/>
                    </a:ext>
                  </a:extLst>
                </a:gridCol>
              </a:tblGrid>
              <a:tr h="40402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구   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자사개발프로젝트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유지보수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장비 및 기타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외주 개발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37236021"/>
                  </a:ext>
                </a:extLst>
              </a:tr>
              <a:tr h="40402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상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소 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576,833,091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449,270,891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20,000,000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21,175,200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86,387,000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7926533"/>
                  </a:ext>
                </a:extLst>
              </a:tr>
              <a:tr h="404026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S/W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325,787,891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249,900,891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20,000,000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55,887,000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1011261"/>
                  </a:ext>
                </a:extLst>
              </a:tr>
              <a:tr h="468226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H/W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및 기타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251,045,200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199,370,000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21,175,200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30,500,000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8236440"/>
                  </a:ext>
                </a:extLst>
              </a:tr>
              <a:tr h="40402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반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소 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solidFill>
                            <a:schemeClr val="tx1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712,721,200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680,588,200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22,168,000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9,965,000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58196948"/>
                  </a:ext>
                </a:extLst>
              </a:tr>
              <a:tr h="404026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S/W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417,005,200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394,837,200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22,168,000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0854732"/>
                  </a:ext>
                </a:extLst>
              </a:tr>
              <a:tr h="404026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H/W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및 기타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295,716,000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285,751,000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9,965,000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92094871"/>
                  </a:ext>
                </a:extLst>
              </a:tr>
              <a:tr h="40402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년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합 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1,289,554,291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1,129,859,091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42,168,000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31,140,200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86,387,000</a:t>
                      </a:r>
                      <a:endParaRPr lang="en-US" altLang="ko-KR" sz="1400" b="1" i="0" u="none" strike="noStrike" dirty="0">
                        <a:solidFill>
                          <a:schemeClr val="bg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0586086"/>
                  </a:ext>
                </a:extLst>
              </a:tr>
              <a:tr h="404026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S/W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개발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742,793,091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644,738,091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42,168,000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55,887,000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8769211"/>
                  </a:ext>
                </a:extLst>
              </a:tr>
              <a:tr h="404026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H/W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및 기타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</a:rPr>
                        <a:t>546,761,200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485,121,000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u="none" strike="noStrike" dirty="0"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30,500,000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22844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81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38">
            <a:extLst>
              <a:ext uri="{FF2B5EF4-FFF2-40B4-BE49-F238E27FC236}">
                <a16:creationId xmlns="" xmlns:a16="http://schemas.microsoft.com/office/drawing/2014/main" id="{3848AF5E-2AEA-4152-A95C-E2C63490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29" y="94029"/>
            <a:ext cx="65073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625"/>
              </a:spcBef>
            </a:pP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 ‘19</a:t>
            </a: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년 상반기 결산</a:t>
            </a:r>
            <a:endParaRPr kumimoji="0" lang="ko-KR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2E86391C-D9BF-44AE-A246-2FEC47A53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478764"/>
              </p:ext>
            </p:extLst>
          </p:nvPr>
        </p:nvGraphicFramePr>
        <p:xfrm>
          <a:off x="1424608" y="620683"/>
          <a:ext cx="5400600" cy="60486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9673">
                  <a:extLst>
                    <a:ext uri="{9D8B030D-6E8A-4147-A177-3AD203B41FA5}">
                      <a16:colId xmlns="" xmlns:a16="http://schemas.microsoft.com/office/drawing/2014/main" val="3438849174"/>
                    </a:ext>
                  </a:extLst>
                </a:gridCol>
                <a:gridCol w="3230927">
                  <a:extLst>
                    <a:ext uri="{9D8B030D-6E8A-4147-A177-3AD203B41FA5}">
                      <a16:colId xmlns="" xmlns:a16="http://schemas.microsoft.com/office/drawing/2014/main" val="2108625267"/>
                    </a:ext>
                  </a:extLst>
                </a:gridCol>
              </a:tblGrid>
              <a:tr h="1270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계정항목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총   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6640219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u="none" strike="noStrike" dirty="0">
                          <a:effectLst/>
                        </a:rPr>
                        <a:t>Ⅰ. </a:t>
                      </a:r>
                      <a:r>
                        <a:rPr lang="ko-KR" altLang="en-US" sz="800" b="1" u="none" strike="noStrike" dirty="0">
                          <a:effectLst/>
                        </a:rPr>
                        <a:t>매출액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>
                          <a:effectLst/>
                        </a:rPr>
                        <a:t>                                                                    </a:t>
                      </a:r>
                      <a:r>
                        <a:rPr lang="en-US" altLang="ko-KR" sz="800" b="1" u="none" strike="noStrike">
                          <a:effectLst/>
                        </a:rPr>
                        <a:t>486,833,091 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03172006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u="none" strike="noStrike">
                          <a:effectLst/>
                        </a:rPr>
                        <a:t>Ⅱ. </a:t>
                      </a:r>
                      <a:r>
                        <a:rPr lang="ko-KR" altLang="en-US" sz="800" b="1" u="none" strike="noStrike">
                          <a:effectLst/>
                        </a:rPr>
                        <a:t>매출원가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>
                          <a:effectLst/>
                        </a:rPr>
                        <a:t>                                                                    </a:t>
                      </a:r>
                      <a:r>
                        <a:rPr lang="en-US" altLang="ko-KR" sz="800" b="1" u="none" strike="noStrike">
                          <a:effectLst/>
                        </a:rPr>
                        <a:t>171,690,994 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82439436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u="none" strike="noStrike">
                          <a:effectLst/>
                        </a:rPr>
                        <a:t>Ⅲ. </a:t>
                      </a:r>
                      <a:r>
                        <a:rPr lang="ko-KR" altLang="en-US" sz="800" b="1" u="none" strike="noStrike">
                          <a:effectLst/>
                        </a:rPr>
                        <a:t>매출총이익</a:t>
                      </a:r>
                      <a:r>
                        <a:rPr lang="en-US" altLang="ko-KR" sz="800" b="1" u="none" strike="noStrike">
                          <a:effectLst/>
                        </a:rPr>
                        <a:t>(Ⅰ-Ⅱ)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>
                          <a:effectLst/>
                        </a:rPr>
                        <a:t>                                                                    </a:t>
                      </a:r>
                      <a:r>
                        <a:rPr lang="en-US" altLang="ko-KR" sz="800" b="1" u="none" strike="noStrike">
                          <a:effectLst/>
                        </a:rPr>
                        <a:t>315,142,097 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1871740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u="none" strike="noStrike">
                          <a:effectLst/>
                        </a:rPr>
                        <a:t>Ⅳ. </a:t>
                      </a:r>
                      <a:r>
                        <a:rPr lang="ko-KR" altLang="en-US" sz="800" b="1" u="none" strike="noStrike">
                          <a:effectLst/>
                        </a:rPr>
                        <a:t>판매비 와 관리비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>
                          <a:effectLst/>
                        </a:rPr>
                        <a:t>                                                                    </a:t>
                      </a:r>
                      <a:r>
                        <a:rPr lang="en-US" altLang="ko-KR" sz="800" b="1" u="none" strike="noStrike">
                          <a:effectLst/>
                        </a:rPr>
                        <a:t>242,325,344 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91456610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>
                          <a:effectLst/>
                        </a:rPr>
                        <a:t>급여</a:t>
                      </a:r>
                      <a:r>
                        <a:rPr lang="en-US" altLang="ko-KR" sz="800" b="1" u="none" strike="noStrike">
                          <a:effectLst/>
                        </a:rPr>
                        <a:t>[</a:t>
                      </a:r>
                      <a:r>
                        <a:rPr lang="ko-KR" altLang="en-US" sz="800" b="1" u="none" strike="noStrike">
                          <a:effectLst/>
                        </a:rPr>
                        <a:t>직원</a:t>
                      </a:r>
                      <a:r>
                        <a:rPr lang="en-US" altLang="ko-KR" sz="800" b="1" u="none" strike="noStrike">
                          <a:effectLst/>
                        </a:rPr>
                        <a:t>]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>
                          <a:effectLst/>
                        </a:rPr>
                        <a:t>                                                                    </a:t>
                      </a:r>
                      <a:r>
                        <a:rPr lang="en-US" altLang="ko-KR" sz="800" b="1" u="none" strike="noStrike">
                          <a:effectLst/>
                        </a:rPr>
                        <a:t>159,227,460 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08109875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>
                          <a:effectLst/>
                        </a:rPr>
                        <a:t>용역</a:t>
                      </a:r>
                      <a:r>
                        <a:rPr lang="en-US" altLang="ko-KR" sz="800" b="1" u="none" strike="noStrike">
                          <a:effectLst/>
                        </a:rPr>
                        <a:t>[</a:t>
                      </a:r>
                      <a:r>
                        <a:rPr lang="en-US" sz="800" b="1" u="none" strike="noStrike">
                          <a:effectLst/>
                        </a:rPr>
                        <a:t>SM]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>
                          <a:effectLst/>
                        </a:rPr>
                        <a:t>                                                                      </a:t>
                      </a:r>
                      <a:r>
                        <a:rPr lang="en-US" altLang="ko-KR" sz="800" b="1" u="none" strike="noStrike">
                          <a:effectLst/>
                        </a:rPr>
                        <a:t>10,849,890 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799942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>
                          <a:effectLst/>
                        </a:rPr>
                        <a:t>용역</a:t>
                      </a:r>
                      <a:r>
                        <a:rPr lang="en-US" altLang="ko-KR" sz="800" b="1" u="none" strike="noStrike">
                          <a:effectLst/>
                        </a:rPr>
                        <a:t>[</a:t>
                      </a:r>
                      <a:r>
                        <a:rPr lang="ko-KR" altLang="en-US" sz="800" b="1" u="none" strike="noStrike">
                          <a:effectLst/>
                        </a:rPr>
                        <a:t>외주</a:t>
                      </a:r>
                      <a:r>
                        <a:rPr lang="en-US" altLang="ko-KR" sz="800" b="1" u="none" strike="noStrike">
                          <a:effectLst/>
                        </a:rPr>
                        <a:t>]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>
                          <a:effectLst/>
                        </a:rPr>
                        <a:t>                                                                        </a:t>
                      </a:r>
                      <a:r>
                        <a:rPr lang="en-US" altLang="ko-KR" sz="800" b="1" u="none" strike="noStrike">
                          <a:effectLst/>
                        </a:rPr>
                        <a:t>1,500,000 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8167298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u="none" strike="noStrike">
                          <a:effectLst/>
                        </a:rPr>
                        <a:t>4</a:t>
                      </a:r>
                      <a:r>
                        <a:rPr lang="ko-KR" altLang="en-US" sz="800" b="1" u="none" strike="noStrike">
                          <a:effectLst/>
                        </a:rPr>
                        <a:t>대보험</a:t>
                      </a:r>
                      <a:r>
                        <a:rPr lang="en-US" altLang="ko-KR" sz="800" b="1" u="none" strike="noStrike">
                          <a:effectLst/>
                        </a:rPr>
                        <a:t>[</a:t>
                      </a:r>
                      <a:r>
                        <a:rPr lang="ko-KR" altLang="en-US" sz="800" b="1" u="none" strike="noStrike">
                          <a:effectLst/>
                        </a:rPr>
                        <a:t>기업부담금</a:t>
                      </a:r>
                      <a:r>
                        <a:rPr lang="en-US" altLang="ko-KR" sz="800" b="1" u="none" strike="noStrike">
                          <a:effectLst/>
                        </a:rPr>
                        <a:t>]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>
                          <a:effectLst/>
                        </a:rPr>
                        <a:t>                                                                      </a:t>
                      </a:r>
                      <a:r>
                        <a:rPr lang="en-US" altLang="ko-KR" sz="800" b="1" u="none" strike="noStrike">
                          <a:effectLst/>
                        </a:rPr>
                        <a:t>10,971,672 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37443858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>
                          <a:effectLst/>
                        </a:rPr>
                        <a:t>출장수당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>
                          <a:effectLst/>
                        </a:rPr>
                        <a:t>                                                                                      </a:t>
                      </a:r>
                      <a:r>
                        <a:rPr lang="en-US" altLang="ko-KR" sz="800" b="1" u="none" strike="noStrike">
                          <a:effectLst/>
                        </a:rPr>
                        <a:t>- 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56515631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>
                          <a:effectLst/>
                        </a:rPr>
                        <a:t>복리후생비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>
                          <a:effectLst/>
                        </a:rPr>
                        <a:t>                                                                        </a:t>
                      </a:r>
                      <a:r>
                        <a:rPr lang="en-US" altLang="ko-KR" sz="800" b="1" u="none" strike="noStrike">
                          <a:effectLst/>
                        </a:rPr>
                        <a:t>5,342,017 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94287373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>
                          <a:effectLst/>
                        </a:rPr>
                        <a:t>여비교통비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>
                          <a:effectLst/>
                        </a:rPr>
                        <a:t>                                                                        </a:t>
                      </a:r>
                      <a:r>
                        <a:rPr lang="en-US" altLang="ko-KR" sz="800" b="1" u="none" strike="noStrike">
                          <a:effectLst/>
                        </a:rPr>
                        <a:t>5,649,842 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2353487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>
                          <a:effectLst/>
                        </a:rPr>
                        <a:t>접대비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>
                          <a:effectLst/>
                        </a:rPr>
                        <a:t>                                                                        </a:t>
                      </a:r>
                      <a:r>
                        <a:rPr lang="en-US" altLang="ko-KR" sz="800" b="1" u="none" strike="noStrike">
                          <a:effectLst/>
                        </a:rPr>
                        <a:t>1,013,710 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34042203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>
                          <a:effectLst/>
                        </a:rPr>
                        <a:t>통신비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>
                          <a:effectLst/>
                        </a:rPr>
                        <a:t>                                                                           </a:t>
                      </a:r>
                      <a:r>
                        <a:rPr lang="en-US" altLang="ko-KR" sz="800" b="1" u="none" strike="noStrike">
                          <a:effectLst/>
                        </a:rPr>
                        <a:t>251,315 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86122896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>
                          <a:effectLst/>
                        </a:rPr>
                        <a:t>소모품비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</a:rPr>
                        <a:t>                                                                             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19,420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86412693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>
                          <a:effectLst/>
                        </a:rPr>
                        <a:t>지급임차료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</a:rPr>
                        <a:t>                                                                        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3,900,000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67325824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>
                          <a:effectLst/>
                        </a:rPr>
                        <a:t>차량유지비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</a:rPr>
                        <a:t>                                                                        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3,757,600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80744051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>
                          <a:effectLst/>
                        </a:rPr>
                        <a:t>지급수수료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</a:rPr>
                        <a:t>                                                                        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4,660,460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9156277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>
                          <a:effectLst/>
                        </a:rPr>
                        <a:t>도서인쇄비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</a:rPr>
                        <a:t>                                                                             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15,500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52488702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>
                          <a:effectLst/>
                        </a:rPr>
                        <a:t>건물관리비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</a:rPr>
                        <a:t>                                                                        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1,915,030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13584220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>
                          <a:effectLst/>
                        </a:rPr>
                        <a:t>운반비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</a:rPr>
                        <a:t>                                                                           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312,200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05201914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>
                          <a:effectLst/>
                        </a:rPr>
                        <a:t>서버비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</a:rPr>
                        <a:t>                                                                        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1,320,000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3529926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>
                          <a:effectLst/>
                        </a:rPr>
                        <a:t>세금과공과금</a:t>
                      </a:r>
                      <a:r>
                        <a:rPr lang="en-US" altLang="ko-KR" sz="800" b="1" u="none" strike="noStrike">
                          <a:effectLst/>
                        </a:rPr>
                        <a:t>[</a:t>
                      </a:r>
                      <a:r>
                        <a:rPr lang="ko-KR" altLang="en-US" sz="800" b="1" u="none" strike="noStrike">
                          <a:effectLst/>
                        </a:rPr>
                        <a:t>부가세</a:t>
                      </a:r>
                      <a:r>
                        <a:rPr lang="en-US" altLang="ko-KR" sz="800" b="1" u="none" strike="noStrike">
                          <a:effectLst/>
                        </a:rPr>
                        <a:t>]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</a:rPr>
                        <a:t>                                                                      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31,619,228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1109217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>
                          <a:effectLst/>
                        </a:rPr>
                        <a:t>법인차량 렌탈료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</a:rPr>
                        <a:t>                                                                                      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-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22484317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>
                          <a:effectLst/>
                        </a:rPr>
                        <a:t>광고선전비</a:t>
                      </a:r>
                      <a:r>
                        <a:rPr lang="en-US" altLang="ko-KR" sz="800" b="1" u="none" strike="noStrike">
                          <a:effectLst/>
                        </a:rPr>
                        <a:t>[</a:t>
                      </a:r>
                      <a:r>
                        <a:rPr lang="ko-KR" altLang="en-US" sz="800" b="1" u="none" strike="noStrike">
                          <a:effectLst/>
                        </a:rPr>
                        <a:t>전시회</a:t>
                      </a:r>
                      <a:r>
                        <a:rPr lang="en-US" altLang="ko-KR" sz="800" b="1" u="none" strike="noStrike">
                          <a:effectLst/>
                        </a:rPr>
                        <a:t>]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</a:rPr>
                        <a:t>                                                                                      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-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15048284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u="none" strike="noStrike">
                          <a:effectLst/>
                        </a:rPr>
                        <a:t>Ⅴ. </a:t>
                      </a:r>
                      <a:r>
                        <a:rPr lang="ko-KR" altLang="en-US" sz="800" b="1" u="none" strike="noStrike">
                          <a:effectLst/>
                        </a:rPr>
                        <a:t>영업손익</a:t>
                      </a:r>
                      <a:r>
                        <a:rPr lang="en-US" altLang="ko-KR" sz="800" b="1" u="none" strike="noStrike">
                          <a:effectLst/>
                        </a:rPr>
                        <a:t>(Ⅲ-Ⅳ)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</a:rPr>
                        <a:t>                                                                      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72,816,753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89994666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u="none" strike="noStrike">
                          <a:effectLst/>
                        </a:rPr>
                        <a:t>Ⅵ. </a:t>
                      </a:r>
                      <a:r>
                        <a:rPr lang="ko-KR" altLang="en-US" sz="800" b="1" u="none" strike="noStrike">
                          <a:effectLst/>
                        </a:rPr>
                        <a:t>영업외 수익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</a:rPr>
                        <a:t>                                                                             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95,454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86515282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>
                          <a:effectLst/>
                        </a:rPr>
                        <a:t>이자수익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</a:rPr>
                        <a:t>                                                                             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16,325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12392013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>
                          <a:effectLst/>
                        </a:rPr>
                        <a:t>잡이익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</a:rPr>
                        <a:t>                                                                             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79,129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673607"/>
                  </a:ext>
                </a:extLst>
              </a:tr>
              <a:tr h="1973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u="none" strike="noStrike">
                          <a:effectLst/>
                        </a:rPr>
                        <a:t>Ⅶ. </a:t>
                      </a:r>
                      <a:r>
                        <a:rPr lang="ko-KR" altLang="en-US" sz="800" b="1" u="none" strike="noStrike">
                          <a:effectLst/>
                        </a:rPr>
                        <a:t>영업외 비용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</a:rPr>
                        <a:t>                                                                                      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- 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1852863"/>
                  </a:ext>
                </a:extLst>
              </a:tr>
              <a:tr h="19901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Ⅷ.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법인세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차감전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순손익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72,912,207 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3173" marR="3173" marT="31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220076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6743C4C-A432-46F7-80F8-2F91DB430676}"/>
              </a:ext>
            </a:extLst>
          </p:cNvPr>
          <p:cNvSpPr txBox="1"/>
          <p:nvPr/>
        </p:nvSpPr>
        <p:spPr>
          <a:xfrm>
            <a:off x="6825208" y="764704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 </a:t>
            </a:r>
            <a:r>
              <a:rPr lang="ko-KR" altLang="en-US" sz="1000" dirty="0"/>
              <a:t>매출액에서 범진 제외 </a:t>
            </a:r>
            <a:r>
              <a:rPr lang="en-US" altLang="ko-KR" sz="1000" dirty="0"/>
              <a:t>; </a:t>
            </a:r>
            <a:r>
              <a:rPr lang="ko-KR" altLang="en-US" sz="1000" dirty="0"/>
              <a:t>회계 미처리</a:t>
            </a:r>
          </a:p>
        </p:txBody>
      </p:sp>
    </p:spTree>
    <p:extLst>
      <p:ext uri="{BB962C8B-B14F-4D97-AF65-F5344CB8AC3E}">
        <p14:creationId xmlns:p14="http://schemas.microsoft.com/office/powerpoint/2010/main" val="28788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38">
            <a:extLst>
              <a:ext uri="{FF2B5EF4-FFF2-40B4-BE49-F238E27FC236}">
                <a16:creationId xmlns="" xmlns:a16="http://schemas.microsoft.com/office/drawing/2014/main" id="{3848AF5E-2AEA-4152-A95C-E2C63490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29" y="94029"/>
            <a:ext cx="65073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625"/>
              </a:spcBef>
            </a:pP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월 고정비용</a:t>
            </a:r>
            <a:endParaRPr kumimoji="0" lang="ko-KR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655BCB24-9EC6-49A7-A5F6-2A75EF7C3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13627"/>
              </p:ext>
            </p:extLst>
          </p:nvPr>
        </p:nvGraphicFramePr>
        <p:xfrm>
          <a:off x="415925" y="692697"/>
          <a:ext cx="9074150" cy="5904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5629">
                  <a:extLst>
                    <a:ext uri="{9D8B030D-6E8A-4147-A177-3AD203B41FA5}">
                      <a16:colId xmlns="" xmlns:a16="http://schemas.microsoft.com/office/drawing/2014/main" val="2370017661"/>
                    </a:ext>
                  </a:extLst>
                </a:gridCol>
                <a:gridCol w="2394031">
                  <a:extLst>
                    <a:ext uri="{9D8B030D-6E8A-4147-A177-3AD203B41FA5}">
                      <a16:colId xmlns="" xmlns:a16="http://schemas.microsoft.com/office/drawing/2014/main" val="189800037"/>
                    </a:ext>
                  </a:extLst>
                </a:gridCol>
                <a:gridCol w="1814830">
                  <a:extLst>
                    <a:ext uri="{9D8B030D-6E8A-4147-A177-3AD203B41FA5}">
                      <a16:colId xmlns="" xmlns:a16="http://schemas.microsoft.com/office/drawing/2014/main" val="767342941"/>
                    </a:ext>
                  </a:extLst>
                </a:gridCol>
                <a:gridCol w="1814830">
                  <a:extLst>
                    <a:ext uri="{9D8B030D-6E8A-4147-A177-3AD203B41FA5}">
                      <a16:colId xmlns="" xmlns:a16="http://schemas.microsoft.com/office/drawing/2014/main" val="408823274"/>
                    </a:ext>
                  </a:extLst>
                </a:gridCol>
                <a:gridCol w="1814830">
                  <a:extLst>
                    <a:ext uri="{9D8B030D-6E8A-4147-A177-3AD203B41FA5}">
                      <a16:colId xmlns="" xmlns:a16="http://schemas.microsoft.com/office/drawing/2014/main" val="3231116246"/>
                    </a:ext>
                  </a:extLst>
                </a:gridCol>
              </a:tblGrid>
              <a:tr h="3015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날  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내  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공급가액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부가세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금  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25306076"/>
                  </a:ext>
                </a:extLst>
              </a:tr>
              <a:tr h="344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5</a:t>
                      </a:r>
                      <a:r>
                        <a:rPr lang="ko-KR" altLang="en-US" sz="1400" u="none" strike="noStrike" dirty="0">
                          <a:effectLst/>
                        </a:rPr>
                        <a:t>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직원급여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</a:rPr>
                        <a:t>허</a:t>
                      </a:r>
                      <a:r>
                        <a:rPr lang="en-US" altLang="ko-KR" sz="1400" u="none" strike="noStrike" dirty="0">
                          <a:effectLst/>
                        </a:rPr>
                        <a:t>,</a:t>
                      </a:r>
                      <a:r>
                        <a:rPr lang="ko-KR" altLang="en-US" sz="1400" u="none" strike="noStrike" dirty="0">
                          <a:effectLst/>
                        </a:rPr>
                        <a:t>유</a:t>
                      </a:r>
                      <a:r>
                        <a:rPr lang="en-US" altLang="ko-KR" sz="1400" u="none" strike="noStrike" dirty="0">
                          <a:effectLst/>
                        </a:rPr>
                        <a:t>,</a:t>
                      </a:r>
                      <a:r>
                        <a:rPr lang="ko-KR" altLang="en-US" sz="1400" u="none" strike="noStrike" dirty="0">
                          <a:effectLst/>
                        </a:rPr>
                        <a:t>심</a:t>
                      </a:r>
                      <a:r>
                        <a:rPr lang="en-US" altLang="ko-KR" sz="1400" u="none" strike="noStrike" dirty="0">
                          <a:effectLst/>
                        </a:rPr>
                        <a:t>,</a:t>
                      </a:r>
                      <a:r>
                        <a:rPr lang="ko-KR" altLang="en-US" sz="1400" u="none" strike="noStrike" dirty="0">
                          <a:effectLst/>
                        </a:rPr>
                        <a:t>김</a:t>
                      </a:r>
                      <a:r>
                        <a:rPr lang="en-US" altLang="ko-KR" sz="1400" u="none" strike="noStrike" dirty="0">
                          <a:effectLst/>
                        </a:rPr>
                        <a:t>,</a:t>
                      </a:r>
                      <a:r>
                        <a:rPr lang="ko-KR" altLang="en-US" sz="1400" u="none" strike="noStrike" dirty="0">
                          <a:effectLst/>
                        </a:rPr>
                        <a:t>강</a:t>
                      </a:r>
                      <a:r>
                        <a:rPr lang="en-US" altLang="ko-KR" sz="1400" u="none" strike="noStrike" dirty="0">
                          <a:effectLst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ko-KR" sz="1400" u="none" strike="noStrike" dirty="0">
                          <a:effectLst/>
                        </a:rPr>
                        <a:t>23,604,460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</a:t>
                      </a:r>
                      <a:r>
                        <a:rPr lang="en-US" altLang="ko-KR" sz="1400" u="none" strike="noStrike">
                          <a:effectLst/>
                        </a:rPr>
                        <a:t>-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         </a:t>
                      </a:r>
                      <a:r>
                        <a:rPr lang="en-US" altLang="ko-KR" sz="1400" u="none" strike="noStrike">
                          <a:effectLst/>
                        </a:rPr>
                        <a:t>23,604,460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5313392"/>
                  </a:ext>
                </a:extLst>
              </a:tr>
              <a:tr h="37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r>
                        <a:rPr lang="ko-KR" altLang="en-US" sz="1400" u="none" strike="noStrike">
                          <a:effectLst/>
                        </a:rPr>
                        <a:t>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용역급여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</a:rPr>
                        <a:t>이상민</a:t>
                      </a:r>
                      <a:r>
                        <a:rPr lang="en-US" altLang="ko-KR" sz="1400" u="none" strike="noStrike" dirty="0">
                          <a:effectLst/>
                        </a:rPr>
                        <a:t>) /</a:t>
                      </a:r>
                      <a:r>
                        <a:rPr lang="ko-KR" altLang="en-US" sz="1400" u="none" strike="noStrike" dirty="0">
                          <a:effectLst/>
                        </a:rPr>
                        <a:t>관리비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</a:t>
                      </a:r>
                      <a:r>
                        <a:rPr lang="en-US" altLang="ko-KR" sz="1400" u="none" strike="noStrike">
                          <a:effectLst/>
                        </a:rPr>
                        <a:t>1,973,300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</a:t>
                      </a:r>
                      <a:r>
                        <a:rPr lang="en-US" altLang="ko-KR" sz="1400" u="none" strike="noStrike">
                          <a:effectLst/>
                        </a:rPr>
                        <a:t>197,330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           </a:t>
                      </a:r>
                      <a:r>
                        <a:rPr lang="en-US" altLang="ko-KR" sz="1400" u="none" strike="noStrike">
                          <a:effectLst/>
                        </a:rPr>
                        <a:t>2,170,630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84738790"/>
                  </a:ext>
                </a:extLst>
              </a:tr>
              <a:tr h="37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r>
                        <a:rPr lang="ko-KR" altLang="en-US" sz="1400" u="none" strike="noStrike">
                          <a:effectLst/>
                        </a:rPr>
                        <a:t>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용역급여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ko-KR" altLang="en-US" sz="1400" u="none" strike="noStrike" dirty="0">
                          <a:effectLst/>
                        </a:rPr>
                        <a:t>발생시</a:t>
                      </a:r>
                      <a:r>
                        <a:rPr lang="en-US" altLang="ko-KR" sz="1400" u="none" strike="noStrike" dirty="0">
                          <a:effectLst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</a:t>
                      </a:r>
                      <a:r>
                        <a:rPr lang="en-US" altLang="ko-KR" sz="1400" u="none" strike="noStrike">
                          <a:effectLst/>
                        </a:rPr>
                        <a:t>2,000,000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</a:t>
                      </a:r>
                      <a:r>
                        <a:rPr lang="en-US" altLang="ko-KR" sz="1400" u="none" strike="noStrike">
                          <a:effectLst/>
                        </a:rPr>
                        <a:t>-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           </a:t>
                      </a:r>
                      <a:r>
                        <a:rPr lang="en-US" altLang="ko-KR" sz="1400" u="none" strike="noStrike">
                          <a:effectLst/>
                        </a:rPr>
                        <a:t>2,000,000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2224386"/>
                  </a:ext>
                </a:extLst>
              </a:tr>
              <a:tr h="37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r>
                        <a:rPr lang="ko-KR" altLang="en-US" sz="1400" u="none" strike="noStrike">
                          <a:effectLst/>
                        </a:rPr>
                        <a:t>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퇴직급여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</a:t>
                      </a:r>
                      <a:r>
                        <a:rPr lang="en-US" altLang="ko-KR" sz="1400" u="none" strike="noStrike">
                          <a:effectLst/>
                        </a:rPr>
                        <a:t>2,545,000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</a:t>
                      </a:r>
                      <a:r>
                        <a:rPr lang="en-US" altLang="ko-KR" sz="1400" u="none" strike="noStrike">
                          <a:effectLst/>
                        </a:rPr>
                        <a:t>-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           </a:t>
                      </a:r>
                      <a:r>
                        <a:rPr lang="en-US" altLang="ko-KR" sz="1400" u="none" strike="noStrike">
                          <a:effectLst/>
                        </a:rPr>
                        <a:t>2,545,000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95056200"/>
                  </a:ext>
                </a:extLst>
              </a:tr>
              <a:tr h="37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5</a:t>
                      </a:r>
                      <a:r>
                        <a:rPr lang="ko-KR" altLang="en-US" sz="1400" u="none" strike="noStrike">
                          <a:effectLst/>
                        </a:rPr>
                        <a:t>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개인지출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</a:t>
                      </a:r>
                      <a:r>
                        <a:rPr lang="en-US" altLang="ko-KR" sz="1400" u="none" strike="noStrike">
                          <a:effectLst/>
                        </a:rPr>
                        <a:t>1,000,000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</a:t>
                      </a:r>
                      <a:r>
                        <a:rPr lang="en-US" altLang="ko-KR" sz="1400" u="none" strike="noStrike">
                          <a:effectLst/>
                        </a:rPr>
                        <a:t>-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           </a:t>
                      </a:r>
                      <a:r>
                        <a:rPr lang="en-US" altLang="ko-KR" sz="1400" u="none" strike="noStrike">
                          <a:effectLst/>
                        </a:rPr>
                        <a:t>1,000,000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17483308"/>
                  </a:ext>
                </a:extLst>
              </a:tr>
              <a:tr h="37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10</a:t>
                      </a:r>
                      <a:r>
                        <a:rPr lang="ko-KR" altLang="en-US" sz="1400" u="none" strike="noStrike">
                          <a:effectLst/>
                        </a:rPr>
                        <a:t>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소득세 및 지방세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</a:t>
                      </a:r>
                      <a:r>
                        <a:rPr lang="en-US" altLang="ko-KR" sz="1400" u="none" strike="noStrike">
                          <a:effectLst/>
                        </a:rPr>
                        <a:t>1,656,360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ko-KR" sz="1400" u="none" strike="noStrike" dirty="0">
                          <a:effectLst/>
                        </a:rPr>
                        <a:t>-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 dirty="0">
                          <a:effectLst/>
                        </a:rPr>
                        <a:t>       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1,656,360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81934472"/>
                  </a:ext>
                </a:extLst>
              </a:tr>
              <a:tr h="37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10</a:t>
                      </a:r>
                      <a:r>
                        <a:rPr lang="ko-KR" altLang="en-US" sz="1400" u="none" strike="noStrike">
                          <a:effectLst/>
                        </a:rPr>
                        <a:t>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4</a:t>
                      </a:r>
                      <a:r>
                        <a:rPr lang="ko-KR" altLang="en-US" sz="1400" u="none" strike="noStrike" dirty="0">
                          <a:effectLst/>
                        </a:rPr>
                        <a:t>대 보험 납입액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</a:t>
                      </a:r>
                      <a:r>
                        <a:rPr lang="en-US" altLang="ko-KR" sz="1400" u="none" strike="noStrike">
                          <a:effectLst/>
                        </a:rPr>
                        <a:t>4,057,390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ko-KR" sz="1400" u="none" strike="noStrike" dirty="0">
                          <a:effectLst/>
                        </a:rPr>
                        <a:t>-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 dirty="0">
                          <a:effectLst/>
                        </a:rPr>
                        <a:t>       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4,057,390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19921474"/>
                  </a:ext>
                </a:extLst>
              </a:tr>
              <a:tr h="37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10</a:t>
                      </a:r>
                      <a:r>
                        <a:rPr lang="ko-KR" altLang="en-US" sz="1400" u="none" strike="noStrike">
                          <a:effectLst/>
                        </a:rPr>
                        <a:t>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K7 </a:t>
                      </a:r>
                      <a:r>
                        <a:rPr lang="ko-KR" altLang="en-US" sz="1400" u="none" strike="noStrike" dirty="0" err="1">
                          <a:effectLst/>
                        </a:rPr>
                        <a:t>렌탈료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</a:t>
                      </a:r>
                      <a:r>
                        <a:rPr lang="en-US" altLang="ko-KR" sz="1400" u="none" strike="noStrike">
                          <a:effectLst/>
                        </a:rPr>
                        <a:t>635,909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ko-KR" sz="1400" u="none" strike="noStrike" dirty="0">
                          <a:effectLst/>
                        </a:rPr>
                        <a:t>63,591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 dirty="0">
                          <a:effectLst/>
                        </a:rPr>
                        <a:t>          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699,500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64775421"/>
                  </a:ext>
                </a:extLst>
              </a:tr>
              <a:tr h="37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22</a:t>
                      </a:r>
                      <a:r>
                        <a:rPr lang="ko-KR" altLang="en-US" sz="1400" u="none" strike="noStrike">
                          <a:effectLst/>
                        </a:rPr>
                        <a:t>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ERP </a:t>
                      </a:r>
                      <a:r>
                        <a:rPr lang="ko-KR" altLang="en-US" sz="1400" u="none" strike="noStrike" dirty="0">
                          <a:effectLst/>
                        </a:rPr>
                        <a:t>사용료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</a:t>
                      </a:r>
                      <a:r>
                        <a:rPr lang="en-US" altLang="ko-KR" sz="1400" u="none" strike="noStrike">
                          <a:effectLst/>
                        </a:rPr>
                        <a:t>40,000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ko-KR" sz="1400" u="none" strike="noStrike" dirty="0">
                          <a:effectLst/>
                        </a:rPr>
                        <a:t>4,000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 dirty="0">
                          <a:effectLst/>
                        </a:rPr>
                        <a:t>            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44,000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0577340"/>
                  </a:ext>
                </a:extLst>
              </a:tr>
              <a:tr h="37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22</a:t>
                      </a:r>
                      <a:r>
                        <a:rPr lang="ko-KR" altLang="en-US" sz="1400" u="none" strike="noStrike">
                          <a:effectLst/>
                        </a:rPr>
                        <a:t>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임차료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</a:rPr>
                        <a:t>동탄</a:t>
                      </a:r>
                      <a:r>
                        <a:rPr lang="en-US" altLang="ko-KR" sz="1400" u="none" strike="noStrike" dirty="0">
                          <a:effectLst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</a:t>
                      </a:r>
                      <a:r>
                        <a:rPr lang="en-US" altLang="ko-KR" sz="1400" u="none" strike="noStrike">
                          <a:effectLst/>
                        </a:rPr>
                        <a:t>650,000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</a:t>
                      </a:r>
                      <a:r>
                        <a:rPr lang="en-US" altLang="ko-KR" sz="1400" u="none" strike="noStrike">
                          <a:effectLst/>
                        </a:rPr>
                        <a:t>65,000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 dirty="0">
                          <a:effectLst/>
                        </a:rPr>
                        <a:t>          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715,000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6988438"/>
                  </a:ext>
                </a:extLst>
              </a:tr>
              <a:tr h="37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22</a:t>
                      </a:r>
                      <a:r>
                        <a:rPr lang="ko-KR" altLang="en-US" sz="1400" u="none" strike="noStrike">
                          <a:effectLst/>
                        </a:rPr>
                        <a:t>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관리비</a:t>
                      </a:r>
                      <a:r>
                        <a:rPr lang="en-US" altLang="ko-KR" sz="1400" u="none" strike="noStrike" dirty="0">
                          <a:effectLst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</a:rPr>
                        <a:t>동탄</a:t>
                      </a:r>
                      <a:r>
                        <a:rPr lang="en-US" altLang="ko-KR" sz="1400" u="none" strike="noStrike" dirty="0">
                          <a:effectLst/>
                        </a:rPr>
                        <a:t>)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</a:t>
                      </a:r>
                      <a:r>
                        <a:rPr lang="en-US" altLang="ko-KR" sz="1400" u="none" strike="noStrike">
                          <a:effectLst/>
                        </a:rPr>
                        <a:t>220,000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ko-KR" sz="1400" u="none" strike="noStrike" dirty="0">
                          <a:effectLst/>
                        </a:rPr>
                        <a:t>22,000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 dirty="0">
                          <a:effectLst/>
                        </a:rPr>
                        <a:t>          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242,000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5841849"/>
                  </a:ext>
                </a:extLst>
              </a:tr>
              <a:tr h="37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23</a:t>
                      </a:r>
                      <a:r>
                        <a:rPr lang="ko-KR" altLang="en-US" sz="1400" u="none" strike="noStrike">
                          <a:effectLst/>
                        </a:rPr>
                        <a:t>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effectLst/>
                        </a:rPr>
                        <a:t>세무기장료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</a:t>
                      </a:r>
                      <a:r>
                        <a:rPr lang="en-US" altLang="ko-KR" sz="1400" u="none" strike="noStrike">
                          <a:effectLst/>
                        </a:rPr>
                        <a:t>150,000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ko-KR" sz="1400" u="none" strike="noStrike" dirty="0">
                          <a:effectLst/>
                        </a:rPr>
                        <a:t>15,000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 dirty="0">
                          <a:effectLst/>
                        </a:rPr>
                        <a:t>          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165,000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47890330"/>
                  </a:ext>
                </a:extLst>
              </a:tr>
              <a:tr h="37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25</a:t>
                      </a:r>
                      <a:r>
                        <a:rPr lang="ko-KR" altLang="en-US" sz="1400" u="none" strike="noStrike">
                          <a:effectLst/>
                        </a:rPr>
                        <a:t>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인터넷 요금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</a:t>
                      </a:r>
                      <a:r>
                        <a:rPr lang="en-US" altLang="ko-KR" sz="1400" u="none" strike="noStrike">
                          <a:effectLst/>
                        </a:rPr>
                        <a:t>34,155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</a:t>
                      </a:r>
                      <a:r>
                        <a:rPr lang="en-US" altLang="ko-KR" sz="1400" u="none" strike="noStrike">
                          <a:effectLst/>
                        </a:rPr>
                        <a:t>3,415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 dirty="0">
                          <a:effectLst/>
                        </a:rPr>
                        <a:t>            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37,570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69644224"/>
                  </a:ext>
                </a:extLst>
              </a:tr>
              <a:tr h="3743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25</a:t>
                      </a:r>
                      <a:r>
                        <a:rPr lang="ko-KR" altLang="en-US" sz="1400" u="none" strike="noStrike">
                          <a:effectLst/>
                        </a:rPr>
                        <a:t>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</a:rPr>
                        <a:t>법인 기업카드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</a:t>
                      </a:r>
                      <a:r>
                        <a:rPr lang="en-US" altLang="ko-KR" sz="1400" u="none" strike="noStrike">
                          <a:effectLst/>
                        </a:rPr>
                        <a:t>4,000,000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>
                          <a:effectLst/>
                        </a:rPr>
                        <a:t> </a:t>
                      </a:r>
                      <a:r>
                        <a:rPr lang="en-US" altLang="ko-KR" sz="1400" u="none" strike="noStrike">
                          <a:effectLst/>
                        </a:rPr>
                        <a:t>- 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u="none" strike="noStrike" dirty="0">
                          <a:effectLst/>
                        </a:rPr>
                        <a:t>            </a:t>
                      </a:r>
                      <a:r>
                        <a:rPr lang="en-US" altLang="ko-KR" sz="1400" u="none" strike="noStrike" dirty="0">
                          <a:effectLst/>
                        </a:rPr>
                        <a:t>4,000,000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30105043"/>
                  </a:ext>
                </a:extLst>
              </a:tr>
              <a:tr h="39300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합계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42,566,574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370,336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400" b="1" u="none" strike="noStrike" dirty="0">
                          <a:effectLst/>
                        </a:rPr>
                        <a:t>       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42,936,910 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1994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5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38">
            <a:extLst>
              <a:ext uri="{FF2B5EF4-FFF2-40B4-BE49-F238E27FC236}">
                <a16:creationId xmlns="" xmlns:a16="http://schemas.microsoft.com/office/drawing/2014/main" id="{3848AF5E-2AEA-4152-A95C-E2C63490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29" y="94029"/>
            <a:ext cx="65073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625"/>
              </a:spcBef>
            </a:pP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정부 스마트공장 지원사업</a:t>
            </a:r>
            <a:endParaRPr kumimoji="0" lang="ko-KR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7CEBC0D-0631-40FE-9925-AAB4E438E4A0}"/>
              </a:ext>
            </a:extLst>
          </p:cNvPr>
          <p:cNvSpPr/>
          <p:nvPr/>
        </p:nvSpPr>
        <p:spPr>
          <a:xfrm>
            <a:off x="524016" y="945029"/>
            <a:ext cx="9353708" cy="5220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□ 지원내용</a:t>
            </a:r>
            <a:endParaRPr lang="en-US" altLang="ko-KR" sz="1400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/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/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◦ </a:t>
            </a:r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신규구축</a:t>
            </a:r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스마트공장 </a:t>
            </a:r>
            <a:r>
              <a:rPr lang="ko-KR" altLang="en-US" sz="1400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미구축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기업을 대상으로 솔루션 및 연동 설비의 최초구축 지원</a:t>
            </a:r>
          </a:p>
          <a:p>
            <a:pPr fontAlgn="base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- 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제품설계</a:t>
            </a:r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‧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생산공정 개선 등을 위해 </a:t>
            </a:r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IoT, 5G, 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빅데이터</a:t>
            </a:r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AR·VR, 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클라우드 등 첨단기술을 적용한 스마트공장 솔루션 </a:t>
            </a:r>
            <a:endParaRPr lang="en-US" altLang="ko-KR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구축 및 구축에 필요한</a:t>
            </a:r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솔루션 연동</a:t>
            </a:r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자동화장비</a:t>
            </a:r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‧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제어기</a:t>
            </a:r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‧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센서 등 지원</a:t>
            </a:r>
          </a:p>
          <a:p>
            <a:pPr fontAlgn="base"/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◦ </a:t>
            </a:r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고도화</a:t>
            </a:r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 구축 스마트공장의 활용도와 보급수준 향상을 위한 기존 시스템의 고도화 및 스마트공장 설비와 연계</a:t>
            </a:r>
            <a:endParaRPr lang="en-US" altLang="ko-KR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시스템의 추가 구축</a:t>
            </a:r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·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연동</a:t>
            </a:r>
          </a:p>
          <a:p>
            <a:pPr fontAlgn="base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- 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생산공정 및 제조환경변화 등으로 인한 기 구축 시스템의 기능개선 및 필요기능의 추가 도입</a:t>
            </a:r>
            <a:endParaRPr lang="en-US" altLang="ko-KR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(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데이터 수집</a:t>
            </a:r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·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저장 기능 등 포함</a:t>
            </a:r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- IoT, 5G, 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빅데이터</a:t>
            </a:r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AR·VR, 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클라우드 기술 적용 및 실시간 모니터링 범위확대 등을 위한 설비의 추가 도입</a:t>
            </a:r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·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시스템 </a:t>
            </a:r>
            <a:endParaRPr lang="en-US" altLang="ko-KR" sz="14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fontAlgn="base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  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연동</a:t>
            </a:r>
          </a:p>
          <a:p>
            <a:pPr fontAlgn="base"/>
            <a:r>
              <a:rPr lang="en-US" altLang="ko-KR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- </a:t>
            </a:r>
            <a:r>
              <a:rPr lang="ko-KR" altLang="en-US" sz="14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스마트공장 적용범위 확대를 위한 연계시스템 추가 구축 및 기존 시스템과의 연동</a:t>
            </a:r>
          </a:p>
          <a:p>
            <a:pPr algn="just" fontAlgn="base">
              <a:lnSpc>
                <a:spcPct val="150000"/>
              </a:lnSpc>
            </a:pPr>
            <a:endParaRPr lang="en-US" altLang="ko-KR" sz="1400" kern="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ko-KR" altLang="en-US" sz="1400" b="1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□ 지원조건</a:t>
            </a:r>
          </a:p>
          <a:p>
            <a:pPr marL="392430" indent="-392430" algn="just" fontAlgn="base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◦ 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신규구축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최대 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억원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총 사업비의 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50% 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이내 지원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(237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개사 내외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392430" indent="-392430" algn="just" fontAlgn="base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◦ 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고도화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구축수준에 따라 지원금액 차등 지원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(150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개사 내외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1400" kern="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435610" indent="-435610" algn="just" fontAlgn="base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- 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레벨 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1~2 : 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최대 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억원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총 사업비의 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50% 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이내 지원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- 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레벨 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 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이상 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최대 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1.5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억원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총 사업비의 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50% 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이내 지원</a:t>
            </a:r>
            <a:endParaRPr lang="en-US" altLang="ko-KR" sz="1400" kern="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endParaRPr lang="ko-KR" altLang="en-US" sz="1400" kern="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 fontAlgn="base">
              <a:lnSpc>
                <a:spcPct val="150000"/>
              </a:lnSpc>
            </a:pPr>
            <a:r>
              <a:rPr lang="ko-KR" altLang="en-US" sz="1400" b="1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□ 사업기간 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최대 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6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개월 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단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연장신청을 통해 최대 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개월 연장가능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228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38">
            <a:extLst>
              <a:ext uri="{FF2B5EF4-FFF2-40B4-BE49-F238E27FC236}">
                <a16:creationId xmlns="" xmlns:a16="http://schemas.microsoft.com/office/drawing/2014/main" id="{3848AF5E-2AEA-4152-A95C-E2C63490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29" y="94029"/>
            <a:ext cx="65073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625"/>
              </a:spcBef>
            </a:pP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1">
                <a:latin typeface="맑은 고딕" pitchFamily="50" charset="-127"/>
                <a:ea typeface="맑은 고딕" pitchFamily="50" charset="-127"/>
              </a:rPr>
              <a:t>포스코</a:t>
            </a: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 스마트공장 지원사업 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중기중앙회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대한상의회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E9219803-3BFB-4F1F-A355-B49E9D724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092851"/>
              </p:ext>
            </p:extLst>
          </p:nvPr>
        </p:nvGraphicFramePr>
        <p:xfrm>
          <a:off x="644734" y="1386014"/>
          <a:ext cx="8628746" cy="2147951"/>
        </p:xfrm>
        <a:graphic>
          <a:graphicData uri="http://schemas.openxmlformats.org/drawingml/2006/table">
            <a:tbl>
              <a:tblPr/>
              <a:tblGrid>
                <a:gridCol w="1114724">
                  <a:extLst>
                    <a:ext uri="{9D8B030D-6E8A-4147-A177-3AD203B41FA5}">
                      <a16:colId xmlns="" xmlns:a16="http://schemas.microsoft.com/office/drawing/2014/main" val="2914980362"/>
                    </a:ext>
                  </a:extLst>
                </a:gridCol>
                <a:gridCol w="2401715">
                  <a:extLst>
                    <a:ext uri="{9D8B030D-6E8A-4147-A177-3AD203B41FA5}">
                      <a16:colId xmlns="" xmlns:a16="http://schemas.microsoft.com/office/drawing/2014/main" val="2122522364"/>
                    </a:ext>
                  </a:extLst>
                </a:gridCol>
                <a:gridCol w="2504674">
                  <a:extLst>
                    <a:ext uri="{9D8B030D-6E8A-4147-A177-3AD203B41FA5}">
                      <a16:colId xmlns="" xmlns:a16="http://schemas.microsoft.com/office/drawing/2014/main" val="3641342102"/>
                    </a:ext>
                  </a:extLst>
                </a:gridCol>
                <a:gridCol w="2607633">
                  <a:extLst>
                    <a:ext uri="{9D8B030D-6E8A-4147-A177-3AD203B41FA5}">
                      <a16:colId xmlns="" xmlns:a16="http://schemas.microsoft.com/office/drawing/2014/main" val="2653544659"/>
                    </a:ext>
                  </a:extLst>
                </a:gridCol>
              </a:tblGrid>
              <a:tr h="3150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구 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3700962"/>
                  </a:ext>
                </a:extLst>
              </a:tr>
              <a:tr h="4582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지원대상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국내 중소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·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중견 제조기업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중소 제조기업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5289090"/>
                  </a:ext>
                </a:extLst>
              </a:tr>
              <a:tr h="4582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사업비 규모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12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전체사업비 </a:t>
                      </a:r>
                      <a:r>
                        <a:rPr lang="en-US" altLang="ko-KR" sz="1400" kern="0" spc="-12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1.7</a:t>
                      </a:r>
                      <a:r>
                        <a:rPr lang="ko-KR" altLang="en-US" sz="1400" kern="0" spc="-12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억원 내외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12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전체사업비 </a:t>
                      </a:r>
                      <a:r>
                        <a:rPr lang="en-US" altLang="ko-KR" sz="1400" kern="0" spc="-12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</a:t>
                      </a:r>
                      <a:r>
                        <a:rPr lang="ko-KR" altLang="en-US" sz="1400" kern="0" spc="-12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억원 내외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전체사업비 </a:t>
                      </a: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천만원 내외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7680985"/>
                  </a:ext>
                </a:extLst>
              </a:tr>
              <a:tr h="4582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지원규모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최대 </a:t>
                      </a:r>
                      <a:r>
                        <a:rPr lang="en-US" altLang="ko-KR" sz="14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</a:t>
                      </a: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억원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/5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사 내외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12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최대 </a:t>
                      </a:r>
                      <a:r>
                        <a:rPr lang="en-US" altLang="ko-KR" sz="1400" b="1" kern="0" spc="-12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6</a:t>
                      </a:r>
                      <a:r>
                        <a:rPr lang="ko-KR" altLang="en-US" sz="1400" b="1" kern="0" spc="-12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천만원</a:t>
                      </a:r>
                      <a:r>
                        <a:rPr lang="en-US" altLang="ko-KR" sz="1400" kern="0" spc="-12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/9</a:t>
                      </a:r>
                      <a:r>
                        <a:rPr lang="ko-KR" altLang="en-US" sz="1400" kern="0" spc="-12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사 내외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최대 </a:t>
                      </a:r>
                      <a:r>
                        <a:rPr lang="en-US" altLang="ko-KR" sz="1400" b="1" kern="0" spc="-6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2</a:t>
                      </a:r>
                      <a:r>
                        <a:rPr lang="ko-KR" altLang="en-US" sz="1400" b="1" kern="0" spc="-6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천만원</a:t>
                      </a:r>
                      <a:r>
                        <a:rPr lang="en-US" altLang="ko-KR" sz="1400" kern="0" spc="-6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/54</a:t>
                      </a:r>
                      <a:r>
                        <a:rPr lang="ko-KR" altLang="en-US" sz="1400" kern="0" spc="-6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사 내외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8427174"/>
                  </a:ext>
                </a:extLst>
              </a:tr>
              <a:tr h="4582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지원비율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정부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·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대기업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: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도입기업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6 : 4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매칭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baseline="3000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정부</a:t>
                      </a:r>
                      <a:r>
                        <a:rPr lang="en-US" altLang="ko-KR" sz="1400" kern="0" spc="0" baseline="3000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·</a:t>
                      </a:r>
                      <a:r>
                        <a:rPr lang="ko-KR" altLang="en-US" sz="1400" kern="0" spc="0" baseline="3000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대기업 지원 </a:t>
                      </a:r>
                      <a:r>
                        <a:rPr lang="en-US" altLang="ko-KR" sz="1400" kern="0" spc="0" baseline="30000" dirty="0">
                          <a:solidFill>
                            <a:srgbClr val="000000"/>
                          </a:solidFill>
                          <a:effectLst/>
                          <a:latin typeface="함초롬돋움" panose="02030504000101010101" pitchFamily="18" charset="-127"/>
                          <a:ea typeface="함초롬돋움" panose="02030504000101010101" pitchFamily="18" charset="-127"/>
                          <a:cs typeface="함초롬돋움" panose="02030504000101010101" pitchFamily="18" charset="-127"/>
                        </a:rPr>
                        <a:t>100%</a:t>
                      </a:r>
                      <a:endParaRPr lang="ko-KR" altLang="en-US" sz="1400" kern="0" spc="0" baseline="30000" dirty="0">
                        <a:solidFill>
                          <a:srgbClr val="000000"/>
                        </a:solidFill>
                        <a:effectLst/>
                        <a:latin typeface="함초롬돋움" panose="02030504000101010101" pitchFamily="18" charset="-127"/>
                        <a:ea typeface="함초롬돋움" panose="02030504000101010101" pitchFamily="18" charset="-127"/>
                        <a:cs typeface="함초롬돋움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1318285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3A52C2A-2F36-4E71-AA11-BFADF19B5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12" y="992964"/>
            <a:ext cx="45365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ko-KR" altLang="en-US" sz="1400" b="1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□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유형별 지원내용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1D6D3EB-B01D-403F-BA72-2A196011ECEB}"/>
              </a:ext>
            </a:extLst>
          </p:cNvPr>
          <p:cNvSpPr/>
          <p:nvPr/>
        </p:nvSpPr>
        <p:spPr>
          <a:xfrm>
            <a:off x="632520" y="3697691"/>
            <a:ext cx="8568952" cy="224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0270" indent="-890270" algn="just" fontAlgn="base">
              <a:lnSpc>
                <a:spcPct val="160000"/>
              </a:lnSpc>
              <a:spcAft>
                <a:spcPts val="200"/>
              </a:spcAft>
            </a:pP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최대 지원금액 초과분은 도입기업 부담</a:t>
            </a:r>
          </a:p>
          <a:p>
            <a:pPr marL="890270" indent="-890270" algn="just" fontAlgn="base">
              <a:lnSpc>
                <a:spcPct val="160000"/>
              </a:lnSpc>
              <a:spcAft>
                <a:spcPts val="2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동일 사업연도내 정부 또는 민간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대기업 등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 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스마트공장 지원사업 중복신청 불가</a:t>
            </a:r>
          </a:p>
          <a:p>
            <a:pPr marL="292100" indent="-292100" algn="just" fontAlgn="base">
              <a:lnSpc>
                <a:spcPct val="160000"/>
              </a:lnSpc>
              <a:spcAft>
                <a:spcPts val="200"/>
              </a:spcAft>
            </a:pPr>
            <a:r>
              <a:rPr lang="ko-KR" altLang="en-US" sz="1400" b="1" kern="0" spc="-8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단</a:t>
            </a:r>
            <a:r>
              <a:rPr lang="en-US" altLang="ko-KR" sz="1400" b="1" kern="0" spc="-8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b="1" kern="0" spc="-3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스마트공장 지원사업 旣구축기업은 유형 </a:t>
            </a:r>
            <a:r>
              <a:rPr lang="en-US" altLang="ko-KR" sz="1400" b="1" kern="0" spc="-3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 </a:t>
            </a:r>
            <a:r>
              <a:rPr lang="ko-KR" altLang="en-US" sz="1400" b="1" kern="0" spc="-3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신청불가</a:t>
            </a:r>
          </a:p>
          <a:p>
            <a:pPr marL="890270" indent="-890270" algn="just" fontAlgn="base">
              <a:lnSpc>
                <a:spcPct val="160000"/>
              </a:lnSpc>
              <a:spcAft>
                <a:spcPts val="2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최대 지원금액 초과분은 도입기업 부담</a:t>
            </a:r>
          </a:p>
          <a:p>
            <a:pPr marL="890270" indent="-890270" algn="just" fontAlgn="base">
              <a:lnSpc>
                <a:spcPct val="160000"/>
              </a:lnSpc>
              <a:spcAft>
                <a:spcPts val="2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사업신청서 접수 후 현장평가 및 선정기술위원회를 통해 사업여부 판정</a:t>
            </a:r>
          </a:p>
          <a:p>
            <a:pPr marL="890270" indent="-890270" algn="just" fontAlgn="base">
              <a:lnSpc>
                <a:spcPct val="160000"/>
              </a:lnSpc>
              <a:spcAft>
                <a:spcPts val="2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공급기업은 구축 후 </a:t>
            </a:r>
            <a:r>
              <a:rPr lang="en-US" altLang="ko-KR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1400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년간 운영시스템 무상 유지보수 가능해야 함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81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38">
            <a:extLst>
              <a:ext uri="{FF2B5EF4-FFF2-40B4-BE49-F238E27FC236}">
                <a16:creationId xmlns="" xmlns:a16="http://schemas.microsoft.com/office/drawing/2014/main" id="{3848AF5E-2AEA-4152-A95C-E2C63490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29" y="94029"/>
            <a:ext cx="65073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625"/>
              </a:spcBef>
            </a:pP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1">
                <a:latin typeface="맑은 고딕" pitchFamily="50" charset="-127"/>
                <a:ea typeface="맑은 고딕" pitchFamily="50" charset="-127"/>
              </a:rPr>
              <a:t>포스코</a:t>
            </a: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 스마트공장 지원사업 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중기중앙회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대한상의회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9F1FA598-49C9-41C7-AAB3-5BB0B68FDCF4}"/>
              </a:ext>
            </a:extLst>
          </p:cNvPr>
          <p:cNvSpPr/>
          <p:nvPr/>
        </p:nvSpPr>
        <p:spPr>
          <a:xfrm>
            <a:off x="524016" y="962972"/>
            <a:ext cx="8424936" cy="3351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spcAft>
                <a:spcPts val="200"/>
              </a:spcAft>
            </a:pPr>
            <a:r>
              <a:rPr lang="ko-KR" altLang="en-US" sz="1400" b="1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□ </a:t>
            </a:r>
            <a:r>
              <a:rPr lang="en-US" altLang="ko-KR" sz="1400" b="1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400" b="1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유형 </a:t>
            </a:r>
            <a:r>
              <a:rPr lang="en-US" altLang="ko-KR" sz="1400" b="1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A,B)</a:t>
            </a:r>
            <a:r>
              <a:rPr lang="ko-KR" altLang="en-US" sz="1400" b="1" kern="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운영시스템 구축</a:t>
            </a:r>
          </a:p>
          <a:p>
            <a:pPr marL="556260" indent="-556260" algn="just" fontAlgn="base">
              <a:lnSpc>
                <a:spcPct val="160000"/>
              </a:lnSpc>
              <a:spcAft>
                <a:spcPts val="200"/>
              </a:spcAft>
            </a:pP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400" kern="100" spc="-1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공장운영시스템</a:t>
            </a:r>
            <a:r>
              <a:rPr lang="en-US" altLang="ko-KR" sz="1400" kern="100" spc="-1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(MES), </a:t>
            </a:r>
            <a:r>
              <a:rPr lang="ko-KR" altLang="en-US" sz="1400" kern="100" spc="-1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기업자원관리시스템</a:t>
            </a:r>
            <a:r>
              <a:rPr lang="en-US" altLang="ko-KR" sz="1400" kern="100" spc="-1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(ERP), </a:t>
            </a:r>
            <a:r>
              <a:rPr lang="ko-KR" altLang="en-US" sz="1400" kern="100" spc="-1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공급사슬관리 시스템</a:t>
            </a:r>
            <a:r>
              <a:rPr lang="en-US" altLang="ko-KR" sz="1400" kern="100" spc="-1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(SCM), </a:t>
            </a:r>
            <a:r>
              <a:rPr lang="ko-KR" altLang="en-US" sz="1400" kern="100" spc="-1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제품개발지원시스템</a:t>
            </a:r>
            <a:r>
              <a:rPr lang="en-US" altLang="ko-KR" sz="1400" kern="100" spc="-1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(PLM)</a:t>
            </a:r>
            <a:endParaRPr lang="ko-KR" altLang="en-US" sz="1400" kern="100" spc="-1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 fontAlgn="base">
              <a:lnSpc>
                <a:spcPct val="160000"/>
              </a:lnSpc>
              <a:spcAft>
                <a:spcPts val="200"/>
              </a:spcAft>
            </a:pPr>
            <a:r>
              <a:rPr lang="en-US" altLang="ko-KR" sz="1400" kern="100" spc="-8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ICT </a:t>
            </a:r>
            <a:r>
              <a:rPr lang="ko-KR" altLang="en-US" sz="1400" kern="100" spc="-8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연계 제조 자동화 </a:t>
            </a:r>
            <a:r>
              <a:rPr lang="en-US" altLang="ko-KR" sz="1400" kern="100" spc="-8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(ICT</a:t>
            </a:r>
            <a:r>
              <a:rPr lang="ko-KR" altLang="en-US" sz="1400" kern="100" spc="-8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연계되지 않은 단순 자동화는 지원불가</a:t>
            </a:r>
            <a:r>
              <a:rPr lang="en-US" altLang="ko-KR" sz="1400" kern="100" spc="-8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</a:p>
          <a:p>
            <a:pPr marL="285750" indent="-285750" algn="just" fontAlgn="base">
              <a:lnSpc>
                <a:spcPct val="160000"/>
              </a:lnSpc>
              <a:spcAft>
                <a:spcPts val="200"/>
              </a:spcAft>
              <a:buFontTx/>
              <a:buChar char="-"/>
            </a:pPr>
            <a:endParaRPr lang="ko-KR" altLang="en-US" sz="1400" kern="100" spc="-8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 fontAlgn="base">
              <a:lnSpc>
                <a:spcPct val="160000"/>
              </a:lnSpc>
              <a:spcAft>
                <a:spcPts val="200"/>
              </a:spcAft>
            </a:pPr>
            <a:r>
              <a:rPr lang="ko-KR" altLang="en-US" sz="1400" b="1" kern="10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□ </a:t>
            </a:r>
            <a:r>
              <a:rPr lang="en-US" altLang="ko-KR" sz="1400" b="1" kern="10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400" b="1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유형 </a:t>
            </a:r>
            <a:r>
              <a:rPr lang="en-US" altLang="ko-KR" sz="1400" b="1" kern="10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C) </a:t>
            </a:r>
            <a:r>
              <a:rPr lang="ko-KR" altLang="en-US" sz="1400" b="1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운영시스템 구축</a:t>
            </a:r>
            <a:endParaRPr lang="en-US" altLang="ko-KR" sz="1400" b="1" kern="100" spc="-20" dirty="0">
              <a:solidFill>
                <a:srgbClr val="0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algn="just" fontAlgn="base">
              <a:lnSpc>
                <a:spcPct val="160000"/>
              </a:lnSpc>
              <a:spcAft>
                <a:spcPts val="200"/>
              </a:spcAft>
            </a:pPr>
            <a:r>
              <a:rPr lang="ko-KR" altLang="en-US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* </a:t>
            </a: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ICT</a:t>
            </a:r>
            <a:r>
              <a:rPr lang="ko-KR" altLang="en-US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연계 간이 생산시스템</a:t>
            </a: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간이 자동화</a:t>
            </a:r>
          </a:p>
          <a:p>
            <a:pPr algn="just" fontAlgn="base">
              <a:lnSpc>
                <a:spcPct val="160000"/>
              </a:lnSpc>
              <a:spcAft>
                <a:spcPts val="200"/>
              </a:spcAft>
            </a:pP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작업지시 및 생산실적 모니터링</a:t>
            </a: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재고관리</a:t>
            </a: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자동계측</a:t>
            </a: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ko-KR" altLang="en-US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진단</a:t>
            </a:r>
          </a:p>
          <a:p>
            <a:pPr algn="just" fontAlgn="base">
              <a:lnSpc>
                <a:spcPct val="160000"/>
              </a:lnSpc>
              <a:spcAft>
                <a:spcPts val="200"/>
              </a:spcAft>
            </a:pP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작업환경 개선 및 안전 시스템</a:t>
            </a:r>
          </a:p>
          <a:p>
            <a:pPr algn="just" fontAlgn="base">
              <a:lnSpc>
                <a:spcPct val="160000"/>
              </a:lnSpc>
              <a:spcAft>
                <a:spcPts val="200"/>
              </a:spcAft>
            </a:pP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- </a:t>
            </a:r>
            <a:r>
              <a:rPr lang="ko-KR" altLang="en-US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검사</a:t>
            </a: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포장</a:t>
            </a: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이동을 위한 간이 자동화</a:t>
            </a: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(ICT </a:t>
            </a:r>
            <a:r>
              <a:rPr lang="ko-KR" altLang="en-US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연계 조건</a:t>
            </a:r>
            <a:r>
              <a:rPr lang="en-US" altLang="ko-KR" sz="1400" kern="100" spc="-20" dirty="0">
                <a:solidFill>
                  <a:srgbClr val="0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85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54424</TotalTime>
  <Words>2061</Words>
  <Application>Microsoft Office PowerPoint</Application>
  <PresentationFormat>A4 용지(210x297mm)</PresentationFormat>
  <Paragraphs>615</Paragraphs>
  <Slides>13</Slides>
  <Notes>1</Notes>
  <HiddenSlides>12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맑은 고딕</vt:lpstr>
      <vt:lpstr>함초롬돋움</vt:lpstr>
      <vt:lpstr>함초롬바탕</vt:lpstr>
      <vt:lpstr>Arial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유 혁수</cp:lastModifiedBy>
  <cp:revision>1697</cp:revision>
  <cp:lastPrinted>2019-07-16T01:29:22Z</cp:lastPrinted>
  <dcterms:created xsi:type="dcterms:W3CDTF">2017-03-09T07:32:45Z</dcterms:created>
  <dcterms:modified xsi:type="dcterms:W3CDTF">2019-09-05T03:53:13Z</dcterms:modified>
</cp:coreProperties>
</file>