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57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재범" initials="유" lastIdx="1" clrIdx="0">
    <p:extLst>
      <p:ext uri="{19B8F6BF-5375-455C-9EA6-DF929625EA0E}">
        <p15:presenceInfo xmlns:p15="http://schemas.microsoft.com/office/powerpoint/2012/main" userId="S::20510079@officestu.seoultech.ac.kr::11922a94-3386-4641-ac57-422d3f66ed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07265CB-FC0A-440E-8019-06CB02F350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389B95-E5A3-480F-98A5-9721B68553C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5DA4D-9412-42F6-B4E2-951FF658EA29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4B477611-4C6C-425D-816D-E2CBECF314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468F4763-BBB3-40DA-89AB-12309B884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5C7D46-7945-497C-B582-198B2FBFAE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B5F794-BDEF-446C-9B99-CE81986B0A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60AB4-357A-4F92-AF66-3933049195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F25B1-DEC6-4577-82D2-5D9C5D7D1BF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10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1B8D1-BB70-4FDB-8679-7CB63F855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D5BF04-858E-4FD3-8524-1CC0D5843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8CD33-A427-48C2-AC92-FA38CED3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1704-D094-4FF8-B52B-1D803CCD6909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F6FB56-FBCC-4836-85DC-77BA8C8D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180A4-CFFE-40E4-B589-8A0D4F6B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EB7B-BA9A-4E74-B50E-4FB46254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9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60FCD-7950-4669-97ED-D35B9251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76914B-4CC7-43C9-8263-26ED33A0A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132A1-8A8C-43B5-AD1F-5941C484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1704-D094-4FF8-B52B-1D803CCD6909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6A50A-D2D1-47E4-924C-B6ECADE4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397574-0FBF-4B1B-AFC0-F8C3E79C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EB7B-BA9A-4E74-B50E-4FB46254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5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7A3870-E8CD-49BA-AA72-FA4A10746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C5EAAA-3F12-4D67-B44A-E300E2A99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77EC8-AF44-4D9F-B44F-0F901800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1704-D094-4FF8-B52B-1D803CCD6909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F0B71-E6D1-4E74-9C82-A43F2EEB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B7339-18CA-4EAD-83AE-F8E82B89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EB7B-BA9A-4E74-B50E-4FB46254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28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3B128-D162-4C1D-968A-8632D403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020FD5-E991-4828-B992-445E97C5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4CF9C-EDD3-465C-8606-23AAE0AE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1704-D094-4FF8-B52B-1D803CCD6909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A4BFD-35B2-49F4-B09B-62C3F568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318A8-60D5-4F82-A697-124B93D8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EB7B-BA9A-4E74-B50E-4FB46254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7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2CECC-759F-403A-BB4E-65B5E6CC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3A4B9F-35DD-455F-9A15-1E3E5B33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CE111-CC37-457C-9387-B298FEFC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1704-D094-4FF8-B52B-1D803CCD6909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C9925-B3AB-4AED-867C-FA3E1F34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F6568-1A47-4F52-8052-2441072A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EB7B-BA9A-4E74-B50E-4FB46254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6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5DFC5-1016-4136-81F6-1BAFC80E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C78F3-0639-4630-8085-80E88323A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7A1701-7E11-4A63-8C13-880A31C9F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77FEC-ECFC-4D54-A970-B753E51B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1704-D094-4FF8-B52B-1D803CCD6909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1AA0D5-79E6-4246-8B18-727F9A49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8DC3E7-B261-46F9-9783-6BF04255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EB7B-BA9A-4E74-B50E-4FB46254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3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81BD8-366A-4125-A5B4-C44F4AFE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840E14-1A1D-480A-A0B8-6CC7C9B34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B424FC-9991-4A36-9DB6-224C6D36B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5497F4-7272-4107-AAB9-9638491B8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7DB5B8-CD2C-4410-925F-C03982DF0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86E708-497D-414A-A068-6A7A3D86C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1704-D094-4FF8-B52B-1D803CCD6909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BED3C1-E1BD-4AA6-BE93-8231CEFB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90A44E-3AA6-48AF-88F0-30FDA5DF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EB7B-BA9A-4E74-B50E-4FB46254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7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593C8-4C38-4DF2-B739-60963348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D1A2D-5458-475E-A9C7-0C57FBFC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1704-D094-4FF8-B52B-1D803CCD6909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B07B5A-5D1E-47F0-AAF9-CE63BA03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A9F68D-5245-49C2-AA12-B526723E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EB7B-BA9A-4E74-B50E-4FB46254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6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F891B9-CD11-4FFB-9487-3F0DF2D4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1704-D094-4FF8-B52B-1D803CCD6909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2CCEC1-05C4-4463-813A-94181BF1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9AC577-4500-4D14-B2AD-1C68C94A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EB7B-BA9A-4E74-B50E-4FB46254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22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3C652-FA68-4183-A80A-163CF1A66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86C26A-C629-4F0E-AFE2-BF57BB0F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3809A5-7D3C-47DF-B1C9-54E9BC65A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4D9E9B-AF33-4932-A7E2-E6011677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1704-D094-4FF8-B52B-1D803CCD6909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5434F2-81A9-4887-97DC-C7D20889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116D8B-3AB5-43E2-A37C-AE594C07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EB7B-BA9A-4E74-B50E-4FB46254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95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65F56-8730-4810-9EB2-358A034A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429A00-A7BB-49DA-8449-47E44C089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A1B899-92C9-460D-8EAA-D7093A392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B8C0C6-07EB-43E0-ADC2-6D95A07A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1704-D094-4FF8-B52B-1D803CCD6909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BB61FC-667C-469B-B8C0-8EB5ED67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BE9809-CD9C-49AE-A8CD-029CCD63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EB7B-BA9A-4E74-B50E-4FB46254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90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1BD903-0EC8-4E34-BDA5-ABD03C59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37C4CC-8828-4F80-AE7D-F9009FEEA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63D76-0DDC-4D34-942C-049A57F62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D1704-D094-4FF8-B52B-1D803CCD6909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B4133-0724-4F6F-9222-CB54E1984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8CF42-93DC-4A48-A9E5-E914A9206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3EB7B-BA9A-4E74-B50E-4FB46254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8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ciencedirect.com/science/article/pii/S2214635020302422#b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214635020302422#b7" TargetMode="External"/><Relationship Id="rId2" Type="http://schemas.openxmlformats.org/officeDocument/2006/relationships/hyperlink" Target="https://www.sciencedirect.com/science/article/pii/S2214635020302422#!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ssrn.com/sol3/papers.cfm?abstract_id=3602973" TargetMode="External"/><Relationship Id="rId2" Type="http://schemas.openxmlformats.org/officeDocument/2006/relationships/hyperlink" Target="https://www.sciencedirect.com/science/article/pii/S2214635020302422#b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F58CF-FE0C-42D2-B92D-074A3DA62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1909763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An Analysis of The Impact of KOSPI by COVID-19	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B69E39-D8AB-4305-8BCA-D04F47AB5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7423"/>
            <a:ext cx="9144000" cy="1655762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유재범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박강민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2E89EB9-4B33-4104-822A-7C46E5448C27}"/>
              </a:ext>
            </a:extLst>
          </p:cNvPr>
          <p:cNvCxnSpPr/>
          <p:nvPr/>
        </p:nvCxnSpPr>
        <p:spPr>
          <a:xfrm>
            <a:off x="4351538" y="3742954"/>
            <a:ext cx="34889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23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F4A88-25DD-4C8C-B377-25439F6EC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29"/>
            <a:ext cx="12192000" cy="811304"/>
          </a:xfrm>
          <a:ln w="38100"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Motivation </a:t>
            </a:r>
            <a:endParaRPr lang="ko-KR" altLang="en-US" sz="3200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80932B-03EF-48D2-BB1F-CC82EC4C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29" y="1038687"/>
            <a:ext cx="11381173" cy="10018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i="0" dirty="0">
                <a:solidFill>
                  <a:srgbClr val="32323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“The Unprecedented Stock Market Reaction to COVID-19”</a:t>
            </a:r>
          </a:p>
          <a:p>
            <a:pPr marL="0" indent="0" algn="ctr">
              <a:buNone/>
            </a:pPr>
            <a:r>
              <a:rPr lang="en-US" altLang="ko-KR" sz="1800" i="0" dirty="0">
                <a:solidFill>
                  <a:srgbClr val="32323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Baker S., Bloom N., Davis S.J., </a:t>
            </a:r>
            <a:r>
              <a:rPr lang="en-US" altLang="ko-KR" sz="1800" i="0" dirty="0" err="1">
                <a:solidFill>
                  <a:srgbClr val="32323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Kost</a:t>
            </a:r>
            <a:r>
              <a:rPr lang="en-US" altLang="ko-KR" sz="1800" i="0" dirty="0">
                <a:solidFill>
                  <a:srgbClr val="32323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K., </a:t>
            </a:r>
            <a:r>
              <a:rPr lang="en-US" altLang="ko-KR" sz="1800" i="0" dirty="0" err="1">
                <a:solidFill>
                  <a:srgbClr val="32323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Sammon</a:t>
            </a:r>
            <a:r>
              <a:rPr lang="en-US" altLang="ko-KR" sz="1800" i="0" dirty="0">
                <a:solidFill>
                  <a:srgbClr val="32323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M., </a:t>
            </a:r>
            <a:r>
              <a:rPr lang="en-US" altLang="ko-KR" sz="1800" i="0" dirty="0" err="1">
                <a:solidFill>
                  <a:srgbClr val="32323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Viratyosin</a:t>
            </a:r>
            <a:r>
              <a:rPr lang="en-US" altLang="ko-KR" sz="1800" i="0" dirty="0">
                <a:solidFill>
                  <a:srgbClr val="32323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T.</a:t>
            </a:r>
            <a:endParaRPr lang="en-US" altLang="ko-KR" sz="1800" i="0" dirty="0">
              <a:solidFill>
                <a:srgbClr val="2E2E2E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endParaRPr lang="en-US" altLang="ko-KR" sz="1800" b="0" i="0" u="none" strike="noStrike" dirty="0">
              <a:solidFill>
                <a:srgbClr val="0C7DBB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  <a:hlinkClick r:id="rId2"/>
            </a:endParaRPr>
          </a:p>
          <a:p>
            <a:pPr marL="0" indent="0">
              <a:buNone/>
            </a:pP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F916002-30E1-47C0-A8DA-66DD5CF10BD0}"/>
              </a:ext>
            </a:extLst>
          </p:cNvPr>
          <p:cNvCxnSpPr/>
          <p:nvPr/>
        </p:nvCxnSpPr>
        <p:spPr>
          <a:xfrm>
            <a:off x="4351538" y="820133"/>
            <a:ext cx="34889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8BE94CA-81E7-4E88-865C-B782F547E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855" y="2435281"/>
            <a:ext cx="5754547" cy="36595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E8C384C5-187E-4B41-8E0D-315C04B7E857}"/>
              </a:ext>
            </a:extLst>
          </p:cNvPr>
          <p:cNvSpPr txBox="1">
            <a:spLocks/>
          </p:cNvSpPr>
          <p:nvPr/>
        </p:nvSpPr>
        <p:spPr>
          <a:xfrm>
            <a:off x="346230" y="2040549"/>
            <a:ext cx="5544432" cy="444902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800">
              <a:solidFill>
                <a:srgbClr val="0C7DBB"/>
              </a:solidFill>
              <a:latin typeface="돋움" panose="020B0600000101010101" pitchFamily="50" charset="-127"/>
              <a:ea typeface="돋움" panose="020B0600000101010101" pitchFamily="50" charset="-127"/>
              <a:hlinkClick r:id="rId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0C7DBB"/>
                </a:solidFill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Baker et al. (2020)</a:t>
            </a:r>
            <a:r>
              <a:rPr lang="en-US" altLang="ko-KR" sz="1800">
                <a:solidFill>
                  <a:srgbClr val="2E2E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 compared the reaction of US stock market to various infectious diseases and found that COVID-19 has inflicted the unprecedented volatility. </a:t>
            </a:r>
            <a:endParaRPr lang="en-US" altLang="ko-KR" sz="1800">
              <a:solidFill>
                <a:srgbClr val="50505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CE4ABA-516B-4014-946C-08DB19B54466}"/>
              </a:ext>
            </a:extLst>
          </p:cNvPr>
          <p:cNvSpPr txBox="1"/>
          <p:nvPr/>
        </p:nvSpPr>
        <p:spPr>
          <a:xfrm>
            <a:off x="346229" y="5819313"/>
            <a:ext cx="5544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b="1" dirty="0">
                <a:solidFill>
                  <a:srgbClr val="505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유례 없는 시장의 변동성</a:t>
            </a:r>
            <a:endParaRPr lang="en-US" altLang="ko-KR" sz="2400" b="1" dirty="0">
              <a:solidFill>
                <a:srgbClr val="50505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920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F4A88-25DD-4C8C-B377-25439F6EC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29"/>
            <a:ext cx="12192000" cy="811304"/>
          </a:xfrm>
          <a:ln w="38100"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Motivation </a:t>
            </a:r>
            <a:endParaRPr lang="ko-KR" altLang="en-US" sz="3200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80932B-03EF-48D2-BB1F-CC82EC4C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29" y="1038687"/>
            <a:ext cx="11381173" cy="100186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ko-KR" sz="3000" b="1" i="0" dirty="0">
                <a:solidFill>
                  <a:srgbClr val="32323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“</a:t>
            </a:r>
            <a:r>
              <a:rPr lang="en-US" altLang="ko-KR" sz="3000" b="1" i="0" dirty="0">
                <a:solidFill>
                  <a:srgbClr val="50505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Economic impact of government interventions during the COVID-19 pandemic: International evidence from financial markets</a:t>
            </a:r>
            <a:r>
              <a:rPr lang="en-US" altLang="ko-KR" b="1" i="0" dirty="0">
                <a:solidFill>
                  <a:srgbClr val="32323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”</a:t>
            </a:r>
          </a:p>
          <a:p>
            <a:pPr marL="0" indent="0" algn="ctr">
              <a:buNone/>
            </a:pPr>
            <a:r>
              <a:rPr lang="en-US" altLang="ko-KR" sz="1800" b="1" i="0" u="none" strike="noStrike" dirty="0" err="1">
                <a:solidFill>
                  <a:srgbClr val="E9711C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Badar</a:t>
            </a:r>
            <a:r>
              <a:rPr lang="en-US" altLang="ko-KR" sz="1800" b="1" i="0" u="none" strike="noStrike" dirty="0">
                <a:solidFill>
                  <a:srgbClr val="E9711C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 </a:t>
            </a:r>
            <a:r>
              <a:rPr lang="en-US" altLang="ko-KR" sz="1800" b="1" i="0" u="none" strike="noStrike" dirty="0" err="1">
                <a:solidFill>
                  <a:srgbClr val="E9711C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NadeemAshra</a:t>
            </a:r>
            <a:endParaRPr lang="en-US" altLang="ko-KR" sz="1800" b="0" i="0" u="none" strike="noStrike" dirty="0">
              <a:solidFill>
                <a:srgbClr val="0C7DBB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  <a:hlinkClick r:id="rId3"/>
            </a:endParaRPr>
          </a:p>
          <a:p>
            <a:pPr marL="0" indent="0">
              <a:buNone/>
            </a:pP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F916002-30E1-47C0-A8DA-66DD5CF10BD0}"/>
              </a:ext>
            </a:extLst>
          </p:cNvPr>
          <p:cNvCxnSpPr/>
          <p:nvPr/>
        </p:nvCxnSpPr>
        <p:spPr>
          <a:xfrm>
            <a:off x="4351538" y="820133"/>
            <a:ext cx="34889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E8C384C5-187E-4B41-8E0D-315C04B7E857}"/>
              </a:ext>
            </a:extLst>
          </p:cNvPr>
          <p:cNvSpPr txBox="1">
            <a:spLocks/>
          </p:cNvSpPr>
          <p:nvPr/>
        </p:nvSpPr>
        <p:spPr>
          <a:xfrm>
            <a:off x="346230" y="2040549"/>
            <a:ext cx="5544432" cy="444902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According to author </a:t>
            </a:r>
            <a:r>
              <a:rPr lang="en-US" altLang="ko-KR" sz="1800" b="1" i="0" u="none" strike="noStrike" dirty="0" err="1">
                <a:solidFill>
                  <a:srgbClr val="E9711C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Badar</a:t>
            </a:r>
            <a:r>
              <a:rPr lang="en-US" altLang="ko-KR" sz="1800" b="1" i="0" u="none" strike="noStrike" dirty="0">
                <a:solidFill>
                  <a:srgbClr val="E9711C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 </a:t>
            </a:r>
            <a:r>
              <a:rPr lang="en-US" altLang="ko-KR" sz="1800" b="1" i="0" u="none" strike="noStrike" dirty="0" err="1">
                <a:solidFill>
                  <a:srgbClr val="E9711C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NadeemAshra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the government's </a:t>
            </a:r>
            <a:r>
              <a:rPr lang="en-US" altLang="ko-KR" sz="1800" b="0" i="0" dirty="0">
                <a:solidFill>
                  <a:srgbClr val="2E2E2E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actions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to control the COVID-19 has been found to affect the stock market.</a:t>
            </a:r>
            <a:endParaRPr lang="ko-KR" altLang="en-US" sz="1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ABB99D-B163-4132-8D60-831F6CF7D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051" y="2351042"/>
            <a:ext cx="5324719" cy="38280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5D07B8-100E-4CE6-BC47-53D60161109E}"/>
              </a:ext>
            </a:extLst>
          </p:cNvPr>
          <p:cNvSpPr txBox="1"/>
          <p:nvPr/>
        </p:nvSpPr>
        <p:spPr>
          <a:xfrm>
            <a:off x="346229" y="5819313"/>
            <a:ext cx="58235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b="1" dirty="0">
                <a:solidFill>
                  <a:srgbClr val="505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정부 조치에 따른 주식 시작 영향</a:t>
            </a:r>
            <a:endParaRPr lang="en-US" altLang="ko-KR" sz="2400" b="1" dirty="0">
              <a:solidFill>
                <a:srgbClr val="50505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778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F4A88-25DD-4C8C-B377-25439F6EC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29"/>
            <a:ext cx="12192000" cy="811304"/>
          </a:xfrm>
          <a:ln w="38100"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Motivation </a:t>
            </a:r>
            <a:endParaRPr lang="ko-KR" altLang="en-US" sz="3200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80932B-03EF-48D2-BB1F-CC82EC4C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29" y="1038687"/>
            <a:ext cx="11381173" cy="100186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altLang="ko-KR" b="1" i="0" dirty="0">
                <a:solidFill>
                  <a:srgbClr val="32323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“</a:t>
            </a:r>
            <a:r>
              <a:rPr lang="en-US" altLang="ko-KR" sz="3000" b="1" i="0" dirty="0">
                <a:solidFill>
                  <a:srgbClr val="22222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Rethinking Financial Contagion: Information Transmission Mechanism During the COVID-19 Pandemic.</a:t>
            </a:r>
            <a:r>
              <a:rPr lang="en-US" altLang="ko-KR" sz="3000" b="1" i="0" dirty="0">
                <a:solidFill>
                  <a:srgbClr val="32323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”</a:t>
            </a:r>
          </a:p>
          <a:p>
            <a:pPr marL="0" indent="0" algn="ctr">
              <a:buNone/>
            </a:pPr>
            <a:r>
              <a:rPr lang="en-US" altLang="ko-KR" sz="1900" i="0" dirty="0">
                <a:solidFill>
                  <a:srgbClr val="32323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Yarovaya L., </a:t>
            </a:r>
            <a:r>
              <a:rPr lang="en-US" altLang="ko-KR" sz="1900" i="0" dirty="0" err="1">
                <a:solidFill>
                  <a:srgbClr val="32323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Brzeszczynski</a:t>
            </a:r>
            <a:r>
              <a:rPr lang="en-US" altLang="ko-KR" sz="1900" i="0" dirty="0">
                <a:solidFill>
                  <a:srgbClr val="32323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J., Goodell J.W., Lucey B.M., Lau C.K.</a:t>
            </a:r>
            <a:endParaRPr lang="en-US" altLang="ko-KR" sz="1900" i="0" u="none" strike="noStrike" dirty="0">
              <a:solidFill>
                <a:srgbClr val="E9711C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endParaRPr lang="en-US" altLang="ko-KR" sz="1900" i="0" u="none" strike="noStrike" dirty="0">
              <a:solidFill>
                <a:srgbClr val="0C7DBB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  <a:hlinkClick r:id="rId2"/>
            </a:endParaRPr>
          </a:p>
          <a:p>
            <a:pPr marL="0" indent="0">
              <a:buNone/>
            </a:pP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F916002-30E1-47C0-A8DA-66DD5CF10BD0}"/>
              </a:ext>
            </a:extLst>
          </p:cNvPr>
          <p:cNvCxnSpPr/>
          <p:nvPr/>
        </p:nvCxnSpPr>
        <p:spPr>
          <a:xfrm>
            <a:off x="4351538" y="820133"/>
            <a:ext cx="34889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E8C384C5-187E-4B41-8E0D-315C04B7E857}"/>
              </a:ext>
            </a:extLst>
          </p:cNvPr>
          <p:cNvSpPr txBox="1">
            <a:spLocks/>
          </p:cNvSpPr>
          <p:nvPr/>
        </p:nvSpPr>
        <p:spPr>
          <a:xfrm>
            <a:off x="346230" y="2040549"/>
            <a:ext cx="5544432" cy="444902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According to </a:t>
            </a:r>
            <a:r>
              <a:rPr lang="en-US" altLang="ko-KR" sz="1800" i="0" dirty="0">
                <a:solidFill>
                  <a:srgbClr val="32323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hlinkClick r:id="rId3"/>
              </a:rPr>
              <a:t>Yarovaya et al</a:t>
            </a:r>
            <a:r>
              <a:rPr lang="en-US" altLang="ko-KR" sz="1800" b="1" i="0" u="none" strike="noStrike" dirty="0">
                <a:solidFill>
                  <a:srgbClr val="E9711C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1800" dirty="0">
                <a:latin typeface="돋움" panose="020B0600000101010101" pitchFamily="50" charset="-127"/>
                <a:ea typeface="돋움" panose="020B0600000101010101" pitchFamily="50" charset="-127"/>
              </a:rPr>
              <a:t>Media channels contagion(</a:t>
            </a:r>
            <a:r>
              <a:rPr lang="en-US" altLang="ko-KR" sz="1200" b="0" i="0" dirty="0">
                <a:solidFill>
                  <a:srgbClr val="131313"/>
                </a:solidFill>
                <a:effectLst/>
                <a:latin typeface="Noto Sans"/>
              </a:rPr>
              <a:t>proliferation)</a:t>
            </a:r>
            <a:r>
              <a:rPr lang="en-US" altLang="ko-KR" sz="1800" dirty="0">
                <a:latin typeface="돋움" panose="020B0600000101010101" pitchFamily="50" charset="-127"/>
                <a:ea typeface="돋움" panose="020B0600000101010101" pitchFamily="50" charset="-127"/>
              </a:rPr>
              <a:t> playing a key role in forming actual expectation and public opinion, and, more importantly, putting pressure on governments and institutions to respond to the crisis shock.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197BCF-7531-4BB0-8C31-DAE2315B1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556" y="2312049"/>
            <a:ext cx="6092791" cy="41970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9C33F9F-DBB3-4F67-8C50-9B8412F1BEE9}"/>
              </a:ext>
            </a:extLst>
          </p:cNvPr>
          <p:cNvSpPr/>
          <p:nvPr/>
        </p:nvSpPr>
        <p:spPr>
          <a:xfrm>
            <a:off x="8198287" y="3264036"/>
            <a:ext cx="1221489" cy="914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BC4D0D-84A6-48ED-B91F-2D622FDDDBF1}"/>
              </a:ext>
            </a:extLst>
          </p:cNvPr>
          <p:cNvSpPr txBox="1"/>
          <p:nvPr/>
        </p:nvSpPr>
        <p:spPr>
          <a:xfrm>
            <a:off x="346229" y="5819313"/>
            <a:ext cx="55444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b="1" dirty="0">
                <a:solidFill>
                  <a:srgbClr val="505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미디어 확산에 따른 주식 시장 영향</a:t>
            </a:r>
            <a:endParaRPr lang="en-US" altLang="ko-KR" sz="2400" b="1" dirty="0">
              <a:solidFill>
                <a:srgbClr val="50505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288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F4A88-25DD-4C8C-B377-25439F6EC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29"/>
            <a:ext cx="12192000" cy="811304"/>
          </a:xfrm>
          <a:ln w="38100"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Motivation </a:t>
            </a:r>
            <a:endParaRPr lang="ko-KR" altLang="en-US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3F5DD2E-CA39-4596-895D-CB4CE20A9239}"/>
              </a:ext>
            </a:extLst>
          </p:cNvPr>
          <p:cNvCxnSpPr/>
          <p:nvPr/>
        </p:nvCxnSpPr>
        <p:spPr>
          <a:xfrm>
            <a:off x="4351538" y="820133"/>
            <a:ext cx="34889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B57E1FC-EDC1-4D92-83CD-3489FCFC063A}"/>
              </a:ext>
            </a:extLst>
          </p:cNvPr>
          <p:cNvSpPr txBox="1"/>
          <p:nvPr/>
        </p:nvSpPr>
        <p:spPr>
          <a:xfrm>
            <a:off x="557985" y="2402345"/>
            <a:ext cx="5544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b="1" dirty="0">
                <a:solidFill>
                  <a:srgbClr val="505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유례 없는 시장의 변동성</a:t>
            </a:r>
            <a:endParaRPr lang="en-US" altLang="ko-KR" sz="2400" b="1" dirty="0">
              <a:solidFill>
                <a:srgbClr val="50505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D04E59-E663-4293-AAE7-3ECF2538A15D}"/>
              </a:ext>
            </a:extLst>
          </p:cNvPr>
          <p:cNvSpPr txBox="1"/>
          <p:nvPr/>
        </p:nvSpPr>
        <p:spPr>
          <a:xfrm>
            <a:off x="557985" y="3364871"/>
            <a:ext cx="58235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b="1" dirty="0">
                <a:solidFill>
                  <a:srgbClr val="505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정부 조치에 따른 주식 시장 영향</a:t>
            </a:r>
            <a:endParaRPr lang="en-US" altLang="ko-KR" sz="2400" b="1" dirty="0">
              <a:solidFill>
                <a:srgbClr val="50505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C4CBFC-67C1-446F-9898-538B6ECB7670}"/>
              </a:ext>
            </a:extLst>
          </p:cNvPr>
          <p:cNvSpPr txBox="1"/>
          <p:nvPr/>
        </p:nvSpPr>
        <p:spPr>
          <a:xfrm>
            <a:off x="557985" y="4327397"/>
            <a:ext cx="55444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b="1" dirty="0">
                <a:solidFill>
                  <a:srgbClr val="50505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미디어 확산에 따른 주식 시장 영향</a:t>
            </a:r>
            <a:endParaRPr lang="en-US" altLang="ko-KR" sz="2400" b="1" dirty="0">
              <a:solidFill>
                <a:srgbClr val="50505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7ABF813F-7705-4C26-B23B-D6FEDC1516C4}"/>
              </a:ext>
            </a:extLst>
          </p:cNvPr>
          <p:cNvSpPr/>
          <p:nvPr/>
        </p:nvSpPr>
        <p:spPr>
          <a:xfrm>
            <a:off x="5542547" y="3327430"/>
            <a:ext cx="875899" cy="5365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C47939-225C-49C4-9DDB-F73E8D7388D6}"/>
              </a:ext>
            </a:extLst>
          </p:cNvPr>
          <p:cNvSpPr txBox="1"/>
          <p:nvPr/>
        </p:nvSpPr>
        <p:spPr>
          <a:xfrm>
            <a:off x="6631805" y="2810875"/>
            <a:ext cx="511101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latin typeface="돋움" panose="020B0600000101010101" pitchFamily="50" charset="-127"/>
                <a:ea typeface="돋움" panose="020B0600000101010101" pitchFamily="50" charset="-127"/>
              </a:rPr>
              <a:t>COVID-19 </a:t>
            </a:r>
            <a:r>
              <a:rPr lang="ko-KR" altLang="en-US" sz="2400" b="1" dirty="0">
                <a:latin typeface="돋움" panose="020B0600000101010101" pitchFamily="50" charset="-127"/>
                <a:ea typeface="돋움" panose="020B0600000101010101" pitchFamily="50" charset="-127"/>
              </a:rPr>
              <a:t>에 관한 뉴스 기사들을 감정분석을 통하여 </a:t>
            </a:r>
            <a:r>
              <a:rPr lang="en-US" altLang="ko-KR" sz="2400" b="1" dirty="0">
                <a:latin typeface="돋움" panose="020B0600000101010101" pitchFamily="50" charset="-127"/>
                <a:ea typeface="돋움" panose="020B0600000101010101" pitchFamily="50" charset="-127"/>
              </a:rPr>
              <a:t>COVID-19</a:t>
            </a:r>
            <a:r>
              <a:rPr lang="ko-KR" altLang="en-US" sz="2400" b="1" dirty="0">
                <a:latin typeface="돋움" panose="020B0600000101010101" pitchFamily="50" charset="-127"/>
                <a:ea typeface="돋움" panose="020B0600000101010101" pitchFamily="50" charset="-127"/>
              </a:rPr>
              <a:t>의 </a:t>
            </a:r>
            <a:r>
              <a:rPr lang="ko-KR" altLang="en-US" sz="24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긍</a:t>
            </a:r>
            <a:r>
              <a:rPr lang="en-US" altLang="ko-KR" sz="2400" b="1" dirty="0"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  <a:r>
              <a:rPr lang="ko-KR" altLang="en-US" sz="2400" b="1" dirty="0">
                <a:latin typeface="돋움" panose="020B0600000101010101" pitchFamily="50" charset="-127"/>
                <a:ea typeface="돋움" panose="020B0600000101010101" pitchFamily="50" charset="-127"/>
              </a:rPr>
              <a:t>부정 단계에 따른 한국 주식 시장에 영향 분석 </a:t>
            </a:r>
          </a:p>
        </p:txBody>
      </p:sp>
    </p:spTree>
    <p:extLst>
      <p:ext uri="{BB962C8B-B14F-4D97-AF65-F5344CB8AC3E}">
        <p14:creationId xmlns:p14="http://schemas.microsoft.com/office/powerpoint/2010/main" val="221713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F4A88-25DD-4C8C-B377-25439F6EC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29"/>
            <a:ext cx="12192000" cy="811304"/>
          </a:xfrm>
          <a:ln w="38100"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Research Methods </a:t>
            </a:r>
            <a:endParaRPr lang="ko-KR" altLang="en-US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3F5DD2E-CA39-4596-895D-CB4CE20A9239}"/>
              </a:ext>
            </a:extLst>
          </p:cNvPr>
          <p:cNvCxnSpPr/>
          <p:nvPr/>
        </p:nvCxnSpPr>
        <p:spPr>
          <a:xfrm>
            <a:off x="4351538" y="820133"/>
            <a:ext cx="34889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5">
            <a:extLst>
              <a:ext uri="{FF2B5EF4-FFF2-40B4-BE49-F238E27FC236}">
                <a16:creationId xmlns:a16="http://schemas.microsoft.com/office/drawing/2014/main" id="{DB243C1C-3880-4808-B30B-245E81EA1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29" y="1038687"/>
            <a:ext cx="11381173" cy="100186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3000" b="1" i="0" dirty="0">
                <a:solidFill>
                  <a:srgbClr val="32323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Framework 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1D5AB67-4A2D-45D6-BABA-6D9479E4E9A2}"/>
              </a:ext>
            </a:extLst>
          </p:cNvPr>
          <p:cNvSpPr/>
          <p:nvPr/>
        </p:nvSpPr>
        <p:spPr>
          <a:xfrm>
            <a:off x="1011723" y="5765398"/>
            <a:ext cx="1920825" cy="7271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KOSPI </a:t>
            </a:r>
          </a:p>
          <a:p>
            <a:pPr algn="ctr"/>
            <a:r>
              <a:rPr lang="en-US" altLang="ko-KR" b="1" dirty="0"/>
              <a:t>Collection </a:t>
            </a:r>
            <a:endParaRPr lang="ko-KR" altLang="en-US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4EDA939-7A67-4F21-8E1C-99109C5FBDCA}"/>
              </a:ext>
            </a:extLst>
          </p:cNvPr>
          <p:cNvSpPr/>
          <p:nvPr/>
        </p:nvSpPr>
        <p:spPr>
          <a:xfrm>
            <a:off x="1011722" y="3470180"/>
            <a:ext cx="1920828" cy="7271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News Crawling </a:t>
            </a:r>
            <a:endParaRPr lang="ko-KR" altLang="en-US" b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C0CF040-6F3C-46E5-A675-E0DA4DE2EEAD}"/>
              </a:ext>
            </a:extLst>
          </p:cNvPr>
          <p:cNvSpPr/>
          <p:nvPr/>
        </p:nvSpPr>
        <p:spPr>
          <a:xfrm>
            <a:off x="3679537" y="3470180"/>
            <a:ext cx="1920828" cy="7271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Pre-Processing</a:t>
            </a:r>
            <a:endParaRPr lang="ko-KR" altLang="en-US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3276BFC-3979-4A69-8F80-662D2B48AB81}"/>
              </a:ext>
            </a:extLst>
          </p:cNvPr>
          <p:cNvSpPr/>
          <p:nvPr/>
        </p:nvSpPr>
        <p:spPr>
          <a:xfrm>
            <a:off x="9422729" y="2514321"/>
            <a:ext cx="1920828" cy="7271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Sentimental Analysis</a:t>
            </a:r>
            <a:endParaRPr lang="ko-KR" altLang="en-US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518C9AA-4EB3-4DAD-8C8B-66708629C93D}"/>
              </a:ext>
            </a:extLst>
          </p:cNvPr>
          <p:cNvSpPr/>
          <p:nvPr/>
        </p:nvSpPr>
        <p:spPr>
          <a:xfrm>
            <a:off x="6871915" y="2552255"/>
            <a:ext cx="1920828" cy="7271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Topic Modeling</a:t>
            </a:r>
            <a:endParaRPr lang="ko-KR" altLang="en-US" b="1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116C330-529C-4C74-8F2A-92D9ADB3C6C2}"/>
              </a:ext>
            </a:extLst>
          </p:cNvPr>
          <p:cNvSpPr/>
          <p:nvPr/>
        </p:nvSpPr>
        <p:spPr>
          <a:xfrm>
            <a:off x="6871917" y="4389717"/>
            <a:ext cx="1920828" cy="7271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WordCloud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1830218B-81CA-4FF7-BBD8-8F8EBAE7BF56}"/>
              </a:ext>
            </a:extLst>
          </p:cNvPr>
          <p:cNvSpPr/>
          <p:nvPr/>
        </p:nvSpPr>
        <p:spPr>
          <a:xfrm>
            <a:off x="2932547" y="3789191"/>
            <a:ext cx="746989" cy="95837"/>
          </a:xfrm>
          <a:prstGeom prst="right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D753588B-B6A0-4569-BC5C-BDA58B4A40AB}"/>
              </a:ext>
            </a:extLst>
          </p:cNvPr>
          <p:cNvSpPr/>
          <p:nvPr/>
        </p:nvSpPr>
        <p:spPr>
          <a:xfrm>
            <a:off x="6241927" y="2857302"/>
            <a:ext cx="629989" cy="112964"/>
          </a:xfrm>
          <a:prstGeom prst="right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2E2DF1BF-78FB-4152-8756-5C595857F140}"/>
              </a:ext>
            </a:extLst>
          </p:cNvPr>
          <p:cNvSpPr/>
          <p:nvPr/>
        </p:nvSpPr>
        <p:spPr>
          <a:xfrm>
            <a:off x="6241927" y="4684351"/>
            <a:ext cx="629989" cy="112964"/>
          </a:xfrm>
          <a:prstGeom prst="right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F39566F-1147-4172-ACBC-05D2F5219A82}"/>
              </a:ext>
            </a:extLst>
          </p:cNvPr>
          <p:cNvSpPr/>
          <p:nvPr/>
        </p:nvSpPr>
        <p:spPr>
          <a:xfrm>
            <a:off x="6228480" y="2877892"/>
            <a:ext cx="69428" cy="18970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A5D01DA4-25EB-4349-9E1B-076BD171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169"/>
          <a:stretch/>
        </p:blipFill>
        <p:spPr>
          <a:xfrm>
            <a:off x="1011723" y="4290504"/>
            <a:ext cx="994163" cy="540528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D8DD8731-E896-4481-966A-5D14A6751F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71" r="12000"/>
          <a:stretch/>
        </p:blipFill>
        <p:spPr>
          <a:xfrm>
            <a:off x="2057524" y="4375654"/>
            <a:ext cx="778597" cy="304312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DCD7C2C7-FB02-4610-9289-57B2E639CE8D}"/>
              </a:ext>
            </a:extLst>
          </p:cNvPr>
          <p:cNvSpPr/>
          <p:nvPr/>
        </p:nvSpPr>
        <p:spPr>
          <a:xfrm rot="5400000">
            <a:off x="5918390" y="3505510"/>
            <a:ext cx="72984" cy="6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3F5FE4C6-D305-4FAD-BEBE-F8DA69A5DC47}"/>
              </a:ext>
            </a:extLst>
          </p:cNvPr>
          <p:cNvSpPr/>
          <p:nvPr/>
        </p:nvSpPr>
        <p:spPr>
          <a:xfrm>
            <a:off x="8772444" y="2877892"/>
            <a:ext cx="629989" cy="112964"/>
          </a:xfrm>
          <a:prstGeom prst="right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D0FDB5-293B-42C7-92BA-49A041989847}"/>
              </a:ext>
            </a:extLst>
          </p:cNvPr>
          <p:cNvSpPr txBox="1"/>
          <p:nvPr/>
        </p:nvSpPr>
        <p:spPr>
          <a:xfrm>
            <a:off x="3942782" y="4202912"/>
            <a:ext cx="1754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Tokenizing</a:t>
            </a:r>
          </a:p>
          <a:p>
            <a:r>
              <a:rPr lang="en-US" altLang="ko-KR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POS tagging</a:t>
            </a:r>
          </a:p>
          <a:p>
            <a:r>
              <a:rPr lang="en-US" altLang="ko-KR" sz="1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Stopword</a:t>
            </a:r>
            <a:r>
              <a:rPr lang="en-US" altLang="ko-KR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제거</a:t>
            </a:r>
            <a:endParaRPr lang="en-US" altLang="ko-KR" sz="1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Stemming</a:t>
            </a:r>
            <a:endParaRPr lang="ko-KR" altLang="en-US" sz="1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074" name="Picture 2" descr="Python Scrapy — Steemit">
            <a:extLst>
              <a:ext uri="{FF2B5EF4-FFF2-40B4-BE49-F238E27FC236}">
                <a16:creationId xmlns:a16="http://schemas.microsoft.com/office/drawing/2014/main" id="{34BE8095-41FC-4D37-8149-CA492702D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60" y="4774934"/>
            <a:ext cx="727142" cy="72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ordCloud using Python - YouTube">
            <a:extLst>
              <a:ext uri="{FF2B5EF4-FFF2-40B4-BE49-F238E27FC236}">
                <a16:creationId xmlns:a16="http://schemas.microsoft.com/office/drawing/2014/main" id="{CC69B1E3-91AB-4004-80C2-6A1D7A9E9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340" y="5140228"/>
            <a:ext cx="1652190" cy="123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Understanding text data with topic models | Depends on the definition">
            <a:extLst>
              <a:ext uri="{FF2B5EF4-FFF2-40B4-BE49-F238E27FC236}">
                <a16:creationId xmlns:a16="http://schemas.microsoft.com/office/drawing/2014/main" id="{006358B5-F50A-4542-93B5-3AA8EC5C7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581" y="3295903"/>
            <a:ext cx="1889949" cy="99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19B097B-6829-4D8B-BA37-15938335C90D}"/>
              </a:ext>
            </a:extLst>
          </p:cNvPr>
          <p:cNvSpPr txBox="1"/>
          <p:nvPr/>
        </p:nvSpPr>
        <p:spPr>
          <a:xfrm>
            <a:off x="9272269" y="3247206"/>
            <a:ext cx="24551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Topic – </a:t>
            </a:r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한국어 감정사전 간  </a:t>
            </a:r>
            <a:r>
              <a:rPr lang="en-US" altLang="ko-KR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Word2vec </a:t>
            </a:r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유사도 분석을 통한 감정 분석 </a:t>
            </a:r>
          </a:p>
        </p:txBody>
      </p:sp>
    </p:spTree>
    <p:extLst>
      <p:ext uri="{BB962C8B-B14F-4D97-AF65-F5344CB8AC3E}">
        <p14:creationId xmlns:p14="http://schemas.microsoft.com/office/powerpoint/2010/main" val="263015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F4A88-25DD-4C8C-B377-25439F6EC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29"/>
            <a:ext cx="12192000" cy="811304"/>
          </a:xfrm>
          <a:ln w="38100"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Research Methods </a:t>
            </a:r>
            <a:endParaRPr lang="ko-KR" altLang="en-US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3F5DD2E-CA39-4596-895D-CB4CE20A9239}"/>
              </a:ext>
            </a:extLst>
          </p:cNvPr>
          <p:cNvCxnSpPr/>
          <p:nvPr/>
        </p:nvCxnSpPr>
        <p:spPr>
          <a:xfrm>
            <a:off x="4351538" y="820133"/>
            <a:ext cx="34889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5">
            <a:extLst>
              <a:ext uri="{FF2B5EF4-FFF2-40B4-BE49-F238E27FC236}">
                <a16:creationId xmlns:a16="http://schemas.microsoft.com/office/drawing/2014/main" id="{DB243C1C-3880-4808-B30B-245E81EA1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29" y="1038687"/>
            <a:ext cx="11381173" cy="100186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3000" b="1" dirty="0">
                <a:solidFill>
                  <a:srgbClr val="32323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뉴스들의 감정과 </a:t>
            </a:r>
            <a:r>
              <a:rPr lang="en-US" altLang="ko-KR" sz="3000" b="1" dirty="0">
                <a:solidFill>
                  <a:srgbClr val="32323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KOSPI </a:t>
            </a:r>
            <a:r>
              <a:rPr lang="ko-KR" altLang="en-US" sz="3000" b="1" dirty="0">
                <a:solidFill>
                  <a:srgbClr val="32323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지수의 관계 분석</a:t>
            </a:r>
            <a:endParaRPr lang="ko-KR" altLang="en-US" sz="3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내용 개체 틀 5">
            <a:extLst>
              <a:ext uri="{FF2B5EF4-FFF2-40B4-BE49-F238E27FC236}">
                <a16:creationId xmlns:a16="http://schemas.microsoft.com/office/drawing/2014/main" id="{63D37ACD-7A1A-4545-8483-7C2CE6DFA4B8}"/>
              </a:ext>
            </a:extLst>
          </p:cNvPr>
          <p:cNvSpPr txBox="1">
            <a:spLocks/>
          </p:cNvSpPr>
          <p:nvPr/>
        </p:nvSpPr>
        <p:spPr>
          <a:xfrm>
            <a:off x="346230" y="2040549"/>
            <a:ext cx="5544432" cy="444902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기간별로 코로나 관련 뉴스들의 감정 분석을 통한 감정 확인 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수집된 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KOSPI 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지수와 비교 분석</a:t>
            </a:r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2ED7F491-2D8D-4CD2-A148-EFF9034E1E73}"/>
              </a:ext>
            </a:extLst>
          </p:cNvPr>
          <p:cNvSpPr txBox="1">
            <a:spLocks/>
          </p:cNvSpPr>
          <p:nvPr/>
        </p:nvSpPr>
        <p:spPr>
          <a:xfrm>
            <a:off x="6301338" y="2042748"/>
            <a:ext cx="5544432" cy="444902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이를 통해 코로나 관련 미디어의 감정이 한국 주식 시장에 영향을 주는지 분석 </a:t>
            </a:r>
          </a:p>
        </p:txBody>
      </p:sp>
    </p:spTree>
    <p:extLst>
      <p:ext uri="{BB962C8B-B14F-4D97-AF65-F5344CB8AC3E}">
        <p14:creationId xmlns:p14="http://schemas.microsoft.com/office/powerpoint/2010/main" val="374921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F4A88-25DD-4C8C-B377-25439F6EC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29"/>
            <a:ext cx="12192000" cy="811304"/>
          </a:xfrm>
          <a:ln w="38100"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Research Methods </a:t>
            </a:r>
            <a:endParaRPr lang="ko-KR" altLang="en-US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3F5DD2E-CA39-4596-895D-CB4CE20A9239}"/>
              </a:ext>
            </a:extLst>
          </p:cNvPr>
          <p:cNvCxnSpPr/>
          <p:nvPr/>
        </p:nvCxnSpPr>
        <p:spPr>
          <a:xfrm>
            <a:off x="4351538" y="820133"/>
            <a:ext cx="34889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5">
            <a:extLst>
              <a:ext uri="{FF2B5EF4-FFF2-40B4-BE49-F238E27FC236}">
                <a16:creationId xmlns:a16="http://schemas.microsoft.com/office/drawing/2014/main" id="{DB243C1C-3880-4808-B30B-245E81EA1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29" y="1038687"/>
            <a:ext cx="11381173" cy="100186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3000" b="1" dirty="0">
                <a:latin typeface="돋움" panose="020B0600000101010101" pitchFamily="50" charset="-127"/>
                <a:ea typeface="돋움" panose="020B0600000101010101" pitchFamily="50" charset="-127"/>
              </a:rPr>
              <a:t>한국 주식 시장의 이상 발견을 통한 미디어의 주요 뉴스 분석 </a:t>
            </a:r>
          </a:p>
        </p:txBody>
      </p:sp>
      <p:sp>
        <p:nvSpPr>
          <p:cNvPr id="3" name="내용 개체 틀 5">
            <a:extLst>
              <a:ext uri="{FF2B5EF4-FFF2-40B4-BE49-F238E27FC236}">
                <a16:creationId xmlns:a16="http://schemas.microsoft.com/office/drawing/2014/main" id="{63D37ACD-7A1A-4545-8483-7C2CE6DFA4B8}"/>
              </a:ext>
            </a:extLst>
          </p:cNvPr>
          <p:cNvSpPr txBox="1">
            <a:spLocks/>
          </p:cNvSpPr>
          <p:nvPr/>
        </p:nvSpPr>
        <p:spPr>
          <a:xfrm>
            <a:off x="346230" y="2040549"/>
            <a:ext cx="5544432" cy="444902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수집된 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KOSPI 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지수에 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event detection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을 통해 특정 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event 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기간  확인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특정기간안에 뉴스들의 주요 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word 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분석</a:t>
            </a:r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2ED7F491-2D8D-4CD2-A148-EFF9034E1E73}"/>
              </a:ext>
            </a:extLst>
          </p:cNvPr>
          <p:cNvSpPr txBox="1">
            <a:spLocks/>
          </p:cNvSpPr>
          <p:nvPr/>
        </p:nvSpPr>
        <p:spPr>
          <a:xfrm>
            <a:off x="6301338" y="2042748"/>
            <a:ext cx="5544432" cy="444902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이를 통해 한국 주식 시장에 이상 발견을 통해 미디어의 주요 뉴스를 분석하여 특정 사건을 유추 및 확인 </a:t>
            </a:r>
          </a:p>
        </p:txBody>
      </p:sp>
    </p:spTree>
    <p:extLst>
      <p:ext uri="{BB962C8B-B14F-4D97-AF65-F5344CB8AC3E}">
        <p14:creationId xmlns:p14="http://schemas.microsoft.com/office/powerpoint/2010/main" val="264863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351</Words>
  <Application>Microsoft Office PowerPoint</Application>
  <PresentationFormat>와이드스크린</PresentationFormat>
  <Paragraphs>53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HY견고딕</vt:lpstr>
      <vt:lpstr>Noto Sans</vt:lpstr>
      <vt:lpstr>돋움</vt:lpstr>
      <vt:lpstr>맑은 고딕</vt:lpstr>
      <vt:lpstr>Arial</vt:lpstr>
      <vt:lpstr>Office 테마</vt:lpstr>
      <vt:lpstr>An Analysis of The Impact of KOSPI by COVID-19 </vt:lpstr>
      <vt:lpstr>Motivation </vt:lpstr>
      <vt:lpstr>Motivation </vt:lpstr>
      <vt:lpstr>Motivation </vt:lpstr>
      <vt:lpstr>Motivation </vt:lpstr>
      <vt:lpstr>Research Methods </vt:lpstr>
      <vt:lpstr>Research Methods </vt:lpstr>
      <vt:lpstr>Research Methods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코로나뉴스 감정분석을 통한 한국 코스피 주가 분석 </dc:title>
  <dc:creator>유재범</dc:creator>
  <cp:lastModifiedBy>유재범</cp:lastModifiedBy>
  <cp:revision>35</cp:revision>
  <dcterms:created xsi:type="dcterms:W3CDTF">2020-10-16T16:59:03Z</dcterms:created>
  <dcterms:modified xsi:type="dcterms:W3CDTF">2020-10-17T09:55:58Z</dcterms:modified>
</cp:coreProperties>
</file>