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8" r:id="rId3"/>
    <p:sldId id="257" r:id="rId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076E9B-F46E-4315-86FF-14B887129174}" type="datetimeFigureOut">
              <a:rPr lang="ko-KR" altLang="en-US" smtClean="0"/>
              <a:t>2020-10-17</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3F25B1-DEC6-4577-82D2-5D9C5D7D1BFF}" type="slidenum">
              <a:rPr lang="ko-KR" altLang="en-US" smtClean="0"/>
              <a:t>‹#›</a:t>
            </a:fld>
            <a:endParaRPr lang="ko-KR" altLang="en-US"/>
          </a:p>
        </p:txBody>
      </p:sp>
    </p:spTree>
    <p:extLst>
      <p:ext uri="{BB962C8B-B14F-4D97-AF65-F5344CB8AC3E}">
        <p14:creationId xmlns:p14="http://schemas.microsoft.com/office/powerpoint/2010/main" val="198470827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473F25B1-DEC6-4577-82D2-5D9C5D7D1BFF}" type="slidenum">
              <a:rPr lang="ko-KR" altLang="en-US" smtClean="0"/>
              <a:t>1</a:t>
            </a:fld>
            <a:endParaRPr lang="ko-KR" altLang="en-US"/>
          </a:p>
        </p:txBody>
      </p:sp>
    </p:spTree>
    <p:extLst>
      <p:ext uri="{BB962C8B-B14F-4D97-AF65-F5344CB8AC3E}">
        <p14:creationId xmlns:p14="http://schemas.microsoft.com/office/powerpoint/2010/main" val="43910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31B8D1-BB70-4FDB-8679-7CB63F8557C2}"/>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90D5BF04-858E-4FD3-8524-1CC0D5843A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B5D8CD33-A427-48C2-AC92-FA38CED33A7F}"/>
              </a:ext>
            </a:extLst>
          </p:cNvPr>
          <p:cNvSpPr>
            <a:spLocks noGrp="1"/>
          </p:cNvSpPr>
          <p:nvPr>
            <p:ph type="dt" sz="half" idx="10"/>
          </p:nvPr>
        </p:nvSpPr>
        <p:spPr/>
        <p:txBody>
          <a:bodyPr/>
          <a:lstStyle/>
          <a:p>
            <a:fld id="{6D8D1704-D094-4FF8-B52B-1D803CCD6909}" type="datetimeFigureOut">
              <a:rPr lang="ko-KR" altLang="en-US" smtClean="0"/>
              <a:t>2020-10-17</a:t>
            </a:fld>
            <a:endParaRPr lang="ko-KR" altLang="en-US"/>
          </a:p>
        </p:txBody>
      </p:sp>
      <p:sp>
        <p:nvSpPr>
          <p:cNvPr id="5" name="바닥글 개체 틀 4">
            <a:extLst>
              <a:ext uri="{FF2B5EF4-FFF2-40B4-BE49-F238E27FC236}">
                <a16:creationId xmlns:a16="http://schemas.microsoft.com/office/drawing/2014/main" id="{62F6FB56-FBCC-4836-85DC-77BA8C8DD9D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20180A4-CFFE-40E4-B589-8A0D4F6BAB79}"/>
              </a:ext>
            </a:extLst>
          </p:cNvPr>
          <p:cNvSpPr>
            <a:spLocks noGrp="1"/>
          </p:cNvSpPr>
          <p:nvPr>
            <p:ph type="sldNum" sz="quarter" idx="12"/>
          </p:nvPr>
        </p:nvSpPr>
        <p:spPr/>
        <p:txBody>
          <a:bodyPr/>
          <a:lstStyle/>
          <a:p>
            <a:fld id="{F853EB7B-BA9A-4E74-B50E-4FB46254BAD2}" type="slidenum">
              <a:rPr lang="ko-KR" altLang="en-US" smtClean="0"/>
              <a:t>‹#›</a:t>
            </a:fld>
            <a:endParaRPr lang="ko-KR" altLang="en-US"/>
          </a:p>
        </p:txBody>
      </p:sp>
    </p:spTree>
    <p:extLst>
      <p:ext uri="{BB962C8B-B14F-4D97-AF65-F5344CB8AC3E}">
        <p14:creationId xmlns:p14="http://schemas.microsoft.com/office/powerpoint/2010/main" val="181799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1B60FCD-7950-4669-97ED-D35B9251398B}"/>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A176914B-4CC7-43C9-8263-26ED33A0AD3A}"/>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DB132A1-8A8C-43B5-AD1F-5941C484D745}"/>
              </a:ext>
            </a:extLst>
          </p:cNvPr>
          <p:cNvSpPr>
            <a:spLocks noGrp="1"/>
          </p:cNvSpPr>
          <p:nvPr>
            <p:ph type="dt" sz="half" idx="10"/>
          </p:nvPr>
        </p:nvSpPr>
        <p:spPr/>
        <p:txBody>
          <a:bodyPr/>
          <a:lstStyle/>
          <a:p>
            <a:fld id="{6D8D1704-D094-4FF8-B52B-1D803CCD6909}" type="datetimeFigureOut">
              <a:rPr lang="ko-KR" altLang="en-US" smtClean="0"/>
              <a:t>2020-10-17</a:t>
            </a:fld>
            <a:endParaRPr lang="ko-KR" altLang="en-US"/>
          </a:p>
        </p:txBody>
      </p:sp>
      <p:sp>
        <p:nvSpPr>
          <p:cNvPr id="5" name="바닥글 개체 틀 4">
            <a:extLst>
              <a:ext uri="{FF2B5EF4-FFF2-40B4-BE49-F238E27FC236}">
                <a16:creationId xmlns:a16="http://schemas.microsoft.com/office/drawing/2014/main" id="{9BA6A50A-D2D1-47E4-924C-B6ECADE48C5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4397574-0FBF-4B1B-AFC0-F8C3E79C7F6B}"/>
              </a:ext>
            </a:extLst>
          </p:cNvPr>
          <p:cNvSpPr>
            <a:spLocks noGrp="1"/>
          </p:cNvSpPr>
          <p:nvPr>
            <p:ph type="sldNum" sz="quarter" idx="12"/>
          </p:nvPr>
        </p:nvSpPr>
        <p:spPr/>
        <p:txBody>
          <a:bodyPr/>
          <a:lstStyle/>
          <a:p>
            <a:fld id="{F853EB7B-BA9A-4E74-B50E-4FB46254BAD2}" type="slidenum">
              <a:rPr lang="ko-KR" altLang="en-US" smtClean="0"/>
              <a:t>‹#›</a:t>
            </a:fld>
            <a:endParaRPr lang="ko-KR" altLang="en-US"/>
          </a:p>
        </p:txBody>
      </p:sp>
    </p:spTree>
    <p:extLst>
      <p:ext uri="{BB962C8B-B14F-4D97-AF65-F5344CB8AC3E}">
        <p14:creationId xmlns:p14="http://schemas.microsoft.com/office/powerpoint/2010/main" val="2680450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887A3870-E8CD-49BA-AA72-FA4A107461AF}"/>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2CC5EAAA-3F12-4D67-B44A-E300E2A999EB}"/>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2D77EC8-AF44-4D9F-B44F-0F9018006F8B}"/>
              </a:ext>
            </a:extLst>
          </p:cNvPr>
          <p:cNvSpPr>
            <a:spLocks noGrp="1"/>
          </p:cNvSpPr>
          <p:nvPr>
            <p:ph type="dt" sz="half" idx="10"/>
          </p:nvPr>
        </p:nvSpPr>
        <p:spPr/>
        <p:txBody>
          <a:bodyPr/>
          <a:lstStyle/>
          <a:p>
            <a:fld id="{6D8D1704-D094-4FF8-B52B-1D803CCD6909}" type="datetimeFigureOut">
              <a:rPr lang="ko-KR" altLang="en-US" smtClean="0"/>
              <a:t>2020-10-17</a:t>
            </a:fld>
            <a:endParaRPr lang="ko-KR" altLang="en-US"/>
          </a:p>
        </p:txBody>
      </p:sp>
      <p:sp>
        <p:nvSpPr>
          <p:cNvPr id="5" name="바닥글 개체 틀 4">
            <a:extLst>
              <a:ext uri="{FF2B5EF4-FFF2-40B4-BE49-F238E27FC236}">
                <a16:creationId xmlns:a16="http://schemas.microsoft.com/office/drawing/2014/main" id="{19CF0B71-E6D1-4E74-9C82-A43F2EEBC60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D7B7339-18CA-4EAD-83AE-F8E82B89523A}"/>
              </a:ext>
            </a:extLst>
          </p:cNvPr>
          <p:cNvSpPr>
            <a:spLocks noGrp="1"/>
          </p:cNvSpPr>
          <p:nvPr>
            <p:ph type="sldNum" sz="quarter" idx="12"/>
          </p:nvPr>
        </p:nvSpPr>
        <p:spPr/>
        <p:txBody>
          <a:bodyPr/>
          <a:lstStyle/>
          <a:p>
            <a:fld id="{F853EB7B-BA9A-4E74-B50E-4FB46254BAD2}" type="slidenum">
              <a:rPr lang="ko-KR" altLang="en-US" smtClean="0"/>
              <a:t>‹#›</a:t>
            </a:fld>
            <a:endParaRPr lang="ko-KR" altLang="en-US"/>
          </a:p>
        </p:txBody>
      </p:sp>
    </p:spTree>
    <p:extLst>
      <p:ext uri="{BB962C8B-B14F-4D97-AF65-F5344CB8AC3E}">
        <p14:creationId xmlns:p14="http://schemas.microsoft.com/office/powerpoint/2010/main" val="669285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CC3B128-D162-4C1D-968A-8632D40387BE}"/>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8B020FD5-E991-4828-B992-445E97C5E0FE}"/>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FA4CF9C-EDD3-465C-8606-23AAE0AE5E0D}"/>
              </a:ext>
            </a:extLst>
          </p:cNvPr>
          <p:cNvSpPr>
            <a:spLocks noGrp="1"/>
          </p:cNvSpPr>
          <p:nvPr>
            <p:ph type="dt" sz="half" idx="10"/>
          </p:nvPr>
        </p:nvSpPr>
        <p:spPr/>
        <p:txBody>
          <a:bodyPr/>
          <a:lstStyle/>
          <a:p>
            <a:fld id="{6D8D1704-D094-4FF8-B52B-1D803CCD6909}" type="datetimeFigureOut">
              <a:rPr lang="ko-KR" altLang="en-US" smtClean="0"/>
              <a:t>2020-10-17</a:t>
            </a:fld>
            <a:endParaRPr lang="ko-KR" altLang="en-US"/>
          </a:p>
        </p:txBody>
      </p:sp>
      <p:sp>
        <p:nvSpPr>
          <p:cNvPr id="5" name="바닥글 개체 틀 4">
            <a:extLst>
              <a:ext uri="{FF2B5EF4-FFF2-40B4-BE49-F238E27FC236}">
                <a16:creationId xmlns:a16="http://schemas.microsoft.com/office/drawing/2014/main" id="{54AA4BFD-35B2-49F4-B09B-62C3F568419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1E318A8-60D5-4F82-A697-124B93D85389}"/>
              </a:ext>
            </a:extLst>
          </p:cNvPr>
          <p:cNvSpPr>
            <a:spLocks noGrp="1"/>
          </p:cNvSpPr>
          <p:nvPr>
            <p:ph type="sldNum" sz="quarter" idx="12"/>
          </p:nvPr>
        </p:nvSpPr>
        <p:spPr/>
        <p:txBody>
          <a:bodyPr/>
          <a:lstStyle/>
          <a:p>
            <a:fld id="{F853EB7B-BA9A-4E74-B50E-4FB46254BAD2}" type="slidenum">
              <a:rPr lang="ko-KR" altLang="en-US" smtClean="0"/>
              <a:t>‹#›</a:t>
            </a:fld>
            <a:endParaRPr lang="ko-KR" altLang="en-US"/>
          </a:p>
        </p:txBody>
      </p:sp>
    </p:spTree>
    <p:extLst>
      <p:ext uri="{BB962C8B-B14F-4D97-AF65-F5344CB8AC3E}">
        <p14:creationId xmlns:p14="http://schemas.microsoft.com/office/powerpoint/2010/main" val="3851777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DC2CECC-759F-403A-BB4E-65B5E6CCF489}"/>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963A4B9F-35DD-455F-9A15-1E3E5B33FF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9CBCE111-CC37-457C-9387-B298FEFCBBDA}"/>
              </a:ext>
            </a:extLst>
          </p:cNvPr>
          <p:cNvSpPr>
            <a:spLocks noGrp="1"/>
          </p:cNvSpPr>
          <p:nvPr>
            <p:ph type="dt" sz="half" idx="10"/>
          </p:nvPr>
        </p:nvSpPr>
        <p:spPr/>
        <p:txBody>
          <a:bodyPr/>
          <a:lstStyle/>
          <a:p>
            <a:fld id="{6D8D1704-D094-4FF8-B52B-1D803CCD6909}" type="datetimeFigureOut">
              <a:rPr lang="ko-KR" altLang="en-US" smtClean="0"/>
              <a:t>2020-10-17</a:t>
            </a:fld>
            <a:endParaRPr lang="ko-KR" altLang="en-US"/>
          </a:p>
        </p:txBody>
      </p:sp>
      <p:sp>
        <p:nvSpPr>
          <p:cNvPr id="5" name="바닥글 개체 틀 4">
            <a:extLst>
              <a:ext uri="{FF2B5EF4-FFF2-40B4-BE49-F238E27FC236}">
                <a16:creationId xmlns:a16="http://schemas.microsoft.com/office/drawing/2014/main" id="{40BC9925-B3AB-4AED-867C-FA3E1F344C7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93F6568-1A47-4F52-8052-2441072A2B7F}"/>
              </a:ext>
            </a:extLst>
          </p:cNvPr>
          <p:cNvSpPr>
            <a:spLocks noGrp="1"/>
          </p:cNvSpPr>
          <p:nvPr>
            <p:ph type="sldNum" sz="quarter" idx="12"/>
          </p:nvPr>
        </p:nvSpPr>
        <p:spPr/>
        <p:txBody>
          <a:bodyPr/>
          <a:lstStyle/>
          <a:p>
            <a:fld id="{F853EB7B-BA9A-4E74-B50E-4FB46254BAD2}" type="slidenum">
              <a:rPr lang="ko-KR" altLang="en-US" smtClean="0"/>
              <a:t>‹#›</a:t>
            </a:fld>
            <a:endParaRPr lang="ko-KR" altLang="en-US"/>
          </a:p>
        </p:txBody>
      </p:sp>
    </p:spTree>
    <p:extLst>
      <p:ext uri="{BB962C8B-B14F-4D97-AF65-F5344CB8AC3E}">
        <p14:creationId xmlns:p14="http://schemas.microsoft.com/office/powerpoint/2010/main" val="262765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BF5DFC5-1016-4136-81F6-1BAFC80EC4B0}"/>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2DC78F3-0639-4630-8085-80E88323A27C}"/>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6A7A1701-7E11-4A63-8C13-880A31C9FA17}"/>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05B77FEC-ECFC-4D54-A970-B753E51BF441}"/>
              </a:ext>
            </a:extLst>
          </p:cNvPr>
          <p:cNvSpPr>
            <a:spLocks noGrp="1"/>
          </p:cNvSpPr>
          <p:nvPr>
            <p:ph type="dt" sz="half" idx="10"/>
          </p:nvPr>
        </p:nvSpPr>
        <p:spPr/>
        <p:txBody>
          <a:bodyPr/>
          <a:lstStyle/>
          <a:p>
            <a:fld id="{6D8D1704-D094-4FF8-B52B-1D803CCD6909}" type="datetimeFigureOut">
              <a:rPr lang="ko-KR" altLang="en-US" smtClean="0"/>
              <a:t>2020-10-17</a:t>
            </a:fld>
            <a:endParaRPr lang="ko-KR" altLang="en-US"/>
          </a:p>
        </p:txBody>
      </p:sp>
      <p:sp>
        <p:nvSpPr>
          <p:cNvPr id="6" name="바닥글 개체 틀 5">
            <a:extLst>
              <a:ext uri="{FF2B5EF4-FFF2-40B4-BE49-F238E27FC236}">
                <a16:creationId xmlns:a16="http://schemas.microsoft.com/office/drawing/2014/main" id="{481AA0D5-79E6-4246-8B18-727F9A49147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48DC3E7-B261-46F9-9783-6BF04255CE22}"/>
              </a:ext>
            </a:extLst>
          </p:cNvPr>
          <p:cNvSpPr>
            <a:spLocks noGrp="1"/>
          </p:cNvSpPr>
          <p:nvPr>
            <p:ph type="sldNum" sz="quarter" idx="12"/>
          </p:nvPr>
        </p:nvSpPr>
        <p:spPr/>
        <p:txBody>
          <a:bodyPr/>
          <a:lstStyle/>
          <a:p>
            <a:fld id="{F853EB7B-BA9A-4E74-B50E-4FB46254BAD2}" type="slidenum">
              <a:rPr lang="ko-KR" altLang="en-US" smtClean="0"/>
              <a:t>‹#›</a:t>
            </a:fld>
            <a:endParaRPr lang="ko-KR" altLang="en-US"/>
          </a:p>
        </p:txBody>
      </p:sp>
    </p:spTree>
    <p:extLst>
      <p:ext uri="{BB962C8B-B14F-4D97-AF65-F5344CB8AC3E}">
        <p14:creationId xmlns:p14="http://schemas.microsoft.com/office/powerpoint/2010/main" val="293131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9881BD8-366A-4125-A5B4-C44F4AFEA6ED}"/>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8B840E14-1A1D-480A-A0B8-6CC7C9B34F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BEB424FC-9991-4A36-9DB6-224C6D36B5A2}"/>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175497F4-7272-4107-AAB9-9638491B86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2F7DB5B8-CD2C-4410-925F-C03982DF0546}"/>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9286E708-497D-414A-A068-6A7A3D86CC00}"/>
              </a:ext>
            </a:extLst>
          </p:cNvPr>
          <p:cNvSpPr>
            <a:spLocks noGrp="1"/>
          </p:cNvSpPr>
          <p:nvPr>
            <p:ph type="dt" sz="half" idx="10"/>
          </p:nvPr>
        </p:nvSpPr>
        <p:spPr/>
        <p:txBody>
          <a:bodyPr/>
          <a:lstStyle/>
          <a:p>
            <a:fld id="{6D8D1704-D094-4FF8-B52B-1D803CCD6909}" type="datetimeFigureOut">
              <a:rPr lang="ko-KR" altLang="en-US" smtClean="0"/>
              <a:t>2020-10-17</a:t>
            </a:fld>
            <a:endParaRPr lang="ko-KR" altLang="en-US"/>
          </a:p>
        </p:txBody>
      </p:sp>
      <p:sp>
        <p:nvSpPr>
          <p:cNvPr id="8" name="바닥글 개체 틀 7">
            <a:extLst>
              <a:ext uri="{FF2B5EF4-FFF2-40B4-BE49-F238E27FC236}">
                <a16:creationId xmlns:a16="http://schemas.microsoft.com/office/drawing/2014/main" id="{65BED3C1-E1BD-4AA6-BE93-8231CEFBC663}"/>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FA90A44E-3AA6-48AF-88F0-30FDA5DF37E8}"/>
              </a:ext>
            </a:extLst>
          </p:cNvPr>
          <p:cNvSpPr>
            <a:spLocks noGrp="1"/>
          </p:cNvSpPr>
          <p:nvPr>
            <p:ph type="sldNum" sz="quarter" idx="12"/>
          </p:nvPr>
        </p:nvSpPr>
        <p:spPr/>
        <p:txBody>
          <a:bodyPr/>
          <a:lstStyle/>
          <a:p>
            <a:fld id="{F853EB7B-BA9A-4E74-B50E-4FB46254BAD2}" type="slidenum">
              <a:rPr lang="ko-KR" altLang="en-US" smtClean="0"/>
              <a:t>‹#›</a:t>
            </a:fld>
            <a:endParaRPr lang="ko-KR" altLang="en-US"/>
          </a:p>
        </p:txBody>
      </p:sp>
    </p:spTree>
    <p:extLst>
      <p:ext uri="{BB962C8B-B14F-4D97-AF65-F5344CB8AC3E}">
        <p14:creationId xmlns:p14="http://schemas.microsoft.com/office/powerpoint/2010/main" val="2477278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A5593C8-4C38-4DF2-B739-609633486AE5}"/>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ACFD1A2D-5458-475E-A9C7-0C57FBFCCDCE}"/>
              </a:ext>
            </a:extLst>
          </p:cNvPr>
          <p:cNvSpPr>
            <a:spLocks noGrp="1"/>
          </p:cNvSpPr>
          <p:nvPr>
            <p:ph type="dt" sz="half" idx="10"/>
          </p:nvPr>
        </p:nvSpPr>
        <p:spPr/>
        <p:txBody>
          <a:bodyPr/>
          <a:lstStyle/>
          <a:p>
            <a:fld id="{6D8D1704-D094-4FF8-B52B-1D803CCD6909}" type="datetimeFigureOut">
              <a:rPr lang="ko-KR" altLang="en-US" smtClean="0"/>
              <a:t>2020-10-17</a:t>
            </a:fld>
            <a:endParaRPr lang="ko-KR" altLang="en-US"/>
          </a:p>
        </p:txBody>
      </p:sp>
      <p:sp>
        <p:nvSpPr>
          <p:cNvPr id="4" name="바닥글 개체 틀 3">
            <a:extLst>
              <a:ext uri="{FF2B5EF4-FFF2-40B4-BE49-F238E27FC236}">
                <a16:creationId xmlns:a16="http://schemas.microsoft.com/office/drawing/2014/main" id="{B9B07B5A-5D1E-47F0-AAF9-CE63BA03F007}"/>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CCA9F68D-5245-49C2-AA12-B526723E1D75}"/>
              </a:ext>
            </a:extLst>
          </p:cNvPr>
          <p:cNvSpPr>
            <a:spLocks noGrp="1"/>
          </p:cNvSpPr>
          <p:nvPr>
            <p:ph type="sldNum" sz="quarter" idx="12"/>
          </p:nvPr>
        </p:nvSpPr>
        <p:spPr/>
        <p:txBody>
          <a:bodyPr/>
          <a:lstStyle/>
          <a:p>
            <a:fld id="{F853EB7B-BA9A-4E74-B50E-4FB46254BAD2}" type="slidenum">
              <a:rPr lang="ko-KR" altLang="en-US" smtClean="0"/>
              <a:t>‹#›</a:t>
            </a:fld>
            <a:endParaRPr lang="ko-KR" altLang="en-US"/>
          </a:p>
        </p:txBody>
      </p:sp>
    </p:spTree>
    <p:extLst>
      <p:ext uri="{BB962C8B-B14F-4D97-AF65-F5344CB8AC3E}">
        <p14:creationId xmlns:p14="http://schemas.microsoft.com/office/powerpoint/2010/main" val="116962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CCF891B9-CD11-4FFB-9487-3F0DF2D47E87}"/>
              </a:ext>
            </a:extLst>
          </p:cNvPr>
          <p:cNvSpPr>
            <a:spLocks noGrp="1"/>
          </p:cNvSpPr>
          <p:nvPr>
            <p:ph type="dt" sz="half" idx="10"/>
          </p:nvPr>
        </p:nvSpPr>
        <p:spPr/>
        <p:txBody>
          <a:bodyPr/>
          <a:lstStyle/>
          <a:p>
            <a:fld id="{6D8D1704-D094-4FF8-B52B-1D803CCD6909}" type="datetimeFigureOut">
              <a:rPr lang="ko-KR" altLang="en-US" smtClean="0"/>
              <a:t>2020-10-17</a:t>
            </a:fld>
            <a:endParaRPr lang="ko-KR" altLang="en-US"/>
          </a:p>
        </p:txBody>
      </p:sp>
      <p:sp>
        <p:nvSpPr>
          <p:cNvPr id="3" name="바닥글 개체 틀 2">
            <a:extLst>
              <a:ext uri="{FF2B5EF4-FFF2-40B4-BE49-F238E27FC236}">
                <a16:creationId xmlns:a16="http://schemas.microsoft.com/office/drawing/2014/main" id="{F62CCEC1-05C4-4463-813A-94181BF17E09}"/>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1B9AC577-4500-4D14-B2AD-1C68C94A24D4}"/>
              </a:ext>
            </a:extLst>
          </p:cNvPr>
          <p:cNvSpPr>
            <a:spLocks noGrp="1"/>
          </p:cNvSpPr>
          <p:nvPr>
            <p:ph type="sldNum" sz="quarter" idx="12"/>
          </p:nvPr>
        </p:nvSpPr>
        <p:spPr/>
        <p:txBody>
          <a:bodyPr/>
          <a:lstStyle/>
          <a:p>
            <a:fld id="{F853EB7B-BA9A-4E74-B50E-4FB46254BAD2}" type="slidenum">
              <a:rPr lang="ko-KR" altLang="en-US" smtClean="0"/>
              <a:t>‹#›</a:t>
            </a:fld>
            <a:endParaRPr lang="ko-KR" altLang="en-US"/>
          </a:p>
        </p:txBody>
      </p:sp>
    </p:spTree>
    <p:extLst>
      <p:ext uri="{BB962C8B-B14F-4D97-AF65-F5344CB8AC3E}">
        <p14:creationId xmlns:p14="http://schemas.microsoft.com/office/powerpoint/2010/main" val="2720225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B43C652-FA68-4183-A80A-163CF1A662C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AE86C26A-C629-4F0E-AFE2-BF57BB0FB2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053809A5-7D3C-47DF-B1C9-54E9BC65AA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5B4D9E9B-AF33-4932-A7E2-E6011677720B}"/>
              </a:ext>
            </a:extLst>
          </p:cNvPr>
          <p:cNvSpPr>
            <a:spLocks noGrp="1"/>
          </p:cNvSpPr>
          <p:nvPr>
            <p:ph type="dt" sz="half" idx="10"/>
          </p:nvPr>
        </p:nvSpPr>
        <p:spPr/>
        <p:txBody>
          <a:bodyPr/>
          <a:lstStyle/>
          <a:p>
            <a:fld id="{6D8D1704-D094-4FF8-B52B-1D803CCD6909}" type="datetimeFigureOut">
              <a:rPr lang="ko-KR" altLang="en-US" smtClean="0"/>
              <a:t>2020-10-17</a:t>
            </a:fld>
            <a:endParaRPr lang="ko-KR" altLang="en-US"/>
          </a:p>
        </p:txBody>
      </p:sp>
      <p:sp>
        <p:nvSpPr>
          <p:cNvPr id="6" name="바닥글 개체 틀 5">
            <a:extLst>
              <a:ext uri="{FF2B5EF4-FFF2-40B4-BE49-F238E27FC236}">
                <a16:creationId xmlns:a16="http://schemas.microsoft.com/office/drawing/2014/main" id="{B45434F2-81A9-4887-97DC-C7D208892783}"/>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9116D8B-3AB5-43E2-A37C-AE594C074D35}"/>
              </a:ext>
            </a:extLst>
          </p:cNvPr>
          <p:cNvSpPr>
            <a:spLocks noGrp="1"/>
          </p:cNvSpPr>
          <p:nvPr>
            <p:ph type="sldNum" sz="quarter" idx="12"/>
          </p:nvPr>
        </p:nvSpPr>
        <p:spPr/>
        <p:txBody>
          <a:bodyPr/>
          <a:lstStyle/>
          <a:p>
            <a:fld id="{F853EB7B-BA9A-4E74-B50E-4FB46254BAD2}" type="slidenum">
              <a:rPr lang="ko-KR" altLang="en-US" smtClean="0"/>
              <a:t>‹#›</a:t>
            </a:fld>
            <a:endParaRPr lang="ko-KR" altLang="en-US"/>
          </a:p>
        </p:txBody>
      </p:sp>
    </p:spTree>
    <p:extLst>
      <p:ext uri="{BB962C8B-B14F-4D97-AF65-F5344CB8AC3E}">
        <p14:creationId xmlns:p14="http://schemas.microsoft.com/office/powerpoint/2010/main" val="2802957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1A65F56-8730-4810-9EB2-358A034A1CD5}"/>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6C429A00-A7BB-49DA-8449-47E44C089E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FFA1B899-92C9-460D-8EAA-D7093A392B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46B8C0C6-07EB-43E0-ADC2-6D95A07AFD41}"/>
              </a:ext>
            </a:extLst>
          </p:cNvPr>
          <p:cNvSpPr>
            <a:spLocks noGrp="1"/>
          </p:cNvSpPr>
          <p:nvPr>
            <p:ph type="dt" sz="half" idx="10"/>
          </p:nvPr>
        </p:nvSpPr>
        <p:spPr/>
        <p:txBody>
          <a:bodyPr/>
          <a:lstStyle/>
          <a:p>
            <a:fld id="{6D8D1704-D094-4FF8-B52B-1D803CCD6909}" type="datetimeFigureOut">
              <a:rPr lang="ko-KR" altLang="en-US" smtClean="0"/>
              <a:t>2020-10-17</a:t>
            </a:fld>
            <a:endParaRPr lang="ko-KR" altLang="en-US"/>
          </a:p>
        </p:txBody>
      </p:sp>
      <p:sp>
        <p:nvSpPr>
          <p:cNvPr id="6" name="바닥글 개체 틀 5">
            <a:extLst>
              <a:ext uri="{FF2B5EF4-FFF2-40B4-BE49-F238E27FC236}">
                <a16:creationId xmlns:a16="http://schemas.microsoft.com/office/drawing/2014/main" id="{B9BB61FC-667C-469B-B8C0-8EB5ED67251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D8BE9809-CD9C-49AE-A8CD-029CCD632348}"/>
              </a:ext>
            </a:extLst>
          </p:cNvPr>
          <p:cNvSpPr>
            <a:spLocks noGrp="1"/>
          </p:cNvSpPr>
          <p:nvPr>
            <p:ph type="sldNum" sz="quarter" idx="12"/>
          </p:nvPr>
        </p:nvSpPr>
        <p:spPr/>
        <p:txBody>
          <a:bodyPr/>
          <a:lstStyle/>
          <a:p>
            <a:fld id="{F853EB7B-BA9A-4E74-B50E-4FB46254BAD2}" type="slidenum">
              <a:rPr lang="ko-KR" altLang="en-US" smtClean="0"/>
              <a:t>‹#›</a:t>
            </a:fld>
            <a:endParaRPr lang="ko-KR" altLang="en-US"/>
          </a:p>
        </p:txBody>
      </p:sp>
    </p:spTree>
    <p:extLst>
      <p:ext uri="{BB962C8B-B14F-4D97-AF65-F5344CB8AC3E}">
        <p14:creationId xmlns:p14="http://schemas.microsoft.com/office/powerpoint/2010/main" val="2737906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751BD903-0EC8-4E34-BDA5-ABD03C59B0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3B37C4CC-8828-4F80-AE7D-F9009FEEA6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8463D76-0DDC-4D34-942C-049A57F620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8D1704-D094-4FF8-B52B-1D803CCD6909}" type="datetimeFigureOut">
              <a:rPr lang="ko-KR" altLang="en-US" smtClean="0"/>
              <a:t>2020-10-17</a:t>
            </a:fld>
            <a:endParaRPr lang="ko-KR" altLang="en-US"/>
          </a:p>
        </p:txBody>
      </p:sp>
      <p:sp>
        <p:nvSpPr>
          <p:cNvPr id="5" name="바닥글 개체 틀 4">
            <a:extLst>
              <a:ext uri="{FF2B5EF4-FFF2-40B4-BE49-F238E27FC236}">
                <a16:creationId xmlns:a16="http://schemas.microsoft.com/office/drawing/2014/main" id="{3DCB4133-0724-4F6F-9222-CB54E1984E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87A8CF42-93DC-4A48-A9E5-E914A92062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3EB7B-BA9A-4E74-B50E-4FB46254BAD2}" type="slidenum">
              <a:rPr lang="ko-KR" altLang="en-US" smtClean="0"/>
              <a:t>‹#›</a:t>
            </a:fld>
            <a:endParaRPr lang="ko-KR" altLang="en-US"/>
          </a:p>
        </p:txBody>
      </p:sp>
    </p:spTree>
    <p:extLst>
      <p:ext uri="{BB962C8B-B14F-4D97-AF65-F5344CB8AC3E}">
        <p14:creationId xmlns:p14="http://schemas.microsoft.com/office/powerpoint/2010/main" val="376587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sciencedirect.com/science/article/pii/S2214635020302422#b13" TargetMode="External"/><Relationship Id="rId2" Type="http://schemas.openxmlformats.org/officeDocument/2006/relationships/hyperlink" Target="https://www.sciencedirect.com/science/article/pii/S2214635020302422#!" TargetMode="External"/><Relationship Id="rId1" Type="http://schemas.openxmlformats.org/officeDocument/2006/relationships/slideLayout" Target="../slideLayouts/slideLayout2.xml"/><Relationship Id="rId5" Type="http://schemas.openxmlformats.org/officeDocument/2006/relationships/hyperlink" Target="https://www.sciencedirect.com/science/article/pii/S2214635020302422#b7" TargetMode="External"/><Relationship Id="rId4" Type="http://schemas.openxmlformats.org/officeDocument/2006/relationships/hyperlink" Target="https://www.sciencedirect.com/science/article/pii/S2214635020302422#b33"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sciencedirect.com/science/article/pii/S2214635020302422#b13" TargetMode="External"/><Relationship Id="rId2" Type="http://schemas.openxmlformats.org/officeDocument/2006/relationships/hyperlink" Target="https://www.sciencedirect.com/science/article/pii/S2214635020302422#!" TargetMode="External"/><Relationship Id="rId1" Type="http://schemas.openxmlformats.org/officeDocument/2006/relationships/slideLayout" Target="../slideLayouts/slideLayout2.xml"/><Relationship Id="rId5" Type="http://schemas.openxmlformats.org/officeDocument/2006/relationships/hyperlink" Target="https://www.sciencedirect.com/science/article/pii/S2214635020302422#b7" TargetMode="External"/><Relationship Id="rId4" Type="http://schemas.openxmlformats.org/officeDocument/2006/relationships/hyperlink" Target="https://www.sciencedirect.com/science/article/pii/S2214635020302422#b3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5F58CF-FE0C-42D2-B92D-074A3DA62EC5}"/>
              </a:ext>
            </a:extLst>
          </p:cNvPr>
          <p:cNvSpPr>
            <a:spLocks noGrp="1"/>
          </p:cNvSpPr>
          <p:nvPr>
            <p:ph type="ctrTitle"/>
          </p:nvPr>
        </p:nvSpPr>
        <p:spPr>
          <a:xfrm>
            <a:off x="1524000" y="1600199"/>
            <a:ext cx="9144000" cy="1909763"/>
          </a:xfrm>
        </p:spPr>
        <p:txBody>
          <a:bodyPr>
            <a:noAutofit/>
          </a:bodyPr>
          <a:lstStyle/>
          <a:p>
            <a:pPr algn="l"/>
            <a:r>
              <a:rPr lang="en-US" altLang="ko-KR" sz="4000" dirty="0">
                <a:latin typeface="HY견고딕" panose="02030600000101010101" pitchFamily="18" charset="-127"/>
                <a:ea typeface="HY견고딕" panose="02030600000101010101" pitchFamily="18" charset="-127"/>
              </a:rPr>
              <a:t>An analysis of the impact of KOSPI by COVID-19	</a:t>
            </a:r>
            <a:endParaRPr lang="ko-KR" altLang="en-US" sz="4000" dirty="0">
              <a:latin typeface="HY견고딕" panose="02030600000101010101" pitchFamily="18" charset="-127"/>
              <a:ea typeface="HY견고딕" panose="02030600000101010101" pitchFamily="18" charset="-127"/>
            </a:endParaRPr>
          </a:p>
        </p:txBody>
      </p:sp>
      <p:sp>
        <p:nvSpPr>
          <p:cNvPr id="3" name="부제목 2">
            <a:extLst>
              <a:ext uri="{FF2B5EF4-FFF2-40B4-BE49-F238E27FC236}">
                <a16:creationId xmlns:a16="http://schemas.microsoft.com/office/drawing/2014/main" id="{36B69E39-D8AB-4305-8BCA-D04F47AB5E4D}"/>
              </a:ext>
            </a:extLst>
          </p:cNvPr>
          <p:cNvSpPr>
            <a:spLocks noGrp="1"/>
          </p:cNvSpPr>
          <p:nvPr>
            <p:ph type="subTitle" idx="1"/>
          </p:nvPr>
        </p:nvSpPr>
        <p:spPr/>
        <p:txBody>
          <a:bodyPr/>
          <a:lstStyle/>
          <a:p>
            <a:r>
              <a:rPr lang="ko-KR" altLang="en-US" dirty="0">
                <a:latin typeface="HY견고딕" panose="02030600000101010101" pitchFamily="18" charset="-127"/>
                <a:ea typeface="HY견고딕" panose="02030600000101010101" pitchFamily="18" charset="-127"/>
              </a:rPr>
              <a:t>유재범</a:t>
            </a:r>
            <a:endParaRPr lang="en-US" altLang="ko-KR" dirty="0">
              <a:latin typeface="HY견고딕" panose="02030600000101010101" pitchFamily="18" charset="-127"/>
              <a:ea typeface="HY견고딕" panose="02030600000101010101" pitchFamily="18" charset="-127"/>
            </a:endParaRPr>
          </a:p>
          <a:p>
            <a:r>
              <a:rPr lang="ko-KR" altLang="en-US" dirty="0" err="1">
                <a:latin typeface="HY견고딕" panose="02030600000101010101" pitchFamily="18" charset="-127"/>
                <a:ea typeface="HY견고딕" panose="02030600000101010101" pitchFamily="18" charset="-127"/>
              </a:rPr>
              <a:t>박강민</a:t>
            </a:r>
            <a:r>
              <a:rPr lang="ko-KR" altLang="en-US" dirty="0">
                <a:latin typeface="HY견고딕" panose="02030600000101010101" pitchFamily="18" charset="-127"/>
                <a:ea typeface="HY견고딕" panose="02030600000101010101" pitchFamily="18" charset="-127"/>
              </a:rPr>
              <a:t> </a:t>
            </a:r>
          </a:p>
        </p:txBody>
      </p:sp>
    </p:spTree>
    <p:extLst>
      <p:ext uri="{BB962C8B-B14F-4D97-AF65-F5344CB8AC3E}">
        <p14:creationId xmlns:p14="http://schemas.microsoft.com/office/powerpoint/2010/main" val="3187230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74F4A88-25DD-4C8C-B377-25439F6EC92D}"/>
              </a:ext>
            </a:extLst>
          </p:cNvPr>
          <p:cNvSpPr>
            <a:spLocks noGrp="1"/>
          </p:cNvSpPr>
          <p:nvPr>
            <p:ph type="title"/>
          </p:nvPr>
        </p:nvSpPr>
        <p:spPr>
          <a:xfrm>
            <a:off x="0" y="8829"/>
            <a:ext cx="12192000" cy="811304"/>
          </a:xfrm>
          <a:ln w="38100">
            <a:solidFill>
              <a:schemeClr val="bg1"/>
            </a:solidFill>
          </a:ln>
        </p:spPr>
        <p:txBody>
          <a:bodyPr>
            <a:noAutofit/>
          </a:bodyPr>
          <a:lstStyle/>
          <a:p>
            <a:pPr algn="ctr"/>
            <a:r>
              <a:rPr lang="en-US" altLang="ko-KR" sz="3200" dirty="0">
                <a:latin typeface="HY견고딕" panose="02030600000101010101" pitchFamily="18" charset="-127"/>
                <a:ea typeface="HY견고딕" panose="02030600000101010101" pitchFamily="18" charset="-127"/>
              </a:rPr>
              <a:t>Motivation </a:t>
            </a:r>
            <a:endParaRPr lang="ko-KR" altLang="en-US" sz="3200" dirty="0"/>
          </a:p>
        </p:txBody>
      </p:sp>
      <p:sp>
        <p:nvSpPr>
          <p:cNvPr id="6" name="내용 개체 틀 5">
            <a:extLst>
              <a:ext uri="{FF2B5EF4-FFF2-40B4-BE49-F238E27FC236}">
                <a16:creationId xmlns:a16="http://schemas.microsoft.com/office/drawing/2014/main" id="{D980932B-03EF-48D2-BB1F-CC82EC4C4E32}"/>
              </a:ext>
            </a:extLst>
          </p:cNvPr>
          <p:cNvSpPr>
            <a:spLocks noGrp="1"/>
          </p:cNvSpPr>
          <p:nvPr>
            <p:ph idx="1"/>
          </p:nvPr>
        </p:nvSpPr>
        <p:spPr>
          <a:xfrm>
            <a:off x="346229" y="1038687"/>
            <a:ext cx="11381173" cy="5450890"/>
          </a:xfrm>
        </p:spPr>
        <p:txBody>
          <a:bodyPr>
            <a:normAutofit fontScale="77500" lnSpcReduction="20000"/>
          </a:bodyPr>
          <a:lstStyle/>
          <a:p>
            <a:pPr marL="0" indent="0">
              <a:buNone/>
            </a:pPr>
            <a:r>
              <a:rPr lang="en-US" altLang="ko-KR" b="1" i="0" dirty="0">
                <a:solidFill>
                  <a:srgbClr val="505050"/>
                </a:solidFill>
                <a:effectLst/>
                <a:latin typeface="NexusSerif"/>
              </a:rPr>
              <a:t>- “Economic impact of government interventions during the COVID-19 pandemic: International evidence from financial markets" </a:t>
            </a:r>
            <a:r>
              <a:rPr lang="en-US" altLang="ko-KR" b="1" i="0" u="none" strike="noStrike" dirty="0" err="1">
                <a:solidFill>
                  <a:srgbClr val="E9711C"/>
                </a:solidFill>
                <a:effectLst/>
                <a:latin typeface="NexusSans"/>
                <a:hlinkClick r:id="rId2"/>
              </a:rPr>
              <a:t>Badar</a:t>
            </a:r>
            <a:r>
              <a:rPr lang="en-US" altLang="ko-KR" b="1" i="0" u="none" strike="noStrike" dirty="0">
                <a:solidFill>
                  <a:srgbClr val="E9711C"/>
                </a:solidFill>
                <a:effectLst/>
                <a:latin typeface="NexusSans"/>
                <a:hlinkClick r:id="rId2"/>
              </a:rPr>
              <a:t> </a:t>
            </a:r>
            <a:r>
              <a:rPr lang="en-US" altLang="ko-KR" b="1" i="0" u="none" strike="noStrike" dirty="0" err="1">
                <a:solidFill>
                  <a:srgbClr val="E9711C"/>
                </a:solidFill>
                <a:effectLst/>
                <a:latin typeface="NexusSans"/>
                <a:hlinkClick r:id="rId2"/>
              </a:rPr>
              <a:t>NadeemAshra</a:t>
            </a:r>
            <a:endParaRPr lang="en-US" altLang="ko-KR" b="1" i="0" u="none" strike="noStrike" dirty="0">
              <a:solidFill>
                <a:srgbClr val="E9711C"/>
              </a:solidFill>
              <a:effectLst/>
              <a:latin typeface="NexusSans"/>
            </a:endParaRPr>
          </a:p>
          <a:p>
            <a:pPr marL="0" indent="0">
              <a:buNone/>
            </a:pPr>
            <a:r>
              <a:rPr lang="en-US" altLang="ko-KR" b="0" i="0" dirty="0">
                <a:solidFill>
                  <a:srgbClr val="2E2E2E"/>
                </a:solidFill>
                <a:effectLst/>
                <a:latin typeface="NexusSerif"/>
              </a:rPr>
              <a:t>We postulate that these government actions have both direct and indirect effects on stock market returns. For the direct effects, social distancing measures might have direct negative effect on stock market returns by adversely affecting economic activity. On the contrary, government containment and health response, and income support packages are likely to lead to positive market reaction by enhancing the investors’ confidence and reducing the adverse economic effects due to the disease.</a:t>
            </a:r>
            <a:endParaRPr lang="en-US" altLang="ko-KR" b="0" i="0" u="none" strike="noStrike" dirty="0">
              <a:solidFill>
                <a:srgbClr val="E9711C"/>
              </a:solidFill>
              <a:effectLst/>
              <a:latin typeface="NexusSans"/>
            </a:endParaRPr>
          </a:p>
          <a:p>
            <a:pPr marL="0" indent="0">
              <a:buNone/>
            </a:pPr>
            <a:r>
              <a:rPr lang="en-US" altLang="ko-KR" b="1" i="0" u="none" strike="noStrike" dirty="0">
                <a:solidFill>
                  <a:srgbClr val="E9711C"/>
                </a:solidFill>
                <a:effectLst/>
                <a:latin typeface="NexusSans"/>
              </a:rPr>
              <a:t>- “</a:t>
            </a:r>
            <a:r>
              <a:rPr lang="en-US" altLang="ko-KR" b="1" i="0" dirty="0">
                <a:solidFill>
                  <a:srgbClr val="323232"/>
                </a:solidFill>
                <a:effectLst/>
                <a:latin typeface="NexusSans"/>
              </a:rPr>
              <a:t>COVID-19 and finance: Agendas for future research</a:t>
            </a:r>
            <a:r>
              <a:rPr lang="en-US" altLang="ko-KR" b="1" i="0" u="none" strike="noStrike" dirty="0">
                <a:solidFill>
                  <a:srgbClr val="E9711C"/>
                </a:solidFill>
                <a:effectLst/>
                <a:latin typeface="NexusSans"/>
              </a:rPr>
              <a:t>” </a:t>
            </a:r>
            <a:r>
              <a:rPr lang="en-US" altLang="ko-KR" b="1" i="0" dirty="0">
                <a:solidFill>
                  <a:srgbClr val="505050"/>
                </a:solidFill>
                <a:effectLst/>
                <a:latin typeface="NexusSans"/>
              </a:rPr>
              <a:t>John W. Goodell</a:t>
            </a:r>
          </a:p>
          <a:p>
            <a:pPr marL="0" indent="0">
              <a:buNone/>
            </a:pPr>
            <a:r>
              <a:rPr lang="en-US" altLang="ko-KR" b="1" i="0" u="none" strike="noStrike" dirty="0">
                <a:solidFill>
                  <a:srgbClr val="E9711C"/>
                </a:solidFill>
                <a:effectLst/>
                <a:latin typeface="NexusSans"/>
              </a:rPr>
              <a:t>“</a:t>
            </a:r>
            <a:r>
              <a:rPr lang="en-US" altLang="ko-KR" b="1" i="0" dirty="0">
                <a:solidFill>
                  <a:srgbClr val="323232"/>
                </a:solidFill>
                <a:effectLst/>
                <a:latin typeface="NexusSans"/>
              </a:rPr>
              <a:t>Rethinking financial contagion: Information transmission mechanism during the COVID-19 pandemic</a:t>
            </a:r>
            <a:r>
              <a:rPr lang="en-US" altLang="ko-KR" b="1" i="0" u="none" strike="noStrike" dirty="0">
                <a:solidFill>
                  <a:srgbClr val="E9711C"/>
                </a:solidFill>
                <a:effectLst/>
                <a:latin typeface="NexusSans"/>
              </a:rPr>
              <a:t>” </a:t>
            </a:r>
            <a:r>
              <a:rPr lang="en-US" altLang="ko-KR" b="1" i="0" dirty="0" err="1">
                <a:solidFill>
                  <a:srgbClr val="323232"/>
                </a:solidFill>
                <a:effectLst/>
                <a:latin typeface="NexusSans"/>
              </a:rPr>
              <a:t>Yarovaya</a:t>
            </a:r>
            <a:r>
              <a:rPr lang="en-US" altLang="ko-KR" b="1" i="0" dirty="0">
                <a:solidFill>
                  <a:srgbClr val="323232"/>
                </a:solidFill>
                <a:effectLst/>
                <a:latin typeface="NexusSans"/>
              </a:rPr>
              <a:t> L., </a:t>
            </a:r>
            <a:r>
              <a:rPr lang="en-US" altLang="ko-KR" b="1" i="0" dirty="0" err="1">
                <a:solidFill>
                  <a:srgbClr val="323232"/>
                </a:solidFill>
                <a:effectLst/>
                <a:latin typeface="NexusSans"/>
              </a:rPr>
              <a:t>Brzeszczynski</a:t>
            </a:r>
            <a:r>
              <a:rPr lang="en-US" altLang="ko-KR" b="1" i="0" dirty="0">
                <a:solidFill>
                  <a:srgbClr val="323232"/>
                </a:solidFill>
                <a:effectLst/>
                <a:latin typeface="NexusSans"/>
              </a:rPr>
              <a:t> J., Goodell J.W., Lucey B.M., Lau C.K.</a:t>
            </a:r>
            <a:endParaRPr lang="en-US" altLang="ko-KR" b="1" i="0" u="none" strike="noStrike" dirty="0">
              <a:solidFill>
                <a:srgbClr val="E9711C"/>
              </a:solidFill>
              <a:effectLst/>
              <a:latin typeface="NexusSans"/>
            </a:endParaRPr>
          </a:p>
          <a:p>
            <a:pPr marL="0" indent="0">
              <a:buNone/>
            </a:pPr>
            <a:r>
              <a:rPr lang="en-US" altLang="ko-KR" b="0" i="0" dirty="0">
                <a:solidFill>
                  <a:srgbClr val="2E2E2E"/>
                </a:solidFill>
                <a:effectLst/>
                <a:latin typeface="NexusSerif"/>
              </a:rPr>
              <a:t> In this regard, recent literature surveys by </a:t>
            </a:r>
            <a:r>
              <a:rPr lang="en-US" altLang="ko-KR" b="0" i="0" u="none" strike="noStrike" dirty="0">
                <a:solidFill>
                  <a:srgbClr val="0C7DBB"/>
                </a:solidFill>
                <a:effectLst/>
                <a:latin typeface="NexusSerif"/>
                <a:hlinkClick r:id="rId3"/>
              </a:rPr>
              <a:t>Goodell (2020)</a:t>
            </a:r>
            <a:r>
              <a:rPr lang="en-US" altLang="ko-KR" b="0" i="0" dirty="0">
                <a:solidFill>
                  <a:srgbClr val="2E2E2E"/>
                </a:solidFill>
                <a:effectLst/>
                <a:latin typeface="NexusSerif"/>
              </a:rPr>
              <a:t> and </a:t>
            </a:r>
            <a:r>
              <a:rPr lang="en-US" altLang="ko-KR" b="0" i="0" u="none" strike="noStrike" dirty="0" err="1">
                <a:solidFill>
                  <a:srgbClr val="0C7DBB"/>
                </a:solidFill>
                <a:effectLst/>
                <a:latin typeface="NexusSerif"/>
                <a:hlinkClick r:id="rId4"/>
              </a:rPr>
              <a:t>Yarovaya</a:t>
            </a:r>
            <a:r>
              <a:rPr lang="en-US" altLang="ko-KR" b="0" i="0" u="none" strike="noStrike" dirty="0">
                <a:solidFill>
                  <a:srgbClr val="0C7DBB"/>
                </a:solidFill>
                <a:effectLst/>
                <a:latin typeface="NexusSerif"/>
                <a:hlinkClick r:id="rId4"/>
              </a:rPr>
              <a:t> et al. (2020)</a:t>
            </a:r>
            <a:r>
              <a:rPr lang="en-US" altLang="ko-KR" b="0" i="0" dirty="0">
                <a:solidFill>
                  <a:srgbClr val="2E2E2E"/>
                </a:solidFill>
                <a:effectLst/>
                <a:latin typeface="NexusSerif"/>
              </a:rPr>
              <a:t> suggest that COVID-19 pandemic might have important impact on the functioning of financial sector and is a promising research domain. </a:t>
            </a:r>
          </a:p>
          <a:p>
            <a:pPr marL="0" indent="0">
              <a:buNone/>
            </a:pPr>
            <a:r>
              <a:rPr lang="en-US" altLang="ko-KR" b="1" i="0" dirty="0">
                <a:solidFill>
                  <a:srgbClr val="323232"/>
                </a:solidFill>
                <a:effectLst/>
                <a:latin typeface="NexusSans"/>
              </a:rPr>
              <a:t>- “The Unprecedented Stock Market Reaction to COVID-19: </a:t>
            </a:r>
            <a:r>
              <a:rPr lang="en-US" altLang="ko-KR" b="1" i="0" dirty="0" err="1">
                <a:solidFill>
                  <a:srgbClr val="323232"/>
                </a:solidFill>
                <a:effectLst/>
                <a:latin typeface="NexusSans"/>
              </a:rPr>
              <a:t>Covid</a:t>
            </a:r>
            <a:r>
              <a:rPr lang="en-US" altLang="ko-KR" b="1" i="0" dirty="0">
                <a:solidFill>
                  <a:srgbClr val="323232"/>
                </a:solidFill>
                <a:effectLst/>
                <a:latin typeface="NexusSans"/>
              </a:rPr>
              <a:t> Economics: Vetted and Real-Time Papers 1”</a:t>
            </a:r>
          </a:p>
          <a:p>
            <a:pPr marL="0" indent="0">
              <a:buNone/>
            </a:pPr>
            <a:r>
              <a:rPr lang="en-US" altLang="ko-KR" b="1" i="0" dirty="0">
                <a:solidFill>
                  <a:srgbClr val="323232"/>
                </a:solidFill>
                <a:effectLst/>
                <a:latin typeface="NexusSans"/>
              </a:rPr>
              <a:t>Baker S., Bloom N., Davis S.J., </a:t>
            </a:r>
            <a:r>
              <a:rPr lang="en-US" altLang="ko-KR" b="1" i="0" dirty="0" err="1">
                <a:solidFill>
                  <a:srgbClr val="323232"/>
                </a:solidFill>
                <a:effectLst/>
                <a:latin typeface="NexusSans"/>
              </a:rPr>
              <a:t>Kost</a:t>
            </a:r>
            <a:r>
              <a:rPr lang="en-US" altLang="ko-KR" b="1" i="0" dirty="0">
                <a:solidFill>
                  <a:srgbClr val="323232"/>
                </a:solidFill>
                <a:effectLst/>
                <a:latin typeface="NexusSans"/>
              </a:rPr>
              <a:t> K., </a:t>
            </a:r>
            <a:r>
              <a:rPr lang="en-US" altLang="ko-KR" b="1" i="0" dirty="0" err="1">
                <a:solidFill>
                  <a:srgbClr val="323232"/>
                </a:solidFill>
                <a:effectLst/>
                <a:latin typeface="NexusSans"/>
              </a:rPr>
              <a:t>Sammon</a:t>
            </a:r>
            <a:r>
              <a:rPr lang="en-US" altLang="ko-KR" b="1" i="0" dirty="0">
                <a:solidFill>
                  <a:srgbClr val="323232"/>
                </a:solidFill>
                <a:effectLst/>
                <a:latin typeface="NexusSans"/>
              </a:rPr>
              <a:t> M., </a:t>
            </a:r>
            <a:r>
              <a:rPr lang="en-US" altLang="ko-KR" b="1" i="0" dirty="0" err="1">
                <a:solidFill>
                  <a:srgbClr val="323232"/>
                </a:solidFill>
                <a:effectLst/>
                <a:latin typeface="NexusSans"/>
              </a:rPr>
              <a:t>Viratyosin</a:t>
            </a:r>
            <a:r>
              <a:rPr lang="en-US" altLang="ko-KR" b="1" i="0" dirty="0">
                <a:solidFill>
                  <a:srgbClr val="323232"/>
                </a:solidFill>
                <a:effectLst/>
                <a:latin typeface="NexusSans"/>
              </a:rPr>
              <a:t> T.</a:t>
            </a:r>
            <a:endParaRPr lang="en-US" altLang="ko-KR" b="1" i="0" dirty="0">
              <a:solidFill>
                <a:srgbClr val="2E2E2E"/>
              </a:solidFill>
              <a:effectLst/>
              <a:latin typeface="NexusSerif"/>
            </a:endParaRPr>
          </a:p>
          <a:p>
            <a:pPr marL="0" indent="0">
              <a:buNone/>
            </a:pPr>
            <a:r>
              <a:rPr lang="en-US" altLang="ko-KR" u="none" strike="noStrike" dirty="0">
                <a:solidFill>
                  <a:srgbClr val="2E2E2E"/>
                </a:solidFill>
                <a:latin typeface="NexusSerif"/>
                <a:hlinkClick r:id="rId5"/>
              </a:rPr>
              <a:t>- </a:t>
            </a:r>
            <a:r>
              <a:rPr lang="en-US" altLang="ko-KR" b="0" i="0" u="none" strike="noStrike" dirty="0">
                <a:solidFill>
                  <a:srgbClr val="0C7DBB"/>
                </a:solidFill>
                <a:effectLst/>
                <a:latin typeface="NexusSerif"/>
                <a:hlinkClick r:id="rId5"/>
              </a:rPr>
              <a:t>Baker et al. (2020)</a:t>
            </a:r>
            <a:r>
              <a:rPr lang="en-US" altLang="ko-KR" b="0" i="0" dirty="0">
                <a:solidFill>
                  <a:srgbClr val="2E2E2E"/>
                </a:solidFill>
                <a:effectLst/>
                <a:latin typeface="NexusSerif"/>
              </a:rPr>
              <a:t> compared the reaction of US stock market to various infectious diseases and found that COVID-19 has inflicted the unprecedented volatility. </a:t>
            </a:r>
            <a:endParaRPr lang="en-US" altLang="ko-KR" b="0" i="0" dirty="0">
              <a:solidFill>
                <a:srgbClr val="505050"/>
              </a:solidFill>
              <a:effectLst/>
              <a:latin typeface="NexusSerif"/>
            </a:endParaRPr>
          </a:p>
          <a:p>
            <a:pPr marL="0" indent="0">
              <a:buNone/>
            </a:pPr>
            <a:endParaRPr lang="ko-KR" altLang="en-US" dirty="0"/>
          </a:p>
        </p:txBody>
      </p:sp>
      <p:cxnSp>
        <p:nvCxnSpPr>
          <p:cNvPr id="4" name="직선 연결선 3">
            <a:extLst>
              <a:ext uri="{FF2B5EF4-FFF2-40B4-BE49-F238E27FC236}">
                <a16:creationId xmlns:a16="http://schemas.microsoft.com/office/drawing/2014/main" id="{2F916002-30E1-47C0-A8DA-66DD5CF10BD0}"/>
              </a:ext>
            </a:extLst>
          </p:cNvPr>
          <p:cNvCxnSpPr/>
          <p:nvPr/>
        </p:nvCxnSpPr>
        <p:spPr>
          <a:xfrm>
            <a:off x="4351538" y="820133"/>
            <a:ext cx="348892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4817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74F4A88-25DD-4C8C-B377-25439F6EC92D}"/>
              </a:ext>
            </a:extLst>
          </p:cNvPr>
          <p:cNvSpPr>
            <a:spLocks noGrp="1"/>
          </p:cNvSpPr>
          <p:nvPr>
            <p:ph type="title"/>
          </p:nvPr>
        </p:nvSpPr>
        <p:spPr>
          <a:xfrm>
            <a:off x="0" y="8829"/>
            <a:ext cx="12192000" cy="811304"/>
          </a:xfrm>
          <a:ln w="38100">
            <a:solidFill>
              <a:schemeClr val="bg1"/>
            </a:solidFill>
          </a:ln>
        </p:spPr>
        <p:txBody>
          <a:bodyPr>
            <a:noAutofit/>
          </a:bodyPr>
          <a:lstStyle/>
          <a:p>
            <a:r>
              <a:rPr lang="en-US" altLang="ko-KR" sz="3200" dirty="0">
                <a:latin typeface="HY견고딕" panose="02030600000101010101" pitchFamily="18" charset="-127"/>
                <a:ea typeface="HY견고딕" panose="02030600000101010101" pitchFamily="18" charset="-127"/>
              </a:rPr>
              <a:t>An analysis of the impact of KOSPI by COVID-19	</a:t>
            </a:r>
            <a:endParaRPr lang="ko-KR" altLang="en-US" sz="3200" dirty="0"/>
          </a:p>
        </p:txBody>
      </p:sp>
      <p:sp>
        <p:nvSpPr>
          <p:cNvPr id="6" name="내용 개체 틀 5">
            <a:extLst>
              <a:ext uri="{FF2B5EF4-FFF2-40B4-BE49-F238E27FC236}">
                <a16:creationId xmlns:a16="http://schemas.microsoft.com/office/drawing/2014/main" id="{D980932B-03EF-48D2-BB1F-CC82EC4C4E32}"/>
              </a:ext>
            </a:extLst>
          </p:cNvPr>
          <p:cNvSpPr>
            <a:spLocks noGrp="1"/>
          </p:cNvSpPr>
          <p:nvPr>
            <p:ph idx="1"/>
          </p:nvPr>
        </p:nvSpPr>
        <p:spPr>
          <a:xfrm>
            <a:off x="346229" y="1038687"/>
            <a:ext cx="11381173" cy="5450890"/>
          </a:xfrm>
        </p:spPr>
        <p:txBody>
          <a:bodyPr>
            <a:normAutofit fontScale="77500" lnSpcReduction="20000"/>
          </a:bodyPr>
          <a:lstStyle/>
          <a:p>
            <a:pPr marL="0" indent="0">
              <a:buNone/>
            </a:pPr>
            <a:r>
              <a:rPr lang="en-US" altLang="ko-KR" b="1" i="0" dirty="0">
                <a:solidFill>
                  <a:srgbClr val="505050"/>
                </a:solidFill>
                <a:effectLst/>
                <a:latin typeface="NexusSerif"/>
              </a:rPr>
              <a:t>- “Economic impact of government interventions during the COVID-19 pandemic: International evidence from financial markets" </a:t>
            </a:r>
            <a:r>
              <a:rPr lang="en-US" altLang="ko-KR" b="1" i="0" u="none" strike="noStrike" dirty="0" err="1">
                <a:solidFill>
                  <a:srgbClr val="E9711C"/>
                </a:solidFill>
                <a:effectLst/>
                <a:latin typeface="NexusSans"/>
                <a:hlinkClick r:id="rId2"/>
              </a:rPr>
              <a:t>Badar</a:t>
            </a:r>
            <a:r>
              <a:rPr lang="en-US" altLang="ko-KR" b="1" i="0" u="none" strike="noStrike" dirty="0">
                <a:solidFill>
                  <a:srgbClr val="E9711C"/>
                </a:solidFill>
                <a:effectLst/>
                <a:latin typeface="NexusSans"/>
                <a:hlinkClick r:id="rId2"/>
              </a:rPr>
              <a:t> </a:t>
            </a:r>
            <a:r>
              <a:rPr lang="en-US" altLang="ko-KR" b="1" i="0" u="none" strike="noStrike" dirty="0" err="1">
                <a:solidFill>
                  <a:srgbClr val="E9711C"/>
                </a:solidFill>
                <a:effectLst/>
                <a:latin typeface="NexusSans"/>
                <a:hlinkClick r:id="rId2"/>
              </a:rPr>
              <a:t>NadeemAshra</a:t>
            </a:r>
            <a:endParaRPr lang="en-US" altLang="ko-KR" b="1" i="0" u="none" strike="noStrike" dirty="0">
              <a:solidFill>
                <a:srgbClr val="E9711C"/>
              </a:solidFill>
              <a:effectLst/>
              <a:latin typeface="NexusSans"/>
            </a:endParaRPr>
          </a:p>
          <a:p>
            <a:pPr marL="0" indent="0">
              <a:buNone/>
            </a:pPr>
            <a:r>
              <a:rPr lang="en-US" altLang="ko-KR" b="0" i="0" dirty="0">
                <a:solidFill>
                  <a:srgbClr val="2E2E2E"/>
                </a:solidFill>
                <a:effectLst/>
                <a:latin typeface="NexusSerif"/>
              </a:rPr>
              <a:t>We postulate that these government actions have both direct and indirect effects on stock market returns. For the direct effects, social distancing measures might have direct negative effect on stock market returns by adversely affecting economic activity. On the contrary, government containment and health response, and income support packages are likely to lead to positive market reaction by enhancing the investors’ confidence and reducing the adverse economic effects due to the disease.</a:t>
            </a:r>
            <a:endParaRPr lang="en-US" altLang="ko-KR" b="0" i="0" u="none" strike="noStrike" dirty="0">
              <a:solidFill>
                <a:srgbClr val="E9711C"/>
              </a:solidFill>
              <a:effectLst/>
              <a:latin typeface="NexusSans"/>
            </a:endParaRPr>
          </a:p>
          <a:p>
            <a:pPr marL="0" indent="0">
              <a:buNone/>
            </a:pPr>
            <a:r>
              <a:rPr lang="en-US" altLang="ko-KR" b="1" i="0" u="none" strike="noStrike" dirty="0">
                <a:solidFill>
                  <a:srgbClr val="E9711C"/>
                </a:solidFill>
                <a:effectLst/>
                <a:latin typeface="NexusSans"/>
              </a:rPr>
              <a:t>- “</a:t>
            </a:r>
            <a:r>
              <a:rPr lang="en-US" altLang="ko-KR" b="1" i="0" dirty="0">
                <a:solidFill>
                  <a:srgbClr val="323232"/>
                </a:solidFill>
                <a:effectLst/>
                <a:latin typeface="NexusSans"/>
              </a:rPr>
              <a:t>COVID-19 and finance: Agendas for future research</a:t>
            </a:r>
            <a:r>
              <a:rPr lang="en-US" altLang="ko-KR" b="1" i="0" u="none" strike="noStrike" dirty="0">
                <a:solidFill>
                  <a:srgbClr val="E9711C"/>
                </a:solidFill>
                <a:effectLst/>
                <a:latin typeface="NexusSans"/>
              </a:rPr>
              <a:t>” </a:t>
            </a:r>
            <a:r>
              <a:rPr lang="en-US" altLang="ko-KR" b="1" i="0" dirty="0">
                <a:solidFill>
                  <a:srgbClr val="505050"/>
                </a:solidFill>
                <a:effectLst/>
                <a:latin typeface="NexusSans"/>
              </a:rPr>
              <a:t>John W. Goodell</a:t>
            </a:r>
          </a:p>
          <a:p>
            <a:pPr marL="0" indent="0">
              <a:buNone/>
            </a:pPr>
            <a:r>
              <a:rPr lang="en-US" altLang="ko-KR" b="1" i="0" u="none" strike="noStrike" dirty="0">
                <a:solidFill>
                  <a:srgbClr val="E9711C"/>
                </a:solidFill>
                <a:effectLst/>
                <a:latin typeface="NexusSans"/>
              </a:rPr>
              <a:t>“</a:t>
            </a:r>
            <a:r>
              <a:rPr lang="en-US" altLang="ko-KR" b="1" i="0" dirty="0">
                <a:solidFill>
                  <a:srgbClr val="323232"/>
                </a:solidFill>
                <a:effectLst/>
                <a:latin typeface="NexusSans"/>
              </a:rPr>
              <a:t>Rethinking financial contagion: Information transmission mechanism during the COVID-19 pandemic</a:t>
            </a:r>
            <a:r>
              <a:rPr lang="en-US" altLang="ko-KR" b="1" i="0" u="none" strike="noStrike" dirty="0">
                <a:solidFill>
                  <a:srgbClr val="E9711C"/>
                </a:solidFill>
                <a:effectLst/>
                <a:latin typeface="NexusSans"/>
              </a:rPr>
              <a:t>” </a:t>
            </a:r>
            <a:r>
              <a:rPr lang="en-US" altLang="ko-KR" b="1" i="0" dirty="0" err="1">
                <a:solidFill>
                  <a:srgbClr val="323232"/>
                </a:solidFill>
                <a:effectLst/>
                <a:latin typeface="NexusSans"/>
              </a:rPr>
              <a:t>Yarovaya</a:t>
            </a:r>
            <a:r>
              <a:rPr lang="en-US" altLang="ko-KR" b="1" i="0" dirty="0">
                <a:solidFill>
                  <a:srgbClr val="323232"/>
                </a:solidFill>
                <a:effectLst/>
                <a:latin typeface="NexusSans"/>
              </a:rPr>
              <a:t> L., </a:t>
            </a:r>
            <a:r>
              <a:rPr lang="en-US" altLang="ko-KR" b="1" i="0" dirty="0" err="1">
                <a:solidFill>
                  <a:srgbClr val="323232"/>
                </a:solidFill>
                <a:effectLst/>
                <a:latin typeface="NexusSans"/>
              </a:rPr>
              <a:t>Brzeszczynski</a:t>
            </a:r>
            <a:r>
              <a:rPr lang="en-US" altLang="ko-KR" b="1" i="0" dirty="0">
                <a:solidFill>
                  <a:srgbClr val="323232"/>
                </a:solidFill>
                <a:effectLst/>
                <a:latin typeface="NexusSans"/>
              </a:rPr>
              <a:t> J., Goodell J.W., Lucey B.M., Lau C.K.</a:t>
            </a:r>
            <a:endParaRPr lang="en-US" altLang="ko-KR" b="1" i="0" u="none" strike="noStrike" dirty="0">
              <a:solidFill>
                <a:srgbClr val="E9711C"/>
              </a:solidFill>
              <a:effectLst/>
              <a:latin typeface="NexusSans"/>
            </a:endParaRPr>
          </a:p>
          <a:p>
            <a:pPr marL="0" indent="0">
              <a:buNone/>
            </a:pPr>
            <a:r>
              <a:rPr lang="en-US" altLang="ko-KR" b="0" i="0" dirty="0">
                <a:solidFill>
                  <a:srgbClr val="2E2E2E"/>
                </a:solidFill>
                <a:effectLst/>
                <a:latin typeface="NexusSerif"/>
              </a:rPr>
              <a:t> In this regard, recent literature surveys by </a:t>
            </a:r>
            <a:r>
              <a:rPr lang="en-US" altLang="ko-KR" b="0" i="0" u="none" strike="noStrike" dirty="0">
                <a:solidFill>
                  <a:srgbClr val="0C7DBB"/>
                </a:solidFill>
                <a:effectLst/>
                <a:latin typeface="NexusSerif"/>
                <a:hlinkClick r:id="rId3"/>
              </a:rPr>
              <a:t>Goodell (2020)</a:t>
            </a:r>
            <a:r>
              <a:rPr lang="en-US" altLang="ko-KR" b="0" i="0" dirty="0">
                <a:solidFill>
                  <a:srgbClr val="2E2E2E"/>
                </a:solidFill>
                <a:effectLst/>
                <a:latin typeface="NexusSerif"/>
              </a:rPr>
              <a:t> and </a:t>
            </a:r>
            <a:r>
              <a:rPr lang="en-US" altLang="ko-KR" b="0" i="0" u="none" strike="noStrike" dirty="0" err="1">
                <a:solidFill>
                  <a:srgbClr val="0C7DBB"/>
                </a:solidFill>
                <a:effectLst/>
                <a:latin typeface="NexusSerif"/>
                <a:hlinkClick r:id="rId4"/>
              </a:rPr>
              <a:t>Yarovaya</a:t>
            </a:r>
            <a:r>
              <a:rPr lang="en-US" altLang="ko-KR" b="0" i="0" u="none" strike="noStrike" dirty="0">
                <a:solidFill>
                  <a:srgbClr val="0C7DBB"/>
                </a:solidFill>
                <a:effectLst/>
                <a:latin typeface="NexusSerif"/>
                <a:hlinkClick r:id="rId4"/>
              </a:rPr>
              <a:t> et al. (2020)</a:t>
            </a:r>
            <a:r>
              <a:rPr lang="en-US" altLang="ko-KR" b="0" i="0" dirty="0">
                <a:solidFill>
                  <a:srgbClr val="2E2E2E"/>
                </a:solidFill>
                <a:effectLst/>
                <a:latin typeface="NexusSerif"/>
              </a:rPr>
              <a:t> suggest that COVID-19 pandemic might have important impact on the functioning of financial sector and is a promising research domain. </a:t>
            </a:r>
          </a:p>
          <a:p>
            <a:pPr marL="0" indent="0">
              <a:buNone/>
            </a:pPr>
            <a:r>
              <a:rPr lang="en-US" altLang="ko-KR" b="1" i="0" dirty="0">
                <a:solidFill>
                  <a:srgbClr val="323232"/>
                </a:solidFill>
                <a:effectLst/>
                <a:latin typeface="NexusSans"/>
              </a:rPr>
              <a:t>- “The Unprecedented Stock Market Reaction to COVID-19: </a:t>
            </a:r>
            <a:r>
              <a:rPr lang="en-US" altLang="ko-KR" b="1" i="0" dirty="0" err="1">
                <a:solidFill>
                  <a:srgbClr val="323232"/>
                </a:solidFill>
                <a:effectLst/>
                <a:latin typeface="NexusSans"/>
              </a:rPr>
              <a:t>Covid</a:t>
            </a:r>
            <a:r>
              <a:rPr lang="en-US" altLang="ko-KR" b="1" i="0" dirty="0">
                <a:solidFill>
                  <a:srgbClr val="323232"/>
                </a:solidFill>
                <a:effectLst/>
                <a:latin typeface="NexusSans"/>
              </a:rPr>
              <a:t> Economics: Vetted and Real-Time Papers 1”</a:t>
            </a:r>
          </a:p>
          <a:p>
            <a:pPr marL="0" indent="0">
              <a:buNone/>
            </a:pPr>
            <a:r>
              <a:rPr lang="en-US" altLang="ko-KR" b="1" i="0" dirty="0">
                <a:solidFill>
                  <a:srgbClr val="323232"/>
                </a:solidFill>
                <a:effectLst/>
                <a:latin typeface="NexusSans"/>
              </a:rPr>
              <a:t>Baker S., Bloom N., Davis S.J., </a:t>
            </a:r>
            <a:r>
              <a:rPr lang="en-US" altLang="ko-KR" b="1" i="0" dirty="0" err="1">
                <a:solidFill>
                  <a:srgbClr val="323232"/>
                </a:solidFill>
                <a:effectLst/>
                <a:latin typeface="NexusSans"/>
              </a:rPr>
              <a:t>Kost</a:t>
            </a:r>
            <a:r>
              <a:rPr lang="en-US" altLang="ko-KR" b="1" i="0" dirty="0">
                <a:solidFill>
                  <a:srgbClr val="323232"/>
                </a:solidFill>
                <a:effectLst/>
                <a:latin typeface="NexusSans"/>
              </a:rPr>
              <a:t> K., </a:t>
            </a:r>
            <a:r>
              <a:rPr lang="en-US" altLang="ko-KR" b="1" i="0" dirty="0" err="1">
                <a:solidFill>
                  <a:srgbClr val="323232"/>
                </a:solidFill>
                <a:effectLst/>
                <a:latin typeface="NexusSans"/>
              </a:rPr>
              <a:t>Sammon</a:t>
            </a:r>
            <a:r>
              <a:rPr lang="en-US" altLang="ko-KR" b="1" i="0" dirty="0">
                <a:solidFill>
                  <a:srgbClr val="323232"/>
                </a:solidFill>
                <a:effectLst/>
                <a:latin typeface="NexusSans"/>
              </a:rPr>
              <a:t> M., </a:t>
            </a:r>
            <a:r>
              <a:rPr lang="en-US" altLang="ko-KR" b="1" i="0" dirty="0" err="1">
                <a:solidFill>
                  <a:srgbClr val="323232"/>
                </a:solidFill>
                <a:effectLst/>
                <a:latin typeface="NexusSans"/>
              </a:rPr>
              <a:t>Viratyosin</a:t>
            </a:r>
            <a:r>
              <a:rPr lang="en-US" altLang="ko-KR" b="1" i="0" dirty="0">
                <a:solidFill>
                  <a:srgbClr val="323232"/>
                </a:solidFill>
                <a:effectLst/>
                <a:latin typeface="NexusSans"/>
              </a:rPr>
              <a:t> T.</a:t>
            </a:r>
            <a:endParaRPr lang="en-US" altLang="ko-KR" b="1" i="0" dirty="0">
              <a:solidFill>
                <a:srgbClr val="2E2E2E"/>
              </a:solidFill>
              <a:effectLst/>
              <a:latin typeface="NexusSerif"/>
            </a:endParaRPr>
          </a:p>
          <a:p>
            <a:pPr marL="0" indent="0">
              <a:buNone/>
            </a:pPr>
            <a:r>
              <a:rPr lang="en-US" altLang="ko-KR" u="none" strike="noStrike" dirty="0">
                <a:solidFill>
                  <a:srgbClr val="2E2E2E"/>
                </a:solidFill>
                <a:latin typeface="NexusSerif"/>
                <a:hlinkClick r:id="rId5"/>
              </a:rPr>
              <a:t>- </a:t>
            </a:r>
            <a:r>
              <a:rPr lang="en-US" altLang="ko-KR" b="0" i="0" u="none" strike="noStrike" dirty="0">
                <a:solidFill>
                  <a:srgbClr val="0C7DBB"/>
                </a:solidFill>
                <a:effectLst/>
                <a:latin typeface="NexusSerif"/>
                <a:hlinkClick r:id="rId5"/>
              </a:rPr>
              <a:t>Baker et al. (2020)</a:t>
            </a:r>
            <a:r>
              <a:rPr lang="en-US" altLang="ko-KR" b="0" i="0" dirty="0">
                <a:solidFill>
                  <a:srgbClr val="2E2E2E"/>
                </a:solidFill>
                <a:effectLst/>
                <a:latin typeface="NexusSerif"/>
              </a:rPr>
              <a:t> compared the reaction of US stock market to various infectious diseases and found that COVID-19 has inflicted the unprecedented volatility. </a:t>
            </a:r>
            <a:endParaRPr lang="en-US" altLang="ko-KR" b="0" i="0" dirty="0">
              <a:solidFill>
                <a:srgbClr val="505050"/>
              </a:solidFill>
              <a:effectLst/>
              <a:latin typeface="NexusSerif"/>
            </a:endParaRPr>
          </a:p>
          <a:p>
            <a:pPr marL="0" indent="0">
              <a:buNone/>
            </a:pPr>
            <a:endParaRPr lang="ko-KR" altLang="en-US" dirty="0"/>
          </a:p>
        </p:txBody>
      </p:sp>
      <p:cxnSp>
        <p:nvCxnSpPr>
          <p:cNvPr id="7" name="직선 연결선 6">
            <a:extLst>
              <a:ext uri="{FF2B5EF4-FFF2-40B4-BE49-F238E27FC236}">
                <a16:creationId xmlns:a16="http://schemas.microsoft.com/office/drawing/2014/main" id="{13F5DD2E-CA39-4596-895D-CB4CE20A9239}"/>
              </a:ext>
            </a:extLst>
          </p:cNvPr>
          <p:cNvCxnSpPr/>
          <p:nvPr/>
        </p:nvCxnSpPr>
        <p:spPr>
          <a:xfrm>
            <a:off x="4351538" y="820133"/>
            <a:ext cx="348892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713072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761</TotalTime>
  <Words>540</Words>
  <Application>Microsoft Office PowerPoint</Application>
  <PresentationFormat>와이드스크린</PresentationFormat>
  <Paragraphs>22</Paragraphs>
  <Slides>3</Slides>
  <Notes>1</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3</vt:i4>
      </vt:variant>
    </vt:vector>
  </HeadingPairs>
  <TitlesOfParts>
    <vt:vector size="9" baseType="lpstr">
      <vt:lpstr>HY견고딕</vt:lpstr>
      <vt:lpstr>NexusSans</vt:lpstr>
      <vt:lpstr>NexusSerif</vt:lpstr>
      <vt:lpstr>맑은 고딕</vt:lpstr>
      <vt:lpstr>Arial</vt:lpstr>
      <vt:lpstr>Office 테마</vt:lpstr>
      <vt:lpstr>An analysis of the impact of KOSPI by COVID-19 </vt:lpstr>
      <vt:lpstr>Motivation </vt:lpstr>
      <vt:lpstr>An analysis of the impact of KOSPI by COVID-19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코로나뉴스 감정분석을 통한 한국 코스피 주가 분석 </dc:title>
  <dc:creator>유재범</dc:creator>
  <cp:lastModifiedBy>유재범</cp:lastModifiedBy>
  <cp:revision>9</cp:revision>
  <dcterms:created xsi:type="dcterms:W3CDTF">2020-10-16T16:59:03Z</dcterms:created>
  <dcterms:modified xsi:type="dcterms:W3CDTF">2020-10-17T05:41:01Z</dcterms:modified>
</cp:coreProperties>
</file>