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 PLUS 1p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PLUS1p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PLUS1p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5ca5a42cd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75ca5a42c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5ca5a42cd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75ca5a42cd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545bce0e2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7545bce0e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545bce0e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545bce0e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5ac32e8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5ac32e8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5ac32e85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5ac32e85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5ac32e85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5ac32e85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5ac32e85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5ac32e85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5ac32e85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75ac32e85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5ac32e85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75ac32e85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/>
            </a:lvl8pPr>
            <a:lvl9pPr indent="-419100" lvl="8" marL="41148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pic>
        <p:nvPicPr>
          <p:cNvPr id="76" name="Google Shape;76;p12"/>
          <p:cNvPicPr preferRelativeResize="0"/>
          <p:nvPr/>
        </p:nvPicPr>
        <p:blipFill rotWithShape="1">
          <a:blip r:embed="rId2">
            <a:alphaModFix/>
          </a:blip>
          <a:srcRect b="-15799" l="6790" r="-6790" t="15800"/>
          <a:stretch/>
        </p:blipFill>
        <p:spPr>
          <a:xfrm>
            <a:off x="0" y="0"/>
            <a:ext cx="1754024" cy="122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8825" y="265800"/>
            <a:ext cx="1247637" cy="39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2"/>
          <p:cNvCxnSpPr/>
          <p:nvPr/>
        </p:nvCxnSpPr>
        <p:spPr>
          <a:xfrm>
            <a:off x="9800" y="5057125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9800" y="5057125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68825" y="265800"/>
            <a:ext cx="1247637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 rotWithShape="1">
          <a:blip r:embed="rId3">
            <a:alphaModFix/>
          </a:blip>
          <a:srcRect b="-15799" l="6790" r="-6790" t="15800"/>
          <a:stretch/>
        </p:blipFill>
        <p:spPr>
          <a:xfrm>
            <a:off x="0" y="0"/>
            <a:ext cx="1754024" cy="122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/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/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/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/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/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cxnSp>
        <p:nvCxnSpPr>
          <p:cNvPr id="25" name="Google Shape;25;p4"/>
          <p:cNvCxnSpPr/>
          <p:nvPr/>
        </p:nvCxnSpPr>
        <p:spPr>
          <a:xfrm>
            <a:off x="9800" y="5057125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 b="-15799" l="6790" r="-6790" t="15800"/>
          <a:stretch/>
        </p:blipFill>
        <p:spPr>
          <a:xfrm>
            <a:off x="0" y="0"/>
            <a:ext cx="1754024" cy="122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8825" y="265800"/>
            <a:ext cx="1247637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pic>
        <p:nvPicPr>
          <p:cNvPr id="33" name="Google Shape;33;p5"/>
          <p:cNvPicPr preferRelativeResize="0"/>
          <p:nvPr/>
        </p:nvPicPr>
        <p:blipFill rotWithShape="1">
          <a:blip r:embed="rId2">
            <a:alphaModFix/>
          </a:blip>
          <a:srcRect b="-15799" l="6790" r="-6790" t="15800"/>
          <a:stretch/>
        </p:blipFill>
        <p:spPr>
          <a:xfrm>
            <a:off x="0" y="0"/>
            <a:ext cx="1754024" cy="122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8825" y="265800"/>
            <a:ext cx="1247637" cy="39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" name="Google Shape;35;p5"/>
          <p:cNvCxnSpPr/>
          <p:nvPr/>
        </p:nvCxnSpPr>
        <p:spPr>
          <a:xfrm>
            <a:off x="9800" y="5057125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pic>
        <p:nvPicPr>
          <p:cNvPr id="39" name="Google Shape;39;p6"/>
          <p:cNvPicPr preferRelativeResize="0"/>
          <p:nvPr/>
        </p:nvPicPr>
        <p:blipFill rotWithShape="1">
          <a:blip r:embed="rId2">
            <a:alphaModFix/>
          </a:blip>
          <a:srcRect b="-15799" l="6790" r="-6790" t="15800"/>
          <a:stretch/>
        </p:blipFill>
        <p:spPr>
          <a:xfrm>
            <a:off x="0" y="0"/>
            <a:ext cx="1754024" cy="122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8825" y="265800"/>
            <a:ext cx="1247637" cy="39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" name="Google Shape;41;p6"/>
          <p:cNvCxnSpPr/>
          <p:nvPr/>
        </p:nvCxnSpPr>
        <p:spPr>
          <a:xfrm>
            <a:off x="9800" y="5133325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pic>
        <p:nvPicPr>
          <p:cNvPr id="46" name="Google Shape;46;p7"/>
          <p:cNvPicPr preferRelativeResize="0"/>
          <p:nvPr/>
        </p:nvPicPr>
        <p:blipFill rotWithShape="1">
          <a:blip r:embed="rId2">
            <a:alphaModFix/>
          </a:blip>
          <a:srcRect b="-15799" l="6790" r="-6790" t="15800"/>
          <a:stretch/>
        </p:blipFill>
        <p:spPr>
          <a:xfrm>
            <a:off x="0" y="0"/>
            <a:ext cx="1754024" cy="122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8825" y="265800"/>
            <a:ext cx="1247637" cy="39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Google Shape;48;p7"/>
          <p:cNvCxnSpPr/>
          <p:nvPr/>
        </p:nvCxnSpPr>
        <p:spPr>
          <a:xfrm>
            <a:off x="9800" y="5057125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pic>
        <p:nvPicPr>
          <p:cNvPr id="52" name="Google Shape;52;p8"/>
          <p:cNvPicPr preferRelativeResize="0"/>
          <p:nvPr/>
        </p:nvPicPr>
        <p:blipFill rotWithShape="1">
          <a:blip r:embed="rId2">
            <a:alphaModFix/>
          </a:blip>
          <a:srcRect b="-15799" l="6790" r="-6790" t="15800"/>
          <a:stretch/>
        </p:blipFill>
        <p:spPr>
          <a:xfrm>
            <a:off x="0" y="0"/>
            <a:ext cx="1754024" cy="122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8825" y="265800"/>
            <a:ext cx="1247637" cy="39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" name="Google Shape;54;p8"/>
          <p:cNvCxnSpPr/>
          <p:nvPr/>
        </p:nvCxnSpPr>
        <p:spPr>
          <a:xfrm>
            <a:off x="9800" y="5057125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Google Shape;5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/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/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/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/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/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pic>
        <p:nvPicPr>
          <p:cNvPr id="61" name="Google Shape;61;p9"/>
          <p:cNvPicPr preferRelativeResize="0"/>
          <p:nvPr/>
        </p:nvPicPr>
        <p:blipFill rotWithShape="1">
          <a:blip r:embed="rId2">
            <a:alphaModFix/>
          </a:blip>
          <a:srcRect b="-15799" l="6790" r="-6790" t="15800"/>
          <a:stretch/>
        </p:blipFill>
        <p:spPr>
          <a:xfrm>
            <a:off x="0" y="0"/>
            <a:ext cx="1754024" cy="122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8825" y="265800"/>
            <a:ext cx="1247637" cy="39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9"/>
          <p:cNvCxnSpPr/>
          <p:nvPr/>
        </p:nvCxnSpPr>
        <p:spPr>
          <a:xfrm>
            <a:off x="9800" y="5057125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pic>
        <p:nvPicPr>
          <p:cNvPr id="67" name="Google Shape;67;p10"/>
          <p:cNvPicPr preferRelativeResize="0"/>
          <p:nvPr/>
        </p:nvPicPr>
        <p:blipFill rotWithShape="1">
          <a:blip r:embed="rId2">
            <a:alphaModFix/>
          </a:blip>
          <a:srcRect b="-15799" l="6790" r="-6790" t="15800"/>
          <a:stretch/>
        </p:blipFill>
        <p:spPr>
          <a:xfrm>
            <a:off x="0" y="0"/>
            <a:ext cx="1754024" cy="122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8825" y="265800"/>
            <a:ext cx="1247637" cy="39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0"/>
          <p:cNvCxnSpPr/>
          <p:nvPr/>
        </p:nvCxnSpPr>
        <p:spPr>
          <a:xfrm>
            <a:off x="9800" y="5057125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 PLUS 1p"/>
              <a:buNone/>
              <a:defRPr sz="3000">
                <a:solidFill>
                  <a:schemeClr val="dk1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 PLUS 1p"/>
              <a:buNone/>
              <a:defRPr sz="2800">
                <a:solidFill>
                  <a:schemeClr val="dk1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 PLUS 1p"/>
              <a:buNone/>
              <a:defRPr sz="2800">
                <a:solidFill>
                  <a:schemeClr val="dk1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 PLUS 1p"/>
              <a:buNone/>
              <a:defRPr sz="2800">
                <a:solidFill>
                  <a:schemeClr val="dk1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 PLUS 1p"/>
              <a:buNone/>
              <a:defRPr sz="2800">
                <a:solidFill>
                  <a:schemeClr val="dk1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 PLUS 1p"/>
              <a:buNone/>
              <a:defRPr sz="2800">
                <a:solidFill>
                  <a:schemeClr val="dk1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 PLUS 1p"/>
              <a:buNone/>
              <a:defRPr sz="2800">
                <a:solidFill>
                  <a:schemeClr val="dk1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 PLUS 1p"/>
              <a:buNone/>
              <a:defRPr sz="2800">
                <a:solidFill>
                  <a:schemeClr val="dk1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 PLUS 1p"/>
              <a:buNone/>
              <a:defRPr sz="2800">
                <a:solidFill>
                  <a:schemeClr val="dk1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 PLUS 1p"/>
              <a:buChar char="●"/>
              <a:defRPr sz="3000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indent="-4191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 PLUS 1p"/>
              <a:buChar char="○"/>
              <a:defRPr sz="3000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indent="-4191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 PLUS 1p"/>
              <a:buChar char="■"/>
              <a:defRPr sz="3000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indent="-4191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 PLUS 1p"/>
              <a:buChar char="●"/>
              <a:defRPr sz="3000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indent="-4191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 PLUS 1p"/>
              <a:buChar char="○"/>
              <a:defRPr sz="3000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indent="-4191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 PLUS 1p"/>
              <a:buChar char="■"/>
              <a:defRPr sz="3000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indent="-4191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 PLUS 1p"/>
              <a:buChar char="●"/>
              <a:defRPr sz="3000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indent="-4191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 PLUS 1p"/>
              <a:buChar char="○"/>
              <a:defRPr sz="3000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indent="-4191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 PLUS 1p"/>
              <a:buChar char="■"/>
              <a:defRPr sz="3000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163488" y="4871814"/>
            <a:ext cx="8817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ja" sz="600" u="none" cap="none" strike="noStrike">
                <a:solidFill>
                  <a:srgbClr val="F8A706"/>
                </a:solidFill>
                <a:latin typeface="M PLUS 1p"/>
                <a:ea typeface="M PLUS 1p"/>
                <a:cs typeface="M PLUS 1p"/>
                <a:sym typeface="M PLUS 1p"/>
              </a:rPr>
              <a:t>COPYRIGHT ©20</a:t>
            </a:r>
            <a:r>
              <a:rPr lang="ja" sz="600">
                <a:solidFill>
                  <a:srgbClr val="F8A706"/>
                </a:solidFill>
                <a:latin typeface="M PLUS 1p"/>
                <a:ea typeface="M PLUS 1p"/>
                <a:cs typeface="M PLUS 1p"/>
                <a:sym typeface="M PLUS 1p"/>
              </a:rPr>
              <a:t>23</a:t>
            </a:r>
            <a:r>
              <a:rPr i="0" lang="ja" sz="600" u="none" cap="none" strike="noStrike">
                <a:solidFill>
                  <a:srgbClr val="F8A706"/>
                </a:solidFill>
                <a:latin typeface="M PLUS 1p"/>
                <a:ea typeface="M PLUS 1p"/>
                <a:cs typeface="M PLUS 1p"/>
                <a:sym typeface="M PLUS 1p"/>
              </a:rPr>
              <a:t> SYSTENA CORPORATION. ALL RIGHTS RESERVED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8320200" y="71175"/>
            <a:ext cx="756900" cy="2391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1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rPr>
              <a:t>社外秘</a:t>
            </a:r>
            <a:endParaRPr b="1" sz="1100">
              <a:solidFill>
                <a:schemeClr val="lt1"/>
              </a:solidFill>
              <a:latin typeface="M PLUS 1p"/>
              <a:ea typeface="M PLUS 1p"/>
              <a:cs typeface="M PLUS 1p"/>
              <a:sym typeface="M PLUS 1p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.jp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hyperlink" Target="https://learn.microsoft.com/ja-jp/azure/app-service/configure-authentication-provider-github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Azure </a:t>
            </a:r>
            <a:r>
              <a:rPr lang="ja"/>
              <a:t>認証機能 手順書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988" y="0"/>
            <a:ext cx="276752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/>
          <p:nvPr/>
        </p:nvSpPr>
        <p:spPr>
          <a:xfrm>
            <a:off x="5543200" y="1740375"/>
            <a:ext cx="2221200" cy="161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左の画像のように表示されていれば完成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5200"/>
              <a:t>EOF</a:t>
            </a:r>
            <a:endParaRPr sz="5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Githubでの認証機能作成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379075" y="740550"/>
            <a:ext cx="8520600" cy="36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800"/>
              <a:t>1.GitHubに</a:t>
            </a:r>
            <a:r>
              <a:rPr lang="ja" sz="3800"/>
              <a:t>サインイン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800" u="sng">
                <a:solidFill>
                  <a:schemeClr val="hlink"/>
                </a:solidFill>
                <a:hlinkClick r:id="rId3"/>
              </a:rPr>
              <a:t>GitHub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800"/>
              <a:t>2.GitHubにアプリケーションの登録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800"/>
              <a:t>3.GitHubの情報をアプリケーションに追加する</a:t>
            </a:r>
            <a:endParaRPr sz="3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2.GitHubにアプリケーションの登録</a:t>
            </a:r>
            <a:endParaRPr/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075" y="1017725"/>
            <a:ext cx="204509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/>
          <p:nvPr/>
        </p:nvSpPr>
        <p:spPr>
          <a:xfrm>
            <a:off x="174525" y="3997675"/>
            <a:ext cx="1120200" cy="492300"/>
          </a:xfrm>
          <a:prstGeom prst="wedgeRectCallout">
            <a:avLst>
              <a:gd fmla="val 71900" name="adj1"/>
              <a:gd fmla="val -21648" name="adj2"/>
            </a:avLst>
          </a:prstGeom>
          <a:solidFill>
            <a:srgbClr val="FFFFFF"/>
          </a:solidFill>
          <a:ln cap="flat" cmpd="sng" w="19050">
            <a:solidFill>
              <a:srgbClr val="F8A7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M PLUS 1p"/>
                <a:ea typeface="M PLUS 1p"/>
                <a:cs typeface="M PLUS 1p"/>
                <a:sym typeface="M PLUS 1p"/>
              </a:rPr>
              <a:t>②Settings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M PLUS 1p"/>
                <a:ea typeface="M PLUS 1p"/>
                <a:cs typeface="M PLUS 1p"/>
                <a:sym typeface="M PLUS 1p"/>
              </a:rPr>
              <a:t>　を押下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2039925" y="1091825"/>
            <a:ext cx="1120200" cy="492300"/>
          </a:xfrm>
          <a:prstGeom prst="wedgeRectCallout">
            <a:avLst>
              <a:gd fmla="val -77087" name="adj1"/>
              <a:gd fmla="val -35329" name="adj2"/>
            </a:avLst>
          </a:prstGeom>
          <a:solidFill>
            <a:srgbClr val="FFFFFF"/>
          </a:solidFill>
          <a:ln cap="flat" cmpd="sng" w="19050">
            <a:solidFill>
              <a:srgbClr val="F8A7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M PLUS 1p"/>
                <a:ea typeface="M PLUS 1p"/>
                <a:cs typeface="M PLUS 1p"/>
                <a:sym typeface="M PLUS 1p"/>
              </a:rPr>
              <a:t>①</a:t>
            </a:r>
            <a:r>
              <a:rPr lang="ja">
                <a:latin typeface="M PLUS 1p"/>
                <a:ea typeface="M PLUS 1p"/>
                <a:cs typeface="M PLUS 1p"/>
                <a:sym typeface="M PLUS 1p"/>
              </a:rPr>
              <a:t>アイコン　を押下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93925"/>
            <a:ext cx="2873269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/>
          <p:nvPr/>
        </p:nvSpPr>
        <p:spPr>
          <a:xfrm>
            <a:off x="6332025" y="3895550"/>
            <a:ext cx="2208600" cy="492300"/>
          </a:xfrm>
          <a:prstGeom prst="wedgeRectCallout">
            <a:avLst>
              <a:gd fmla="val -58298" name="adj1"/>
              <a:gd fmla="val -17606" name="adj2"/>
            </a:avLst>
          </a:prstGeom>
          <a:solidFill>
            <a:srgbClr val="FFFFFF"/>
          </a:solidFill>
          <a:ln cap="flat" cmpd="sng" w="19050">
            <a:solidFill>
              <a:srgbClr val="F8A7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M PLUS 1p"/>
                <a:ea typeface="M PLUS 1p"/>
                <a:cs typeface="M PLUS 1p"/>
                <a:sym typeface="M PLUS 1p"/>
              </a:rPr>
              <a:t>③Developer settings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M PLUS 1p"/>
                <a:ea typeface="M PLUS 1p"/>
                <a:cs typeface="M PLUS 1p"/>
                <a:sym typeface="M PLUS 1p"/>
              </a:rPr>
              <a:t>　を押下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550" y="1408275"/>
            <a:ext cx="8296225" cy="220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/>
          <p:nvPr/>
        </p:nvSpPr>
        <p:spPr>
          <a:xfrm>
            <a:off x="995475" y="2432150"/>
            <a:ext cx="1491900" cy="492300"/>
          </a:xfrm>
          <a:prstGeom prst="wedgeRectCallout">
            <a:avLst>
              <a:gd fmla="val -21371" name="adj1"/>
              <a:gd fmla="val -91448" name="adj2"/>
            </a:avLst>
          </a:prstGeom>
          <a:solidFill>
            <a:srgbClr val="FFFFFF"/>
          </a:solidFill>
          <a:ln cap="flat" cmpd="sng" w="19050">
            <a:solidFill>
              <a:srgbClr val="F8A7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M PLUS 1p"/>
                <a:ea typeface="M PLUS 1p"/>
                <a:cs typeface="M PLUS 1p"/>
                <a:sym typeface="M PLUS 1p"/>
              </a:rPr>
              <a:t>①OAuth Apps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M PLUS 1p"/>
                <a:ea typeface="M PLUS 1p"/>
                <a:cs typeface="M PLUS 1p"/>
                <a:sym typeface="M PLUS 1p"/>
              </a:rPr>
              <a:t>　</a:t>
            </a:r>
            <a:r>
              <a:rPr lang="ja">
                <a:latin typeface="M PLUS 1p"/>
                <a:ea typeface="M PLUS 1p"/>
                <a:cs typeface="M PLUS 1p"/>
                <a:sym typeface="M PLUS 1p"/>
              </a:rPr>
              <a:t>を押下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5029200" y="2924450"/>
            <a:ext cx="1120200" cy="492300"/>
          </a:xfrm>
          <a:prstGeom prst="wedgeRectCallout">
            <a:avLst>
              <a:gd fmla="val -42280" name="adj1"/>
              <a:gd fmla="val -111858" name="adj2"/>
            </a:avLst>
          </a:prstGeom>
          <a:solidFill>
            <a:srgbClr val="FFFFFF"/>
          </a:solidFill>
          <a:ln cap="flat" cmpd="sng" w="19050">
            <a:solidFill>
              <a:srgbClr val="F8A7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M PLUS 1p"/>
                <a:ea typeface="M PLUS 1p"/>
                <a:cs typeface="M PLUS 1p"/>
                <a:sym typeface="M PLUS 1p"/>
              </a:rPr>
              <a:t>②押下する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8975" y="65200"/>
            <a:ext cx="3873175" cy="477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/>
          <p:nvPr/>
        </p:nvSpPr>
        <p:spPr>
          <a:xfrm>
            <a:off x="804550" y="691450"/>
            <a:ext cx="1646100" cy="492300"/>
          </a:xfrm>
          <a:prstGeom prst="wedgeRectCallout">
            <a:avLst>
              <a:gd fmla="val 74626" name="adj1"/>
              <a:gd fmla="val -18449" name="adj2"/>
            </a:avLst>
          </a:prstGeom>
          <a:solidFill>
            <a:srgbClr val="FFFFFF"/>
          </a:solidFill>
          <a:ln cap="flat" cmpd="sng" w="19050">
            <a:solidFill>
              <a:srgbClr val="F8A7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M PLUS 1p"/>
                <a:ea typeface="M PLUS 1p"/>
                <a:cs typeface="M PLUS 1p"/>
                <a:sym typeface="M PLUS 1p"/>
              </a:rPr>
              <a:t>①</a:t>
            </a:r>
            <a:r>
              <a:rPr lang="ja">
                <a:latin typeface="M PLUS 1p"/>
                <a:ea typeface="M PLUS 1p"/>
                <a:cs typeface="M PLUS 1p"/>
                <a:sym typeface="M PLUS 1p"/>
              </a:rPr>
              <a:t>実際につけた　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M PLUS 1p"/>
                <a:ea typeface="M PLUS 1p"/>
                <a:cs typeface="M PLUS 1p"/>
                <a:sym typeface="M PLUS 1p"/>
              </a:rPr>
              <a:t>　アプリ名を記入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6482150" y="1461500"/>
            <a:ext cx="1491900" cy="492300"/>
          </a:xfrm>
          <a:prstGeom prst="wedgeRectCallout">
            <a:avLst>
              <a:gd fmla="val -67313" name="adj1"/>
              <a:gd fmla="val -26589" name="adj2"/>
            </a:avLst>
          </a:prstGeom>
          <a:solidFill>
            <a:srgbClr val="FFFFFF"/>
          </a:solidFill>
          <a:ln cap="flat" cmpd="sng" w="19050">
            <a:solidFill>
              <a:srgbClr val="F8A7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M PLUS 1p"/>
                <a:ea typeface="M PLUS 1p"/>
                <a:cs typeface="M PLUS 1p"/>
                <a:sym typeface="M PLUS 1p"/>
              </a:rPr>
              <a:t>②アプリURLを　入力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1261750" y="3053650"/>
            <a:ext cx="1132200" cy="492300"/>
          </a:xfrm>
          <a:prstGeom prst="wedgeRectCallout">
            <a:avLst>
              <a:gd fmla="val 74626" name="adj1"/>
              <a:gd fmla="val -18449" name="adj2"/>
            </a:avLst>
          </a:prstGeom>
          <a:solidFill>
            <a:srgbClr val="FFFFFF"/>
          </a:solidFill>
          <a:ln cap="flat" cmpd="sng" w="19050">
            <a:solidFill>
              <a:srgbClr val="F8A7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M PLUS 1p"/>
                <a:ea typeface="M PLUS 1p"/>
                <a:cs typeface="M PLUS 1p"/>
                <a:sym typeface="M PLUS 1p"/>
              </a:rPr>
              <a:t>③入力する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4383000" y="4346400"/>
            <a:ext cx="1132200" cy="492300"/>
          </a:xfrm>
          <a:prstGeom prst="wedgeRectCallout">
            <a:avLst>
              <a:gd fmla="val -75000" name="adj1"/>
              <a:gd fmla="val -24614" name="adj2"/>
            </a:avLst>
          </a:prstGeom>
          <a:solidFill>
            <a:srgbClr val="FFFFFF"/>
          </a:solidFill>
          <a:ln cap="flat" cmpd="sng" w="19050">
            <a:solidFill>
              <a:srgbClr val="F8A7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M PLUS 1p"/>
                <a:ea typeface="M PLUS 1p"/>
                <a:cs typeface="M PLUS 1p"/>
                <a:sym typeface="M PLUS 1p"/>
              </a:rPr>
              <a:t>④押下する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6697175" y="2486950"/>
            <a:ext cx="2139300" cy="1599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③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”</a:t>
            </a:r>
            <a:r>
              <a:rPr lang="ja"/>
              <a:t>②で入力したURL”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/.auth/login/github/callback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7200825" y="4392450"/>
            <a:ext cx="12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latin typeface="M PLUS 1p"/>
                <a:ea typeface="M PLUS 1p"/>
                <a:cs typeface="M PLUS 1p"/>
                <a:sym typeface="M PLUS 1p"/>
                <a:hlinkClick r:id="rId4"/>
              </a:rPr>
              <a:t>参考サイト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824" y="231200"/>
            <a:ext cx="6064051" cy="453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/>
          <p:nvPr/>
        </p:nvSpPr>
        <p:spPr>
          <a:xfrm>
            <a:off x="2624575" y="2764200"/>
            <a:ext cx="1257900" cy="492300"/>
          </a:xfrm>
          <a:prstGeom prst="wedgeRectCallout">
            <a:avLst>
              <a:gd fmla="val -67313" name="adj1"/>
              <a:gd fmla="val -26589" name="adj2"/>
            </a:avLst>
          </a:prstGeom>
          <a:solidFill>
            <a:srgbClr val="FFFFFF"/>
          </a:solidFill>
          <a:ln cap="flat" cmpd="sng" w="19050">
            <a:solidFill>
              <a:srgbClr val="F8A7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M PLUS 1p"/>
                <a:ea typeface="M PLUS 1p"/>
                <a:cs typeface="M PLUS 1p"/>
                <a:sym typeface="M PLUS 1p"/>
              </a:rPr>
              <a:t>①コピーする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964900" y="2755925"/>
            <a:ext cx="1367700" cy="21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クライアントＩＤ</a:t>
            </a:r>
            <a:endParaRPr sz="1000"/>
          </a:p>
        </p:txBody>
      </p:sp>
      <p:sp>
        <p:nvSpPr>
          <p:cNvPr id="129" name="Google Shape;129;p19"/>
          <p:cNvSpPr/>
          <p:nvPr/>
        </p:nvSpPr>
        <p:spPr>
          <a:xfrm>
            <a:off x="5175275" y="3713700"/>
            <a:ext cx="1188300" cy="492300"/>
          </a:xfrm>
          <a:prstGeom prst="wedgeRectCallout">
            <a:avLst>
              <a:gd fmla="val -22711" name="adj1"/>
              <a:gd fmla="val -81607" name="adj2"/>
            </a:avLst>
          </a:prstGeom>
          <a:solidFill>
            <a:srgbClr val="FFFFFF"/>
          </a:solidFill>
          <a:ln cap="flat" cmpd="sng" w="19050">
            <a:solidFill>
              <a:srgbClr val="F8A7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M PLUS 1p"/>
                <a:ea typeface="M PLUS 1p"/>
                <a:cs typeface="M PLUS 1p"/>
                <a:sym typeface="M PLUS 1p"/>
              </a:rPr>
              <a:t>②</a:t>
            </a:r>
            <a:r>
              <a:rPr lang="ja">
                <a:latin typeface="M PLUS 1p"/>
                <a:ea typeface="M PLUS 1p"/>
                <a:cs typeface="M PLUS 1p"/>
                <a:sym typeface="M PLUS 1p"/>
              </a:rPr>
              <a:t>押下する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6697175" y="2486950"/>
            <a:ext cx="2139300" cy="1599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③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2で</a:t>
            </a:r>
            <a:r>
              <a:rPr lang="ja"/>
              <a:t>作成されたクライ　アントシークレット　をコピーする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3．GitHubの情報をアプリケーションに追加する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425" y="1187550"/>
            <a:ext cx="7983149" cy="349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3392625" y="2225600"/>
            <a:ext cx="648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2138200" y="3882025"/>
            <a:ext cx="1257900" cy="492300"/>
          </a:xfrm>
          <a:prstGeom prst="wedgeRectCallout">
            <a:avLst>
              <a:gd fmla="val -67313" name="adj1"/>
              <a:gd fmla="val -26589" name="adj2"/>
            </a:avLst>
          </a:prstGeom>
          <a:solidFill>
            <a:srgbClr val="FFFFFF"/>
          </a:solidFill>
          <a:ln cap="flat" cmpd="sng" w="19050">
            <a:solidFill>
              <a:srgbClr val="F8A7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M PLUS 1p"/>
                <a:ea typeface="M PLUS 1p"/>
                <a:cs typeface="M PLUS 1p"/>
                <a:sym typeface="M PLUS 1p"/>
              </a:rPr>
              <a:t>①認証を選択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4923825" y="4111675"/>
            <a:ext cx="1091400" cy="492300"/>
          </a:xfrm>
          <a:prstGeom prst="wedgeRectCallout">
            <a:avLst>
              <a:gd fmla="val -20683" name="adj1"/>
              <a:gd fmla="val -84999" name="adj2"/>
            </a:avLst>
          </a:prstGeom>
          <a:solidFill>
            <a:srgbClr val="FFFFFF"/>
          </a:solidFill>
          <a:ln cap="flat" cmpd="sng" w="19050">
            <a:solidFill>
              <a:srgbClr val="F8A7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M PLUS 1p"/>
                <a:ea typeface="M PLUS 1p"/>
                <a:cs typeface="M PLUS 1p"/>
                <a:sym typeface="M PLUS 1p"/>
              </a:rPr>
              <a:t>②押下する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850" y="187675"/>
            <a:ext cx="5348374" cy="470492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/>
          <p:nvPr/>
        </p:nvSpPr>
        <p:spPr>
          <a:xfrm>
            <a:off x="7195450" y="1046100"/>
            <a:ext cx="1152900" cy="492300"/>
          </a:xfrm>
          <a:prstGeom prst="wedgeRectCallout">
            <a:avLst>
              <a:gd fmla="val -67313" name="adj1"/>
              <a:gd fmla="val -26589" name="adj2"/>
            </a:avLst>
          </a:prstGeom>
          <a:solidFill>
            <a:srgbClr val="FFFFFF"/>
          </a:solidFill>
          <a:ln cap="flat" cmpd="sng" w="19050">
            <a:solidFill>
              <a:srgbClr val="F8A7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M PLUS 1p"/>
                <a:ea typeface="M PLUS 1p"/>
                <a:cs typeface="M PLUS 1p"/>
                <a:sym typeface="M PLUS 1p"/>
              </a:rPr>
              <a:t>①</a:t>
            </a:r>
            <a:r>
              <a:rPr lang="ja">
                <a:latin typeface="M PLUS 1p"/>
                <a:ea typeface="M PLUS 1p"/>
                <a:cs typeface="M PLUS 1p"/>
                <a:sym typeface="M PLUS 1p"/>
              </a:rPr>
              <a:t>GitHubを　選択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2189675" y="1421350"/>
            <a:ext cx="1434300" cy="492300"/>
          </a:xfrm>
          <a:prstGeom prst="wedgeRectCallout">
            <a:avLst>
              <a:gd fmla="val 38060" name="adj1"/>
              <a:gd fmla="val 84897" name="adj2"/>
            </a:avLst>
          </a:prstGeom>
          <a:solidFill>
            <a:srgbClr val="FFFFFF"/>
          </a:solidFill>
          <a:ln cap="flat" cmpd="sng" w="19050">
            <a:solidFill>
              <a:srgbClr val="F8A7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M PLUS 1p"/>
                <a:ea typeface="M PLUS 1p"/>
                <a:cs typeface="M PLUS 1p"/>
                <a:sym typeface="M PLUS 1p"/>
              </a:rPr>
              <a:t>②</a:t>
            </a:r>
            <a:r>
              <a:rPr lang="ja">
                <a:latin typeface="M PLUS 1p"/>
                <a:ea typeface="M PLUS 1p"/>
                <a:cs typeface="M PLUS 1p"/>
                <a:sym typeface="M PLUS 1p"/>
              </a:rPr>
              <a:t>クライアント　IDを入力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7204475" y="2209950"/>
            <a:ext cx="1434300" cy="641100"/>
          </a:xfrm>
          <a:prstGeom prst="wedgeRectCallout">
            <a:avLst>
              <a:gd fmla="val -65035" name="adj1"/>
              <a:gd fmla="val -22725" name="adj2"/>
            </a:avLst>
          </a:prstGeom>
          <a:solidFill>
            <a:srgbClr val="FFFFFF"/>
          </a:solidFill>
          <a:ln cap="flat" cmpd="sng" w="19050">
            <a:solidFill>
              <a:srgbClr val="F8A7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M PLUS 1p"/>
                <a:ea typeface="M PLUS 1p"/>
                <a:cs typeface="M PLUS 1p"/>
                <a:sym typeface="M PLUS 1p"/>
              </a:rPr>
              <a:t>③</a:t>
            </a:r>
            <a:r>
              <a:rPr lang="ja">
                <a:latin typeface="M PLUS 1p"/>
                <a:ea typeface="M PLUS 1p"/>
                <a:cs typeface="M PLUS 1p"/>
                <a:sym typeface="M PLUS 1p"/>
              </a:rPr>
              <a:t>クライアント　</a:t>
            </a:r>
            <a:r>
              <a:rPr lang="ja">
                <a:latin typeface="M PLUS 1p"/>
                <a:ea typeface="M PLUS 1p"/>
                <a:cs typeface="M PLUS 1p"/>
                <a:sym typeface="M PLUS 1p"/>
              </a:rPr>
              <a:t>シークレット　を入力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1147325" y="3820925"/>
            <a:ext cx="1152900" cy="492300"/>
          </a:xfrm>
          <a:prstGeom prst="wedgeRectCallout">
            <a:avLst>
              <a:gd fmla="val 21319" name="adj1"/>
              <a:gd fmla="val 88691" name="adj2"/>
            </a:avLst>
          </a:prstGeom>
          <a:solidFill>
            <a:srgbClr val="FFFFFF"/>
          </a:solidFill>
          <a:ln cap="flat" cmpd="sng" w="19050">
            <a:solidFill>
              <a:srgbClr val="F8A7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M PLUS 1p"/>
                <a:ea typeface="M PLUS 1p"/>
                <a:cs typeface="M PLUS 1p"/>
                <a:sym typeface="M PLUS 1p"/>
              </a:rPr>
              <a:t>④押下する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