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3135C8-0318-3417-3942-ED3D654AA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01F92FA-6F65-500A-4436-EF8A5FF08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71B8F5-B3C5-43E3-7B86-6D1164349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5C237-E4F1-435C-8328-0CF25E6E10F7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0AE68C-6EF2-D873-0804-E03709CFC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035407-D243-1704-7C36-FB8BCA05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E5F7-0D57-40EC-B053-8B5C108D81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13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92A3D4-59FA-3940-05E8-89BCAF4E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9DB364A-D8A3-36FC-F3C5-0CCC1EC51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5C6EE7-D3B6-CA97-B45F-B3EA11FE9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5C237-E4F1-435C-8328-0CF25E6E10F7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B960F1-AEA7-39DC-BB87-F4BE0B4A6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30476A-C59E-D560-AC45-8B2F99CD5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E5F7-0D57-40EC-B053-8B5C108D81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61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E3B56B4-FD17-2865-18FE-236C6E1E7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473C8FF-14F0-61CA-CDD6-184E2F3DC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688245-E825-15EF-EBA4-CDFB4C483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5C237-E4F1-435C-8328-0CF25E6E10F7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5E637D-672C-E03E-F7CD-E167A7C7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1BD9B-B8C9-E5E8-8146-59EED9BD9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E5F7-0D57-40EC-B053-8B5C108D81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608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0DF121-67F0-6E9A-C2BE-F277768D2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5755D4-F6F1-4E27-6FC8-BD836A8A2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90DA5C-D85B-5A73-BB6B-78DDB9911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5C237-E4F1-435C-8328-0CF25E6E10F7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E77ADE-DE78-81F4-278A-F5485C7C1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DC6600-22B9-5FF5-D22D-AB2FB293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E5F7-0D57-40EC-B053-8B5C108D81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62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DC1CAF-A234-EFC5-785D-B2720DFD5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A14732-BEB8-5832-21C6-A264FA0ED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55383F-DF73-9F10-F141-6F03BF705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5C237-E4F1-435C-8328-0CF25E6E10F7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DF8B48-55B7-FD6B-BBD7-596E814F6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346E07-EAC0-6C43-F290-F42411ABD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E5F7-0D57-40EC-B053-8B5C108D81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5237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EEF61E-67BA-54D4-0C4A-2F46AEF4E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26E14C-C5EB-E43C-B31E-6EFBF5D96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7781135-A474-9F41-73C2-33F7293F9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EC0F50-C619-7EFD-5BA3-936D3FD82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5C237-E4F1-435C-8328-0CF25E6E10F7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9E0DF7-EDCB-3E45-FC6C-C8370C5F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AEF65D-A39A-B47D-AB27-74EBB34B2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E5F7-0D57-40EC-B053-8B5C108D81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5588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3F7E06-9F6C-6253-7694-86C0BFD31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470702-8E9B-1051-D44A-963C35B99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5AF7D6-2BF1-A1E4-0431-32AA0D7AB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10B378D-93EA-B413-F9AB-BA38F7BB5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F060915-6CF6-EA81-A41A-8A1D7B481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02B48A4-F7E5-8138-3A27-4FBFD4921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5C237-E4F1-435C-8328-0CF25E6E10F7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FE5761E-AE1B-C1A7-F23D-236DE35B6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FA465B9-8B5F-7F15-DEE7-EDAFB182E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E5F7-0D57-40EC-B053-8B5C108D81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9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90ABCD-2BCE-182B-54EC-C2E749B0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FCBCD80-D584-5571-9D69-76DFCD95B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5C237-E4F1-435C-8328-0CF25E6E10F7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8067955-5894-42F5-DCAA-15284E06C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E240624-5C1B-2565-2D4A-B34B7B145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E5F7-0D57-40EC-B053-8B5C108D81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67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5356C9F-F8FC-1E4A-8788-C48EDA721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5C237-E4F1-435C-8328-0CF25E6E10F7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84E08B8-10B5-41E3-3A51-7645E5BDB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12660F-CE15-BA50-28E6-B8DEDAFCC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E5F7-0D57-40EC-B053-8B5C108D81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00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1DCBE2-2DBF-6A55-B54E-2F038988B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BE5DDC-FE8B-FF62-26FD-0279B74E5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910C93-2488-0F6C-D76F-5344B0598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DA503E-71A0-A95C-3315-67B946B2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5C237-E4F1-435C-8328-0CF25E6E10F7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36DC8A-BF47-4674-9FF3-D1A9C815D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96E5FB7-CE80-4B34-29AF-7E1D7925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E5F7-0D57-40EC-B053-8B5C108D81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489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E09194-584F-C7FA-50C8-E60090891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E2414C8-42B3-57F0-A237-88CE37EAA8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E2687F-82C4-CA03-7B29-24B90B3E1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4F385C-71C7-1BDE-CD57-8F475B4D0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5C237-E4F1-435C-8328-0CF25E6E10F7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448DAA-B51A-4F8D-409D-B518DC14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82AF2E4-7214-D2D2-A3BB-BA04D38B0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E5F7-0D57-40EC-B053-8B5C108D81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7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9DFBFEF-E68A-2B8E-40AA-84C5BD25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D55806-C62A-EFF2-461F-FA09516BB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EFDC1E-D734-44A3-F36D-C2FD170386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5C237-E4F1-435C-8328-0CF25E6E10F7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44E96E-8F6D-D9B1-04C6-E89649E18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29F3EC-4A91-E752-5D04-D663058DF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CE5F7-0D57-40EC-B053-8B5C108D81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19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7B2C33-0DB2-A816-CBFC-14AC1B5B70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DA89870-3E10-498C-DE1E-B02732B2F2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DCCA294-D7FE-3864-E245-418119510A01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0" dirty="0">
                <a:effectLst/>
              </a:rPr>
              <a:t> </a:t>
            </a:r>
            <a:endParaRPr lang="ja-JP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9D32AD-EAFB-9BC3-F5C0-8126110C2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81" y="482877"/>
            <a:ext cx="12192000" cy="552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451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1B8CBF-CA65-165C-587F-9C426C02D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07631558-79A8-72AF-4E4C-D9DBFB77EA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5108916"/>
              </p:ext>
            </p:extLst>
          </p:nvPr>
        </p:nvGraphicFramePr>
        <p:xfrm>
          <a:off x="291353" y="1477505"/>
          <a:ext cx="11174506" cy="5394960"/>
        </p:xfrm>
        <a:graphic>
          <a:graphicData uri="http://schemas.openxmlformats.org/drawingml/2006/table">
            <a:tbl>
              <a:tblPr/>
              <a:tblGrid>
                <a:gridCol w="665479">
                  <a:extLst>
                    <a:ext uri="{9D8B030D-6E8A-4147-A177-3AD203B41FA5}">
                      <a16:colId xmlns:a16="http://schemas.microsoft.com/office/drawing/2014/main" val="501913646"/>
                    </a:ext>
                  </a:extLst>
                </a:gridCol>
                <a:gridCol w="2236750">
                  <a:extLst>
                    <a:ext uri="{9D8B030D-6E8A-4147-A177-3AD203B41FA5}">
                      <a16:colId xmlns:a16="http://schemas.microsoft.com/office/drawing/2014/main" val="1094983302"/>
                    </a:ext>
                  </a:extLst>
                </a:gridCol>
                <a:gridCol w="3964604">
                  <a:extLst>
                    <a:ext uri="{9D8B030D-6E8A-4147-A177-3AD203B41FA5}">
                      <a16:colId xmlns:a16="http://schemas.microsoft.com/office/drawing/2014/main" val="3279183412"/>
                    </a:ext>
                  </a:extLst>
                </a:gridCol>
                <a:gridCol w="4307673">
                  <a:extLst>
                    <a:ext uri="{9D8B030D-6E8A-4147-A177-3AD203B41FA5}">
                      <a16:colId xmlns:a16="http://schemas.microsoft.com/office/drawing/2014/main" val="1070935728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Meiryo" panose="020B0604030504040204" pitchFamily="50" charset="-128"/>
                          <a:ea typeface="Meiryo" panose="020B0604030504040204" pitchFamily="50" charset="-128"/>
                        </a:rPr>
                        <a:t>No</a:t>
                      </a:r>
                      <a:endParaRPr lang="en-US" dirty="0">
                        <a:effectLst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Meiryo" panose="020B0604030504040204" pitchFamily="50" charset="-128"/>
                          <a:ea typeface="Meiryo" panose="020B0604030504040204" pitchFamily="50" charset="-128"/>
                        </a:rPr>
                        <a:t>機能</a:t>
                      </a:r>
                      <a:endParaRPr lang="ja-JP" altLang="en-US">
                        <a:effectLst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Meiryo" panose="020B0604030504040204" pitchFamily="50" charset="-128"/>
                          <a:ea typeface="Meiryo" panose="020B0604030504040204" pitchFamily="50" charset="-128"/>
                        </a:rPr>
                        <a:t>業務</a:t>
                      </a:r>
                      <a:endParaRPr lang="ja-JP" altLang="en-US" dirty="0">
                        <a:effectLst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Meiryo" panose="020B0604030504040204" pitchFamily="50" charset="-128"/>
                          <a:ea typeface="Meiryo" panose="020B0604030504040204" pitchFamily="50" charset="-128"/>
                        </a:rPr>
                        <a:t>起因</a:t>
                      </a:r>
                      <a:endParaRPr lang="ja-JP" altLang="en-US">
                        <a:effectLst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93880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 dirty="0">
                        <a:effectLst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週間ランキング</a:t>
                      </a:r>
                      <a:endParaRPr lang="ja-JP" altLang="en-US" dirty="0">
                        <a:effectLst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ja-JP" altLang="en-US">
                          <a:effectLst/>
                        </a:rPr>
                        <a:t> 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ja-JP" altLang="en-US" dirty="0">
                          <a:effectLst/>
                        </a:rPr>
                        <a:t> 画面回転時の動作（メディアクエリ）が設定されていなかった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92072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ja-JP" altLang="en-US">
                        <a:effectLst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週間ランキング</a:t>
                      </a:r>
                      <a:endParaRPr lang="ja-JP" altLang="en-US" dirty="0">
                        <a:effectLst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ja-JP" altLang="en-US" dirty="0">
                          <a:effectLst/>
                        </a:rPr>
                        <a:t> 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ja-JP" altLang="en-US" dirty="0">
                          <a:effectLst/>
                        </a:rPr>
                        <a:t> 不正</a:t>
                      </a:r>
                      <a:r>
                        <a:rPr lang="en-US" altLang="ja-JP" dirty="0">
                          <a:effectLst/>
                        </a:rPr>
                        <a:t>CSV</a:t>
                      </a:r>
                      <a:r>
                        <a:rPr lang="ja-JP" altLang="en-US" dirty="0">
                          <a:effectLst/>
                        </a:rPr>
                        <a:t>行データを取り込まず処理継続した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466605"/>
                  </a:ext>
                </a:extLst>
              </a:tr>
              <a:tr h="28764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Meiryo" panose="020B0604030504040204" pitchFamily="50" charset="-128"/>
                          <a:ea typeface="Meiryo" panose="020B0604030504040204" pitchFamily="50" charset="-128"/>
                        </a:rPr>
                        <a:t>3</a:t>
                      </a:r>
                      <a:endParaRPr lang="ja-JP" altLang="en-US">
                        <a:effectLst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（カート）商品追加</a:t>
                      </a:r>
                      <a:endParaRPr lang="ja-JP" altLang="en-US" dirty="0">
                        <a:effectLst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ja-JP" altLang="en-US" dirty="0">
                          <a:effectLst/>
                        </a:rPr>
                        <a:t> 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ja-JP" altLang="en-US" dirty="0">
                          <a:effectLst/>
                        </a:rPr>
                        <a:t> </a:t>
                      </a:r>
                      <a:r>
                        <a:rPr kumimoji="1" lang="ja-JP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１つ目と２つ目の商品をカートに追加した時で、</a:t>
                      </a:r>
                      <a:r>
                        <a:rPr kumimoji="1" lang="en-US" altLang="ja-JP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JWT</a:t>
                      </a:r>
                      <a:r>
                        <a:rPr kumimoji="1" lang="ja-JP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（ペイロード）の「</a:t>
                      </a:r>
                      <a:r>
                        <a:rPr kumimoji="1" lang="en-US" altLang="ja-JP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</a:t>
                      </a:r>
                      <a:r>
                        <a:rPr kumimoji="1" lang="ja-JP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」の値が異なっている</a:t>
                      </a:r>
                      <a:endParaRPr lang="ja-JP" altLang="en-US" dirty="0">
                        <a:effectLst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750471"/>
                  </a:ext>
                </a:extLst>
              </a:tr>
              <a:tr h="24102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Meiryo" panose="020B0604030504040204" pitchFamily="50" charset="-128"/>
                          <a:ea typeface="Meiryo" panose="020B0604030504040204" pitchFamily="50" charset="-128"/>
                        </a:rPr>
                        <a:t>4</a:t>
                      </a:r>
                      <a:endParaRPr lang="ja-JP" altLang="en-US">
                        <a:effectLst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（カート）商品追加</a:t>
                      </a:r>
                      <a:endParaRPr lang="ja-JP" altLang="en-US" dirty="0">
                        <a:effectLst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ja-JP" altLang="en-US" dirty="0">
                          <a:effectLst/>
                        </a:rPr>
                        <a:t> 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ja-JP" altLang="en-US" dirty="0">
                          <a:effectLst/>
                        </a:rPr>
                        <a:t>ボタン押下時に取り扱いなしの商品は商品情報が取得できない</a:t>
                      </a:r>
                    </a:p>
                    <a:p>
                      <a:pPr fontAlgn="ctr"/>
                      <a:r>
                        <a:rPr lang="en-US" altLang="ja-JP" dirty="0">
                          <a:effectLst/>
                        </a:rPr>
                        <a:t>※</a:t>
                      </a:r>
                      <a:r>
                        <a:rPr lang="ja-JP" altLang="en-US" dirty="0">
                          <a:effectLst/>
                        </a:rPr>
                        <a:t>リリース後対応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942639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Meiryo" panose="020B0604030504040204" pitchFamily="50" charset="-128"/>
                          <a:ea typeface="Meiryo" panose="020B0604030504040204" pitchFamily="50" charset="-128"/>
                        </a:rPr>
                        <a:t>5</a:t>
                      </a:r>
                      <a:endParaRPr lang="ja-JP" altLang="en-US">
                        <a:effectLst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Cookie</a:t>
                      </a:r>
                      <a:endParaRPr lang="en-US" dirty="0">
                        <a:effectLst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ja-JP" altLang="en-US" dirty="0">
                          <a:effectLst/>
                        </a:rPr>
                        <a:t> 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ja-JP" altLang="en-US" dirty="0">
                          <a:effectLst/>
                        </a:rPr>
                        <a:t> </a:t>
                      </a:r>
                      <a:r>
                        <a:rPr kumimoji="1" lang="en-US" altLang="ja-JP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JWT</a:t>
                      </a:r>
                      <a:r>
                        <a:rPr kumimoji="1" lang="ja-JP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関連の問題</a:t>
                      </a:r>
                      <a:endParaRPr lang="ja-JP" altLang="en-US" dirty="0">
                        <a:effectLst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8039478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Meiryo" panose="020B0604030504040204" pitchFamily="50" charset="-128"/>
                          <a:ea typeface="Meiryo" panose="020B0604030504040204" pitchFamily="50" charset="-128"/>
                        </a:rPr>
                        <a:t>6</a:t>
                      </a:r>
                      <a:endParaRPr lang="ja-JP" altLang="en-US">
                        <a:effectLst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Cookie</a:t>
                      </a:r>
                      <a:endParaRPr lang="en-US">
                        <a:effectLst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ja-JP" altLang="en-US" dirty="0">
                          <a:effectLst/>
                        </a:rPr>
                        <a:t> 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ja-JP" altLang="en-US" dirty="0">
                          <a:effectLst/>
                        </a:rPr>
                        <a:t> ゲストログイン時に</a:t>
                      </a:r>
                      <a:r>
                        <a:rPr lang="en-US" altLang="ja-JP" dirty="0">
                          <a:effectLst/>
                        </a:rPr>
                        <a:t>JWT</a:t>
                      </a:r>
                      <a:r>
                        <a:rPr lang="ja-JP" altLang="en-US" dirty="0">
                          <a:effectLst/>
                        </a:rPr>
                        <a:t>有効期限が切れた際に、</a:t>
                      </a:r>
                      <a:r>
                        <a:rPr lang="en-US" altLang="ja-JP" dirty="0">
                          <a:effectLst/>
                        </a:rPr>
                        <a:t>Bearer</a:t>
                      </a:r>
                      <a:r>
                        <a:rPr lang="ja-JP" altLang="en-US" dirty="0">
                          <a:effectLst/>
                        </a:rPr>
                        <a:t>トークンを正常にセット出来なかった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262894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Meiryo" panose="020B0604030504040204" pitchFamily="50" charset="-128"/>
                          <a:ea typeface="Meiryo" panose="020B0604030504040204" pitchFamily="50" charset="-128"/>
                        </a:rPr>
                        <a:t>7</a:t>
                      </a:r>
                      <a:endParaRPr lang="ja-JP" altLang="en-US">
                        <a:effectLst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モーダル</a:t>
                      </a:r>
                      <a:endParaRPr lang="ja-JP" altLang="en-US" dirty="0">
                        <a:effectLst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ja-JP" altLang="en-US">
                          <a:effectLst/>
                        </a:rPr>
                        <a:t> 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ja-JP" altLang="en-US" dirty="0">
                          <a:effectLst/>
                        </a:rPr>
                        <a:t> モックの</a:t>
                      </a:r>
                      <a:r>
                        <a:rPr lang="en-US" altLang="ja-JP" dirty="0">
                          <a:effectLst/>
                        </a:rPr>
                        <a:t>CSS</a:t>
                      </a:r>
                      <a:r>
                        <a:rPr lang="ja-JP" altLang="en-US" dirty="0">
                          <a:effectLst/>
                        </a:rPr>
                        <a:t>機能不備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84162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Meiryo" panose="020B0604030504040204" pitchFamily="50" charset="-128"/>
                          <a:ea typeface="Meiryo" panose="020B0604030504040204" pitchFamily="50" charset="-128"/>
                        </a:rPr>
                        <a:t>8</a:t>
                      </a:r>
                      <a:endParaRPr lang="ja-JP" altLang="en-US">
                        <a:effectLst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モーダル</a:t>
                      </a:r>
                      <a:endParaRPr lang="ja-JP" altLang="en-US" dirty="0">
                        <a:effectLst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ja-JP" altLang="en-US" dirty="0">
                          <a:effectLst/>
                        </a:rPr>
                        <a:t> 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ja-JP" altLang="en-US" dirty="0">
                          <a:effectLst/>
                        </a:rPr>
                        <a:t> </a:t>
                      </a:r>
                      <a:r>
                        <a:rPr lang="en-US" altLang="ja-JP" dirty="0">
                          <a:effectLst/>
                        </a:rPr>
                        <a:t>JavaScript</a:t>
                      </a:r>
                      <a:r>
                        <a:rPr lang="ja-JP" altLang="en-US" dirty="0">
                          <a:effectLst/>
                        </a:rPr>
                        <a:t>で表示部分のフォーマット正しくない</a:t>
                      </a:r>
                      <a:br>
                        <a:rPr lang="en-US" altLang="ja-JP" dirty="0">
                          <a:effectLst/>
                        </a:rPr>
                      </a:br>
                      <a:r>
                        <a:rPr lang="en-US" altLang="ja-JP" dirty="0">
                          <a:effectLst/>
                        </a:rPr>
                        <a:t>※</a:t>
                      </a:r>
                      <a:r>
                        <a:rPr lang="ja-JP" altLang="en-US" dirty="0">
                          <a:effectLst/>
                        </a:rPr>
                        <a:t>仕様検討不足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7589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FCD2D86-85CE-CD49-3CD5-94BFB4E15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10433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9CF58C-8A43-D26F-B930-7552BA302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C9C0BC-3F04-A35E-3F48-0C804464D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790BAD3-826C-BFAC-F204-1FF142FFB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1" y="474755"/>
            <a:ext cx="12192000" cy="552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244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BDD82B-68F9-952E-87CC-95437AA6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BA83BA6-F4B3-7F98-9D15-FA140E5EDA03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0" dirty="0">
                <a:effectLst/>
              </a:rPr>
              <a:t> </a:t>
            </a:r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1CF8119-6087-6275-4C99-8A958A97D3F3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0" dirty="0">
                <a:effectLst/>
              </a:rPr>
              <a:t> </a:t>
            </a:r>
            <a:endParaRPr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94076D3-27E0-AB46-C1EF-5FBDC6157B69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0" dirty="0">
                <a:effectLst/>
              </a:rPr>
              <a:t> </a:t>
            </a:r>
            <a:endParaRPr lang="ja-JP" altLang="en-US" dirty="0"/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809EDF1B-CF1D-1324-51C9-15BA4C8876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377" y="1825625"/>
            <a:ext cx="960524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246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1CEF67-77E1-318C-E3F2-1F65A56E6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A52FD7E-7887-D2ED-6BB8-2F433A7B85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377" y="1825625"/>
            <a:ext cx="960524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399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DDE63D-C0CC-E89E-52F1-DFEEC25EA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4792D43-96A4-A6CC-99E2-DA3394D0A9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377" y="1825625"/>
            <a:ext cx="960524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655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273906-7E81-54C4-C2E6-0FBAF2D59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4D9E010-28A8-255D-CEF8-543CE5A8D5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54" y="1484966"/>
            <a:ext cx="960524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398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2DC2B-AB99-5B1C-4291-AE3B36526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6D35363-C823-C8B5-8742-D41D5575AB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826" y="1825625"/>
            <a:ext cx="631434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77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69CB85-CF8C-CE16-2CD5-C31ADD011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A7CDA8A-CA01-EF41-D072-E2EE29AEB9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785" y="1825625"/>
            <a:ext cx="673642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38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5B40E3-89CB-5D3C-8EA6-B3C531B2F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5994B7CF-F796-0998-4EFB-E34FFD067D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6379784"/>
              </p:ext>
            </p:extLst>
          </p:nvPr>
        </p:nvGraphicFramePr>
        <p:xfrm>
          <a:off x="1158016" y="1806258"/>
          <a:ext cx="9212580" cy="2651760"/>
        </p:xfrm>
        <a:graphic>
          <a:graphicData uri="http://schemas.openxmlformats.org/drawingml/2006/table">
            <a:tbl>
              <a:tblPr/>
              <a:tblGrid>
                <a:gridCol w="548640">
                  <a:extLst>
                    <a:ext uri="{9D8B030D-6E8A-4147-A177-3AD203B41FA5}">
                      <a16:colId xmlns:a16="http://schemas.microsoft.com/office/drawing/2014/main" val="1230472650"/>
                    </a:ext>
                  </a:extLst>
                </a:gridCol>
                <a:gridCol w="1844040">
                  <a:extLst>
                    <a:ext uri="{9D8B030D-6E8A-4147-A177-3AD203B41FA5}">
                      <a16:colId xmlns:a16="http://schemas.microsoft.com/office/drawing/2014/main" val="148489732"/>
                    </a:ext>
                  </a:extLst>
                </a:gridCol>
                <a:gridCol w="4983480">
                  <a:extLst>
                    <a:ext uri="{9D8B030D-6E8A-4147-A177-3AD203B41FA5}">
                      <a16:colId xmlns:a16="http://schemas.microsoft.com/office/drawing/2014/main" val="1392277643"/>
                    </a:ext>
                  </a:extLst>
                </a:gridCol>
                <a:gridCol w="1836420">
                  <a:extLst>
                    <a:ext uri="{9D8B030D-6E8A-4147-A177-3AD203B41FA5}">
                      <a16:colId xmlns:a16="http://schemas.microsoft.com/office/drawing/2014/main" val="1931915437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Meiryo" panose="020B0604030504040204" pitchFamily="50" charset="-128"/>
                          <a:ea typeface="Meiryo" panose="020B0604030504040204" pitchFamily="50" charset="-128"/>
                        </a:rPr>
                        <a:t>No</a:t>
                      </a:r>
                      <a:endParaRPr lang="en-US">
                        <a:effectLst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Meiryo" panose="020B0604030504040204" pitchFamily="50" charset="-128"/>
                          <a:ea typeface="Meiryo" panose="020B0604030504040204" pitchFamily="50" charset="-128"/>
                        </a:rPr>
                        <a:t>機能</a:t>
                      </a:r>
                      <a:endParaRPr lang="ja-JP" altLang="en-US">
                        <a:effectLst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Meiryo" panose="020B0604030504040204" pitchFamily="50" charset="-128"/>
                          <a:ea typeface="Meiryo" panose="020B0604030504040204" pitchFamily="50" charset="-128"/>
                        </a:rPr>
                        <a:t>概要</a:t>
                      </a:r>
                      <a:endParaRPr lang="ja-JP" altLang="en-US">
                        <a:effectLst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Meiryo" panose="020B0604030504040204" pitchFamily="50" charset="-128"/>
                          <a:ea typeface="Meiryo" panose="020B0604030504040204" pitchFamily="50" charset="-128"/>
                        </a:rPr>
                        <a:t>起因</a:t>
                      </a:r>
                      <a:endParaRPr lang="ja-JP" altLang="en-US">
                        <a:effectLst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4083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ja-JP" altLang="en-US">
                        <a:effectLst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週間ランキング</a:t>
                      </a:r>
                      <a:endParaRPr lang="ja-JP" altLang="en-US">
                        <a:effectLst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ja-JP" altLang="en-US">
                          <a:effectLst/>
                        </a:rPr>
                        <a:t> 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ja-JP" altLang="en-US">
                          <a:effectLst/>
                        </a:rPr>
                        <a:t> 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75189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ja-JP" altLang="en-US">
                        <a:effectLst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週間ランキング</a:t>
                      </a:r>
                      <a:endParaRPr lang="ja-JP" altLang="en-US">
                        <a:effectLst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ja-JP" altLang="en-US">
                          <a:effectLst/>
                        </a:rPr>
                        <a:t> 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ja-JP" altLang="en-US">
                          <a:effectLst/>
                        </a:rPr>
                        <a:t> 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99213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Meiryo" panose="020B0604030504040204" pitchFamily="50" charset="-128"/>
                          <a:ea typeface="Meiryo" panose="020B0604030504040204" pitchFamily="50" charset="-128"/>
                        </a:rPr>
                        <a:t>3</a:t>
                      </a:r>
                      <a:endParaRPr lang="ja-JP" altLang="en-US">
                        <a:effectLst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（カート）商品追加</a:t>
                      </a:r>
                      <a:endParaRPr lang="ja-JP" altLang="en-US">
                        <a:effectLst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ja-JP" altLang="en-US">
                          <a:effectLst/>
                        </a:rPr>
                        <a:t> 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ja-JP" altLang="en-US">
                          <a:effectLst/>
                        </a:rPr>
                        <a:t> 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697402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Meiryo" panose="020B0604030504040204" pitchFamily="50" charset="-128"/>
                          <a:ea typeface="Meiryo" panose="020B0604030504040204" pitchFamily="50" charset="-128"/>
                        </a:rPr>
                        <a:t>4</a:t>
                      </a:r>
                      <a:endParaRPr lang="ja-JP" altLang="en-US">
                        <a:effectLst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（カート）商品追加</a:t>
                      </a:r>
                      <a:endParaRPr lang="ja-JP" altLang="en-US">
                        <a:effectLst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ja-JP" altLang="en-US">
                          <a:effectLst/>
                        </a:rPr>
                        <a:t> 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ja-JP" altLang="en-US">
                          <a:effectLst/>
                        </a:rPr>
                        <a:t> 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720717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Meiryo" panose="020B0604030504040204" pitchFamily="50" charset="-128"/>
                          <a:ea typeface="Meiryo" panose="020B0604030504040204" pitchFamily="50" charset="-128"/>
                        </a:rPr>
                        <a:t>5</a:t>
                      </a:r>
                      <a:endParaRPr lang="ja-JP" altLang="en-US">
                        <a:effectLst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Cookie</a:t>
                      </a:r>
                      <a:endParaRPr lang="en-US">
                        <a:effectLst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ja-JP" altLang="en-US">
                          <a:effectLst/>
                        </a:rPr>
                        <a:t> 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ja-JP" altLang="en-US">
                          <a:effectLst/>
                        </a:rPr>
                        <a:t> 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19472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Meiryo" panose="020B0604030504040204" pitchFamily="50" charset="-128"/>
                          <a:ea typeface="Meiryo" panose="020B0604030504040204" pitchFamily="50" charset="-128"/>
                        </a:rPr>
                        <a:t>6</a:t>
                      </a:r>
                      <a:endParaRPr lang="ja-JP" altLang="en-US">
                        <a:effectLst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Cookie</a:t>
                      </a:r>
                      <a:endParaRPr lang="en-US">
                        <a:effectLst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ja-JP" altLang="en-US">
                          <a:effectLst/>
                        </a:rPr>
                        <a:t> 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ja-JP" altLang="en-US">
                          <a:effectLst/>
                        </a:rPr>
                        <a:t> 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30102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Meiryo" panose="020B0604030504040204" pitchFamily="50" charset="-128"/>
                          <a:ea typeface="Meiryo" panose="020B0604030504040204" pitchFamily="50" charset="-128"/>
                        </a:rPr>
                        <a:t>7</a:t>
                      </a:r>
                      <a:endParaRPr lang="ja-JP" altLang="en-US">
                        <a:effectLst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モーダル</a:t>
                      </a:r>
                      <a:endParaRPr lang="ja-JP" altLang="en-US" dirty="0">
                        <a:effectLst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ja-JP" altLang="en-US">
                          <a:effectLst/>
                        </a:rPr>
                        <a:t> 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ja-JP" altLang="en-US">
                          <a:effectLst/>
                        </a:rPr>
                        <a:t> 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58094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" panose="020B0604030504040204" pitchFamily="50" charset="-128"/>
                          <a:ea typeface="Meiryo" panose="020B0604030504040204" pitchFamily="50" charset="-128"/>
                        </a:rPr>
                        <a:t>8</a:t>
                      </a:r>
                      <a:endParaRPr lang="ja-JP" altLang="en-US" dirty="0">
                        <a:effectLst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モーダル</a:t>
                      </a:r>
                      <a:endParaRPr lang="ja-JP" altLang="en-US" dirty="0">
                        <a:effectLst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ja-JP" altLang="en-US">
                          <a:effectLst/>
                        </a:rPr>
                        <a:t> 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ja-JP" altLang="en-US" dirty="0">
                          <a:effectLst/>
                        </a:rPr>
                        <a:t> 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75431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336C4D58-DA7A-AB14-A124-FF11F9842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075" y="26749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53097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199</Words>
  <Application>Microsoft Office PowerPoint</Application>
  <PresentationFormat>ワイド画面</PresentationFormat>
  <Paragraphs>77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Meiryo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游　佳偉</dc:creator>
  <cp:lastModifiedBy>游　佳偉</cp:lastModifiedBy>
  <cp:revision>8</cp:revision>
  <dcterms:created xsi:type="dcterms:W3CDTF">2023-06-06T07:41:36Z</dcterms:created>
  <dcterms:modified xsi:type="dcterms:W3CDTF">2023-06-08T09:30:19Z</dcterms:modified>
</cp:coreProperties>
</file>